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704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of Statements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 block allows us to group several statements into one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place the statements in sequence and surround them with </a:t>
            </a:r>
            <a:r>
              <a:rPr lang="en" sz="2900" b="1">
                <a:latin typeface="Consolas"/>
                <a:ea typeface="Consolas"/>
                <a:cs typeface="Consolas"/>
                <a:sym typeface="Consolas"/>
              </a:rPr>
              <a:t>{ }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Correct code</a:t>
            </a:r>
            <a:br>
              <a:rPr lang="en" sz="29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if ( amount &lt;= balance )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balance = balance - amount;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System.out.println("amount deducted");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Brace Layout, White Spaces, Indentation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 Java, spaces, tabs, and extra lines don't affect the meaning of the program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 program could be written in different ways: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all in one line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such that each word/symbol is in one line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such that words/symbols are separated by 5 spaces each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BUT… spaces (indentation) help to clarify intent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Brace Layout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(amount &lt;= balance)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double newBalance = balance - amount;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balance = newBalance;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(amount &lt;= balance)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double newBalance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balance = newBalance;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and Tabs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 balance = balance - OVERDRAFT_PENALTY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0900" y="1525400"/>
            <a:ext cx="1569600" cy="10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Two to three spaces per indentation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87900" y="2805750"/>
            <a:ext cx="546000" cy="5460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" name="Shape 141"/>
          <p:cNvCxnSpPr>
            <a:stCxn id="139" idx="1"/>
            <a:endCxn id="140" idx="7"/>
          </p:cNvCxnSpPr>
          <p:nvPr/>
        </p:nvCxnSpPr>
        <p:spPr>
          <a:xfrm flipH="1">
            <a:off x="853900" y="2050700"/>
            <a:ext cx="5697000" cy="834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and Tabs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private double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withdraw( double amount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 ( amount &lt;= balance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balance = balance - OVERDRAFT_PENALTY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550900" y="1525400"/>
            <a:ext cx="1569600" cy="10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Eight spaces per indentation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87900" y="2424750"/>
            <a:ext cx="1050600" cy="10506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0" name="Shape 150"/>
          <p:cNvCxnSpPr>
            <a:stCxn id="148" idx="1"/>
            <a:endCxn id="149" idx="7"/>
          </p:cNvCxnSpPr>
          <p:nvPr/>
        </p:nvCxnSpPr>
        <p:spPr>
          <a:xfrm flipH="1">
            <a:off x="1284700" y="2050700"/>
            <a:ext cx="5266200" cy="528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Operators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Compares two (usually numeric) operands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,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2900"/>
              <a:t>,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900"/>
              <a:t>,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2900"/>
              <a:t>,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900"/>
              <a:t> (equal),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2900"/>
              <a:t> (not equal)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Example: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binary operation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returns a boolean result</a:t>
            </a:r>
          </a:p>
          <a:p>
            <a: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900"/>
              <a:t> if the left operand is greater than or equal to the right operand</a:t>
            </a:r>
          </a:p>
          <a:p>
            <a: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2900"/>
              <a:t> otherwise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Floating-Point Numbers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Consider this code:</a:t>
            </a:r>
            <a:br>
              <a:rPr lang="en" sz="2500"/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double r = Math.sqrt(2);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double d = r * r - 2;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if ( d == 0 )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System.out.println(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"sqrt(2) squared minus 2 is 0" );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System.out.println(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"sqrt(2) squared minus 2 is not 0 but " + d );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It prints:</a:t>
            </a:r>
            <a:br>
              <a:rPr lang="en" sz="25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sqrt(2) squared minus 2 is not 0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but 4.440892098500626E-16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Floating-Point Numbers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103"/>
            </a:pPr>
            <a:r>
              <a:rPr lang="en" sz="2900"/>
              <a:t>To avoid round-off errors, do not use </a:t>
            </a: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900"/>
              <a:t> to compare floating-point numbers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To compare floating-point numbers, test whether they are </a:t>
            </a:r>
            <a:r>
              <a:rPr lang="en" sz="2900" i="1"/>
              <a:t>close enough</a:t>
            </a:r>
            <a:r>
              <a:rPr lang="en" sz="2900"/>
              <a:t>: |x - y| ≤ ε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final double EPSILON = 1E-14;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if( Math.abs(x-y) &lt;= EPSILON)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// x is approximately equal to y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ε is a small number such as 10</a:t>
            </a:r>
            <a:r>
              <a:rPr lang="en" sz="2900" baseline="30000"/>
              <a:t>-14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Strings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In general, do not use == for strings!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 input == "Y" ) // wrong!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Use equals method: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(input.equals("Y"))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48"/>
            </a:pP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900"/>
              <a:t> tests identity, equals() tests for equal </a:t>
            </a:r>
            <a:r>
              <a:rPr lang="en" sz="2900" b="1" i="1"/>
              <a:t>contents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Case insensitive test ("Y" or "y")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(input.equalsIgnoreCase("Y"))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Strings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s.compareTo(t) &lt; 0</a:t>
            </a:r>
            <a:r>
              <a:rPr lang="en" sz="2900"/>
              <a:t> means: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900"/>
              <a:t> comes before t in the dictionary</a:t>
            </a:r>
            <a:br>
              <a:rPr lang="en" sz="2900"/>
            </a:br>
            <a:endParaRPr lang="en"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"car" comes before "cargo"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All uppercase letters come before lowercase:</a:t>
            </a:r>
            <a:br>
              <a:rPr lang="en" sz="2900"/>
            </a:br>
            <a:r>
              <a:rPr lang="en" sz="2900"/>
              <a:t>"Hello" comes before "car"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 Execution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Java structures for conditions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statement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boolean variables, operators, expressions, and methods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? operator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switch-statement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Lexicographic Comparison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62149"/>
            <a:ext cx="8368200" cy="296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Objects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Since object variables contain references, </a:t>
            </a: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900"/>
              <a:t> tests for identity, not for identical object content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BankAccount b = new BankAccount( 1000 );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BankAccount c = new BankAccount( 1000 );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Object references are not the same: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b != c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But contents are equal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b.getBalance() == c.getBalance()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for </a:t>
            </a:r>
            <a:r>
              <a:rPr lang="en" b="1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538"/>
            </a:pPr>
            <a:r>
              <a:rPr lang="en" sz="2600"/>
              <a:t>null reference means no object</a:t>
            </a:r>
            <a:br>
              <a:rPr lang="en" sz="2600"/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String middleInitial = null;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if ( ... )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middleInitial = middleName.substring(0,1);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538"/>
            </a:pPr>
            <a:r>
              <a:rPr lang="en" sz="2600"/>
              <a:t>Can be used in tests:</a:t>
            </a:r>
            <a:br>
              <a:rPr lang="en" sz="2600"/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if (middleInitial == null )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System.out.println(firstName + " " + lastName);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System.out.println(firstName + " " +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middleInitial + ". " + lastName);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Use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600"/>
              <a:t>, not equals(), to test for null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600"/>
              <a:t> is not the same as the empty string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Sequences of Comparisons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3999900" cy="47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if( </a:t>
            </a:r>
            <a:r>
              <a:rPr lang="en" sz="2600" i="1">
                <a:latin typeface="Consolas"/>
                <a:ea typeface="Consolas"/>
                <a:cs typeface="Consolas"/>
                <a:sym typeface="Consolas"/>
              </a:rPr>
              <a:t>condition1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600" i="1">
                <a:latin typeface="Consolas"/>
                <a:ea typeface="Consolas"/>
                <a:cs typeface="Consolas"/>
                <a:sym typeface="Consolas"/>
              </a:rPr>
              <a:t>statement1;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if( </a:t>
            </a:r>
            <a:r>
              <a:rPr lang="en" sz="2600" i="1">
                <a:latin typeface="Consolas"/>
                <a:ea typeface="Consolas"/>
                <a:cs typeface="Consolas"/>
                <a:sym typeface="Consolas"/>
              </a:rPr>
              <a:t>condition2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600" i="1">
                <a:latin typeface="Consolas"/>
                <a:ea typeface="Consolas"/>
                <a:cs typeface="Consolas"/>
                <a:sym typeface="Consolas"/>
              </a:rPr>
              <a:t>statement2;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600" i="1">
                <a:latin typeface="Consolas"/>
                <a:ea typeface="Consolas"/>
                <a:cs typeface="Consolas"/>
                <a:sym typeface="Consolas"/>
              </a:rPr>
              <a:t>statement;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4756200" y="1986423"/>
            <a:ext cx="3999900" cy="47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27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The statement that corresponds to the first matching condition is executed</a:t>
            </a:r>
          </a:p>
          <a:p>
            <a:pPr marL="457200" lvl="0" indent="-4127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Also called an </a:t>
            </a:r>
            <a:r>
              <a:rPr lang="en" sz="2900" b="1"/>
              <a:t>if-else chain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5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 ( score &gt;= 92 )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 "A" 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 ( score &gt;= 80 )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 "B"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 ( score &gt;= 70 )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 "C"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 ( score &gt;= 60 )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 "D"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 "F" 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the </a:t>
            </a:r>
            <a:r>
              <a:rPr lang="en" b="1">
                <a:solidFill>
                  <a:schemeClr val="accent6"/>
                </a:solidFill>
              </a:rPr>
              <a:t>if-else</a:t>
            </a:r>
            <a:r>
              <a:rPr lang="en"/>
              <a:t> Chain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Order matters</a:t>
            </a:r>
            <a:br>
              <a:rPr lang="en" sz="3100"/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if ( score &gt;= 60 )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System.out.println( "D" );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else if ( score &gt;= 70 )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System.out.println( "C" );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… // most students will get D's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The if-else chain is an example of a </a:t>
            </a:r>
            <a:r>
              <a:rPr lang="en" sz="3100" b="1"/>
              <a:t>nested branch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Nested Branches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Branch inside another branch</a:t>
            </a:r>
            <a:br>
              <a:rPr lang="en" sz="3100"/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if ( condition0 )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if ( condition1 )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   statement1a;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else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   statement1b;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3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statement2;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477300" y="3913475"/>
            <a:ext cx="3365700" cy="2559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else portion could also contain a nested branch; e.g.</a:t>
            </a:r>
            <a:br>
              <a:rPr lang="en" sz="2200">
                <a:latin typeface="Roboto"/>
                <a:ea typeface="Roboto"/>
                <a:cs typeface="Roboto"/>
                <a:sym typeface="Roboto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if ( condition2 )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statement2a;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else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statement2b;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4077200" y="6102100"/>
            <a:ext cx="14001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6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25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Movie ticket price example</a:t>
            </a:r>
          </a:p>
          <a:p>
            <a:pPr marL="914400" lvl="1" indent="-425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Premium movie (first week of release): Php 250</a:t>
            </a:r>
          </a:p>
          <a:p>
            <a:pPr marL="914400" lvl="1" indent="-425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Regular movie (second week or later): Php 180</a:t>
            </a:r>
          </a:p>
          <a:p>
            <a:pPr marL="914400" lvl="1" indent="-425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Senior citizen discount: 20%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6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public double TicketPrice( int customerAge, int daysShowing )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double cost;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if (customerAge &gt;= 60)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if ( daysShowing &lt; 8 )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   cost = 250.0 * 0.80;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else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   cost = 180.0 * 0.80;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else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if ( daysShowing &lt; 8 )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   cost = 250.0;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else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   cost = 180.0;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return cost; </a:t>
            </a:r>
            <a:br>
              <a:rPr lang="en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chemeClr val="accent6"/>
                </a:solidFill>
              </a:rPr>
              <a:t>boolean</a:t>
            </a:r>
            <a:r>
              <a:rPr lang="en"/>
              <a:t> Data Type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Only two possible values: </a:t>
            </a:r>
            <a:r>
              <a:rPr lang="en" sz="3100" b="1"/>
              <a:t>true</a:t>
            </a:r>
            <a:r>
              <a:rPr lang="en" sz="3100"/>
              <a:t> and </a:t>
            </a:r>
            <a:r>
              <a:rPr lang="en" sz="3100" b="1"/>
              <a:t>false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lowercase, reserved words in Java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Operations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relational operators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logical operators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chemeClr val="accent6"/>
                </a:solidFill>
              </a:rPr>
              <a:t>if</a:t>
            </a:r>
            <a:r>
              <a:rPr lang="en"/>
              <a:t> Statement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Syntax</a:t>
            </a:r>
            <a:br>
              <a:rPr lang="en" sz="3000"/>
            </a:b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statement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Notes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parentheses are required around the condition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" sz="3000"/>
              <a:t> means any valid statement in Java (including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/>
              <a:t> statements and </a:t>
            </a:r>
            <a:r>
              <a:rPr lang="en" sz="3000" b="1" i="1"/>
              <a:t>blocks</a:t>
            </a:r>
            <a:r>
              <a:rPr lang="en" sz="300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Operators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100"/>
              <a:t>Boolean operands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3100"/>
              <a:t> (and), </a:t>
            </a: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3100"/>
              <a:t> (or), </a:t>
            </a:r>
            <a:r>
              <a:rPr lang="en" sz="3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3100"/>
              <a:t> (unary not)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Example</a:t>
            </a:r>
            <a:br>
              <a:rPr lang="en" sz="3100"/>
            </a:b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   ((x&gt;=0) &amp;&amp; (x&lt;=9))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Truth table depicts semantics of the operation, similar to a multiplication table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/>
              <a:t> (AND)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Returns a boolean result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true whenever both operands are true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false otherwise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if ((x&gt;=0) &amp;&amp; (x&lt;=9))...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/>
              <a:t> (OR)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Returns a boolean result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true when at least one operand is true</a:t>
            </a:r>
          </a:p>
          <a:p>
            <a: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/>
              <a:t>false otherwise</a:t>
            </a:r>
          </a:p>
          <a:p>
            <a: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if ( (num%2==0) || (num%3==0) )...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Short-Circuit Evaluation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Sometimes, we know the result of a boolean expression wihthout checking all the conditions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272"/>
            </a:pPr>
            <a:r>
              <a:rPr lang="en" sz="2200"/>
              <a:t>AND (&amp;&amp;): if first condition is </a:t>
            </a:r>
            <a:r>
              <a:rPr lang="en" sz="2200" b="1"/>
              <a:t>false</a:t>
            </a:r>
            <a:r>
              <a:rPr lang="en" sz="2200"/>
              <a:t>, result is </a:t>
            </a:r>
            <a:r>
              <a:rPr lang="en" sz="2200" b="1"/>
              <a:t>false</a:t>
            </a:r>
            <a:r>
              <a:rPr lang="en" sz="2200"/>
              <a:t> regardless of second condition</a:t>
            </a:r>
            <a:br>
              <a:rPr lang="en" sz="22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( x &lt; y ) &amp;&amp; ( a &lt; b )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833"/>
            </a:pPr>
            <a:r>
              <a:rPr lang="en" sz="2400"/>
              <a:t>OR (||): if first condition is </a:t>
            </a:r>
            <a:r>
              <a:rPr lang="en" sz="2400" b="1"/>
              <a:t>true</a:t>
            </a:r>
            <a:r>
              <a:rPr lang="en" sz="2400"/>
              <a:t>, result is </a:t>
            </a:r>
            <a:r>
              <a:rPr lang="en" sz="2400" b="1"/>
              <a:t>true</a:t>
            </a:r>
            <a:r>
              <a:rPr lang="en" sz="2400"/>
              <a:t> regardless of second condition</a:t>
            </a:r>
            <a:br>
              <a:rPr lang="en" sz="24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( x &lt; y ) || ( a &lt; b )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833"/>
            </a:pPr>
            <a:r>
              <a:rPr lang="en" sz="2400"/>
              <a:t>Short-circut evaluation can prevent errors</a:t>
            </a:r>
            <a:br>
              <a:rPr lang="en" sz="24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( x &lt; 0 ) || ( Math.sqrt(x) &gt; 20 )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( x != 0 ) &amp;&amp; ( y/x &gt; 20 )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boolean</a:t>
            </a:r>
            <a:r>
              <a:rPr lang="en"/>
              <a:t> Variables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Boolean variables are convenient for long conditions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Example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boolean withinRange;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withinRange = (num&gt;=0) &amp;&amp; (num&lt;=9);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if( withinRange ) ...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with </a:t>
            </a:r>
            <a:r>
              <a:rPr lang="en">
                <a:solidFill>
                  <a:schemeClr val="accent6"/>
                </a:solidFill>
              </a:rPr>
              <a:t>boolean</a:t>
            </a:r>
            <a:r>
              <a:rPr lang="en"/>
              <a:t> Return Values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Methods can return boolean-type values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Allows you to encapsulate complex conditions, or conditions that depend on the state of an object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7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static final int MINBAL = 1000;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boolean isBelowMin()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if ( balance &lt; MINBAL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return true;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else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return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623700" y="791550"/>
            <a:ext cx="2132400" cy="1938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It is common and recommended practice to give boolean-type methods names starting with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is___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407975" y="2371300"/>
            <a:ext cx="1125900" cy="1393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6073250" y="5413425"/>
            <a:ext cx="26829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there a shorter way to write this?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7, revised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static final int MINBAL = 1000;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boolean isBelowMin()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return ( balance &lt; MINBAL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a </a:t>
            </a:r>
            <a:r>
              <a:rPr lang="en">
                <a:solidFill>
                  <a:schemeClr val="accent6"/>
                </a:solidFill>
              </a:rPr>
              <a:t>boolean</a:t>
            </a:r>
            <a:r>
              <a:rPr lang="en"/>
              <a:t>-type Method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BankSystem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BankAccount b = new BankAccount();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boolean below = b.isBelowMin();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if ( below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System.out.println( "account is below minimum"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System.out.println( "account is OK"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a </a:t>
            </a:r>
            <a:r>
              <a:rPr lang="en">
                <a:solidFill>
                  <a:schemeClr val="accent6"/>
                </a:solidFill>
              </a:rPr>
              <a:t>boolean</a:t>
            </a:r>
            <a:r>
              <a:rPr lang="en"/>
              <a:t>-type Method</a:t>
            </a:r>
            <a:br>
              <a:rPr lang="en"/>
            </a:br>
            <a:r>
              <a:rPr lang="en"/>
              <a:t>within the Same Class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if ( isBelowMin()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balance = balance - 50; // subtract penalty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System.out.println( "Insufficient balance"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 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System.out.println( "End of Transaction"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// print statement executed unconditionally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Topics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Dangling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The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3000"/>
              <a:t> operator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The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3000"/>
              <a:t> statement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Dangling </a:t>
            </a:r>
            <a:r>
              <a:rPr lang="en">
                <a:solidFill>
                  <a:schemeClr val="accent6"/>
                </a:solidFill>
              </a:rPr>
              <a:t>else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if ( num &gt; 10 )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if ( num &gt; 100 )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System.out.println( "Large" 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System.out.println( "Small");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What gets printed out when num = 150?</a:t>
            </a:r>
            <a:br>
              <a:rPr lang="en" sz="3000"/>
            </a:br>
            <a:r>
              <a:rPr lang="en" sz="3000"/>
              <a:t>when num = 80?</a:t>
            </a:r>
            <a:br>
              <a:rPr lang="en" sz="3000"/>
            </a:br>
            <a:r>
              <a:rPr lang="en" sz="3000"/>
              <a:t>when num = 5?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Which </a:t>
            </a:r>
            <a:r>
              <a:rPr lang="en" sz="30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/>
              <a:t> does the </a:t>
            </a:r>
            <a:r>
              <a:rPr lang="en" sz="30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/>
              <a:t> clause match?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Dangling </a:t>
            </a:r>
            <a:r>
              <a:rPr lang="en">
                <a:solidFill>
                  <a:schemeClr val="accent6"/>
                </a:solidFill>
              </a:rPr>
              <a:t>else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Rule in Java: an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/>
              <a:t> clause matches the nearest enclosing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Use </a:t>
            </a:r>
            <a:r>
              <a:rPr lang="en" sz="30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r>
              <a:rPr lang="en" sz="3000"/>
              <a:t> to match the outer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if ( num &gt; 10 )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if ( num &gt; 100 )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System.out.println( "Large" 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System.out.println( "Small" 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chemeClr val="accent6"/>
                </a:solidFill>
              </a:rPr>
              <a:t>?</a:t>
            </a:r>
            <a:r>
              <a:rPr lang="en"/>
              <a:t> operator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Syntax: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condition </a:t>
            </a:r>
            <a:r>
              <a:rPr lang="en" sz="22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then-value: else-value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Use this as a one-line replacement for </a:t>
            </a:r>
            <a:r>
              <a:rPr lang="en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Instead of</a:t>
            </a:r>
            <a:br>
              <a:rPr lang="en" sz="2200"/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s;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if ( x % 2 == 0 )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s = "even";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s = "odd";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We can say</a:t>
            </a:r>
            <a:br>
              <a:rPr lang="en" sz="2200"/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s = ( x % 2 == 0 ) ? "even" : "odd";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Commonly used in C programs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Use sparingly, since it can lead to cryptic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if-else</a:t>
            </a:r>
            <a:r>
              <a:rPr lang="en"/>
              <a:t> Chain Revisited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If the conditions in an if-else chain are exact comparisons (using </a:t>
            </a:r>
            <a:r>
              <a:rPr lang="en" sz="3000">
                <a:solidFill>
                  <a:srgbClr val="00FFFF"/>
                </a:solidFill>
              </a:rPr>
              <a:t>==</a:t>
            </a:r>
            <a:r>
              <a:rPr lang="en" sz="3000"/>
              <a:t>) on integral (or char) values, consider using a switch statement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Example: print "One" if the value is 1, print "Two" if the value is 2, ...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8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if ( num == 1 )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System.out.println( "One"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else if ( num == 2 )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System.out.println( "Two"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else if ( num == 3 )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System.out.println( "Three"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System.out.println( "Other number" 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8, revised; Using a </a:t>
            </a:r>
            <a:r>
              <a:rPr lang="en">
                <a:solidFill>
                  <a:schemeClr val="accent6"/>
                </a:solidFill>
              </a:rPr>
              <a:t>switch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switch( num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1: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"One"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2: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"Two"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"Three"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default: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"Other number"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switch</a:t>
            </a:r>
            <a:r>
              <a:rPr lang="en"/>
              <a:t> Statement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Use a switch statement whenever the conditions in an if-else chain are designed to check for </a:t>
            </a:r>
            <a:r>
              <a:rPr lang="en" sz="1900" i="1"/>
              <a:t>constant</a:t>
            </a:r>
            <a:r>
              <a:rPr lang="en" sz="1900"/>
              <a:t> values representing a </a:t>
            </a:r>
            <a:r>
              <a:rPr lang="en" sz="1900" i="1"/>
              <a:t>finite</a:t>
            </a:r>
            <a:r>
              <a:rPr lang="en" sz="1900"/>
              <a:t> number of cases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Switch-case statement</a:t>
            </a: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switch( </a:t>
            </a:r>
            <a:r>
              <a:rPr lang="en" sz="1900" i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exp must be "countable" primitive type (byte, int, char, NOT float or double)</a:t>
            </a: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In Java 7 and above, works on Strings too</a:t>
            </a: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case </a:t>
            </a:r>
            <a:r>
              <a:rPr lang="en" sz="1900" i="1">
                <a:latin typeface="Consolas"/>
                <a:ea typeface="Consolas"/>
                <a:cs typeface="Consolas"/>
                <a:sym typeface="Consolas"/>
              </a:rPr>
              <a:t>literal</a:t>
            </a: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serves as the "entry point" label for the case when exp==literal</a:t>
            </a: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statement that causes control to exit the block</a:t>
            </a: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900"/>
              <a:t>if there's no break, control "falls through" until we see a break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(or not using) </a:t>
            </a:r>
            <a:r>
              <a:rPr lang="en">
                <a:solidFill>
                  <a:schemeClr val="accent6"/>
                </a:solidFill>
              </a:rPr>
              <a:t>break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switch( letter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'a':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'e':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'i':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'o':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case 'u':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"Vowel"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break;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default: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"Consonant" 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if ( amount &gt; balance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OVERDRAFT_PENALTY;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Optional </a:t>
            </a:r>
            <a:r>
              <a:rPr lang="en" b="1">
                <a:solidFill>
                  <a:schemeClr val="accent6"/>
                </a:solidFill>
              </a:rPr>
              <a:t>else</a:t>
            </a:r>
            <a:r>
              <a:rPr lang="en"/>
              <a:t> Clause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Syntax revisited</a:t>
            </a:r>
            <a:br>
              <a:rPr lang="en" sz="3000"/>
            </a:b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statement</a:t>
            </a:r>
            <a:br>
              <a:rPr lang="en" sz="3000" i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3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 i="1">
                <a:latin typeface="Consolas"/>
                <a:ea typeface="Consolas"/>
                <a:cs typeface="Consolas"/>
                <a:sym typeface="Consolas"/>
              </a:rPr>
              <a:t>statement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 whenever an alternative statement should be executed when the condition is </a:t>
            </a:r>
            <a:r>
              <a:rPr lang="en" sz="3000" b="1" i="1"/>
              <a:t>not</a:t>
            </a:r>
            <a:r>
              <a:rPr lang="en" sz="3000"/>
              <a:t> met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2, revised: Using the </a:t>
            </a:r>
            <a:r>
              <a:rPr lang="en" b="1">
                <a:solidFill>
                  <a:schemeClr val="accent6"/>
                </a:solidFill>
              </a:rPr>
              <a:t>else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balance = balance - OVERDRAFT_PENALTY;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757150"/>
            <a:ext cx="8368200" cy="49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public void withdraw( double amount 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if ( amount &lt;= balance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System.out.println( "Insufficient Balance" 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System.out.println( "End of Transaction" 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175600" y="1525400"/>
            <a:ext cx="2580600" cy="1425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No penalty is applied but an error message is printed when the condition is not met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4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Suppose two statements need to be conditionally executed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Incorrect attempt</a:t>
            </a:r>
            <a:br>
              <a:rPr lang="en" sz="2900"/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 ( amount &lt;= balance )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balance = balance - amount;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System.out.println("amount deducted");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Print statement will be executed unconditionally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Macintosh PowerPoint</Application>
  <PresentationFormat>On-screen Show (4:3)</PresentationFormat>
  <Paragraphs>358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Roboto Slab</vt:lpstr>
      <vt:lpstr>Roboto</vt:lpstr>
      <vt:lpstr>marina</vt:lpstr>
      <vt:lpstr>Decisions</vt:lpstr>
      <vt:lpstr>Conditional Execution</vt:lpstr>
      <vt:lpstr>The if Statement</vt:lpstr>
      <vt:lpstr>Example 1</vt:lpstr>
      <vt:lpstr>Example 2</vt:lpstr>
      <vt:lpstr>The Optional else Clause</vt:lpstr>
      <vt:lpstr>Example 2, revised: Using the else</vt:lpstr>
      <vt:lpstr>Example 3</vt:lpstr>
      <vt:lpstr>Example 4</vt:lpstr>
      <vt:lpstr>Block of Statements</vt:lpstr>
      <vt:lpstr>Brace Layout, White Spaces, Indentation</vt:lpstr>
      <vt:lpstr>Brace Layout</vt:lpstr>
      <vt:lpstr>Indentation and Tabs</vt:lpstr>
      <vt:lpstr>Indentation and Tabs</vt:lpstr>
      <vt:lpstr>Relational Operators</vt:lpstr>
      <vt:lpstr>Comparing Floating-Point Numbers</vt:lpstr>
      <vt:lpstr>Comparing Floating-Point Numbers</vt:lpstr>
      <vt:lpstr>Comparing Strings</vt:lpstr>
      <vt:lpstr>Comparing Strings</vt:lpstr>
      <vt:lpstr>Lexicographic Comparison</vt:lpstr>
      <vt:lpstr>Comparing Objects</vt:lpstr>
      <vt:lpstr>Testing for null</vt:lpstr>
      <vt:lpstr>Sequences of Comparisons</vt:lpstr>
      <vt:lpstr>Example 5</vt:lpstr>
      <vt:lpstr>About the if-else Chain</vt:lpstr>
      <vt:lpstr>Nested Branches</vt:lpstr>
      <vt:lpstr>Example 6</vt:lpstr>
      <vt:lpstr>Example 6</vt:lpstr>
      <vt:lpstr>The boolean Data Type</vt:lpstr>
      <vt:lpstr>Logical Operators</vt:lpstr>
      <vt:lpstr>&amp;&amp; (AND)</vt:lpstr>
      <vt:lpstr>|| (OR)</vt:lpstr>
      <vt:lpstr>Short-Circuit Evaluation</vt:lpstr>
      <vt:lpstr>boolean Variables</vt:lpstr>
      <vt:lpstr>Methods with boolean Return Values</vt:lpstr>
      <vt:lpstr>Example 7</vt:lpstr>
      <vt:lpstr>Example 7, revised</vt:lpstr>
      <vt:lpstr>Calling a boolean-type Method</vt:lpstr>
      <vt:lpstr>Calling a boolean-type Method within the Same Class</vt:lpstr>
      <vt:lpstr>Advanced Topics</vt:lpstr>
      <vt:lpstr>Dangling else</vt:lpstr>
      <vt:lpstr>Dangling else</vt:lpstr>
      <vt:lpstr>The ? operator</vt:lpstr>
      <vt:lpstr>The if-else Chain Revisited</vt:lpstr>
      <vt:lpstr>Example 8</vt:lpstr>
      <vt:lpstr>Example 8, revised; Using a switch</vt:lpstr>
      <vt:lpstr>The switch Statement</vt:lpstr>
      <vt:lpstr>Using (or not using)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</dc:title>
  <cp:lastModifiedBy>Alyssa Mae Ngo</cp:lastModifiedBy>
  <cp:revision>1</cp:revision>
  <dcterms:modified xsi:type="dcterms:W3CDTF">2017-03-20T07:38:38Z</dcterms:modified>
</cp:coreProperties>
</file>