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Roboto Slab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 and Iteration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Yearly Interest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void applyYearlyInterest( int numYears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	double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int i;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for ( i = 1; i &lt;= numYears;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interest = balance * intRate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+=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System.out.print("Year " + i + ": " + interest);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System.out.println( ", " + balance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Example: Factorial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Given an integer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700"/>
              <a:t>, compute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n!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We want:</a:t>
            </a:r>
            <a:br>
              <a:rPr lang="en" sz="2700"/>
            </a:br>
            <a:r>
              <a:rPr lang="en" sz="2700"/>
              <a:t>     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result = 1 * 2 * 3 *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* n;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Repeated operation(s)</a:t>
            </a: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multiply a number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700"/>
              <a:t> to result</a:t>
            </a: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increment the number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Do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700"/>
              <a:t> times starting with </a:t>
            </a:r>
            <a:r>
              <a:rPr i="1"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700"/>
              <a:t> = 1, result = 1:</a:t>
            </a:r>
            <a:br>
              <a:rPr lang="en" sz="27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result = result * i;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i = i + 1;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Looping code a.k.a. "iterative" code</a:t>
            </a: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one round of the loop is called an iteration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/>
              <a:t> statement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986425"/>
            <a:ext cx="38625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/>
              <a:t>Syntax</a:t>
            </a:r>
            <a:br>
              <a:rPr lang="en" sz="2300"/>
            </a:br>
            <a:r>
              <a:rPr lang="en" sz="2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i="1" lang="en" sz="23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2300">
                <a:latin typeface="Consolas"/>
                <a:ea typeface="Consolas"/>
                <a:cs typeface="Consolas"/>
                <a:sym typeface="Consolas"/>
              </a:rPr>
              <a:t>statement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250400" y="2188700"/>
            <a:ext cx="47052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result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i = 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while ( i &lt;= n 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 = i + 1;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1515200" y="3432675"/>
            <a:ext cx="30111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4693325" y="2881975"/>
            <a:ext cx="2495700" cy="81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7900" y="3158125"/>
            <a:ext cx="1544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</a:p>
        </p:txBody>
      </p:sp>
      <p:cxnSp>
        <p:nvCxnSpPr>
          <p:cNvPr id="136" name="Shape 136"/>
          <p:cNvCxnSpPr>
            <a:stCxn id="137" idx="3"/>
          </p:cNvCxnSpPr>
          <p:nvPr/>
        </p:nvCxnSpPr>
        <p:spPr>
          <a:xfrm>
            <a:off x="2883350" y="4116875"/>
            <a:ext cx="16428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1135850" y="3883625"/>
            <a:ext cx="174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145200" y="4551725"/>
            <a:ext cx="3317700" cy="81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>
            <a:stCxn id="140" idx="3"/>
          </p:cNvCxnSpPr>
          <p:nvPr/>
        </p:nvCxnSpPr>
        <p:spPr>
          <a:xfrm>
            <a:off x="2473750" y="4842375"/>
            <a:ext cx="2564100" cy="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576850" y="4609125"/>
            <a:ext cx="1896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Loop Body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76850" y="5334625"/>
            <a:ext cx="26556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Increment /</a:t>
            </a:r>
            <a:b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go to next step</a:t>
            </a:r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2473700" y="5257775"/>
            <a:ext cx="2695200" cy="559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do-while</a:t>
            </a:r>
            <a:r>
              <a:rPr lang="en"/>
              <a:t> statement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87900" y="1986425"/>
            <a:ext cx="38625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/>
              <a:t>Syntax</a:t>
            </a:r>
            <a:br>
              <a:rPr lang="en" sz="2300"/>
            </a:br>
            <a:r>
              <a:rPr lang="en" sz="2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2300">
                <a:latin typeface="Consolas"/>
                <a:ea typeface="Consolas"/>
                <a:cs typeface="Consolas"/>
                <a:sym typeface="Consolas"/>
              </a:rPr>
              <a:t>statement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while( condition );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250400" y="2188700"/>
            <a:ext cx="47052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result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int i = 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do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 = i + 1;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} while ( i &lt;= n 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50" name="Shape 150"/>
          <p:cNvCxnSpPr>
            <a:endCxn id="151" idx="1"/>
          </p:cNvCxnSpPr>
          <p:nvPr/>
        </p:nvCxnSpPr>
        <p:spPr>
          <a:xfrm flipH="1" rot="10800000">
            <a:off x="2353625" y="3291325"/>
            <a:ext cx="2339700" cy="609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4693325" y="2881975"/>
            <a:ext cx="2495700" cy="818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233850" y="3615325"/>
            <a:ext cx="1239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</a:p>
        </p:txBody>
      </p:sp>
      <p:cxnSp>
        <p:nvCxnSpPr>
          <p:cNvPr id="153" name="Shape 153"/>
          <p:cNvCxnSpPr>
            <a:stCxn id="154" idx="3"/>
          </p:cNvCxnSpPr>
          <p:nvPr/>
        </p:nvCxnSpPr>
        <p:spPr>
          <a:xfrm flipH="1" rot="10800000">
            <a:off x="2371500" y="5657225"/>
            <a:ext cx="2757300" cy="702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624000" y="6125975"/>
            <a:ext cx="1747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5145200" y="4551725"/>
            <a:ext cx="3317700" cy="7020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>
            <a:stCxn id="157" idx="3"/>
          </p:cNvCxnSpPr>
          <p:nvPr/>
        </p:nvCxnSpPr>
        <p:spPr>
          <a:xfrm>
            <a:off x="2473750" y="4842375"/>
            <a:ext cx="2564100" cy="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576850" y="4609125"/>
            <a:ext cx="1896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Loop Body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76850" y="5029825"/>
            <a:ext cx="2655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Increment /</a:t>
            </a:r>
            <a:b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go to next step</a:t>
            </a:r>
          </a:p>
        </p:txBody>
      </p:sp>
      <p:cxnSp>
        <p:nvCxnSpPr>
          <p:cNvPr id="159" name="Shape 159"/>
          <p:cNvCxnSpPr/>
          <p:nvPr/>
        </p:nvCxnSpPr>
        <p:spPr>
          <a:xfrm flipH="1" rot="10800000">
            <a:off x="2553375" y="5257775"/>
            <a:ext cx="2615400" cy="139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a Loop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Setup / Initialization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Terminating / Continuing condition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Incrementing step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not necessarily an increment, but something that moves the program further on, i.e., to a state possibly closer to a terminating condition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e.g., decrementing, dividing, multiplying, getting another input, etc.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Loop body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</a:t>
            </a: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Loop for Factorial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int result = 1;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int i;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for( i = i; i &lt;= n;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2" name="Shape 172"/>
          <p:cNvSpPr/>
          <p:nvPr/>
        </p:nvSpPr>
        <p:spPr>
          <a:xfrm>
            <a:off x="1019750" y="3480925"/>
            <a:ext cx="2372100" cy="3993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090550" y="3880225"/>
            <a:ext cx="1421100" cy="511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5306725" y="2693250"/>
            <a:ext cx="1239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</a:p>
        </p:txBody>
      </p:sp>
      <p:cxnSp>
        <p:nvCxnSpPr>
          <p:cNvPr id="175" name="Shape 175"/>
          <p:cNvCxnSpPr>
            <a:stCxn id="174" idx="1"/>
          </p:cNvCxnSpPr>
          <p:nvPr/>
        </p:nvCxnSpPr>
        <p:spPr>
          <a:xfrm flipH="1">
            <a:off x="3431725" y="2926500"/>
            <a:ext cx="1875000" cy="834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6726000" y="3110250"/>
            <a:ext cx="2030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</a:p>
        </p:txBody>
      </p:sp>
      <p:cxnSp>
        <p:nvCxnSpPr>
          <p:cNvPr id="177" name="Shape 177"/>
          <p:cNvCxnSpPr>
            <a:stCxn id="176" idx="1"/>
          </p:cNvCxnSpPr>
          <p:nvPr/>
        </p:nvCxnSpPr>
        <p:spPr>
          <a:xfrm flipH="1">
            <a:off x="4509900" y="3343500"/>
            <a:ext cx="2216100" cy="736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/>
          <p:nvPr/>
        </p:nvSpPr>
        <p:spPr>
          <a:xfrm>
            <a:off x="1663950" y="4811275"/>
            <a:ext cx="4363500" cy="5118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6938300" y="4833925"/>
            <a:ext cx="2030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Loop Body</a:t>
            </a:r>
          </a:p>
        </p:txBody>
      </p:sp>
      <p:cxnSp>
        <p:nvCxnSpPr>
          <p:cNvPr id="180" name="Shape 180"/>
          <p:cNvCxnSpPr>
            <a:endCxn id="178" idx="3"/>
          </p:cNvCxnSpPr>
          <p:nvPr/>
        </p:nvCxnSpPr>
        <p:spPr>
          <a:xfrm rot="10800000">
            <a:off x="6027450" y="5067175"/>
            <a:ext cx="9108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6332250" y="5597125"/>
            <a:ext cx="24954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Increment /</a:t>
            </a:r>
            <a:b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7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go to next step</a:t>
            </a:r>
          </a:p>
        </p:txBody>
      </p:sp>
      <p:cxnSp>
        <p:nvCxnSpPr>
          <p:cNvPr id="182" name="Shape 182"/>
          <p:cNvCxnSpPr>
            <a:stCxn id="181" idx="1"/>
          </p:cNvCxnSpPr>
          <p:nvPr/>
        </p:nvCxnSpPr>
        <p:spPr>
          <a:xfrm rot="10800000">
            <a:off x="5847750" y="4379425"/>
            <a:ext cx="484500" cy="1634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Loop (version 2)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int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result = 1;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for( </a:t>
            </a:r>
            <a:r>
              <a:rPr b="1"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 i = i;</a:t>
            </a: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 i &lt;= n;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867500" y="2591150"/>
            <a:ext cx="29949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You can declare the "counter" variable inside the </a:t>
            </a:r>
            <a:r>
              <a:rPr lang="en" sz="2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</a:p>
        </p:txBody>
      </p:sp>
      <p:cxnSp>
        <p:nvCxnSpPr>
          <p:cNvPr id="190" name="Shape 190"/>
          <p:cNvCxnSpPr/>
          <p:nvPr/>
        </p:nvCxnSpPr>
        <p:spPr>
          <a:xfrm flipH="1">
            <a:off x="3651400" y="3263650"/>
            <a:ext cx="2216100" cy="736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5979975" y="4420625"/>
            <a:ext cx="2994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Roboto"/>
              <a:buChar char="●"/>
            </a:pPr>
            <a:r>
              <a:rPr lang="en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Scope is within the loop's block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Roboto"/>
              <a:buChar char="●"/>
            </a:pPr>
            <a:r>
              <a:rPr lang="en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Good when </a:t>
            </a:r>
            <a:r>
              <a:rPr i="1" lang="en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is not used outside the loop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Loop (version 3)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int i,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300">
                <a:latin typeface="Consolas"/>
                <a:ea typeface="Consolas"/>
                <a:cs typeface="Consolas"/>
                <a:sym typeface="Consolas"/>
              </a:rPr>
              <a:t>for( </a:t>
            </a:r>
            <a:r>
              <a:rPr b="1"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result = 1; i = 1;</a:t>
            </a:r>
            <a:r>
              <a:rPr b="1" lang="en" sz="2300">
                <a:latin typeface="Consolas"/>
                <a:ea typeface="Consolas"/>
                <a:cs typeface="Consolas"/>
                <a:sym typeface="Consolas"/>
              </a:rPr>
              <a:t> i &lt;= n;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789475" y="3980050"/>
            <a:ext cx="42528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You can have multiple statements in the setup part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separated by commas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need to declare the variables before the loop, since we can't have declarations here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also works for the increment part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225050" y="416825"/>
            <a:ext cx="3793500" cy="2724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RECOMMENDED!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generally bad style to put several statements on one line</a:t>
            </a: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possible, choose a single counter variable, and just use that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Loop (version 3b)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int i,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for( </a:t>
            </a:r>
            <a:r>
              <a:rPr b="1"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result = 1, i = 1;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i &lt;= n; </a:t>
            </a:r>
            <a:br>
              <a:rPr b="1"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result *= i, i++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264100" y="4452825"/>
            <a:ext cx="3492000" cy="1962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legal, but BAD!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cryptic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loop has no body!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Loop (version 3w)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int i,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for( </a:t>
            </a:r>
            <a:r>
              <a:rPr b="1"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result = 1; i = 1;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i &lt;= n; </a:t>
            </a:r>
            <a:br>
              <a:rPr b="1"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result *= i++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869325" y="4179700"/>
            <a:ext cx="3886500" cy="2415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("w" for worse!)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more cryptic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 programmers actually like writing like this!</a:t>
            </a: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b="1"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Sometimes we want to execute a statement or a group of statements repeatedly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Java structures for loops: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3000"/>
              <a:t> statement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/>
              <a:t> statement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" sz="3000"/>
              <a:t>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and </a:t>
            </a:r>
            <a:r>
              <a:rPr lang="en">
                <a:solidFill>
                  <a:schemeClr val="accent6"/>
                </a:solidFill>
              </a:rPr>
              <a:t>while</a:t>
            </a:r>
            <a:r>
              <a:rPr lang="en"/>
              <a:t> are equivalent!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1800" y="1704025"/>
            <a:ext cx="4392300" cy="49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int result;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result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 i = 1;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&lt;= n;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629750" y="1704025"/>
            <a:ext cx="4392300" cy="49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int factorial( int n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int result;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result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 i =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&lt;= 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result = result * i;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i++;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1" name="Shape 221"/>
          <p:cNvCxnSpPr/>
          <p:nvPr/>
        </p:nvCxnSpPr>
        <p:spPr>
          <a:xfrm>
            <a:off x="4013700" y="3709875"/>
            <a:ext cx="1455300" cy="1037400"/>
          </a:xfrm>
          <a:prstGeom prst="curvedConnector3">
            <a:avLst>
              <a:gd fmla="val 11109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2" name="Shape 222"/>
          <p:cNvSpPr/>
          <p:nvPr/>
        </p:nvSpPr>
        <p:spPr>
          <a:xfrm>
            <a:off x="2316025" y="3040850"/>
            <a:ext cx="2735125" cy="363775"/>
          </a:xfrm>
          <a:custGeom>
            <a:pathLst>
              <a:path extrusionOk="0" h="14551" w="109405">
                <a:moveTo>
                  <a:pt x="0" y="11318"/>
                </a:moveTo>
                <a:lnTo>
                  <a:pt x="17246" y="0"/>
                </a:lnTo>
                <a:lnTo>
                  <a:pt x="92159" y="0"/>
                </a:lnTo>
                <a:lnTo>
                  <a:pt x="109405" y="14551"/>
                </a:lnTo>
              </a:path>
            </a:pathLst>
          </a:cu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3" name="Shape 223"/>
          <p:cNvSpPr txBox="1"/>
          <p:nvPr/>
        </p:nvSpPr>
        <p:spPr>
          <a:xfrm>
            <a:off x="2968087" y="2672450"/>
            <a:ext cx="1431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122537" y="4370075"/>
            <a:ext cx="1431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increment</a:t>
            </a:r>
          </a:p>
        </p:txBody>
      </p:sp>
      <p:sp>
        <p:nvSpPr>
          <p:cNvPr id="225" name="Shape 225"/>
          <p:cNvSpPr/>
          <p:nvPr/>
        </p:nvSpPr>
        <p:spPr>
          <a:xfrm>
            <a:off x="3030125" y="3709875"/>
            <a:ext cx="3408800" cy="431150"/>
          </a:xfrm>
          <a:custGeom>
            <a:pathLst>
              <a:path extrusionOk="0" h="17246" w="136352">
                <a:moveTo>
                  <a:pt x="136352" y="9701"/>
                </a:moveTo>
                <a:lnTo>
                  <a:pt x="118028" y="17246"/>
                </a:lnTo>
                <a:lnTo>
                  <a:pt x="5390" y="539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6" name="Shape 226"/>
          <p:cNvSpPr txBox="1"/>
          <p:nvPr/>
        </p:nvSpPr>
        <p:spPr>
          <a:xfrm>
            <a:off x="6162437" y="3861175"/>
            <a:ext cx="1431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Deciding which Statement to Use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Using a </a:t>
            </a:r>
            <a:r>
              <a:rPr b="1" lang="en" sz="3000"/>
              <a:t>for</a:t>
            </a:r>
            <a:r>
              <a:rPr lang="en" sz="3000"/>
              <a:t> statement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most appropriate when the number of iterations is </a:t>
            </a:r>
            <a:r>
              <a:rPr lang="en" sz="3000" u="sng"/>
              <a:t>known</a:t>
            </a:r>
            <a:r>
              <a:rPr lang="en" sz="3000"/>
              <a:t> (e.g., factorial)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Difference between </a:t>
            </a:r>
            <a:r>
              <a:rPr b="1" lang="en" sz="3000"/>
              <a:t>while</a:t>
            </a:r>
            <a:r>
              <a:rPr lang="en" sz="3000"/>
              <a:t> and </a:t>
            </a:r>
            <a:r>
              <a:rPr b="1" lang="en" sz="3000"/>
              <a:t>do-while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loop condition is performed at the top (while) or at the bottom (do-while) of the loop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 </a:t>
            </a:r>
            <a:r>
              <a:rPr b="1" lang="en" sz="3000"/>
              <a:t>do-while</a:t>
            </a:r>
            <a:r>
              <a:rPr lang="en" sz="3000"/>
              <a:t>, the loop body is executed </a:t>
            </a:r>
            <a:r>
              <a:rPr i="1" lang="en" sz="3000" u="sng"/>
              <a:t>at least once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 </a:t>
            </a:r>
            <a:r>
              <a:rPr b="1" lang="en" sz="3000"/>
              <a:t>while</a:t>
            </a:r>
            <a:r>
              <a:rPr lang="en" sz="3000"/>
              <a:t>, we </a:t>
            </a:r>
            <a:r>
              <a:rPr i="1" lang="en" sz="3000"/>
              <a:t>check first</a:t>
            </a:r>
            <a:r>
              <a:rPr lang="en" sz="3000"/>
              <a:t> before executing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Nested Loops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It is possible to have a loop within a loop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gets printed out?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System.out.println( i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for( int j = 0; j &lt; 5; j++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System.out.println( j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condition can vary depending on the outer loop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gets printed out?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for( int i = 0; i &lt; 5; i++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System.out.println( i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for( int j = 0; j &lt; i; j++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System.out.print( j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System.out.println();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Nested Loops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Pitfall #1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87900" y="1986425"/>
            <a:ext cx="6777300" cy="20136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years = 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while ( years &lt; 20 )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double interest = balance * 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balance = balance +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7900" y="4461050"/>
            <a:ext cx="6777300" cy="22809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years = 20;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while ( years &gt; 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years++;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double interest = balance * 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balance = balance +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325025" y="1986425"/>
            <a:ext cx="1716900" cy="46689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Infinite Loops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Both loops will not terminate because the boolean expressions will never become false.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Pitfall #2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87899" y="1986425"/>
            <a:ext cx="6098700" cy="20136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float count = 0.0;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while ( count != 1.0 )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count = count + 0.3333333;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                // seven 3s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87899" y="4461050"/>
            <a:ext cx="6098700" cy="19149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float count = 0.0;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while ( count != 1.0 )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count = count + 0.33333333;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                // eight 3s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666175" y="745700"/>
            <a:ext cx="2375700" cy="5630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Using Real Numbers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Loop 2 terminates, but Loop 1 does not because a float or double is only an </a:t>
            </a:r>
            <a:r>
              <a:rPr b="1" i="1" lang="en" sz="2400">
                <a:latin typeface="Roboto"/>
                <a:ea typeface="Roboto"/>
                <a:cs typeface="Roboto"/>
                <a:sym typeface="Roboto"/>
              </a:rPr>
              <a:t>approximation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of a real number. Operations are </a:t>
            </a:r>
            <a:r>
              <a:rPr b="1" i="1" lang="en" sz="2400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necessarily exact.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Pitfall #3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35500" y="1757825"/>
            <a:ext cx="42618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count = 1;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while( count &lt; 10 )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count++;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35500" y="4283450"/>
            <a:ext cx="42618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count = 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while( count&lt;=10 )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count++;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729800" y="1757825"/>
            <a:ext cx="42618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count = 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while( count &lt; 10 )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count++;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29800" y="4283450"/>
            <a:ext cx="42618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count = 1;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while( count&lt;=10 )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count++;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270400" y="3134225"/>
            <a:ext cx="721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8270400" y="5659850"/>
            <a:ext cx="721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776100" y="3134225"/>
            <a:ext cx="721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776100" y="5659850"/>
            <a:ext cx="721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976400" y="183025"/>
            <a:ext cx="3768600" cy="1418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Goal: Execute the loop body 10 times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loops on the left exhibit off-by-one error (OBOE)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Infinite Loop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loop body or increment statement should contain a statement that eventually leads to termination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Real Numbers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avoid using == or != when using real numbers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 &lt;= or &gt;= depending on the direction of the loop</a:t>
            </a: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Avoiding Pitfalls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OBOE (off-by-one-error) aka "fencepost error"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to execute the loop body N times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counter starts at 0, counter &lt; N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counter starts at 1, counter &lt;= N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Remember that </a:t>
            </a:r>
            <a:r>
              <a:rPr i="1" lang="en" sz="3000" u="sng"/>
              <a:t>after</a:t>
            </a:r>
            <a:r>
              <a:rPr lang="en" sz="3000"/>
              <a:t> the loop, the counter (if still in scope) will be </a:t>
            </a:r>
            <a:r>
              <a:rPr i="1" lang="en" sz="3000" u="sng"/>
              <a:t>beyond</a:t>
            </a:r>
            <a:r>
              <a:rPr lang="en" sz="3000"/>
              <a:t> the limit of your condition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started at 0, counter would be N</a:t>
            </a: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if started at 1, counter would be N+1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Avoiding Pitfalls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List all even numbers less than a given limit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Strategy 1: use an if statement inside a for loop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Strategy 2: arrange it so that the for loop does skips through the odd numbers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Print out all 16 pairs of numbers from the set {0,1,2,3}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if the numbers have to be distinct?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if the order does not matter? ( i.e., the pair 1,2 is the same as the pair 2,1)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Exercises using 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applyInterest()</a:t>
            </a:r>
            <a:r>
              <a:rPr lang="en" sz="3000"/>
              <a:t> method in BankAccount (takes a parameter, intRate)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double balance;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applyInterest( double intRate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interest = balance * intRate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+=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System.out.println( "Interest: " + interest +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   ", balance is now " + balance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Create a triangle pattern</a:t>
            </a:r>
            <a:br>
              <a:rPr lang="en" sz="3000"/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b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**</a:t>
            </a:r>
            <a:br>
              <a:rPr b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3000">
                <a:latin typeface="Consolas"/>
                <a:ea typeface="Consolas"/>
                <a:cs typeface="Consolas"/>
                <a:sym typeface="Consolas"/>
              </a:rPr>
              <a:t>***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Loop through rows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for ( int i = 1; i &lt;= n; i++ 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// make triangle row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Printing a Shape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The loop below creates a row of </a:t>
            </a:r>
            <a:r>
              <a:rPr i="1"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000"/>
              <a:t> stars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for( int j = 1; j &lt;= 1; j++ 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r = r + "*";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r = r + "\n";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Put loops together → nested loops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String r = "";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for( int i = 1; i &lt;= n; i++ 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// make triangle row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Printing a Shape (continued)</a:t>
            </a:r>
          </a:p>
        </p:txBody>
      </p:sp>
      <p:sp>
        <p:nvSpPr>
          <p:cNvPr id="305" name="Shape 305"/>
          <p:cNvSpPr/>
          <p:nvPr/>
        </p:nvSpPr>
        <p:spPr>
          <a:xfrm>
            <a:off x="7125375" y="2582500"/>
            <a:ext cx="639000" cy="135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6" name="Shape 306"/>
          <p:cNvCxnSpPr/>
          <p:nvPr/>
        </p:nvCxnSpPr>
        <p:spPr>
          <a:xfrm rot="5400000">
            <a:off x="5725175" y="3730275"/>
            <a:ext cx="2675100" cy="1896900"/>
          </a:xfrm>
          <a:prstGeom prst="curvedConnector3">
            <a:avLst>
              <a:gd fmla="val 92544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387900" y="1743950"/>
            <a:ext cx="8368200" cy="51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Triangle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private int width;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Triangle( int w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width = w;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String toString()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String r = "";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for( int i = 1; i &lt;= width; i++ 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for( int j = 1; j &lt;= i; j++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r = r + "*";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r = r + "\n";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return r;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Triangle Class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387900" y="1743950"/>
            <a:ext cx="8368200" cy="51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TriangleRunner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Triangle small = new Triangle(3);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small.toString()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Triangle large = new Triangle(15);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large.toString()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TriangleRunner Class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Create classes to print these shapes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Exercises for Nested Loops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663062" y="2656275"/>
            <a:ext cx="12399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93037" y="4186275"/>
            <a:ext cx="12399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711062" y="2656275"/>
            <a:ext cx="12399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 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241037" y="4186275"/>
            <a:ext cx="1239900" cy="2293200"/>
          </a:xfrm>
          <a:prstGeom prst="rect">
            <a:avLst/>
          </a:prstGeom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****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***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**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 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(improved)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add attributes for interest rate and years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double balance;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double intRate;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int years;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applyInterest()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interest = balance * intRate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+=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System.out.println( "Interest: " + interest +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   ", balance is now " + balance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Yearly Interest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yearlyInterest()</a:t>
            </a:r>
            <a:r>
              <a:rPr lang="en" sz="3000"/>
              <a:t> method in BankAccount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yearlyInterest()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interest = balance * intRate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+=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years++;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System.out.println( "Interest: " + interest +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                 ", balance is now " + balance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Repeatedly Applying Interest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Suppose we want to apply interest on the balance for three years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applyThreeYearsInterest() 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double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interest = balance * intRate / 100;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balance += interest;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years++;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System.out.println( "Year 1: " + interest + ", " + balance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interest = balance * intRate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balance += interest;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years++;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System.out.println( "Year 2: " + interest + ", " + balance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interest = balance * intRate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balance += interest;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years++;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System.out.println( "Year 3: " + interest + ", " + balance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Repeated Execution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We want a way to indicate that the following should be executed three times: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interest = balance * intRate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balance += interest;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years++;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System.out.println( "Yearly: " + interest + ", " + balance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Repeated Execution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Better still, we want the following executed where i takes the value 1, 2, 3: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interest = balance * intRate / 100;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balance += interest;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years++;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System.out.print( "Year " + i + ": " + interest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System.out.println( ", " + balance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accent6"/>
                </a:solidFill>
              </a:rPr>
              <a:t>for</a:t>
            </a:r>
            <a:r>
              <a:rPr lang="en"/>
              <a:t> statement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986423"/>
            <a:ext cx="8368200" cy="47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Syntax</a:t>
            </a:r>
            <a:br>
              <a:rPr lang="en" sz="3000"/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( expr1; expr2; expr3 )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statement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Notes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" sz="3000"/>
              <a:t>: initialization or setup (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 = 1</a:t>
            </a:r>
            <a:r>
              <a:rPr lang="en" sz="3000"/>
              <a:t>)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expr2</a:t>
            </a:r>
            <a:r>
              <a:rPr lang="en" sz="3000"/>
              <a:t>: condition (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 &lt;= 3</a:t>
            </a:r>
            <a:r>
              <a:rPr lang="en" sz="3000"/>
              <a:t>)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expr3</a:t>
            </a:r>
            <a:r>
              <a:rPr lang="en" sz="3000"/>
              <a:t>: increment (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3000"/>
              <a:t>)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lang="en" sz="3000"/>
              <a:t> means any valid statement in Java (including blocks)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