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Roboto Slab"/>
      <p:regular r:id="rId53"/>
      <p:bold r:id="rId54"/>
    </p:embeddedFon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5B8D2FB-7307-4AA3-95E1-F607924EE529}">
  <a:tblStyle styleId="{D5B8D2FB-7307-4AA3-95E1-F607924EE52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RobotoSlab-bold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 and Array Lists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Scaling Up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What if we want to change the number of elements?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We would have to find and change all lines using 10 (including the 9 in the </a:t>
            </a:r>
            <a:r>
              <a:rPr lang="en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100"/>
              <a:t> loop)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Very tedious and error prone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Scanner in = new Scanner(System.in);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System.out.println("Numbers: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double[] nums;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 = new double[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0; i &lt;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 i++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nums[i]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System.out.println("Reverse: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 i &gt;= 0; i--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System.out.println( nums[i]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Scaling Up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a constant to indicate the array size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that constant in the </a:t>
            </a:r>
            <a:r>
              <a:rPr lang="en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100"/>
              <a:t> loops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Only need to change one portion of the program when scaling up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private static final int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3;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Scanner in = new Scanner(System.in);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System.out.println("Numbers: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double[] nums;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 = new double[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0; i &lt;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 i++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nums[i]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System.out.println("Reverse: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MAX-1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 i &gt;= 0; i--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System.out.println( nums[i]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 and "Magic Numbers"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Constants are useful for "magic numbers", i.e., specific values that are used throughout the code</a:t>
            </a: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e.g. MAX_LENGTH, SCREEN_WIDTH, PI, BLUE, DASHED_LINE, etc.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Useful because:</a:t>
            </a: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makes code more readable and maintainable</a:t>
            </a:r>
          </a:p>
          <a:p>
            <a:pPr indent="-3873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e.g. WHITE is easier to understand and remember than 255</a:t>
            </a:r>
          </a:p>
          <a:p>
            <a:pPr indent="-3873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makes modifications easier</a:t>
            </a:r>
          </a:p>
          <a:p>
            <a:pPr indent="-3873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in the reversing program example, we only need to change MAX, no need to look for 10 and 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2: Collection of Objects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742750"/>
            <a:ext cx="8368200" cy="21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How can we write </a:t>
            </a:r>
            <a:r>
              <a:rPr b="1" lang="en" sz="3000">
                <a:solidFill>
                  <a:srgbClr val="00FF00"/>
                </a:solidFill>
              </a:rPr>
              <a:t>Bank</a:t>
            </a:r>
            <a:r>
              <a:rPr lang="en" sz="3000"/>
              <a:t> so it can handle a larger number of </a:t>
            </a:r>
            <a:r>
              <a:rPr b="1" lang="en" sz="3000">
                <a:solidFill>
                  <a:srgbClr val="00FF00"/>
                </a:solidFill>
              </a:rPr>
              <a:t>BankAccounts</a:t>
            </a:r>
            <a:r>
              <a:rPr lang="en" sz="3000"/>
              <a:t>?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Right now, we can only handle a small number of accounts ( 2 or 3)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4016641"/>
            <a:ext cx="8691550" cy="25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Array of Objects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Declaration</a:t>
            </a:r>
            <a:br>
              <a:rPr lang="en" sz="3000"/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BankAccount[] accounts;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Creation of the array</a:t>
            </a:r>
            <a:br>
              <a:rPr lang="en" sz="3000"/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accounts = new BankAccount[5];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creates an array of references to BankAccounts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but no actual BankAccounts yet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666"/>
            </a:pPr>
            <a:r>
              <a:rPr lang="en" sz="3000"/>
              <a:t>Creation of Objects</a:t>
            </a:r>
            <a:br>
              <a:rPr lang="en" sz="3000"/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  <a:br>
              <a:rPr b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   accounts[i] = new BankAccount();</a:t>
            </a: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creates the BankAccounts themselves and assigns these to the 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 of Objects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4020600"/>
            <a:ext cx="83682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BankAccount[] accounts;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230550" y="2469850"/>
            <a:ext cx="875700" cy="60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841900" y="1961175"/>
            <a:ext cx="1653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 of Objects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4020600"/>
            <a:ext cx="83682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BankAccount[] accounts;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Create:	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accounts = new BankAccount[5];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230550" y="2469850"/>
            <a:ext cx="875700" cy="60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841900" y="1961175"/>
            <a:ext cx="1653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5645500" y="13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5630250" y="1349775"/>
            <a:ext cx="453900" cy="272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2592200" y="2771350"/>
            <a:ext cx="27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 of Objects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7900" y="4020600"/>
            <a:ext cx="8368200" cy="26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BankAccount[] accounts;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accounts = new BankAccount[5];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objects:</a:t>
            </a:r>
            <a:br>
              <a:rPr lang="en" sz="30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accounts[i] = new BankAccount(i * 10);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230550" y="2469850"/>
            <a:ext cx="875700" cy="60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841900" y="1961175"/>
            <a:ext cx="1653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645500" y="13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5630250" y="1349775"/>
            <a:ext cx="453900" cy="272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/>
          <p:nvPr/>
        </p:nvCxnSpPr>
        <p:spPr>
          <a:xfrm>
            <a:off x="2592200" y="2771350"/>
            <a:ext cx="27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7678475" y="125925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7989462" y="6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7678475" y="104590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7989462" y="15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7678487" y="19664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7989475" y="24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7678475" y="28475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7989462" y="33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5" name="Shape 205"/>
          <p:cNvSpPr txBox="1"/>
          <p:nvPr/>
        </p:nvSpPr>
        <p:spPr>
          <a:xfrm>
            <a:off x="7678500" y="37457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7989487" y="42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Shape 207"/>
          <p:cNvCxnSpPr>
            <a:endCxn id="197" idx="1"/>
          </p:cNvCxnSpPr>
          <p:nvPr/>
        </p:nvCxnSpPr>
        <p:spPr>
          <a:xfrm flipH="1" rot="10800000">
            <a:off x="6692375" y="536925"/>
            <a:ext cx="986100" cy="110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08" name="Shape 208"/>
          <p:cNvCxnSpPr>
            <a:endCxn id="199" idx="1"/>
          </p:cNvCxnSpPr>
          <p:nvPr/>
        </p:nvCxnSpPr>
        <p:spPr>
          <a:xfrm flipH="1" rot="10800000">
            <a:off x="6692375" y="1456900"/>
            <a:ext cx="986100" cy="77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09" name="Shape 209"/>
          <p:cNvCxnSpPr>
            <a:endCxn id="201" idx="1"/>
          </p:cNvCxnSpPr>
          <p:nvPr/>
        </p:nvCxnSpPr>
        <p:spPr>
          <a:xfrm flipH="1" rot="10800000">
            <a:off x="6692387" y="2377450"/>
            <a:ext cx="986100" cy="37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10" name="Shape 210"/>
          <p:cNvCxnSpPr>
            <a:endCxn id="203" idx="1"/>
          </p:cNvCxnSpPr>
          <p:nvPr/>
        </p:nvCxnSpPr>
        <p:spPr>
          <a:xfrm>
            <a:off x="6692375" y="3248350"/>
            <a:ext cx="9861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11" name="Shape 211"/>
          <p:cNvCxnSpPr>
            <a:endCxn id="205" idx="1"/>
          </p:cNvCxnSpPr>
          <p:nvPr/>
        </p:nvCxnSpPr>
        <p:spPr>
          <a:xfrm>
            <a:off x="6749400" y="3845050"/>
            <a:ext cx="929100" cy="31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 of Objects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7900" y="4020600"/>
            <a:ext cx="8368200" cy="28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BankAccount[] accounts;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accounts = new BankAccount[5];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objects:</a:t>
            </a:r>
            <a:br>
              <a:rPr lang="en" sz="30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accounts[i] = new BankAccount(i * 10);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Usage: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accounts[3].getBalance();</a:t>
            </a:r>
            <a:r>
              <a:rPr lang="en" sz="3000"/>
              <a:t> </a:t>
            </a:r>
            <a:r>
              <a:rPr lang="en" sz="3000">
                <a:solidFill>
                  <a:srgbClr val="FF0000"/>
                </a:solidFill>
              </a:rPr>
              <a:t>// 30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230550" y="2469850"/>
            <a:ext cx="875700" cy="60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841900" y="1961175"/>
            <a:ext cx="1653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5645500" y="13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/>
          <p:nvPr/>
        </p:nvSpPr>
        <p:spPr>
          <a:xfrm>
            <a:off x="5630250" y="1349775"/>
            <a:ext cx="453900" cy="272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/>
          <p:nvPr/>
        </p:nvCxnSpPr>
        <p:spPr>
          <a:xfrm>
            <a:off x="2592200" y="2771350"/>
            <a:ext cx="27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7678475" y="125925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7989462" y="6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7678475" y="104590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7989462" y="15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7678487" y="19664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7989475" y="24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7678475" y="28475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7989462" y="33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7678500" y="3745750"/>
            <a:ext cx="1304400" cy="822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BankAccount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balance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7989487" y="42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682425"/>
              </a:tblGrid>
              <a:tr h="172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33" name="Shape 233"/>
          <p:cNvCxnSpPr>
            <a:endCxn id="223" idx="1"/>
          </p:cNvCxnSpPr>
          <p:nvPr/>
        </p:nvCxnSpPr>
        <p:spPr>
          <a:xfrm flipH="1" rot="10800000">
            <a:off x="6692375" y="536925"/>
            <a:ext cx="986100" cy="110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4" name="Shape 234"/>
          <p:cNvCxnSpPr>
            <a:endCxn id="225" idx="1"/>
          </p:cNvCxnSpPr>
          <p:nvPr/>
        </p:nvCxnSpPr>
        <p:spPr>
          <a:xfrm flipH="1" rot="10800000">
            <a:off x="6692375" y="1456900"/>
            <a:ext cx="986100" cy="77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5" name="Shape 235"/>
          <p:cNvCxnSpPr>
            <a:endCxn id="227" idx="1"/>
          </p:cNvCxnSpPr>
          <p:nvPr/>
        </p:nvCxnSpPr>
        <p:spPr>
          <a:xfrm flipH="1" rot="10800000">
            <a:off x="6692387" y="2377450"/>
            <a:ext cx="986100" cy="37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6" name="Shape 236"/>
          <p:cNvCxnSpPr>
            <a:endCxn id="229" idx="1"/>
          </p:cNvCxnSpPr>
          <p:nvPr/>
        </p:nvCxnSpPr>
        <p:spPr>
          <a:xfrm>
            <a:off x="6692375" y="3248350"/>
            <a:ext cx="9861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7" name="Shape 237"/>
          <p:cNvCxnSpPr>
            <a:endCxn id="231" idx="1"/>
          </p:cNvCxnSpPr>
          <p:nvPr/>
        </p:nvCxnSpPr>
        <p:spPr>
          <a:xfrm>
            <a:off x="6749400" y="3845050"/>
            <a:ext cx="929100" cy="31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Include an acctName field in BankAccount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Add a constructor that allows you to indicate name and balance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Add a getAcctName() method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Declare an array of BankAccount objects in Bank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Create the array inside Bank's constructor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Loop through the array to find a matching account before carrying out the transaction (deposit, withdraw, getBalance)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1: Reversing Input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100"/>
              <a:t>Problem:</a:t>
            </a:r>
            <a:r>
              <a:rPr lang="en" sz="2100"/>
              <a:t> Read in three numbers then print out the numbers in reverse order.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Straightforward Java </a:t>
            </a:r>
            <a:r>
              <a:rPr b="1" lang="en" sz="2100"/>
              <a:t>application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declare three variables of type double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read in the values using the Scanner object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print them out starting with the last variable read in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Scanner in = new Scanner(System.in);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System.out.println("Numbers: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double num1, num2, num3;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num1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num2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num3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System.out.println("Reverse: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num3 );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num2 );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num1 );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A field representing the account name (acctName)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Constructor that accepts a name and an initial balance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"get" method to access acctName</a:t>
            </a:r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String acctName;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BankAccount( String name,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         double initBal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acctName = 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balance = initBal;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String getAcctName()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return acctName;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A field representing an array of BankAccounts (accounts)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There is also a constant representing the maximum amount of BankAccounts the bank can handle (MAX)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The array is initialized in the constructor. It is also populated with two BankAccount objects ("john" and "marsha")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BankAccount[] accounts;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static final int MAX = 10;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Bank()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accounts = new BankAccount[MAX];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accounts[0] =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new BankAccount("john", 100);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accounts[1] =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new BankAccount("marsha", 200);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deposit</a:t>
            </a:r>
            <a:r>
              <a:rPr lang="en"/>
              <a:t> Method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First, loop through the accounts array to find a matching BankAccount object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The getAcctName() method is used to get the name of an account and compare it with the name argument passed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Bank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public void deposit(String name, double amt)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BankAccount temp = null;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for(int x=0; x&lt;MAX; x++)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if(accounts[x].getAcctName().equals(name))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  temp = accounts[x];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temp.deposit(amt);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deposit</a:t>
            </a:r>
            <a:r>
              <a:rPr lang="en"/>
              <a:t> Method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First, loop through the accounts array to find a matching BankAccount object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The getAcctName() method is used to get the name of an account and compare it with the name argument passed</a:t>
            </a:r>
          </a:p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Bank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public void deposit(String name, double amt)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BankAccount temp = null;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for(int x=0; x&lt;MAX; x++)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if(accounts[x].getAcctName().equals(name))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  temp = accounts[x];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temp.deposit(amt);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795150" y="5542275"/>
            <a:ext cx="4196400" cy="1131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Be careful when writing code like this. Doing this gives a NullPointerException if no BankAccount instance is assigned to that location.</a:t>
            </a:r>
          </a:p>
        </p:txBody>
      </p:sp>
      <p:cxnSp>
        <p:nvCxnSpPr>
          <p:cNvPr id="273" name="Shape 273"/>
          <p:cNvCxnSpPr>
            <a:stCxn id="272" idx="0"/>
          </p:cNvCxnSpPr>
          <p:nvPr/>
        </p:nvCxnSpPr>
        <p:spPr>
          <a:xfrm flipH="1" rot="10800000">
            <a:off x="6893350" y="3992775"/>
            <a:ext cx="448200" cy="1549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deposit</a:t>
            </a:r>
            <a:r>
              <a:rPr lang="en"/>
              <a:t> Method, version 2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deposit(String name, double amt)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BankAccount temp = 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for( int x = 0; x &lt; MAX; x++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if( accounts[x] != null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if( accounts[x].getAcctName().equals(name)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  temp = accounts[x];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temp.deposit( amt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437600" y="4154000"/>
            <a:ext cx="2994300" cy="1052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first if the location contains an instance of BankAccount(i.e., not null)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deposit</a:t>
            </a:r>
            <a:r>
              <a:rPr lang="en"/>
              <a:t> Method, version 3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deposit(String name, double amt)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BankAccount temp = 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for( int x = 0; x &lt; </a:t>
            </a:r>
            <a:r>
              <a:rPr lang="en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numAccounts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 x++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if( accounts[x].getAcctName().equals(name)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temp = accounts[x];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temp.deposit( amt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761800" y="4105150"/>
            <a:ext cx="2994300" cy="1325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Another alternative is to change the limit of 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the actual number of accounts that the array contains.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What is the value of numAccounts?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BankAccount[] accounts;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static final int MAX = 10;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int numAccounts = 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Bank()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accounts = new BankAccount[MAX];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accounts[0] = new BankAccount("john",100);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accounts[1] = new BankAccount("marsha",200);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numAccounts = 2;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new BankAccounts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openAccount(String name, double initBal)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if( numAccounts &lt; MAX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accounts[numAccounts] = new BankAccount(name, initBal);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numAccounts++;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else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System.out.println("Maximum number of accounts reached");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solidFill>
                  <a:srgbClr val="FFFF00"/>
                </a:solidFill>
              </a:rPr>
              <a:t>openAccount</a:t>
            </a:r>
            <a:r>
              <a:rPr lang="en"/>
              <a:t> as a Convenience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In the Bank's constructor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Bank()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accounts = new BankAccount[MAX];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openAccount("john", 1000);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openAccount("marsha", 2000);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136400" y="5225950"/>
            <a:ext cx="4619700" cy="11070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Better yet, make calls to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openAccount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from the driver program so that a newly created Bank object contains no accounts.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withdraw</a:t>
            </a:r>
            <a:r>
              <a:rPr lang="en"/>
              <a:t> Method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Bank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public void withdraw( String name, double amt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BankAccount temp  = null;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for( int x = 0; x &lt; numAccounts; x++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if( accounts[x].getAcctName().equals(name)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temp = accounts[x];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temp.withdraw( amt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6800" y="4646050"/>
            <a:ext cx="3819300" cy="1714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Notice that the code is almost identical to the code in the deposit method, except for the last line.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How do we eliminate this redundancy?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Generalizing a Problem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Suppose we wanted the same program but wanted 10 instead of 3 numbers?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Suppose we wanted to read in 1000 numbers?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We would have more than 3000 lines of code if we used the same approach</a:t>
            </a:r>
          </a:p>
          <a:p>
            <a:pPr indent="-419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Solution: arrays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findAccount</a:t>
            </a:r>
            <a:r>
              <a:rPr lang="en"/>
              <a:t> Method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Bank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private BankAccount findAccount( String name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for( int x = 0; x &lt; numAccounts; x++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if( accounts[x].getAcctName().equals(name)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return accounts[x];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return null;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456175" y="4728050"/>
            <a:ext cx="3016500" cy="1181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method can be called from deposit, withdraw, and getBalance.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solidFill>
                  <a:srgbClr val="FFFF00"/>
                </a:solidFill>
              </a:rPr>
              <a:t>findAccount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Bank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public void deposit( String name, double amt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BankAccount temp = findAccount( name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temp.deposit( amt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public void withdraw( String name, double amt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BankAccount temp = findAccount( name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if( temp != null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temp.withdraw( amt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825200" y="5219875"/>
            <a:ext cx="2469900" cy="990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the code for the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getBalance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method on your own.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about Arrays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Arrays are objects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the array variable is just a </a:t>
            </a:r>
            <a:r>
              <a:rPr i="1" lang="en" sz="2600"/>
              <a:t>reference</a:t>
            </a:r>
            <a:r>
              <a:rPr lang="en" sz="2600"/>
              <a:t> to the actual array that contains the values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need to use "new" after declaring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passed as a reference when used as method parameter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Special features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the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final int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600"/>
              <a:t> field returns the array size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in the example,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accounts.length</a:t>
            </a:r>
            <a:r>
              <a:rPr lang="en" sz="2600"/>
              <a:t> returns 10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600"/>
              <a:t> operator only works with arrays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about Arrays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ArrayIndexOutOfBounds exception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valid indices for array of size </a:t>
            </a:r>
            <a:r>
              <a:rPr b="1" lang="en" sz="3000"/>
              <a:t>n</a:t>
            </a:r>
            <a:r>
              <a:rPr lang="en" sz="3000"/>
              <a:t>: 0 to </a:t>
            </a:r>
            <a:r>
              <a:rPr b="1" lang="en" sz="3000"/>
              <a:t>n</a:t>
            </a:r>
            <a:r>
              <a:rPr lang="en" sz="3000"/>
              <a:t>-1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any access to other indices causes an error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Array size can't be changed after the array is created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To expand the array, we need to create a new array, copy the old array's contents, then point the array variable to the new array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Initializers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You can initialize an array with the following syntax:</a:t>
            </a:r>
            <a:br>
              <a:rPr lang="en" sz="30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String[] responses = {"Hello", "Hi", "OK"};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Can be used for fields, local variables, and even constants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Pattern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Put different responses for different cases in an array</a:t>
            </a:r>
            <a:br>
              <a:rPr lang="en" sz="30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String[] responses = {"Hello", "Hi", "OK"};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Assign an integer to represent different cases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In this case 0 means the program will say "Hello", 1 means it will say "Hi", etc.</a:t>
            </a:r>
            <a:br>
              <a:rPr lang="en" sz="3000"/>
            </a:b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Pattern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Now, you can generate the data for each case accordingly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What does the following code do?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int greetingCase = (int)(Math.random() *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              responses.length);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String greeting = responses[greetingCase]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                       + "World";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System.out.println( greeting );</a:t>
            </a:r>
            <a:br>
              <a:rPr lang="en" sz="3000"/>
            </a:b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Line Arguments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Try this program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Command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System.out.println( "Hi, " + args[0]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Execute the program outside of BlueJ, through the command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C:\...\&gt; java Command bob</a:t>
            </a:r>
            <a:br>
              <a:rPr lang="en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Hi,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Line Arguments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The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String[] args</a:t>
            </a:r>
            <a:r>
              <a:rPr lang="en" sz="2900"/>
              <a:t> parameter in the main program represents the words you specify in addition to the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en" sz="2900"/>
              <a:t> and the program name (e.g.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n" sz="2900"/>
              <a:t>)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args[0]</a:t>
            </a:r>
            <a:r>
              <a:rPr lang="en" sz="2900"/>
              <a:t> refers to the first argument,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args[1]</a:t>
            </a:r>
            <a:r>
              <a:rPr lang="en" sz="2900"/>
              <a:t> refers to the second argument, and so on</a:t>
            </a:r>
            <a:r>
              <a:rPr lang="en" sz="2900"/>
              <a:t>...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Use args.length to find out how many arguments are indicated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In BlueJ, when you right-click on the Java class and execute main, you may include arguments as well.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Multi-dimensional Arrays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A natural extension of simple (1D) arrays</a:t>
            </a: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2D declaration: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char[][] grid;</a:t>
            </a: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think "array of arrays"</a:t>
            </a:r>
            <a:br>
              <a:rPr lang="en" sz="2300"/>
            </a:b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Array creation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grid = new char[10][20];</a:t>
            </a:r>
            <a:r>
              <a:rPr lang="en" sz="2300"/>
              <a:t> //10 rows, 20 cols</a:t>
            </a:r>
            <a:br>
              <a:rPr lang="en" sz="2300"/>
            </a:b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Another way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grid = new char[10][];</a:t>
            </a:r>
            <a:r>
              <a:rPr lang="en" sz="2300"/>
              <a:t> //creates array of 10 char[]'s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for( int i = 0; i &lt; 10; i++ )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grid[i] = new char[20];</a:t>
            </a:r>
            <a:r>
              <a:rPr lang="en" sz="2300"/>
              <a:t> //creates a size-20 array</a:t>
            </a:r>
            <a:br>
              <a:rPr lang="en" sz="2300"/>
            </a:b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This way allows for varying row sizes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 collection of elements of the same type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Each element is accessed through an index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In Java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declaration: 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double[] nums;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creation:      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nums = new double[8];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usage:          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nums[3] = 6.6;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Note: starting index is 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212825" y="4733875"/>
            <a:ext cx="3826500" cy="1899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double nums[]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is also legal, but </a:t>
            </a: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double[] nums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is preferred, since it emphasizes that the type is </a:t>
            </a: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double[]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("double array" or "array of doubles")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2D Arrays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87900" y="3681424"/>
            <a:ext cx="8368200" cy="30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Declare: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char[][] grid;</a:t>
            </a:r>
            <a:br>
              <a:rPr lang="en" sz="21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Create rows: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grid = new char[5][];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Create columns: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for( int i = 0; i &lt; 5; i++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grid[i] = new char[3];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 objects: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grid[3][2] = 'C';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24900" y="2645475"/>
            <a:ext cx="875700" cy="60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836250" y="2136800"/>
            <a:ext cx="1653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char[][]</a:t>
            </a:r>
          </a:p>
        </p:txBody>
      </p:sp>
      <p:graphicFrame>
        <p:nvGraphicFramePr>
          <p:cNvPr id="384" name="Shape 384"/>
          <p:cNvGraphicFramePr/>
          <p:nvPr/>
        </p:nvGraphicFramePr>
        <p:xfrm>
          <a:off x="4639850" y="152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5" name="Shape 385"/>
          <p:cNvSpPr/>
          <p:nvPr/>
        </p:nvSpPr>
        <p:spPr>
          <a:xfrm>
            <a:off x="4624600" y="1525400"/>
            <a:ext cx="453900" cy="2724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6" name="Shape 386"/>
          <p:cNvCxnSpPr/>
          <p:nvPr/>
        </p:nvCxnSpPr>
        <p:spPr>
          <a:xfrm>
            <a:off x="1586550" y="2946975"/>
            <a:ext cx="27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graphicFrame>
        <p:nvGraphicFramePr>
          <p:cNvPr id="387" name="Shape 387"/>
          <p:cNvGraphicFramePr/>
          <p:nvPr/>
        </p:nvGraphicFramePr>
        <p:xfrm>
          <a:off x="6738250" y="1528946"/>
          <a:ext cx="3000000" cy="2999999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1475"/>
                <a:gridCol w="741475"/>
                <a:gridCol w="741475"/>
              </a:tblGrid>
              <a:tr h="49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88" name="Shape 388"/>
          <p:cNvCxnSpPr/>
          <p:nvPr/>
        </p:nvCxnSpPr>
        <p:spPr>
          <a:xfrm>
            <a:off x="5716400" y="1814575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89" name="Shape 389"/>
          <p:cNvCxnSpPr/>
          <p:nvPr/>
        </p:nvCxnSpPr>
        <p:spPr>
          <a:xfrm>
            <a:off x="5716400" y="2336000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90" name="Shape 390"/>
          <p:cNvCxnSpPr/>
          <p:nvPr/>
        </p:nvCxnSpPr>
        <p:spPr>
          <a:xfrm>
            <a:off x="5716400" y="2899487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91" name="Shape 391"/>
          <p:cNvCxnSpPr/>
          <p:nvPr/>
        </p:nvCxnSpPr>
        <p:spPr>
          <a:xfrm>
            <a:off x="5716400" y="3429000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92" name="Shape 392"/>
          <p:cNvCxnSpPr/>
          <p:nvPr/>
        </p:nvCxnSpPr>
        <p:spPr>
          <a:xfrm>
            <a:off x="5716400" y="4009675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93" name="Shape 393"/>
          <p:cNvCxnSpPr/>
          <p:nvPr/>
        </p:nvCxnSpPr>
        <p:spPr>
          <a:xfrm flipH="1" rot="10800000">
            <a:off x="4554575" y="3654075"/>
            <a:ext cx="3685800" cy="2835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4" name="Shape 394"/>
          <p:cNvSpPr txBox="1"/>
          <p:nvPr/>
        </p:nvSpPr>
        <p:spPr>
          <a:xfrm>
            <a:off x="4773700" y="885275"/>
            <a:ext cx="2537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char[]-type references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2D Arrays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To refer to an individual element, use two indices, e.g.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grid[2][1] = 'X';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Using only one index refers to a single dimensional array</a:t>
            </a: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e.g.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grid[4]</a:t>
            </a:r>
            <a:r>
              <a:rPr lang="en" sz="2900"/>
              <a:t> refers to row 5</a:t>
            </a: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grid[4].length</a:t>
            </a:r>
            <a:r>
              <a:rPr lang="en" sz="2900"/>
              <a:t> is the length of row 5 (in this case, the length of row 4 is 3)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/>
              <a:t>The array variable by itself refers to the top-level array (the array of rows)</a:t>
            </a: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grid.length</a:t>
            </a:r>
            <a:r>
              <a:rPr lang="en" sz="2900"/>
              <a:t> is the length of the array of rows, i.e., it's the number of rows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3: Flexible Collections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87900" y="1742750"/>
            <a:ext cx="8368200" cy="21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How can we write </a:t>
            </a:r>
            <a:r>
              <a:rPr b="1" lang="en" sz="3000">
                <a:solidFill>
                  <a:srgbClr val="00FF00"/>
                </a:solidFill>
              </a:rPr>
              <a:t>Bank</a:t>
            </a:r>
            <a:r>
              <a:rPr lang="en" sz="3000"/>
              <a:t> so it can handle an arbitrary number of </a:t>
            </a:r>
            <a:r>
              <a:rPr b="1" lang="en" sz="3000">
                <a:solidFill>
                  <a:srgbClr val="00FF00"/>
                </a:solidFill>
              </a:rPr>
              <a:t>BankAccounts</a:t>
            </a:r>
            <a:r>
              <a:rPr lang="en" sz="3000"/>
              <a:t>?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Right now, with arrays, we can only handle a fixed number of accounts (up to MAX)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4016641"/>
            <a:ext cx="8691550" cy="25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Java Collections Framework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 set of classes that you can use for containing arbitrarily large collections of objects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To use, you must place</a:t>
            </a:r>
            <a:br>
              <a:rPr lang="en" sz="3000"/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br>
              <a:rPr lang="en" sz="3000"/>
            </a:br>
            <a:r>
              <a:rPr lang="en" sz="3000"/>
              <a:t>at the top of your code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Some basic Collections classes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ArrayList, Vector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HashMap, Hashtable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ArrayList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87900" y="1742750"/>
            <a:ext cx="44217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1" i="1" lang="en" sz="2100"/>
              <a:t>Indexed</a:t>
            </a:r>
            <a:r>
              <a:rPr lang="en" sz="2100"/>
              <a:t> list of objects that automatically resizes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The list is ordered, with each object in the list having an </a:t>
            </a:r>
            <a:r>
              <a:rPr b="1" i="1" lang="en" sz="2100"/>
              <a:t>index</a:t>
            </a:r>
            <a:r>
              <a:rPr lang="en" sz="2100"/>
              <a:t>, from 0 to n-1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Most commonly used methods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boolean add( E element)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int size()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E get( int index )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E set( int index, E element )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and many many others</a:t>
            </a:r>
            <a:r>
              <a:rPr lang="en" sz="2100"/>
              <a:t> </a:t>
            </a:r>
            <a:r>
              <a:rPr lang="en" sz="2100"/>
              <a:t>(see API docs)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62" y="2183175"/>
            <a:ext cx="37433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ArrayListDemo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static void main(String[] args)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ArrayList&lt;String&gt; names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   = new ArrayList&lt;String&gt;();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names.add("Bart");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names.add("Lisa");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names.add("Maggie");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for(int i=0; i&lt;names.size(); i++)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System.out.println(names.get(i));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names.set(1,"Homer");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names.add("Marge");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for(int i=0; i&lt;names.size(); i++)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System.out.println(names.get(i));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ArrayList Example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663900" y="572900"/>
            <a:ext cx="2265000" cy="990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have to specify the type of object it has to store.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899" y="2656325"/>
            <a:ext cx="3373425" cy="389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hape 429"/>
          <p:cNvCxnSpPr>
            <a:stCxn id="427" idx="1"/>
          </p:cNvCxnSpPr>
          <p:nvPr/>
        </p:nvCxnSpPr>
        <p:spPr>
          <a:xfrm flipH="1">
            <a:off x="2636600" y="1068050"/>
            <a:ext cx="3027300" cy="2052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27" idx="1"/>
          </p:cNvCxnSpPr>
          <p:nvPr/>
        </p:nvCxnSpPr>
        <p:spPr>
          <a:xfrm flipH="1">
            <a:off x="4508900" y="1068050"/>
            <a:ext cx="1155000" cy="2326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ArrayListBank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static void main(String[] args)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ArrayList&lt;BankAccount&gt; accts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= new ArrayList&lt;BankAccount&gt;();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accts.add(new BankAccount("Alice",2000));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accts.add(new BankAccount("Bob",1000));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for(int i=0; i&lt;accts.size(); i++)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BankAccount current = accts.get(i);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System.out.println("Bank Account #" +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+ "Owner: " + current.getAcctName()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+ ", Balance: " + current.getBalance()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Other Types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5168"/>
          <a:stretch/>
        </p:blipFill>
        <p:spPr>
          <a:xfrm>
            <a:off x="6064525" y="1252425"/>
            <a:ext cx="3023899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Looping through ArrayLists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87900" y="1742750"/>
            <a:ext cx="8368200" cy="48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Using an index…</a:t>
            </a:r>
            <a:br>
              <a:rPr lang="en" sz="27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for(int i=0; i&lt;accts.size(); i++) {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BankAccount current = accts.get(i);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System.out.println(...);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700"/>
            </a:b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Using an "enhanced for"...</a:t>
            </a:r>
            <a:br>
              <a:rPr lang="en" sz="27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for( BankAccount b : accts 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System.out.println( b.getBalance() );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696975" y="5867100"/>
            <a:ext cx="5891100" cy="766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Simpler than a regular for loop. All you have to specify is the object (BankAccount) and the ArrayList (accts).</a:t>
            </a:r>
          </a:p>
        </p:txBody>
      </p:sp>
      <p:cxnSp>
        <p:nvCxnSpPr>
          <p:cNvPr id="445" name="Shape 445"/>
          <p:cNvCxnSpPr>
            <a:stCxn id="444" idx="0"/>
          </p:cNvCxnSpPr>
          <p:nvPr/>
        </p:nvCxnSpPr>
        <p:spPr>
          <a:xfrm rot="10800000">
            <a:off x="4672925" y="5116500"/>
            <a:ext cx="969600" cy="750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4706925"/>
            <a:ext cx="8368200" cy="19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double[] nums;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2131550" y="1961175"/>
            <a:ext cx="1073700" cy="1114975"/>
            <a:chOff x="2055350" y="1732575"/>
            <a:chExt cx="1073700" cy="1114975"/>
          </a:xfrm>
        </p:grpSpPr>
        <p:sp>
          <p:nvSpPr>
            <p:cNvPr id="93" name="Shape 93"/>
            <p:cNvSpPr txBox="1"/>
            <p:nvPr/>
          </p:nvSpPr>
          <p:spPr>
            <a:xfrm>
              <a:off x="2154350" y="2241250"/>
              <a:ext cx="875700" cy="6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null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2055350" y="1732575"/>
              <a:ext cx="1073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nums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4706925"/>
            <a:ext cx="8368200" cy="19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double[] nums;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Create:	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nums = new double[8];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131550" y="1961175"/>
            <a:ext cx="1073700" cy="1114975"/>
            <a:chOff x="2055350" y="1732575"/>
            <a:chExt cx="1073700" cy="1114975"/>
          </a:xfrm>
        </p:grpSpPr>
        <p:sp>
          <p:nvSpPr>
            <p:cNvPr id="102" name="Shape 102"/>
            <p:cNvSpPr txBox="1"/>
            <p:nvPr/>
          </p:nvSpPr>
          <p:spPr>
            <a:xfrm>
              <a:off x="2154350" y="2241250"/>
              <a:ext cx="875700" cy="6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055350" y="1732575"/>
              <a:ext cx="1073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nums</a:t>
              </a:r>
            </a:p>
          </p:txBody>
        </p:sp>
      </p:grpSp>
      <p:graphicFrame>
        <p:nvGraphicFramePr>
          <p:cNvPr id="104" name="Shape 104"/>
          <p:cNvGraphicFramePr/>
          <p:nvPr/>
        </p:nvGraphicFramePr>
        <p:xfrm>
          <a:off x="7270250" y="11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6982250" y="1121175"/>
            <a:ext cx="726300" cy="435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2592200" y="2771350"/>
            <a:ext cx="452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an Array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4706925"/>
            <a:ext cx="8368200" cy="19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Declare: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double[] nums;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Create:	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nums = new double[8];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Usage:		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nums[3] = 6.6;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2131550" y="1961175"/>
            <a:ext cx="1073700" cy="1114975"/>
            <a:chOff x="2055350" y="1732575"/>
            <a:chExt cx="1073700" cy="1114975"/>
          </a:xfrm>
        </p:grpSpPr>
        <p:sp>
          <p:nvSpPr>
            <p:cNvPr id="114" name="Shape 114"/>
            <p:cNvSpPr txBox="1"/>
            <p:nvPr/>
          </p:nvSpPr>
          <p:spPr>
            <a:xfrm>
              <a:off x="2154350" y="2241250"/>
              <a:ext cx="875700" cy="606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2055350" y="1732575"/>
              <a:ext cx="1073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nums</a:t>
              </a:r>
            </a:p>
          </p:txBody>
        </p:sp>
      </p:grpSp>
      <p:graphicFrame>
        <p:nvGraphicFramePr>
          <p:cNvPr id="116" name="Shape 116"/>
          <p:cNvGraphicFramePr/>
          <p:nvPr/>
        </p:nvGraphicFramePr>
        <p:xfrm>
          <a:off x="7270250" y="11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{D5B8D2FB-7307-4AA3-95E1-F607924EE529}</a:tableStyleId>
              </a:tblPr>
              <a:tblGrid>
                <a:gridCol w="742925"/>
                <a:gridCol w="7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7" name="Shape 117"/>
          <p:cNvSpPr/>
          <p:nvPr/>
        </p:nvSpPr>
        <p:spPr>
          <a:xfrm>
            <a:off x="6982250" y="1121175"/>
            <a:ext cx="726300" cy="435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2592200" y="2771350"/>
            <a:ext cx="452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3501700" y="3170900"/>
            <a:ext cx="4473300" cy="2613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Reversing 10 Numbers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100"/>
              <a:t>Use an array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Declare</a:t>
            </a:r>
            <a:br>
              <a:rPr lang="en" sz="2100"/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double[] nums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Create</a:t>
            </a:r>
            <a:br>
              <a:rPr lang="en" sz="2100"/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new double[10]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indices 0, 1, 2,... when referring to the different array elements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Statements still look redundant</a:t>
            </a:r>
            <a:br>
              <a:rPr lang="en" sz="2100"/>
            </a:br>
            <a:r>
              <a:rPr lang="en" sz="2100"/>
              <a:t>(how about using loops?)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Scanner in = new Scanner(System.in);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System.out.println("Numbers: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double[] nums;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 = new double[10];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nums[0]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nums[1]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nums[2]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System.out.println("Reverse: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nums[2]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nums[1]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 nums[0]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Reversing 10 Numbers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35500" y="1742750"/>
            <a:ext cx="3697500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arrays and loops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Declare</a:t>
            </a:r>
            <a:br>
              <a:rPr lang="en" sz="2100"/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double[] nums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Create</a:t>
            </a:r>
            <a:br>
              <a:rPr lang="en" sz="2100"/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new double[10]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a </a:t>
            </a:r>
            <a:r>
              <a:rPr lang="en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100"/>
              <a:t> loop to read in the numbers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100"/>
              <a:t>Use another </a:t>
            </a:r>
            <a:r>
              <a:rPr lang="en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100"/>
              <a:t> loop to print them out in reverse</a:t>
            </a: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932999" y="1742750"/>
            <a:ext cx="5058599" cy="49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static void main(String args[])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Scanner in = new Scanner(System.in);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System.out.println("Numbers: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double[] nums;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nums = new double[10];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0; i &lt; 10; i++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nums[i] = in.nextDouble();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System.out.println("Reverse: 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for( int i = 9; i &gt;= 0; i--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System.out.println( nums[i]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