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B823A8-9A22-4311-85B4-52D8697D3A06}">
  <a:tblStyle styleId="{90B823A8-9A22-4311-85B4-52D8697D3A0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870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and Subclasses in Java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Terminology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SavingsAccount is a </a:t>
            </a:r>
            <a:r>
              <a:rPr lang="en" sz="3000" b="1" i="1"/>
              <a:t>subclass</a:t>
            </a:r>
            <a:r>
              <a:rPr lang="en" sz="3000"/>
              <a:t> of BankAccount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BankAccount is the </a:t>
            </a:r>
            <a:r>
              <a:rPr lang="en" sz="3000" b="1" i="1"/>
              <a:t>superclass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Inheritance relationships result in a </a:t>
            </a:r>
            <a:r>
              <a:rPr lang="en" sz="3000" b="1" i="1"/>
              <a:t>class hierarchy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850" y="4143052"/>
            <a:ext cx="4211250" cy="24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Superclass Variables and Subclass Objects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7285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Savings accounts are bank accounts so it is possible to have a BankAccount variable point to a SavingsAccount object</a:t>
            </a:r>
          </a:p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But not the other way around</a:t>
            </a:r>
          </a:p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Superclass variables can refer to subclass objects, but not vice versa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BankAccount b1 = new SavingsAccount();</a:t>
            </a:r>
            <a:br>
              <a:rPr lang="en" sz="2700"/>
            </a:br>
            <a:r>
              <a:rPr lang="en" sz="2700"/>
              <a:t>(note: only methods indicated in BankAccount may be invoked on b1)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SavingsAccount b2 = new BankAccount();</a:t>
            </a:r>
            <a:br>
              <a:rPr lang="en" sz="2700"/>
            </a:br>
            <a:r>
              <a:rPr lang="en" sz="2700"/>
              <a:t>(not allowed because a bank account is not necessarily a savings account)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55550" y="458470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100" b="1">
                <a:solidFill>
                  <a:srgbClr val="00FF00"/>
                </a:solidFill>
              </a:rPr>
              <a:t>✔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55550" y="583565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100" b="1">
                <a:solidFill>
                  <a:srgbClr val="FF0000"/>
                </a:solidFill>
              </a:rPr>
              <a:t>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Superclass Variables and Subclass Objects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7285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Consider the following declarations: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BankAccount b = new BankAccount();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SavingsAccount s = new SavingsAccount();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BankAccount t = new SavingsAccount();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SavingsAccount z = new BankAccount();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007800" y="212085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100" b="1">
                <a:solidFill>
                  <a:srgbClr val="00FF00"/>
                </a:solidFill>
              </a:rPr>
              <a:t>✔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036400" y="335980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100" b="1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036400" y="253575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100" b="1">
                <a:solidFill>
                  <a:srgbClr val="00FF00"/>
                </a:solidFill>
              </a:rPr>
              <a:t>✔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007800" y="2916750"/>
            <a:ext cx="643500" cy="6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100" b="1">
                <a:solidFill>
                  <a:srgbClr val="00FF00"/>
                </a:solidFill>
              </a:rPr>
              <a:t>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Superclass Variables and Subclass Objects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87900" y="17285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700"/>
              <a:t>Which method calls are valid?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b.withdraw( 100 );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b.addInterest();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s.withdraw( 100 );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s.addInterest();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t.withdraw( 100 );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t.addInterest();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4868000" y="2364450"/>
          <a:ext cx="4100325" cy="3451625"/>
        </p:xfrm>
        <a:graphic>
          <a:graphicData uri="http://schemas.openxmlformats.org/drawingml/2006/table">
            <a:tbl>
              <a:tblPr>
                <a:noFill/>
                <a:tableStyleId>{90B823A8-9A22-4311-85B4-52D8697D3A06}</a:tableStyleId>
              </a:tblPr>
              <a:tblGrid>
                <a:gridCol w="4100325"/>
              </a:tblGrid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calls BankAccount's withdraw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not compile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calls BankAccount's withdraw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calls SavingsAccount's addInterest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calls BankAccount's withdraw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not compile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/>
                      </a:r>
                      <a:b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(even though t refers to a SavingsAccount)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CheckingAccount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Define a checking account as a bank account that "counts" transactions carried out (deposit and withdraw transactions), and deducts a transaction fee for each transaction beyond the third transaction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Fees are deducted through a deductFees() method, which resets the transaction count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How do we write this class?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CheckingAccount Class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If we wrote this class from scratch:</a:t>
            </a:r>
          </a:p>
          <a:p>
            <a:pPr marL="914400" lvl="1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Same as BankAccount, but with an int transactionCount field</a:t>
            </a:r>
          </a:p>
          <a:p>
            <a:pPr marL="914400" lvl="1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deposit and withdraw methods begin with the statement transactionCount++; and proceeds just like in BankAccount</a:t>
            </a:r>
          </a:p>
          <a:p>
            <a:pPr marL="914400" lvl="1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getBalance method is as it was with BankAccount</a:t>
            </a:r>
          </a:p>
          <a:p>
            <a:pPr marL="914400" lvl="1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deductFees method computes and deducts fees</a:t>
            </a:r>
          </a:p>
          <a:p>
            <a:pPr marL="45720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Inheritance not as useful yet, because all methods except getBalance are different from the methods in BankAccount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Overriding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In the subclass, a method with the same signature (in the superclass) can have a definition different from that of the superclass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User super.methodName(...) to call the superclass' method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When calling that method for an object of that class, the subclass' method takes precedence over the superclass' method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Overriding and </a:t>
            </a:r>
            <a:r>
              <a:rPr lang="en">
                <a:solidFill>
                  <a:schemeClr val="accent6"/>
                </a:solidFill>
              </a:rPr>
              <a:t>super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59300" y="1679200"/>
            <a:ext cx="3999900" cy="40803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CheckingAccount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int transactionCount;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deposit( double amount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balance + amount;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withdraw( double amount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if( amount &lt;= balance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284300" y="3640850"/>
            <a:ext cx="4723800" cy="30915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CheckingAccount extends BankAccount{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int transactionCount;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deposit( double amount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super.deposit( amount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withdraw( double amount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super.withdraw( amount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284300" y="1679200"/>
            <a:ext cx="4723800" cy="18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can be </a:t>
            </a:r>
            <a:r>
              <a:rPr lang="en" sz="2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overridden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6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call a superclass' original method ("extending" a method)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Overriding and Dynamic Binding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87900" y="1820800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Suppose</a:t>
            </a:r>
            <a:br>
              <a:rPr lang="en" sz="24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BankAccount b = new BankAccount();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CheckingAccount c = new CheckingAccount();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BankAccount d = new CheckingAccount();</a:t>
            </a:r>
          </a:p>
          <a:p>
            <a:pPr marL="457200" lvl="0" indent="-4000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2400"/>
              <a:t>Which </a:t>
            </a:r>
            <a:r>
              <a:rPr lang="en" sz="2400" b="1"/>
              <a:t>withdraw()</a:t>
            </a:r>
            <a:r>
              <a:rPr lang="en" sz="2400"/>
              <a:t> method is called?</a:t>
            </a:r>
            <a:br>
              <a:rPr lang="en" sz="24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b.withdraw( 100 );</a:t>
            </a:r>
            <a:r>
              <a:rPr lang="en" sz="2400"/>
              <a:t>		</a:t>
            </a:r>
            <a:r>
              <a:rPr lang="en" sz="2400">
                <a:solidFill>
                  <a:srgbClr val="00FFFF"/>
                </a:solidFill>
              </a:rPr>
              <a:t>BankAccount's</a:t>
            </a:r>
            <a:r>
              <a:rPr lang="en" sz="2400"/>
              <a:t/>
            </a:r>
            <a:br>
              <a:rPr lang="en" sz="24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c.withdraw( 100 );</a:t>
            </a:r>
            <a:r>
              <a:rPr lang="en" sz="2400"/>
              <a:t>		</a:t>
            </a:r>
            <a:r>
              <a:rPr lang="en" sz="2400">
                <a:solidFill>
                  <a:srgbClr val="00FFFF"/>
                </a:solidFill>
              </a:rPr>
              <a:t>CheckingAccount's</a:t>
            </a:r>
            <a:r>
              <a:rPr lang="en" sz="2400"/>
              <a:t/>
            </a:r>
            <a:br>
              <a:rPr lang="en" sz="24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d.withdraw( 100 );</a:t>
            </a:r>
            <a:r>
              <a:rPr lang="en" sz="2400"/>
              <a:t>		</a:t>
            </a:r>
            <a:r>
              <a:rPr lang="en" sz="2400">
                <a:solidFill>
                  <a:srgbClr val="00FFFF"/>
                </a:solidFill>
              </a:rPr>
              <a:t>CheckingAccount's</a:t>
            </a:r>
          </a:p>
          <a:p>
            <a:pPr marL="457200" lvl="0" indent="-4000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2400" b="1"/>
              <a:t>Dynamic binding</a:t>
            </a:r>
            <a:r>
              <a:rPr lang="en" sz="2400"/>
              <a:t> prevails in the </a:t>
            </a:r>
            <a:r>
              <a:rPr lang="en" sz="2400" b="1"/>
              <a:t>d.withdraw();</a:t>
            </a:r>
            <a:r>
              <a:rPr lang="en" sz="2400"/>
              <a:t> call</a:t>
            </a:r>
          </a:p>
          <a:p>
            <a:pPr marL="914400" lvl="1" indent="-400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391"/>
            </a:pPr>
            <a:r>
              <a:rPr lang="en" sz="2400"/>
              <a:t>The method appropriate to the object is always called</a:t>
            </a:r>
            <a:br>
              <a:rPr lang="en" sz="2400"/>
            </a:br>
            <a:endParaRPr lang="en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and Constructors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59300" y="1679200"/>
            <a:ext cx="4315800" cy="28719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BankAccount()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BankAccount( double initBal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initBal;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923350" y="4704900"/>
            <a:ext cx="5084700" cy="19929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CheckingAccount extends BankAccount{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int transactionCount;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CheckingAccount()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66775" y="1679200"/>
            <a:ext cx="4441200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CheckingAccount c =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new CheckingAccount();</a:t>
            </a:r>
          </a:p>
          <a:p>
            <a:pPr lvl="0">
              <a:spcBef>
                <a:spcPts val="0"/>
              </a:spcBef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constructors is called?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Inheritance: an object-oriented programming language feature that allows for the definition of a class in terms of another class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Another example of a class relationship (besides Aggregation and Association)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In Java, use the </a:t>
            </a:r>
            <a:r>
              <a:rPr lang="en" sz="3000" b="1">
                <a:solidFill>
                  <a:schemeClr val="accent6"/>
                </a:solidFill>
              </a:rPr>
              <a:t>extends</a:t>
            </a:r>
            <a:r>
              <a:rPr lang="en" sz="3000"/>
              <a:t> keyword</a:t>
            </a:r>
          </a:p>
          <a:p>
            <a:pPr marL="457200" lvl="0" indent="-419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Promotes reusability of existing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and Constructors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7900" y="2165675"/>
            <a:ext cx="8368200" cy="456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In the above statement, CheckingAccount's (default) constructor is called</a:t>
            </a:r>
          </a:p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Since CheckingAccount is a BankAccount, a BankAccount constructor should also be called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Which one?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Answer: the default constructor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Note that BankAccount() is called before CheckingAccount()</a:t>
            </a:r>
          </a:p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What if we want a particular constructor of a superclass to be called?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7900" y="1741975"/>
            <a:ext cx="8368200" cy="5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CheckingAccount c = new CheckingAccount();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Incorrect Attempt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87900" y="1773350"/>
            <a:ext cx="8368200" cy="49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We want</a:t>
            </a:r>
            <a:br>
              <a:rPr lang="en" sz="2600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CheckingAccount c = new CheckingAccount(1000);</a:t>
            </a:r>
            <a:r>
              <a:rPr lang="en" sz="2600"/>
              <a:t/>
            </a:r>
            <a:br>
              <a:rPr lang="en" sz="2600"/>
            </a:br>
            <a:r>
              <a:rPr lang="en" sz="2600"/>
              <a:t>to create an account with an initial balance of 1000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87900" y="3076075"/>
            <a:ext cx="5465700" cy="28089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CheckingAccount extends BankAccount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int transactionCount;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CheckingAccount()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CheckingAccount( double initBal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979300" y="5449075"/>
            <a:ext cx="2776800" cy="1134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will still call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BankAccount(), not BankAccount(1000)</a:t>
            </a:r>
          </a:p>
        </p:txBody>
      </p:sp>
      <p:cxnSp>
        <p:nvCxnSpPr>
          <p:cNvPr id="213" name="Shape 213"/>
          <p:cNvCxnSpPr>
            <a:stCxn id="212" idx="1"/>
          </p:cNvCxnSpPr>
          <p:nvPr/>
        </p:nvCxnSpPr>
        <p:spPr>
          <a:xfrm rot="10800000">
            <a:off x="4990500" y="4786525"/>
            <a:ext cx="988800" cy="1229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solidFill>
                  <a:srgbClr val="FFFF00"/>
                </a:solidFill>
              </a:rPr>
              <a:t>super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87900" y="1773350"/>
            <a:ext cx="8368200" cy="49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super(...) indicates which superclass constructor will be called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If not indicated, it defaults to super() with no parameters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Call to super(...) should be the first line in the subclass' constructor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87900" y="3630775"/>
            <a:ext cx="5465700" cy="30288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CheckingAccount extends BankAccount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int transactionCount;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CheckingAccount()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CheckingAccount( double initBal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 initBal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transactionCount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979300" y="5525275"/>
            <a:ext cx="2776800" cy="1134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Calls a particular constructor, BankAccount(double)</a:t>
            </a:r>
          </a:p>
        </p:txBody>
      </p:sp>
      <p:cxnSp>
        <p:nvCxnSpPr>
          <p:cNvPr id="222" name="Shape 222"/>
          <p:cNvCxnSpPr>
            <a:stCxn id="221" idx="1"/>
          </p:cNvCxnSpPr>
          <p:nvPr/>
        </p:nvCxnSpPr>
        <p:spPr>
          <a:xfrm rot="10800000">
            <a:off x="3060300" y="5490325"/>
            <a:ext cx="2919000" cy="602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 txBox="1"/>
          <p:nvPr/>
        </p:nvSpPr>
        <p:spPr>
          <a:xfrm>
            <a:off x="6194475" y="3665725"/>
            <a:ext cx="1887600" cy="1134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Implicitly calls "super();" or BankAccount()</a:t>
            </a:r>
          </a:p>
        </p:txBody>
      </p:sp>
      <p:cxnSp>
        <p:nvCxnSpPr>
          <p:cNvPr id="224" name="Shape 224"/>
          <p:cNvCxnSpPr>
            <a:stCxn id="223" idx="1"/>
          </p:cNvCxnSpPr>
          <p:nvPr/>
        </p:nvCxnSpPr>
        <p:spPr>
          <a:xfrm flipH="1">
            <a:off x="3593775" y="4232875"/>
            <a:ext cx="2600700" cy="174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Arrays and Inheritance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Suppose Employee is a superclass, then Manager and Secretary are subclasses of Employee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An Employee array can have its elements refer to different kinds of objects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Can use a </a:t>
            </a:r>
            <a:r>
              <a:rPr lang="en" sz="3000" i="1">
                <a:solidFill>
                  <a:srgbClr val="FFFF00"/>
                </a:solidFill>
              </a:rPr>
              <a:t>for</a:t>
            </a:r>
            <a:r>
              <a:rPr lang="en" sz="3000"/>
              <a:t> statement to call the same method on the different objects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Allows the program to view the objects in a uniform way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Arrays and Inheritance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900" y="1760800"/>
            <a:ext cx="57912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87900" y="4923850"/>
            <a:ext cx="5151900" cy="1466100"/>
          </a:xfrm>
          <a:prstGeom prst="rect">
            <a:avLst/>
          </a:prstGeom>
          <a:solidFill>
            <a:srgbClr val="D0E0E3"/>
          </a:solidFill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Employee[] emps;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 int i = 0; i &lt; 5; i++ 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emps[i].increaseSalary();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87900" y="1728524"/>
            <a:ext cx="8368200" cy="50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Use inheritance for similar types of objects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Common characteristics and behavior are placed in the superclass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Subclasses share or inherit superclass' characteristics and behavior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Behavior can be overridden; use super.methodName(...) to invoke a superclass' method when "extending" a method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User super(...) to ensure the correct superclass constructor is called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500"/>
              <a:t>Other options in Java: abstract classes and interfaces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SavingsAccount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42258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A savings account is a bank account that earns interest</a:t>
            </a:r>
          </a:p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Attributes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balance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interest rate</a:t>
            </a:r>
          </a:p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Methods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deposit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withdraw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get balance</a:t>
            </a: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add interest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4561625" y="2021250"/>
          <a:ext cx="4335700" cy="2788830"/>
        </p:xfrm>
        <a:graphic>
          <a:graphicData uri="http://schemas.openxmlformats.org/drawingml/2006/table">
            <a:tbl>
              <a:tblPr>
                <a:noFill/>
                <a:tableStyleId>{90B823A8-9A22-4311-85B4-52D8697D3A06}</a:tableStyleId>
              </a:tblPr>
              <a:tblGrid>
                <a:gridCol w="4335700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SavingsAccount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balance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interestRate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getBalance()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deposit(double amount)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withdraw(double amount)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addInterest()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SavingsAccount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If we wrote the class from scratch, the resulting class will be very similar to BankAccount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Actually, the same as BankAccount, except for an additional field and an additional method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Better to </a:t>
            </a:r>
            <a:r>
              <a:rPr lang="en" sz="3000" b="1">
                <a:solidFill>
                  <a:schemeClr val="accent6"/>
                </a:solidFill>
              </a:rPr>
              <a:t>extend</a:t>
            </a:r>
            <a:r>
              <a:rPr lang="en" sz="3000"/>
              <a:t> BankAccount instead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BankAccount, revisited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576125"/>
            <a:ext cx="7082100" cy="51093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BankAccount()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deposit( double amount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withdraw( double amount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if( amount &lt;= balance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 "Insufficient balance"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double getBalance()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235400"/>
            <a:ext cx="8416200" cy="64209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SavingsAccount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interestRate;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SavingsAccount()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interestRate = 1.0;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SavingsAccount( double aRate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interestRate = aRate;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deposit( double amount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balance -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withdraw( double amount 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 some code omitted...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double getBalance()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addInterest()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double interest = balance * interestRate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balance = balance + interest; // or deposit(interest);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8225" y="329550"/>
            <a:ext cx="31137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SavingsAccount.java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18225" y="1910050"/>
            <a:ext cx="2934600" cy="1165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Just like BankAccount except for the code in boldface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solidFill>
                  <a:schemeClr val="accent6"/>
                </a:solidFill>
              </a:rPr>
              <a:t>extends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7900" y="1525400"/>
            <a:ext cx="8368200" cy="42969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SavingsAccount extends BankAccount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private double interestRate;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SavingsAccount()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interestRate = 1.0;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SavingsAccount( double aRate)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interestRate = aRate;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addInterest()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//double interest = balance * interestRate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double interest = getBalance() * interestRate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//balance = balance + interest;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deposit( interest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642400" y="2105300"/>
            <a:ext cx="31137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SavingsAccount.java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463850" y="5925300"/>
            <a:ext cx="6292200" cy="773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that (public) methods defined in BankAccount (e.g., deposit) can be used within SavingsAccount</a:t>
            </a:r>
          </a:p>
        </p:txBody>
      </p:sp>
      <p:cxnSp>
        <p:nvCxnSpPr>
          <p:cNvPr id="106" name="Shape 106"/>
          <p:cNvCxnSpPr>
            <a:stCxn id="105" idx="1"/>
          </p:cNvCxnSpPr>
          <p:nvPr/>
        </p:nvCxnSpPr>
        <p:spPr>
          <a:xfrm rot="10800000">
            <a:off x="1663450" y="5304300"/>
            <a:ext cx="800400" cy="1007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SavingsAccount Objects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2936700"/>
            <a:ext cx="8368200" cy="1899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SavingsAccount mary = new SavingsAccount();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mary.deposit( 1000 );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System.out.println( "Balance: " + mary.getBalance());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mary.addInterest();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System.out.println( "Balance: " + mary.getBalance());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81350" y="5291925"/>
            <a:ext cx="3421200" cy="822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...and methods defined in SavingsAccount</a:t>
            </a:r>
          </a:p>
        </p:txBody>
      </p:sp>
      <p:cxnSp>
        <p:nvCxnSpPr>
          <p:cNvPr id="114" name="Shape 114"/>
          <p:cNvCxnSpPr>
            <a:stCxn id="113" idx="1"/>
          </p:cNvCxnSpPr>
          <p:nvPr/>
        </p:nvCxnSpPr>
        <p:spPr>
          <a:xfrm rot="10800000">
            <a:off x="2055850" y="4400775"/>
            <a:ext cx="625500" cy="1302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5334900" y="1830200"/>
            <a:ext cx="3421200" cy="822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call methods defined in BankAccount</a:t>
            </a:r>
          </a:p>
        </p:txBody>
      </p:sp>
      <p:cxnSp>
        <p:nvCxnSpPr>
          <p:cNvPr id="116" name="Shape 116"/>
          <p:cNvCxnSpPr>
            <a:stCxn id="115" idx="1"/>
          </p:cNvCxnSpPr>
          <p:nvPr/>
        </p:nvCxnSpPr>
        <p:spPr>
          <a:xfrm flipH="1">
            <a:off x="2322600" y="2241650"/>
            <a:ext cx="3012300" cy="1148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Inheritance Relationship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804725"/>
            <a:ext cx="8368200" cy="49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Use inheritance for "is-a" relationships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Examples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 savings account is a bank account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 manager is an employee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 graduate student is a student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 circle is a shape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7111775" y="3444875"/>
          <a:ext cx="1769850" cy="3200279"/>
        </p:xfrm>
        <a:graphic>
          <a:graphicData uri="http://schemas.openxmlformats.org/drawingml/2006/table">
            <a:tbl>
              <a:tblPr>
                <a:noFill/>
                <a:tableStyleId>{90B823A8-9A22-4311-85B4-52D8697D3A06}</a:tableStyleId>
              </a:tblPr>
              <a:tblGrid>
                <a:gridCol w="17698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Diagramming Notation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</a:t>
                      </a:r>
                      <a:b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Account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Savings Account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4" name="Shape 124"/>
          <p:cNvCxnSpPr/>
          <p:nvPr/>
        </p:nvCxnSpPr>
        <p:spPr>
          <a:xfrm rot="10800000">
            <a:off x="7996625" y="5249000"/>
            <a:ext cx="0" cy="683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7847600" y="4991262"/>
            <a:ext cx="298200" cy="2580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1502</Words>
  <Application>Microsoft Macintosh PowerPoint</Application>
  <PresentationFormat>On-screen Show (4:3)</PresentationFormat>
  <Paragraphs>278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 Slab</vt:lpstr>
      <vt:lpstr>Roboto</vt:lpstr>
      <vt:lpstr>marina</vt:lpstr>
      <vt:lpstr>Inheritance and Subclasses in Java</vt:lpstr>
      <vt:lpstr>Inheritance</vt:lpstr>
      <vt:lpstr>Example: SavingsAccount</vt:lpstr>
      <vt:lpstr>Example: SavingsAccount</vt:lpstr>
      <vt:lpstr>BankAccount, revisited</vt:lpstr>
      <vt:lpstr>PowerPoint Presentation</vt:lpstr>
      <vt:lpstr>Using extends</vt:lpstr>
      <vt:lpstr>Using SavingsAccount Objects</vt:lpstr>
      <vt:lpstr>The Inheritance Relationship</vt:lpstr>
      <vt:lpstr>Some Terminology</vt:lpstr>
      <vt:lpstr>Superclass Variables and Subclass Objects</vt:lpstr>
      <vt:lpstr>Superclass Variables and Subclass Objects</vt:lpstr>
      <vt:lpstr>Superclass Variables and Subclass Objects</vt:lpstr>
      <vt:lpstr>Example: CheckingAccount</vt:lpstr>
      <vt:lpstr>The CheckingAccount Class</vt:lpstr>
      <vt:lpstr>Method Overriding</vt:lpstr>
      <vt:lpstr>Method Overriding and super</vt:lpstr>
      <vt:lpstr>Method Overriding and Dynamic Binding</vt:lpstr>
      <vt:lpstr>Inheritance and Constructors</vt:lpstr>
      <vt:lpstr>Inheritance and Constructors</vt:lpstr>
      <vt:lpstr>Incorrect Attempt</vt:lpstr>
      <vt:lpstr>Using super</vt:lpstr>
      <vt:lpstr>Object Arrays and Inheritance</vt:lpstr>
      <vt:lpstr>Object Arrays and Inheritance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Subclasses in Java</dc:title>
  <cp:lastModifiedBy>Alyssa Mae Ngo</cp:lastModifiedBy>
  <cp:revision>2</cp:revision>
  <dcterms:modified xsi:type="dcterms:W3CDTF">2017-03-20T08:10:04Z</dcterms:modified>
</cp:coreProperties>
</file>