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9144000"/>
  <p:notesSz cx="6858000" cy="9144000"/>
  <p:embeddedFontLst>
    <p:embeddedFont>
      <p:font typeface="Roboto Slab"/>
      <p:regular r:id="rId15"/>
      <p:bold r:id="rId16"/>
    </p:embeddedFon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Slab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font" Target="fonts/RobotoSlab-bold.fntdata"/><Relationship Id="rId5" Type="http://schemas.openxmlformats.org/officeDocument/2006/relationships/slide" Target="slides/slide1.xml"/><Relationship Id="rId19" Type="http://schemas.openxmlformats.org/officeDocument/2006/relationships/font" Target="fonts/Roboto-italic.fntdata"/><Relationship Id="rId6" Type="http://schemas.openxmlformats.org/officeDocument/2006/relationships/slide" Target="slides/slide2.xml"/><Relationship Id="rId18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896807"/>
            <a:ext cx="1081625" cy="1499895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4457270"/>
            <a:ext cx="1081625" cy="1499895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375661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585233"/>
            <a:ext cx="5783400" cy="1943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4065933"/>
            <a:ext cx="5783400" cy="1212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150" y="6769100"/>
            <a:ext cx="9143700" cy="8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type="title"/>
          </p:nvPr>
        </p:nvSpPr>
        <p:spPr>
          <a:xfrm>
            <a:off x="387900" y="1536600"/>
            <a:ext cx="8368200" cy="2051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87900" y="3892600"/>
            <a:ext cx="8368200" cy="142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375661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2353266"/>
            <a:ext cx="8222100" cy="1209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68037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68037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986433"/>
            <a:ext cx="3999900" cy="410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986433"/>
            <a:ext cx="3999900" cy="410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cxnSp>
        <p:nvCxnSpPr>
          <p:cNvPr id="34" name="Shape 34"/>
          <p:cNvCxnSpPr/>
          <p:nvPr/>
        </p:nvCxnSpPr>
        <p:spPr>
          <a:xfrm>
            <a:off x="492562" y="168037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hape 36"/>
          <p:cNvCxnSpPr/>
          <p:nvPr/>
        </p:nvCxnSpPr>
        <p:spPr>
          <a:xfrm>
            <a:off x="489218" y="1883035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" name="Shape 37"/>
          <p:cNvSpPr txBox="1"/>
          <p:nvPr>
            <p:ph type="title"/>
          </p:nvPr>
        </p:nvSpPr>
        <p:spPr>
          <a:xfrm>
            <a:off x="3879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387900" y="2125366"/>
            <a:ext cx="2808000" cy="357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4572000" y="-100"/>
            <a:ext cx="457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5" name="Shape 45"/>
          <p:cNvCxnSpPr/>
          <p:nvPr/>
        </p:nvCxnSpPr>
        <p:spPr>
          <a:xfrm>
            <a:off x="5029675" y="5994004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65500" y="1612100"/>
            <a:ext cx="4045200" cy="200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319500" y="5644966"/>
            <a:ext cx="5998800" cy="798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ctrTitle"/>
          </p:nvPr>
        </p:nvSpPr>
        <p:spPr>
          <a:xfrm>
            <a:off x="1680301" y="1585233"/>
            <a:ext cx="5783400" cy="1943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Event Handling</a:t>
            </a:r>
          </a:p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1478850" y="4065925"/>
            <a:ext cx="6159300" cy="121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CS 21a: Introduction to Computing I</a:t>
            </a:r>
            <a:br>
              <a:rPr lang="en"/>
            </a:br>
            <a:r>
              <a:rPr lang="en"/>
              <a:t>First Semester, 2016-2017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Listeners in Other Contexts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87900" y="1789050"/>
            <a:ext cx="8368200" cy="486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3000"/>
              <a:t>You can use ActionListener and </a:t>
            </a:r>
            <a:r>
              <a:rPr lang="en" sz="30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actionPerformed()</a:t>
            </a:r>
            <a:r>
              <a:rPr lang="en" sz="3000"/>
              <a:t> for JTextFields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3000"/>
              <a:t>For mouse operations/movements, use MouseListener or MouseMotionListener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3000"/>
              <a:t>For keyboard actions, use KeyListener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3000"/>
              <a:t>ActionListeners are sufficient for CS 21a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Event Handling in Java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87900" y="1789050"/>
            <a:ext cx="8368200" cy="486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sz="3000"/>
              <a:t>User interaction with applets and frames involves handling events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Event examples</a:t>
            </a: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Clicking a button</a:t>
            </a: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Typing text in a text field</a:t>
            </a: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Dragging the mouse along an area in the applet/frame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Events are handled through </a:t>
            </a:r>
            <a:r>
              <a:rPr b="1" lang="en" sz="3000">
                <a:solidFill>
                  <a:srgbClr val="00FFFF"/>
                </a:solidFill>
              </a:rPr>
              <a:t>listeners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Buttons and Listeners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87900" y="1789050"/>
            <a:ext cx="8368200" cy="486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700"/>
              <a:t>To program functionality for a button, you need to associate the button object to a listener object</a:t>
            </a:r>
            <a:br>
              <a:rPr lang="en" sz="2700"/>
            </a:b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private JButton click;</a:t>
            </a:r>
            <a:br>
              <a:rPr lang="en" sz="27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…</a:t>
            </a:r>
            <a:br>
              <a:rPr lang="en" sz="27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click = new JButton( "Click me" );</a:t>
            </a:r>
            <a:br>
              <a:rPr lang="en" sz="27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click.addActionListener( new</a:t>
            </a:r>
            <a:br>
              <a:rPr lang="en" sz="27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                       SomeListener() );</a:t>
            </a: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700"/>
              <a:t>The listener class needs to be defined</a:t>
            </a:r>
          </a:p>
          <a:p>
            <a:pPr indent="-4000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700"/>
              <a:t>The class will contain a method which will be executed when the button is clicked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ActionListener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87900" y="1789050"/>
            <a:ext cx="8368200" cy="486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300"/>
              <a:t>In the Java library (java.awt.event.*), there is an interface called ActionListener</a:t>
            </a:r>
            <a:br>
              <a:rPr lang="en" sz="2300"/>
            </a:b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public interface ActionListener {</a:t>
            </a:r>
            <a:br>
              <a:rPr lang="en" sz="23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   public void actionPerformed(ActionEvent ae);</a:t>
            </a:r>
            <a:br>
              <a:rPr lang="en" sz="23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300"/>
              <a:t>The listener object to be associated to a button must be an instance of a class that implements this interface</a:t>
            </a:r>
            <a:br>
              <a:rPr lang="en" sz="2300"/>
            </a:b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public class SomeListener implements</a:t>
            </a:r>
            <a:br>
              <a:rPr lang="en" sz="23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                          ActionListener {</a:t>
            </a:r>
            <a:br>
              <a:rPr lang="en" sz="23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   public void actionPerformed(ActionEvent ae) {</a:t>
            </a:r>
            <a:br>
              <a:rPr lang="en" sz="23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      //contains statements to be executed</a:t>
            </a:r>
            <a:br>
              <a:rPr lang="en" sz="23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      //when the button is clicked</a:t>
            </a:r>
            <a:br>
              <a:rPr lang="en" sz="23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   }</a:t>
            </a:r>
            <a:br>
              <a:rPr lang="en" sz="23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Define Listener Classes as Inner Classes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87900" y="1789050"/>
            <a:ext cx="8368200" cy="486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Inner class: class defined within a class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Useful when you need to have access to data within objects of the containing class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The inner class is not a public class, and is used only within the containing class/method, often to create just one instance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Listeners need access to the visual components within the frame or applet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Button Listener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87900" y="1789050"/>
            <a:ext cx="8368200" cy="486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private JButton button;</a:t>
            </a:r>
            <a:br>
              <a:rPr lang="en" sz="2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private JTextField textField;</a:t>
            </a:r>
            <a:br>
              <a:rPr lang="en" sz="2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private JLabel label;</a:t>
            </a:r>
            <a:br>
              <a:rPr lang="en" sz="2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...</a:t>
            </a:r>
            <a:br>
              <a:rPr lang="en" sz="2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button = new JButton( "Click Me" );</a:t>
            </a:r>
            <a:br>
              <a:rPr lang="en" sz="2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c.add( button );</a:t>
            </a:r>
            <a:br>
              <a:rPr lang="en" sz="21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100">
                <a:latin typeface="Consolas"/>
                <a:ea typeface="Consolas"/>
                <a:cs typeface="Consolas"/>
                <a:sym typeface="Consolas"/>
              </a:rPr>
              <a:t>class ButtonListener implements ActionListener { </a:t>
            </a:r>
            <a:br>
              <a:rPr b="1" lang="en" sz="21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100">
                <a:latin typeface="Consolas"/>
                <a:ea typeface="Consolas"/>
                <a:cs typeface="Consolas"/>
                <a:sym typeface="Consolas"/>
              </a:rPr>
              <a:t>   public void actionPerformed( ActionEvent ae ) {</a:t>
            </a:r>
            <a:br>
              <a:rPr b="1" lang="en" sz="21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100">
                <a:latin typeface="Consolas"/>
                <a:ea typeface="Consolas"/>
                <a:cs typeface="Consolas"/>
                <a:sym typeface="Consolas"/>
              </a:rPr>
              <a:t>      String text = textField.getText();</a:t>
            </a:r>
            <a:br>
              <a:rPr b="1" lang="en" sz="21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100">
                <a:latin typeface="Consolas"/>
                <a:ea typeface="Consolas"/>
                <a:cs typeface="Consolas"/>
                <a:sym typeface="Consolas"/>
              </a:rPr>
              <a:t>      label.setText( “Hello,” + text );             </a:t>
            </a:r>
            <a:br>
              <a:rPr b="1" lang="en" sz="21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100">
                <a:latin typeface="Consolas"/>
                <a:ea typeface="Consolas"/>
                <a:cs typeface="Consolas"/>
                <a:sym typeface="Consolas"/>
              </a:rPr>
              <a:t>   }</a:t>
            </a:r>
            <a:br>
              <a:rPr b="1" lang="en" sz="21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100"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2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button.addActionListener( new ButtonListener() );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6323700" y="1789050"/>
            <a:ext cx="2432400" cy="9147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Instance fields of the frame/applet</a:t>
            </a:r>
          </a:p>
        </p:txBody>
      </p:sp>
      <p:cxnSp>
        <p:nvCxnSpPr>
          <p:cNvPr id="97" name="Shape 97"/>
          <p:cNvCxnSpPr/>
          <p:nvPr/>
        </p:nvCxnSpPr>
        <p:spPr>
          <a:xfrm flipH="1">
            <a:off x="4833600" y="2246400"/>
            <a:ext cx="1490100" cy="1704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8" name="Shape 98"/>
          <p:cNvSpPr txBox="1"/>
          <p:nvPr/>
        </p:nvSpPr>
        <p:spPr>
          <a:xfrm>
            <a:off x="6652500" y="4708000"/>
            <a:ext cx="2103600" cy="10044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Need access to these fields within the listener class</a:t>
            </a:r>
          </a:p>
        </p:txBody>
      </p:sp>
      <p:cxnSp>
        <p:nvCxnSpPr>
          <p:cNvPr id="99" name="Shape 99"/>
          <p:cNvCxnSpPr>
            <a:stCxn id="98" idx="1"/>
          </p:cNvCxnSpPr>
          <p:nvPr/>
        </p:nvCxnSpPr>
        <p:spPr>
          <a:xfrm rot="10800000">
            <a:off x="6214500" y="4896400"/>
            <a:ext cx="438000" cy="3138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Handling Multiple Buttons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87900" y="1789050"/>
            <a:ext cx="8368200" cy="486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When there are multiple buttons to listen to, create a different listener class for each button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A different </a:t>
            </a:r>
            <a:r>
              <a:rPr lang="en" sz="30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actionPerformed()</a:t>
            </a:r>
            <a:r>
              <a:rPr lang="en" sz="3000"/>
              <a:t> method is executed for each button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Organizing Applet or Frame Code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87900" y="1789050"/>
            <a:ext cx="8368200" cy="486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For a complex applet or frame, the </a:t>
            </a:r>
            <a:r>
              <a:rPr lang="en" sz="30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init()</a:t>
            </a:r>
            <a:r>
              <a:rPr lang="en" sz="3000"/>
              <a:t> method or the constructor of the frame could be unmanageably long if all component instantiation, calls to add, and listener classes are defined in that method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Better to have separate methods for different visual objects or groups of visual objects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The </a:t>
            </a:r>
            <a:r>
              <a:rPr lang="en" sz="30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init()</a:t>
            </a:r>
            <a:r>
              <a:rPr lang="en" sz="3000"/>
              <a:t> method or the constructor then contains calls to these methods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Organizing Code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87900" y="1789050"/>
            <a:ext cx="8368200" cy="486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private Container c; …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public HWFrame() extends JFrame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c = getContentPane();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createLabel();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createTextField();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createButton();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...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public void createButton()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button = new JButton( "Click Me" 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c.add( button 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class ButtonListener implements ActionListener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public void actionPerformed( ActionEvent ae 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String text = textField.getText();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label.setText( "Hello, " + text 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c.addActionListener( new ButtonListener() 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6166800" y="1525400"/>
            <a:ext cx="2589300" cy="14877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define Container c as an instance field so all methods could refer to it</a:t>
            </a:r>
          </a:p>
        </p:txBody>
      </p:sp>
      <p:cxnSp>
        <p:nvCxnSpPr>
          <p:cNvPr id="119" name="Shape 119"/>
          <p:cNvCxnSpPr/>
          <p:nvPr/>
        </p:nvCxnSpPr>
        <p:spPr>
          <a:xfrm rot="10800000">
            <a:off x="3295675" y="1990800"/>
            <a:ext cx="2887500" cy="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0" name="Shape 120"/>
          <p:cNvCxnSpPr/>
          <p:nvPr/>
        </p:nvCxnSpPr>
        <p:spPr>
          <a:xfrm rot="10800000">
            <a:off x="3279300" y="2508675"/>
            <a:ext cx="2887500" cy="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1" name="Shape 121"/>
          <p:cNvCxnSpPr>
            <a:stCxn id="118" idx="2"/>
          </p:cNvCxnSpPr>
          <p:nvPr/>
        </p:nvCxnSpPr>
        <p:spPr>
          <a:xfrm rot="5400000">
            <a:off x="4421250" y="1448000"/>
            <a:ext cx="1475100" cy="4605300"/>
          </a:xfrm>
          <a:prstGeom prst="bentConnector2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