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9144000"/>
  <p:notesSz cx="6858000" cy="9144000"/>
  <p:embeddedFontLst>
    <p:embeddedFont>
      <p:font typeface="Roboto Slab"/>
      <p:regular r:id="rId42"/>
      <p:bold r:id="rId43"/>
    </p:embeddedFon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-regular.fntdata"/><Relationship Id="rId21" Type="http://schemas.openxmlformats.org/officeDocument/2006/relationships/slide" Target="slides/slide17.xml"/><Relationship Id="rId43" Type="http://schemas.openxmlformats.org/officeDocument/2006/relationships/font" Target="fonts/RobotoSlab-bold.fntdata"/><Relationship Id="rId24" Type="http://schemas.openxmlformats.org/officeDocument/2006/relationships/slide" Target="slides/slide20.xml"/><Relationship Id="rId46" Type="http://schemas.openxmlformats.org/officeDocument/2006/relationships/font" Target="fonts/Roboto-italic.fntdata"/><Relationship Id="rId23" Type="http://schemas.openxmlformats.org/officeDocument/2006/relationships/slide" Target="slides/slide19.xml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Files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LineNumberer.java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java.io.*;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LineNumberer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static void main( String[] args 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throws FileNotFoundException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"Input file: " );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inputFileName = console.next();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new FileReader( inputFileName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PrintWriter out = new PrintWriter( outputFileName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(to be continued)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947775" y="1525400"/>
            <a:ext cx="28083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ou need java.io.* for file operations and java.util.* for the Scanner 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LineNumberer.java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java.io.*;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LineNumberer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static void main( String[] args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throws FileNotFoundException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"Input file: "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inputFileName = console.next();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new FileReader( inputFileName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PrintWriter out = new PrintWriter( outputFileName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(to be continued)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5947775" y="1525400"/>
            <a:ext cx="28083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This basically means ignore the errors for now (more in the future)</a:t>
            </a:r>
          </a:p>
        </p:txBody>
      </p:sp>
      <p:cxnSp>
        <p:nvCxnSpPr>
          <p:cNvPr id="129" name="Shape 129"/>
          <p:cNvCxnSpPr>
            <a:stCxn id="128" idx="1"/>
          </p:cNvCxnSpPr>
          <p:nvPr/>
        </p:nvCxnSpPr>
        <p:spPr>
          <a:xfrm flipH="1">
            <a:off x="4990475" y="2021900"/>
            <a:ext cx="957300" cy="1132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LineNumberer.java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java.io.*;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LineNumberer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static void main( String[] args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throws FileNotFoundException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"Input file: "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inputFileName = console.next();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new FileReader( inputFileName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PrintWriter out = new PrintWriter( outputFileName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(to be continued)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6176375" y="1982600"/>
            <a:ext cx="28083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Instantiates a Scanner to read input from the user</a:t>
            </a:r>
          </a:p>
        </p:txBody>
      </p:sp>
      <p:cxnSp>
        <p:nvCxnSpPr>
          <p:cNvPr id="137" name="Shape 137"/>
          <p:cNvCxnSpPr>
            <a:stCxn id="136" idx="1"/>
          </p:cNvCxnSpPr>
          <p:nvPr/>
        </p:nvCxnSpPr>
        <p:spPr>
          <a:xfrm flipH="1">
            <a:off x="5219075" y="2479100"/>
            <a:ext cx="957300" cy="1132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LineNumberer.java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java.io.*;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LineNumberer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static void main( String[] args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throws FileNotFoundException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"Input file: "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inputFileName = console.next();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new FileReader( inputFileName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PrintWriter out = new PrintWriter( outputFileName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(to be continued)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6176375" y="2592200"/>
            <a:ext cx="28083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Gets the name of the </a:t>
            </a:r>
            <a:r>
              <a:rPr b="1" i="1"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file from the user</a:t>
            </a:r>
          </a:p>
        </p:txBody>
      </p:sp>
      <p:cxnSp>
        <p:nvCxnSpPr>
          <p:cNvPr id="145" name="Shape 145"/>
          <p:cNvCxnSpPr>
            <a:stCxn id="144" idx="1"/>
          </p:cNvCxnSpPr>
          <p:nvPr/>
        </p:nvCxnSpPr>
        <p:spPr>
          <a:xfrm flipH="1">
            <a:off x="5219075" y="3088700"/>
            <a:ext cx="957300" cy="1132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LineNumberer.java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java.io.*;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LineNumberer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static void main( String[] args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throws FileNotFoundException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"Input file: "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inputFileName = console.next();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new FileReader( inputFileName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PrintWriter out = new PrintWriter( outputFileName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(to be continued)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6685375" y="4201800"/>
            <a:ext cx="2299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Opens the input file</a:t>
            </a:r>
          </a:p>
        </p:txBody>
      </p:sp>
      <p:cxnSp>
        <p:nvCxnSpPr>
          <p:cNvPr id="153" name="Shape 153"/>
          <p:cNvCxnSpPr>
            <a:stCxn id="152" idx="1"/>
          </p:cNvCxnSpPr>
          <p:nvPr/>
        </p:nvCxnSpPr>
        <p:spPr>
          <a:xfrm flipH="1">
            <a:off x="5869375" y="4450050"/>
            <a:ext cx="816000" cy="517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LineNumberer.java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java.io.*;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LineNumberer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static void main( String[] args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throws FileNotFoundException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"Input file: "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inputFileName = console.next();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new FileReader( inputFileName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PrintWriter out = new PrintWriter( outputFileName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(to be continued)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6685375" y="4057775"/>
            <a:ext cx="2299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Creates a Scanner to read the file</a:t>
            </a:r>
          </a:p>
        </p:txBody>
      </p:sp>
      <p:cxnSp>
        <p:nvCxnSpPr>
          <p:cNvPr id="161" name="Shape 161"/>
          <p:cNvCxnSpPr>
            <a:stCxn id="160" idx="1"/>
          </p:cNvCxnSpPr>
          <p:nvPr/>
        </p:nvCxnSpPr>
        <p:spPr>
          <a:xfrm flipH="1">
            <a:off x="5743675" y="4378025"/>
            <a:ext cx="941700" cy="847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LineNumberer.java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java.io.*;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java.util.*;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LineNumberer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public static void main( String[] args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throws FileNotFoundException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"Input file: "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inputFileName = console.next();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new FileReader( inputFileName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PrintWriter out = new PrintWriter( outputFileName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(to be continued)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6685375" y="4133975"/>
            <a:ext cx="2299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Creates the </a:t>
            </a:r>
            <a:r>
              <a:rPr b="1" i="1"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file</a:t>
            </a:r>
          </a:p>
        </p:txBody>
      </p:sp>
      <p:cxnSp>
        <p:nvCxnSpPr>
          <p:cNvPr id="169" name="Shape 169"/>
          <p:cNvCxnSpPr>
            <a:stCxn id="168" idx="1"/>
          </p:cNvCxnSpPr>
          <p:nvPr/>
        </p:nvCxnSpPr>
        <p:spPr>
          <a:xfrm flipH="1">
            <a:off x="5759575" y="4454225"/>
            <a:ext cx="925800" cy="10764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LineNumberer.java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(continuation)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lineNumber = 1;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 in.hasNextLine() ) {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line = in.nextLine();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out.println( "/* " + lineNumber + " */ " + line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lineNumber++;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in.close();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out.close();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6456900" y="1525400"/>
            <a:ext cx="22992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Method that returns </a:t>
            </a:r>
            <a:r>
              <a:rPr b="1" i="1"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 if the input file has at least one more line left to read</a:t>
            </a:r>
          </a:p>
        </p:txBody>
      </p:sp>
      <p:cxnSp>
        <p:nvCxnSpPr>
          <p:cNvPr id="177" name="Shape 177"/>
          <p:cNvCxnSpPr>
            <a:stCxn id="176" idx="1"/>
          </p:cNvCxnSpPr>
          <p:nvPr/>
        </p:nvCxnSpPr>
        <p:spPr>
          <a:xfrm flipH="1">
            <a:off x="4331400" y="2278700"/>
            <a:ext cx="2125500" cy="452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LineNumberer.java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(continuation)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lineNumber = 1;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 in.hasNextLine() ) {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line = in.nextLine();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out.println( "/* " + lineNumber + " */ " + line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lineNumber++;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in.close();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out.close();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6456900" y="2027575"/>
            <a:ext cx="22992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Reads one line from the input file</a:t>
            </a:r>
          </a:p>
        </p:txBody>
      </p:sp>
      <p:cxnSp>
        <p:nvCxnSpPr>
          <p:cNvPr id="185" name="Shape 185"/>
          <p:cNvCxnSpPr>
            <a:stCxn id="184" idx="1"/>
          </p:cNvCxnSpPr>
          <p:nvPr/>
        </p:nvCxnSpPr>
        <p:spPr>
          <a:xfrm flipH="1">
            <a:off x="5304300" y="2404225"/>
            <a:ext cx="1152600" cy="593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LineNumberer.java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(continuation)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lineNumber = 1;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 in.hasNextLine() ) {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line = in.nextLine();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out.println( "/* " + lineNumber + " */ " + line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lineNumber++;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in.close();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out.close();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456900" y="3876150"/>
            <a:ext cx="22992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Writes one line to the output file</a:t>
            </a:r>
          </a:p>
        </p:txBody>
      </p:sp>
      <p:cxnSp>
        <p:nvCxnSpPr>
          <p:cNvPr id="193" name="Shape 193"/>
          <p:cNvCxnSpPr>
            <a:stCxn id="192" idx="1"/>
          </p:cNvCxnSpPr>
          <p:nvPr/>
        </p:nvCxnSpPr>
        <p:spPr>
          <a:xfrm rot="10800000">
            <a:off x="3546600" y="3593700"/>
            <a:ext cx="2910300" cy="659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Unit of "secondary" storage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as opposed to "primary" storage in memory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Stores a sequence of bytes/characters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Associated with a </a:t>
            </a:r>
            <a:r>
              <a:rPr b="1" i="1" lang="en" sz="3000"/>
              <a:t>filename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Often organized under a directory hierarchy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LineNumberer.java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(continuation)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lineNumber = 1;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while( in.hasNextLine() ) {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line = in.nextLine();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out.println( "/* " + lineNumber + " */ " + line 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lineNumber++;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in.close();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out.close();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5923500" y="4187850"/>
            <a:ext cx="2299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Closes the two files</a:t>
            </a:r>
          </a:p>
        </p:txBody>
      </p:sp>
      <p:cxnSp>
        <p:nvCxnSpPr>
          <p:cNvPr id="201" name="Shape 201"/>
          <p:cNvCxnSpPr>
            <a:stCxn id="200" idx="1"/>
          </p:cNvCxnSpPr>
          <p:nvPr/>
        </p:nvCxnSpPr>
        <p:spPr>
          <a:xfrm rot="10800000">
            <a:off x="2997600" y="4423350"/>
            <a:ext cx="29259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 Handling</a:t>
            </a:r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Main Strategies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Reporting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detecting that the error occurred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Recovery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resumption of normal operations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Exception handling passes control from point of error reporting to a competent recovery handler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Categories of Exceptions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Checked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At compile time, the compiler requires you to address these errors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Likely to happen no matter how careful you are in coding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 class will not compile if you have no error handling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e.g., all classes of IOException are checked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Categories of Exceptions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Unchecked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Class will compile even without error handling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Result from mistakes in programming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e.g., all RuntimeException classes are unchecked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800"/>
              <a:t>File operations throw exceptions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/>
              <a:t>Make sure statements are enclosed in a try-catch statement</a:t>
            </a: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/>
              <a:t>if you look at Java docs, you will see that the file I/O methods say "throws IOException"</a:t>
            </a: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/>
              <a:t>this means that the compiler will </a:t>
            </a:r>
            <a:r>
              <a:rPr b="1" i="1" lang="en" sz="2800"/>
              <a:t>require</a:t>
            </a:r>
            <a:r>
              <a:rPr lang="en" sz="2800"/>
              <a:t> you to catch IOExcpetion</a:t>
            </a:r>
          </a:p>
          <a:p>
            <a:pPr indent="-406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/>
              <a:t>use a try-catch chain to distinguish different exceptions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800"/>
              <a:t>Or, add </a:t>
            </a:r>
            <a:r>
              <a:rPr b="1" i="1" lang="en" sz="2800"/>
              <a:t>throws IOException</a:t>
            </a:r>
            <a:r>
              <a:rPr lang="en" sz="2800"/>
              <a:t> to the declaration of the method that uses files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Modified LineNumberer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boolean fileFound;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null;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do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System.out.print("Input file: ");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String inputFileName = console.next();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fileFound = true;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try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reader = new FileReader( inputFileName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catch( FileNotFoundException f 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fileFound = false;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System.out.println( "Not found!"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 while( !filefound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(to be continued)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841500" y="1399875"/>
            <a:ext cx="19146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Note: there is no more "throws Exception"</a:t>
            </a:r>
          </a:p>
        </p:txBody>
      </p:sp>
      <p:cxnSp>
        <p:nvCxnSpPr>
          <p:cNvPr id="239" name="Shape 239"/>
          <p:cNvCxnSpPr>
            <a:stCxn id="238" idx="1"/>
          </p:cNvCxnSpPr>
          <p:nvPr/>
        </p:nvCxnSpPr>
        <p:spPr>
          <a:xfrm flipH="1">
            <a:off x="5491800" y="1896375"/>
            <a:ext cx="1349700" cy="112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Modified LineNumberer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boolean fileFound;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null;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do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System.out.print("Input file: ");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String inputFileName = console.next();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fileFound = true;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try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reader = new FileReader( inputFileName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catch( FileNotFoundException f 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fileFound = false;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System.out.println( "Not found!"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 while( !filefound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(to be continued)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841500" y="3610375"/>
            <a:ext cx="1914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Try opening the file</a:t>
            </a:r>
          </a:p>
        </p:txBody>
      </p:sp>
      <p:cxnSp>
        <p:nvCxnSpPr>
          <p:cNvPr id="247" name="Shape 247"/>
          <p:cNvCxnSpPr>
            <a:stCxn id="246" idx="1"/>
          </p:cNvCxnSpPr>
          <p:nvPr/>
        </p:nvCxnSpPr>
        <p:spPr>
          <a:xfrm flipH="1">
            <a:off x="4864800" y="3954025"/>
            <a:ext cx="1976700" cy="440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Modified LineNumberer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console = new Scanner( System.in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boolean fileFound;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FileReader reader = null;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do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System.out.print("Input file: ");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String inputFileName = console.next();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fileFound = true;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try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reader = new FileReader( inputFileName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catch( FileNotFoundException f 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fileFound = false;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System.out.println( "Not found!"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 while( !filefound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(to be continued)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6841500" y="3686575"/>
            <a:ext cx="1914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If the open fails...</a:t>
            </a:r>
          </a:p>
        </p:txBody>
      </p:sp>
      <p:cxnSp>
        <p:nvCxnSpPr>
          <p:cNvPr id="255" name="Shape 255"/>
          <p:cNvCxnSpPr>
            <a:stCxn id="254" idx="1"/>
          </p:cNvCxnSpPr>
          <p:nvPr/>
        </p:nvCxnSpPr>
        <p:spPr>
          <a:xfrm flipH="1">
            <a:off x="5210100" y="4030225"/>
            <a:ext cx="1631400" cy="8505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Modified LineNumberer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You have to write a similar try-catch block for the output file.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Continuation of the code: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Scanner in = new Scanner( reader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System.out.print( "Output file: "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String outputFileName = console.next();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PrintWriter out = null;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try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out = new PrintWriter( outputFileName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catch ( FileNotFoundException f )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System.out.println( "File not opened" );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 File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 file containing text only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 file you create in Notepad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No special characters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Try-catch Chain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87900" y="1986423"/>
            <a:ext cx="3999900" cy="474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You can use a "try-catch chain" to catch specific exceptions</a:t>
            </a:r>
            <a:br>
              <a:rPr lang="en" sz="3000"/>
            </a:b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AND / OR, you can catch IOException to catch </a:t>
            </a:r>
            <a:r>
              <a:rPr b="1" i="1" lang="en" sz="3000"/>
              <a:t>any</a:t>
            </a:r>
            <a:r>
              <a:rPr lang="en" sz="3000"/>
              <a:t> kind of IOException</a:t>
            </a:r>
          </a:p>
        </p:txBody>
      </p:sp>
      <p:sp>
        <p:nvSpPr>
          <p:cNvPr id="268" name="Shape 268"/>
          <p:cNvSpPr txBox="1"/>
          <p:nvPr>
            <p:ph idx="2" type="body"/>
          </p:nvPr>
        </p:nvSpPr>
        <p:spPr>
          <a:xfrm>
            <a:off x="4535375" y="1986425"/>
            <a:ext cx="4221000" cy="474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try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...file operations...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catch( FileNotFoundException fe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...if file is not found...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catch( EOFException ee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...if no more data to read...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catch( IOException e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...for all other cases...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b="1"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"/>
              <a:t> Clause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Used when an action needs to be performed whether or not an error occurred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	writeData( out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finally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	out.close();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Throwing Exceptions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If you choose not to catch exceptions, you must declare that they will be thrown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This means when a file-related exception does occur, a run-time error will result</a:t>
            </a:r>
          </a:p>
        </p:txBody>
      </p:sp>
      <p:sp>
        <p:nvSpPr>
          <p:cNvPr id="281" name="Shape 281"/>
          <p:cNvSpPr txBox="1"/>
          <p:nvPr>
            <p:ph idx="4294967295" type="body"/>
          </p:nvPr>
        </p:nvSpPr>
        <p:spPr>
          <a:xfrm>
            <a:off x="1020050" y="4048875"/>
            <a:ext cx="6089100" cy="21342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public static void main( String[] args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		throws IOException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	...file operations not enclosed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		in a try-catch statement...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Do a "Hello World" program that writes to a text file instead of the screen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Write a "Type" program that prints out the contents of any text file (given as a command-line argument) to the screen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Exercise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Part 1: The Basics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Part 2: String Manipulation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3000"/>
              <a:t>Part 3: Reading all Lines from File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1: The Basics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Write a program that prints your favorite poem to a file called poem.txt in the current directory.</a:t>
            </a:r>
            <a:br>
              <a:rPr lang="en" sz="2400"/>
            </a:b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Write a program that prints the full lyrics of the 12 Days of Christmas to "12days.txt". Use a loop so that you don't actually have to write a gazillion print statements.</a:t>
            </a:r>
            <a:br>
              <a:rPr lang="en" sz="2400"/>
            </a:b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Write a program that reads a line from the user (look up JOptionPane.showInputDialog) to a text file called "chat.txt". The program should not overwrite the text file each time you call it, but only add it to the end. Hint: Check the JDK documentation for FileWriter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2: String Manipulation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900"/>
              <a:t>Find out what happens when you try to read a file that does not exist.</a:t>
            </a:r>
            <a:br>
              <a:rPr lang="en" sz="1900"/>
            </a:b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900"/>
              <a:t>Find out what happens when you try to read more lines from a file than it actually has.</a:t>
            </a:r>
            <a:br>
              <a:rPr lang="en" sz="1900"/>
            </a:b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900"/>
              <a:t>If you don't have a file called "poem.txt" yet, use Notepad to create it. Make sure it has at least three lines. Write a program that displays the first three lines of "poem.txt".</a:t>
            </a:r>
            <a:br>
              <a:rPr lang="en" sz="1900"/>
            </a:b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900"/>
              <a:t>If you don't have a file called "poem.txt" yet, use Notepad to create it. Make sure it has at least three lines. Write a program that displays the first three lines of "poem.txt" in reverse order - the third line, then the second line, then the first.</a:t>
            </a:r>
            <a:br>
              <a:rPr lang="en" sz="1900"/>
            </a:b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900"/>
              <a:t>Write a program that prints out the first line of a file in reverse, that is, something like "abcd" should become "dcba".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3: Reading all Lines from File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Print out all the lines in "song.txt" as is.</a:t>
            </a:r>
            <a:br>
              <a:rPr lang="en" sz="2400"/>
            </a:b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Print out all the lines in "song.txt", but convert them to lowercase letters.</a:t>
            </a:r>
            <a:br>
              <a:rPr lang="en" sz="2400"/>
            </a:b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Print out all the lines in "song.txt", but in reverse order. The last line, should be printed first, and so on.</a:t>
            </a:r>
            <a:br>
              <a:rPr lang="en" sz="2400"/>
            </a:b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Print out every other line of "song.txt".</a:t>
            </a:r>
            <a:br>
              <a:rPr lang="en" sz="2400"/>
            </a:b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Given several filenames as arguments to your Java program (remember args[]), print out all of their contents.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can you do with a text file?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Create a text file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Write to a text file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Read from a text file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Close a text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Important Sequences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986423"/>
            <a:ext cx="3999900" cy="474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To write to a text file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3000"/>
              <a:t>Create it.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3000"/>
              <a:t>Write to it (repeatedly).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3000"/>
              <a:t>Flush it (optional).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3000"/>
              <a:t>Close it.</a:t>
            </a:r>
          </a:p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756200" y="1986423"/>
            <a:ext cx="3999900" cy="474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000"/>
              <a:t>To read from a text file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3000"/>
              <a:t>Open it.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3000"/>
              <a:t>Read from it (repeatedly).</a:t>
            </a:r>
          </a:p>
          <a:p>
            <a:pPr indent="-4191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3000"/>
              <a:t>Close it.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000"/>
              <a:t>*Assumes the file exists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to Text Files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3000"/>
              <a:t>Create</a:t>
            </a:r>
            <a:r>
              <a:rPr lang="en" sz="3000"/>
              <a:t> the text file</a:t>
            </a:r>
            <a:br>
              <a:rPr lang="en" sz="3000"/>
            </a:br>
            <a:r>
              <a:rPr lang="en" sz="23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PrintWriter f = new PrintWriter("filename.txt");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This opens the file.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File is initially empty.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3000"/>
              <a:t>Write</a:t>
            </a:r>
            <a:r>
              <a:rPr lang="en" sz="3000"/>
              <a:t> to the text file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f.println(...)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// use like System.out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can be repeated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3000"/>
              <a:t>Close</a:t>
            </a:r>
            <a:r>
              <a:rPr lang="en" sz="3000"/>
              <a:t> the file before exiting the program</a:t>
            </a:r>
            <a:br>
              <a:rPr lang="en" sz="3000"/>
            </a:br>
            <a:r>
              <a:rPr lang="en" sz="26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f.close()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// ensures contents are updated</a:t>
            </a:r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666"/>
              <a:buFont typeface="Consolas"/>
            </a:pPr>
            <a:r>
              <a:rPr lang="en" sz="3000"/>
              <a:t>If you want to update the file without closing it yet; you can call </a:t>
            </a:r>
            <a:r>
              <a:rPr lang="en" sz="30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f.flush();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Reading from a Text File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3000"/>
              <a:t>Open</a:t>
            </a:r>
            <a:r>
              <a:rPr lang="en" sz="3000"/>
              <a:t> the text file</a:t>
            </a:r>
            <a:br>
              <a:rPr lang="en" sz="3000"/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FileReader reader = new FileReader("file.txt");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Scanner in = new Scanner( reader );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3000"/>
              <a:t>Read</a:t>
            </a:r>
            <a:r>
              <a:rPr lang="en" sz="3000"/>
              <a:t> from the text file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String line = in.nextLine();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can be repeated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3000"/>
              <a:t>Close</a:t>
            </a:r>
            <a:r>
              <a:rPr lang="en" sz="3000"/>
              <a:t> the text file</a:t>
            </a:r>
            <a:br>
              <a:rPr lang="en" sz="3000"/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in.close();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Text File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Using a text editor such as Notepad, create a file with the following contents: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Bahay kubo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kahit munti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ang halaman doon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ay sari-sari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Save it as </a:t>
            </a:r>
            <a:r>
              <a:rPr b="1" lang="en" sz="3000"/>
              <a:t>bahay.txt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Java Program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Reads the contents of "bahay.txt"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Numbers each line and writes it to another file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Expected output: a file with the contents as follows:</a:t>
            </a:r>
          </a:p>
          <a:p>
            <a:pPr indent="0" lvl="0" marL="9144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/* 1 */ Bahay kubo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/* 2 */ kahit munti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/* 3 */ ang halaman doon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/* 4 */ ay sari-sari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