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3" r:id="rId1"/>
  </p:sldMasterIdLst>
  <p:sldIdLst>
    <p:sldId id="256" r:id="rId2"/>
    <p:sldId id="257" r:id="rId3"/>
    <p:sldId id="258" r:id="rId4"/>
    <p:sldId id="264" r:id="rId5"/>
    <p:sldId id="265" r:id="rId6"/>
    <p:sldId id="266" r:id="rId7"/>
    <p:sldId id="267" r:id="rId8"/>
    <p:sldId id="268" r:id="rId9"/>
    <p:sldId id="269" r:id="rId10"/>
    <p:sldId id="259" r:id="rId11"/>
    <p:sldId id="260" r:id="rId12"/>
    <p:sldId id="261" r:id="rId13"/>
    <p:sldId id="262" r:id="rId14"/>
    <p:sldId id="263" r:id="rId15"/>
    <p:sldId id="271" r:id="rId16"/>
    <p:sldId id="27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75" d="100"/>
          <a:sy n="75" d="100"/>
        </p:scale>
        <p:origin x="974" y="3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D8D26-D40B-4F41-9FFC-0CD31069A6C0}" type="datetimeFigureOut">
              <a:rPr lang="en-IN" smtClean="0"/>
              <a:t>02-04-2022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9663591F-7FCF-4CC1-97FA-64AFF24187E3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1541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D8D26-D40B-4F41-9FFC-0CD31069A6C0}" type="datetimeFigureOut">
              <a:rPr lang="en-IN" smtClean="0"/>
              <a:t>02-04-2022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3591F-7FCF-4CC1-97FA-64AFF24187E3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9115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D8D26-D40B-4F41-9FFC-0CD31069A6C0}" type="datetimeFigureOut">
              <a:rPr lang="en-IN" smtClean="0"/>
              <a:t>02-04-2022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3591F-7FCF-4CC1-97FA-64AFF24187E3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1758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D8D26-D40B-4F41-9FFC-0CD31069A6C0}" type="datetimeFigureOut">
              <a:rPr lang="en-IN" smtClean="0"/>
              <a:t>02-04-2022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3591F-7FCF-4CC1-97FA-64AFF24187E3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1137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D8D26-D40B-4F41-9FFC-0CD31069A6C0}" type="datetimeFigureOut">
              <a:rPr lang="en-IN" smtClean="0"/>
              <a:t>02-04-2022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3591F-7FCF-4CC1-97FA-64AFF24187E3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9737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D8D26-D40B-4F41-9FFC-0CD31069A6C0}" type="datetimeFigureOut">
              <a:rPr lang="en-IN" smtClean="0"/>
              <a:t>02-04-2022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3591F-7FCF-4CC1-97FA-64AFF24187E3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1253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D8D26-D40B-4F41-9FFC-0CD31069A6C0}" type="datetimeFigureOut">
              <a:rPr lang="en-IN" smtClean="0"/>
              <a:t>02-04-2022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3591F-7FCF-4CC1-97FA-64AFF24187E3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9097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D8D26-D40B-4F41-9FFC-0CD31069A6C0}" type="datetimeFigureOut">
              <a:rPr lang="en-IN" smtClean="0"/>
              <a:t>02-04-2022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3591F-7FCF-4CC1-97FA-64AFF24187E3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1694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D8D26-D40B-4F41-9FFC-0CD31069A6C0}" type="datetimeFigureOut">
              <a:rPr lang="en-IN" smtClean="0"/>
              <a:t>02-04-2022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3591F-7FCF-4CC1-97FA-64AFF24187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9880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D8D26-D40B-4F41-9FFC-0CD31069A6C0}" type="datetimeFigureOut">
              <a:rPr lang="en-IN" smtClean="0"/>
              <a:t>02-04-2022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3591F-7FCF-4CC1-97FA-64AFF24187E3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0731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84BD8D26-D40B-4F41-9FFC-0CD31069A6C0}" type="datetimeFigureOut">
              <a:rPr lang="en-IN" smtClean="0"/>
              <a:t>02-04-2022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3591F-7FCF-4CC1-97FA-64AFF24187E3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0211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BD8D26-D40B-4F41-9FFC-0CD31069A6C0}" type="datetimeFigureOut">
              <a:rPr lang="en-IN" smtClean="0"/>
              <a:t>02-04-2022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9663591F-7FCF-4CC1-97FA-64AFF24187E3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5634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479B7-6A1C-4FE8-BE07-DC1B67C12F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1692327"/>
          </a:xfrm>
        </p:spPr>
        <p:txBody>
          <a:bodyPr/>
          <a:lstStyle/>
          <a:p>
            <a:r>
              <a:rPr lang="en-US" sz="5400" b="1" i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Project Scope</a:t>
            </a:r>
            <a:b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38E212-CF6C-44C9-95F2-28BFDFB49D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79" y="3666478"/>
            <a:ext cx="8637073" cy="842347"/>
          </a:xfrm>
        </p:spPr>
        <p:txBody>
          <a:bodyPr>
            <a:noAutofit/>
          </a:bodyPr>
          <a:lstStyle/>
          <a:p>
            <a:r>
              <a:rPr lang="en-US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WebDocs</a:t>
            </a:r>
            <a:r>
              <a:rPr lang="en-US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is a Web Application which provides several services to the Doctors. The main purpose behind this application is  to manage doctor’s appointments &amp; allows patients to book an appointment from the comfort of their homes, using their computer, laptop or mobile, and at any time.</a:t>
            </a:r>
            <a:endParaRPr lang="en-IN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0666684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54782E9-6291-4332-BCD0-B2C955CFD2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2571" y="97654"/>
            <a:ext cx="9152878" cy="6712739"/>
          </a:xfrm>
        </p:spPr>
      </p:pic>
    </p:spTree>
    <p:extLst>
      <p:ext uri="{BB962C8B-B14F-4D97-AF65-F5344CB8AC3E}">
        <p14:creationId xmlns:p14="http://schemas.microsoft.com/office/powerpoint/2010/main" val="17870160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28B0C-D8C6-4971-A2C4-B501674B6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8492"/>
            <a:ext cx="10515600" cy="469376"/>
          </a:xfrm>
        </p:spPr>
        <p:txBody>
          <a:bodyPr>
            <a:normAutofit fontScale="90000"/>
          </a:bodyPr>
          <a:lstStyle/>
          <a:p>
            <a:r>
              <a:rPr lang="en-IN" dirty="0" err="1">
                <a:solidFill>
                  <a:srgbClr val="FF0000"/>
                </a:solidFill>
              </a:rPr>
              <a:t>WebDocs</a:t>
            </a:r>
            <a:r>
              <a:rPr lang="en-IN" dirty="0">
                <a:solidFill>
                  <a:srgbClr val="FF0000"/>
                </a:solidFill>
              </a:rPr>
              <a:t>-Project-</a:t>
            </a:r>
            <a:r>
              <a:rPr lang="en-IN" dirty="0" err="1">
                <a:solidFill>
                  <a:srgbClr val="FF0000"/>
                </a:solidFill>
              </a:rPr>
              <a:t>DBSchema</a:t>
            </a:r>
            <a:r>
              <a:rPr lang="en-IN" dirty="0">
                <a:solidFill>
                  <a:srgbClr val="FF0000"/>
                </a:solidFill>
              </a:rPr>
              <a:t> :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8BF2EAF-842A-4726-9217-17BDB83F0C9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3376687"/>
              </p:ext>
            </p:extLst>
          </p:nvPr>
        </p:nvGraphicFramePr>
        <p:xfrm>
          <a:off x="381739" y="941033"/>
          <a:ext cx="11141472" cy="5414265"/>
        </p:xfrm>
        <a:graphic>
          <a:graphicData uri="http://schemas.openxmlformats.org/drawingml/2006/table">
            <a:tbl>
              <a:tblPr/>
              <a:tblGrid>
                <a:gridCol w="694942">
                  <a:extLst>
                    <a:ext uri="{9D8B030D-6E8A-4147-A177-3AD203B41FA5}">
                      <a16:colId xmlns:a16="http://schemas.microsoft.com/office/drawing/2014/main" val="4188942443"/>
                    </a:ext>
                  </a:extLst>
                </a:gridCol>
                <a:gridCol w="835049">
                  <a:extLst>
                    <a:ext uri="{9D8B030D-6E8A-4147-A177-3AD203B41FA5}">
                      <a16:colId xmlns:a16="http://schemas.microsoft.com/office/drawing/2014/main" val="4289157483"/>
                    </a:ext>
                  </a:extLst>
                </a:gridCol>
                <a:gridCol w="952741">
                  <a:extLst>
                    <a:ext uri="{9D8B030D-6E8A-4147-A177-3AD203B41FA5}">
                      <a16:colId xmlns:a16="http://schemas.microsoft.com/office/drawing/2014/main" val="214840890"/>
                    </a:ext>
                  </a:extLst>
                </a:gridCol>
                <a:gridCol w="952741">
                  <a:extLst>
                    <a:ext uri="{9D8B030D-6E8A-4147-A177-3AD203B41FA5}">
                      <a16:colId xmlns:a16="http://schemas.microsoft.com/office/drawing/2014/main" val="2798396994"/>
                    </a:ext>
                  </a:extLst>
                </a:gridCol>
                <a:gridCol w="812633">
                  <a:extLst>
                    <a:ext uri="{9D8B030D-6E8A-4147-A177-3AD203B41FA5}">
                      <a16:colId xmlns:a16="http://schemas.microsoft.com/office/drawing/2014/main" val="882656014"/>
                    </a:ext>
                  </a:extLst>
                </a:gridCol>
                <a:gridCol w="924721">
                  <a:extLst>
                    <a:ext uri="{9D8B030D-6E8A-4147-A177-3AD203B41FA5}">
                      <a16:colId xmlns:a16="http://schemas.microsoft.com/office/drawing/2014/main" val="320624244"/>
                    </a:ext>
                  </a:extLst>
                </a:gridCol>
                <a:gridCol w="666919">
                  <a:extLst>
                    <a:ext uri="{9D8B030D-6E8A-4147-A177-3AD203B41FA5}">
                      <a16:colId xmlns:a16="http://schemas.microsoft.com/office/drawing/2014/main" val="53865760"/>
                    </a:ext>
                  </a:extLst>
                </a:gridCol>
                <a:gridCol w="947137">
                  <a:extLst>
                    <a:ext uri="{9D8B030D-6E8A-4147-A177-3AD203B41FA5}">
                      <a16:colId xmlns:a16="http://schemas.microsoft.com/office/drawing/2014/main" val="1552391221"/>
                    </a:ext>
                  </a:extLst>
                </a:gridCol>
                <a:gridCol w="801424">
                  <a:extLst>
                    <a:ext uri="{9D8B030D-6E8A-4147-A177-3AD203B41FA5}">
                      <a16:colId xmlns:a16="http://schemas.microsoft.com/office/drawing/2014/main" val="2693930642"/>
                    </a:ext>
                  </a:extLst>
                </a:gridCol>
                <a:gridCol w="767797">
                  <a:extLst>
                    <a:ext uri="{9D8B030D-6E8A-4147-A177-3AD203B41FA5}">
                      <a16:colId xmlns:a16="http://schemas.microsoft.com/office/drawing/2014/main" val="3838201929"/>
                    </a:ext>
                  </a:extLst>
                </a:gridCol>
                <a:gridCol w="745379">
                  <a:extLst>
                    <a:ext uri="{9D8B030D-6E8A-4147-A177-3AD203B41FA5}">
                      <a16:colId xmlns:a16="http://schemas.microsoft.com/office/drawing/2014/main" val="1347312796"/>
                    </a:ext>
                  </a:extLst>
                </a:gridCol>
                <a:gridCol w="554833">
                  <a:extLst>
                    <a:ext uri="{9D8B030D-6E8A-4147-A177-3AD203B41FA5}">
                      <a16:colId xmlns:a16="http://schemas.microsoft.com/office/drawing/2014/main" val="996408254"/>
                    </a:ext>
                  </a:extLst>
                </a:gridCol>
                <a:gridCol w="750984">
                  <a:extLst>
                    <a:ext uri="{9D8B030D-6E8A-4147-A177-3AD203B41FA5}">
                      <a16:colId xmlns:a16="http://schemas.microsoft.com/office/drawing/2014/main" val="2703627807"/>
                    </a:ext>
                  </a:extLst>
                </a:gridCol>
                <a:gridCol w="734172">
                  <a:extLst>
                    <a:ext uri="{9D8B030D-6E8A-4147-A177-3AD203B41FA5}">
                      <a16:colId xmlns:a16="http://schemas.microsoft.com/office/drawing/2014/main" val="1038908505"/>
                    </a:ext>
                  </a:extLst>
                </a:gridCol>
              </a:tblGrid>
              <a:tr h="80699"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6548128"/>
                  </a:ext>
                </a:extLst>
              </a:tr>
              <a:tr h="84061"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308113"/>
                  </a:ext>
                </a:extLst>
              </a:tr>
              <a:tr h="121048">
                <a:tc>
                  <a:txBody>
                    <a:bodyPr/>
                    <a:lstStyle/>
                    <a:p>
                      <a:pPr algn="l" fontAlgn="b"/>
                      <a:r>
                        <a:rPr lang="en-IN" sz="600" b="1" i="0" u="none" strike="noStrike" dirty="0">
                          <a:solidFill>
                            <a:srgbClr val="0D0D0D"/>
                          </a:solidFill>
                          <a:effectLst/>
                          <a:latin typeface="Calibri" panose="020F0502020204030204" pitchFamily="34" charset="0"/>
                        </a:rPr>
                        <a:t>Primary Key</a:t>
                      </a:r>
                    </a:p>
                  </a:txBody>
                  <a:tcPr marL="2694" marR="2694" marT="269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600" b="1" i="0" u="none" strike="noStrike">
                          <a:solidFill>
                            <a:srgbClr val="0D0D0D"/>
                          </a:solidFill>
                          <a:effectLst/>
                          <a:latin typeface="Calibri" panose="020F0502020204030204" pitchFamily="34" charset="0"/>
                        </a:rPr>
                        <a:t>Foreign Key</a:t>
                      </a:r>
                    </a:p>
                  </a:txBody>
                  <a:tcPr marL="2694" marR="2694" marT="269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623580"/>
                  </a:ext>
                </a:extLst>
              </a:tr>
              <a:tr h="104235"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Red</a:t>
                      </a:r>
                    </a:p>
                  </a:txBody>
                  <a:tcPr marL="2694" marR="2694" marT="269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b="1" i="0" u="none" strike="noStrike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Green</a:t>
                      </a:r>
                    </a:p>
                  </a:txBody>
                  <a:tcPr marL="2694" marR="2694" marT="269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2317065"/>
                  </a:ext>
                </a:extLst>
              </a:tr>
              <a:tr h="80699"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0195485"/>
                  </a:ext>
                </a:extLst>
              </a:tr>
              <a:tr h="80699"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6806133"/>
                  </a:ext>
                </a:extLst>
              </a:tr>
              <a:tr h="80699"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6716863"/>
                  </a:ext>
                </a:extLst>
              </a:tr>
              <a:tr h="178210">
                <a:tc gridSpan="9">
                  <a:txBody>
                    <a:bodyPr/>
                    <a:lstStyle/>
                    <a:p>
                      <a:pPr algn="ctr" fontAlgn="b"/>
                      <a:r>
                        <a:rPr lang="en-IN" sz="600" b="1" i="1" u="none" strike="noStrike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</a:rPr>
                        <a:t>Patient</a:t>
                      </a:r>
                    </a:p>
                  </a:txBody>
                  <a:tcPr marL="2694" marR="2694" marT="26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2540215"/>
                  </a:ext>
                </a:extLst>
              </a:tr>
              <a:tr h="117685"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Patient_Id</a:t>
                      </a:r>
                    </a:p>
                  </a:txBody>
                  <a:tcPr marL="2694" marR="2694" marT="26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b="1" i="0" u="none" strike="noStrike">
                          <a:solidFill>
                            <a:srgbClr val="0D0D0D"/>
                          </a:solidFill>
                          <a:effectLst/>
                          <a:latin typeface="Calibri" panose="020F0502020204030204" pitchFamily="34" charset="0"/>
                        </a:rPr>
                        <a:t>Patient_Name</a:t>
                      </a:r>
                    </a:p>
                  </a:txBody>
                  <a:tcPr marL="2694" marR="2694" marT="26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b="1" i="0" u="none" strike="noStrike">
                          <a:solidFill>
                            <a:srgbClr val="0D0D0D"/>
                          </a:solidFill>
                          <a:effectLst/>
                          <a:latin typeface="Calibri" panose="020F0502020204030204" pitchFamily="34" charset="0"/>
                        </a:rPr>
                        <a:t>Patient_Photo</a:t>
                      </a:r>
                    </a:p>
                  </a:txBody>
                  <a:tcPr marL="2694" marR="2694" marT="26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b="1" i="0" u="none" strike="noStrike">
                          <a:solidFill>
                            <a:srgbClr val="0D0D0D"/>
                          </a:solidFill>
                          <a:effectLst/>
                          <a:latin typeface="Calibri" panose="020F0502020204030204" pitchFamily="34" charset="0"/>
                        </a:rPr>
                        <a:t>Patient_DOB</a:t>
                      </a:r>
                    </a:p>
                  </a:txBody>
                  <a:tcPr marL="2694" marR="2694" marT="26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b="1" i="0" u="none" strike="noStrike">
                          <a:solidFill>
                            <a:srgbClr val="0D0D0D"/>
                          </a:solidFill>
                          <a:effectLst/>
                          <a:latin typeface="Calibri" panose="020F0502020204030204" pitchFamily="34" charset="0"/>
                        </a:rPr>
                        <a:t>Patient_Gender</a:t>
                      </a:r>
                    </a:p>
                  </a:txBody>
                  <a:tcPr marL="2694" marR="2694" marT="26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b="1" i="0" u="none" strike="noStrike">
                          <a:solidFill>
                            <a:srgbClr val="0D0D0D"/>
                          </a:solidFill>
                          <a:effectLst/>
                          <a:latin typeface="Calibri" panose="020F0502020204030204" pitchFamily="34" charset="0"/>
                        </a:rPr>
                        <a:t>Patient_Mobile_number</a:t>
                      </a:r>
                    </a:p>
                  </a:txBody>
                  <a:tcPr marL="2694" marR="2694" marT="26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b="1" i="0" u="none" strike="noStrike">
                          <a:solidFill>
                            <a:srgbClr val="0D0D0D"/>
                          </a:solidFill>
                          <a:effectLst/>
                          <a:latin typeface="Calibri" panose="020F0502020204030204" pitchFamily="34" charset="0"/>
                        </a:rPr>
                        <a:t>Patient_Email</a:t>
                      </a:r>
                    </a:p>
                  </a:txBody>
                  <a:tcPr marL="2694" marR="2694" marT="26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b="1" i="0" u="none" strike="noStrike">
                          <a:solidFill>
                            <a:srgbClr val="0D0D0D"/>
                          </a:solidFill>
                          <a:effectLst/>
                          <a:latin typeface="Calibri" panose="020F0502020204030204" pitchFamily="34" charset="0"/>
                        </a:rPr>
                        <a:t>Patient_Username</a:t>
                      </a:r>
                    </a:p>
                  </a:txBody>
                  <a:tcPr marL="2694" marR="2694" marT="26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b="1" i="0" u="none" strike="noStrike">
                          <a:solidFill>
                            <a:srgbClr val="0D0D0D"/>
                          </a:solidFill>
                          <a:effectLst/>
                          <a:latin typeface="Calibri" panose="020F0502020204030204" pitchFamily="34" charset="0"/>
                        </a:rPr>
                        <a:t>Patient_Password</a:t>
                      </a:r>
                    </a:p>
                  </a:txBody>
                  <a:tcPr marL="2694" marR="2694" marT="26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9759029"/>
                  </a:ext>
                </a:extLst>
              </a:tr>
              <a:tr h="98457">
                <a:tc>
                  <a:txBody>
                    <a:bodyPr/>
                    <a:lstStyle/>
                    <a:p>
                      <a:pPr algn="l" fontAlgn="b"/>
                      <a:r>
                        <a:rPr lang="en-IN" sz="4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int auto_increment</a:t>
                      </a:r>
                    </a:p>
                  </a:txBody>
                  <a:tcPr marL="2694" marR="2694" marT="26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varchar(500)</a:t>
                      </a:r>
                    </a:p>
                  </a:txBody>
                  <a:tcPr marL="2694" marR="2694" marT="26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longblob</a:t>
                      </a:r>
                    </a:p>
                  </a:txBody>
                  <a:tcPr marL="2694" marR="2694" marT="26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date</a:t>
                      </a:r>
                    </a:p>
                  </a:txBody>
                  <a:tcPr marL="2694" marR="2694" marT="26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varchar(500)</a:t>
                      </a:r>
                    </a:p>
                  </a:txBody>
                  <a:tcPr marL="2694" marR="2694" marT="26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varchar(500)</a:t>
                      </a:r>
                    </a:p>
                  </a:txBody>
                  <a:tcPr marL="2694" marR="2694" marT="26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varchar(500)</a:t>
                      </a:r>
                    </a:p>
                  </a:txBody>
                  <a:tcPr marL="2694" marR="2694" marT="26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varchar(500)</a:t>
                      </a:r>
                    </a:p>
                  </a:txBody>
                  <a:tcPr marL="2694" marR="2694" marT="26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varchar(500)</a:t>
                      </a:r>
                    </a:p>
                  </a:txBody>
                  <a:tcPr marL="2694" marR="2694" marT="26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5218069"/>
                  </a:ext>
                </a:extLst>
              </a:tr>
              <a:tr h="80699"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9870872"/>
                  </a:ext>
                </a:extLst>
              </a:tr>
              <a:tr h="80699"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7270140"/>
                  </a:ext>
                </a:extLst>
              </a:tr>
              <a:tr h="80699"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6886371"/>
                  </a:ext>
                </a:extLst>
              </a:tr>
              <a:tr h="131135">
                <a:tc gridSpan="14">
                  <a:txBody>
                    <a:bodyPr/>
                    <a:lstStyle/>
                    <a:p>
                      <a:pPr algn="ctr" fontAlgn="b"/>
                      <a:r>
                        <a:rPr lang="en-IN" sz="600" b="1" i="1" u="none" strike="noStrike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</a:rPr>
                        <a:t>Doctor</a:t>
                      </a:r>
                    </a:p>
                  </a:txBody>
                  <a:tcPr marL="2694" marR="2694" marT="26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740158"/>
                  </a:ext>
                </a:extLst>
              </a:tr>
              <a:tr h="100874"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Doctor_Id</a:t>
                      </a:r>
                    </a:p>
                  </a:txBody>
                  <a:tcPr marL="2694" marR="2694" marT="26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b="1" i="0" u="none" strike="noStrike">
                          <a:solidFill>
                            <a:srgbClr val="0D0D0D"/>
                          </a:solidFill>
                          <a:effectLst/>
                          <a:latin typeface="Calibri" panose="020F0502020204030204" pitchFamily="34" charset="0"/>
                        </a:rPr>
                        <a:t>Doctor_Name</a:t>
                      </a:r>
                    </a:p>
                  </a:txBody>
                  <a:tcPr marL="2694" marR="2694" marT="26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b="1" i="0" u="none" strike="noStrike">
                          <a:solidFill>
                            <a:srgbClr val="0D0D0D"/>
                          </a:solidFill>
                          <a:effectLst/>
                          <a:latin typeface="Calibri" panose="020F0502020204030204" pitchFamily="34" charset="0"/>
                        </a:rPr>
                        <a:t>Doctor_Photo</a:t>
                      </a:r>
                    </a:p>
                  </a:txBody>
                  <a:tcPr marL="2694" marR="2694" marT="26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b="1" i="0" u="none" strike="noStrike">
                          <a:solidFill>
                            <a:srgbClr val="0D0D0D"/>
                          </a:solidFill>
                          <a:effectLst/>
                          <a:latin typeface="Calibri" panose="020F0502020204030204" pitchFamily="34" charset="0"/>
                        </a:rPr>
                        <a:t>Doctor_DOB</a:t>
                      </a:r>
                    </a:p>
                  </a:txBody>
                  <a:tcPr marL="2694" marR="2694" marT="26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b="1" i="0" u="none" strike="noStrike">
                          <a:solidFill>
                            <a:srgbClr val="0D0D0D"/>
                          </a:solidFill>
                          <a:effectLst/>
                          <a:latin typeface="Calibri" panose="020F0502020204030204" pitchFamily="34" charset="0"/>
                        </a:rPr>
                        <a:t>Doctor_Gender</a:t>
                      </a:r>
                    </a:p>
                  </a:txBody>
                  <a:tcPr marL="2694" marR="2694" marT="26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b="1" i="0" u="none" strike="noStrike">
                          <a:solidFill>
                            <a:srgbClr val="0D0D0D"/>
                          </a:solidFill>
                          <a:effectLst/>
                          <a:latin typeface="Calibri" panose="020F0502020204030204" pitchFamily="34" charset="0"/>
                        </a:rPr>
                        <a:t>Doctor_Mobile_number</a:t>
                      </a:r>
                    </a:p>
                  </a:txBody>
                  <a:tcPr marL="2694" marR="2694" marT="26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b="1" i="0" u="none" strike="noStrike">
                          <a:solidFill>
                            <a:srgbClr val="0D0D0D"/>
                          </a:solidFill>
                          <a:effectLst/>
                          <a:latin typeface="Calibri" panose="020F0502020204030204" pitchFamily="34" charset="0"/>
                        </a:rPr>
                        <a:t>Doctor_Email</a:t>
                      </a:r>
                    </a:p>
                  </a:txBody>
                  <a:tcPr marL="2694" marR="2694" marT="26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b="1" i="0" u="none" strike="noStrike">
                          <a:solidFill>
                            <a:srgbClr val="0D0D0D"/>
                          </a:solidFill>
                          <a:effectLst/>
                          <a:latin typeface="Calibri" panose="020F0502020204030204" pitchFamily="34" charset="0"/>
                        </a:rPr>
                        <a:t>Doctor_License_Number</a:t>
                      </a:r>
                    </a:p>
                  </a:txBody>
                  <a:tcPr marL="2694" marR="2694" marT="26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b="1" i="0" u="none" strike="noStrike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Doctor_Category_Id</a:t>
                      </a:r>
                    </a:p>
                  </a:txBody>
                  <a:tcPr marL="2694" marR="2694" marT="26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b="1" i="0" u="none" strike="noStrike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Doctor_Hospital_Id</a:t>
                      </a:r>
                    </a:p>
                  </a:txBody>
                  <a:tcPr marL="2694" marR="2694" marT="26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b="1" i="0" u="none" strike="noStrike">
                          <a:solidFill>
                            <a:srgbClr val="0D0D0D"/>
                          </a:solidFill>
                          <a:effectLst/>
                          <a:latin typeface="Calibri" panose="020F0502020204030204" pitchFamily="34" charset="0"/>
                        </a:rPr>
                        <a:t>Doctor_Experience</a:t>
                      </a:r>
                    </a:p>
                  </a:txBody>
                  <a:tcPr marL="2694" marR="2694" marT="26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b="1" i="0" u="none" strike="noStrike">
                          <a:solidFill>
                            <a:srgbClr val="0D0D0D"/>
                          </a:solidFill>
                          <a:effectLst/>
                          <a:latin typeface="Calibri" panose="020F0502020204030204" pitchFamily="34" charset="0"/>
                        </a:rPr>
                        <a:t>Doctor_Fees</a:t>
                      </a:r>
                    </a:p>
                  </a:txBody>
                  <a:tcPr marL="2694" marR="2694" marT="26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b="1" i="0" u="none" strike="noStrike">
                          <a:solidFill>
                            <a:srgbClr val="0D0D0D"/>
                          </a:solidFill>
                          <a:effectLst/>
                          <a:latin typeface="Calibri" panose="020F0502020204030204" pitchFamily="34" charset="0"/>
                        </a:rPr>
                        <a:t>Doctor_Username</a:t>
                      </a:r>
                    </a:p>
                  </a:txBody>
                  <a:tcPr marL="2694" marR="2694" marT="26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b="1" i="0" u="none" strike="noStrike">
                          <a:solidFill>
                            <a:srgbClr val="0D0D0D"/>
                          </a:solidFill>
                          <a:effectLst/>
                          <a:latin typeface="Calibri" panose="020F0502020204030204" pitchFamily="34" charset="0"/>
                        </a:rPr>
                        <a:t>Doctor_Password</a:t>
                      </a:r>
                    </a:p>
                  </a:txBody>
                  <a:tcPr marL="2694" marR="2694" marT="26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9739404"/>
                  </a:ext>
                </a:extLst>
              </a:tr>
              <a:tr h="100874">
                <a:tc>
                  <a:txBody>
                    <a:bodyPr/>
                    <a:lstStyle/>
                    <a:p>
                      <a:pPr algn="l" fontAlgn="b"/>
                      <a:r>
                        <a:rPr lang="en-IN" sz="4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int auto_increment</a:t>
                      </a:r>
                    </a:p>
                  </a:txBody>
                  <a:tcPr marL="2694" marR="2694" marT="26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varchar(500)</a:t>
                      </a:r>
                    </a:p>
                  </a:txBody>
                  <a:tcPr marL="2694" marR="2694" marT="26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longblob</a:t>
                      </a:r>
                    </a:p>
                  </a:txBody>
                  <a:tcPr marL="2694" marR="2694" marT="26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date</a:t>
                      </a:r>
                    </a:p>
                  </a:txBody>
                  <a:tcPr marL="2694" marR="2694" marT="26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varchar(500)</a:t>
                      </a:r>
                    </a:p>
                  </a:txBody>
                  <a:tcPr marL="2694" marR="2694" marT="26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varchar(500)</a:t>
                      </a:r>
                    </a:p>
                  </a:txBody>
                  <a:tcPr marL="2694" marR="2694" marT="26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varchar(500)</a:t>
                      </a:r>
                    </a:p>
                  </a:txBody>
                  <a:tcPr marL="2694" marR="2694" marT="26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varchar(500)</a:t>
                      </a:r>
                    </a:p>
                  </a:txBody>
                  <a:tcPr marL="2694" marR="2694" marT="26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b="1" i="0" u="none" strike="noStrike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int</a:t>
                      </a:r>
                    </a:p>
                  </a:txBody>
                  <a:tcPr marL="2694" marR="2694" marT="26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b="1" i="0" u="none" strike="noStrike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int</a:t>
                      </a:r>
                    </a:p>
                  </a:txBody>
                  <a:tcPr marL="2694" marR="2694" marT="26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</a:t>
                      </a:r>
                    </a:p>
                  </a:txBody>
                  <a:tcPr marL="2694" marR="2694" marT="26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</a:t>
                      </a:r>
                    </a:p>
                  </a:txBody>
                  <a:tcPr marL="2694" marR="2694" marT="26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varchar(500)</a:t>
                      </a:r>
                    </a:p>
                  </a:txBody>
                  <a:tcPr marL="2694" marR="2694" marT="26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varchar(500)</a:t>
                      </a:r>
                    </a:p>
                  </a:txBody>
                  <a:tcPr marL="2694" marR="2694" marT="26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8940277"/>
                  </a:ext>
                </a:extLst>
              </a:tr>
              <a:tr h="80699"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0194459"/>
                  </a:ext>
                </a:extLst>
              </a:tr>
              <a:tr h="80699"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4178966"/>
                  </a:ext>
                </a:extLst>
              </a:tr>
              <a:tr h="80699"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0957395"/>
                  </a:ext>
                </a:extLst>
              </a:tr>
              <a:tr h="131135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IN" sz="600" b="1" i="1" u="none" strike="noStrike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</a:rPr>
                        <a:t>Category</a:t>
                      </a:r>
                    </a:p>
                  </a:txBody>
                  <a:tcPr marL="2694" marR="2694" marT="26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8889982"/>
                  </a:ext>
                </a:extLst>
              </a:tr>
              <a:tr h="100874"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Category_Id</a:t>
                      </a:r>
                    </a:p>
                  </a:txBody>
                  <a:tcPr marL="2694" marR="2694" marT="26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b="1" i="0" u="none" strike="noStrike">
                          <a:solidFill>
                            <a:srgbClr val="0D0D0D"/>
                          </a:solidFill>
                          <a:effectLst/>
                          <a:latin typeface="Calibri" panose="020F0502020204030204" pitchFamily="34" charset="0"/>
                        </a:rPr>
                        <a:t>Specialization</a:t>
                      </a:r>
                    </a:p>
                  </a:txBody>
                  <a:tcPr marL="2694" marR="2694" marT="26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b="1" i="0" u="none" strike="noStrike">
                          <a:solidFill>
                            <a:srgbClr val="0D0D0D"/>
                          </a:solidFill>
                          <a:effectLst/>
                          <a:latin typeface="Calibri" panose="020F0502020204030204" pitchFamily="34" charset="0"/>
                        </a:rPr>
                        <a:t>Description</a:t>
                      </a:r>
                    </a:p>
                  </a:txBody>
                  <a:tcPr marL="2694" marR="2694" marT="26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6291599"/>
                  </a:ext>
                </a:extLst>
              </a:tr>
              <a:tr h="87424">
                <a:tc>
                  <a:txBody>
                    <a:bodyPr/>
                    <a:lstStyle/>
                    <a:p>
                      <a:pPr algn="l" fontAlgn="b"/>
                      <a:r>
                        <a:rPr lang="en-IN" sz="4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int auto_increment</a:t>
                      </a:r>
                    </a:p>
                  </a:txBody>
                  <a:tcPr marL="2694" marR="2694" marT="26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varchar(500)</a:t>
                      </a:r>
                    </a:p>
                  </a:txBody>
                  <a:tcPr marL="2694" marR="2694" marT="26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varchar(500)</a:t>
                      </a:r>
                    </a:p>
                  </a:txBody>
                  <a:tcPr marL="2694" marR="2694" marT="26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5031067"/>
                  </a:ext>
                </a:extLst>
              </a:tr>
              <a:tr h="80699"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6585197"/>
                  </a:ext>
                </a:extLst>
              </a:tr>
              <a:tr h="80699"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3492010"/>
                  </a:ext>
                </a:extLst>
              </a:tr>
              <a:tr h="80699"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8557401"/>
                  </a:ext>
                </a:extLst>
              </a:tr>
              <a:tr h="80699"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7139632"/>
                  </a:ext>
                </a:extLst>
              </a:tr>
              <a:tr h="131135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IN" sz="600" b="1" i="1" u="none" strike="noStrike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</a:rPr>
                        <a:t>Hospital</a:t>
                      </a:r>
                    </a:p>
                  </a:txBody>
                  <a:tcPr marL="2694" marR="2694" marT="26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IN" sz="600" b="1" i="0" u="none" strike="noStrike">
                        <a:solidFill>
                          <a:srgbClr val="37562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5360941"/>
                  </a:ext>
                </a:extLst>
              </a:tr>
              <a:tr h="100874"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Hospital_Id</a:t>
                      </a:r>
                    </a:p>
                  </a:txBody>
                  <a:tcPr marL="2694" marR="2694" marT="26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b="1" i="0" u="none" strike="noStrike">
                          <a:solidFill>
                            <a:srgbClr val="0D0D0D"/>
                          </a:solidFill>
                          <a:effectLst/>
                          <a:latin typeface="Calibri" panose="020F0502020204030204" pitchFamily="34" charset="0"/>
                        </a:rPr>
                        <a:t>Hospital_Name</a:t>
                      </a:r>
                    </a:p>
                  </a:txBody>
                  <a:tcPr marL="2694" marR="2694" marT="26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b="1" i="0" u="none" strike="noStrike">
                          <a:solidFill>
                            <a:srgbClr val="0D0D0D"/>
                          </a:solidFill>
                          <a:effectLst/>
                          <a:latin typeface="Calibri" panose="020F0502020204030204" pitchFamily="34" charset="0"/>
                        </a:rPr>
                        <a:t>Hospital_Address</a:t>
                      </a:r>
                    </a:p>
                  </a:txBody>
                  <a:tcPr marL="2694" marR="2694" marT="26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b="1" i="0" u="none" strike="noStrike">
                          <a:solidFill>
                            <a:srgbClr val="0D0D0D"/>
                          </a:solidFill>
                          <a:effectLst/>
                          <a:latin typeface="Calibri" panose="020F0502020204030204" pitchFamily="34" charset="0"/>
                        </a:rPr>
                        <a:t>Hospital_Image</a:t>
                      </a:r>
                    </a:p>
                  </a:txBody>
                  <a:tcPr marL="2694" marR="2694" marT="26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5207813"/>
                  </a:ext>
                </a:extLst>
              </a:tr>
              <a:tr h="87424">
                <a:tc>
                  <a:txBody>
                    <a:bodyPr/>
                    <a:lstStyle/>
                    <a:p>
                      <a:pPr algn="l" fontAlgn="b"/>
                      <a:r>
                        <a:rPr lang="en-IN" sz="4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int auto_increment</a:t>
                      </a:r>
                    </a:p>
                  </a:txBody>
                  <a:tcPr marL="2694" marR="2694" marT="26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varchar(500)</a:t>
                      </a:r>
                    </a:p>
                  </a:txBody>
                  <a:tcPr marL="2694" marR="2694" marT="26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varchar(500)</a:t>
                      </a:r>
                    </a:p>
                  </a:txBody>
                  <a:tcPr marL="2694" marR="2694" marT="26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longblob</a:t>
                      </a:r>
                    </a:p>
                  </a:txBody>
                  <a:tcPr marL="2694" marR="2694" marT="26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5218342"/>
                  </a:ext>
                </a:extLst>
              </a:tr>
              <a:tr h="80699"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396658"/>
                  </a:ext>
                </a:extLst>
              </a:tr>
              <a:tr h="80699"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0873733"/>
                  </a:ext>
                </a:extLst>
              </a:tr>
              <a:tr h="80699"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4456722"/>
                  </a:ext>
                </a:extLst>
              </a:tr>
              <a:tr h="131135">
                <a:tc gridSpan="6">
                  <a:txBody>
                    <a:bodyPr/>
                    <a:lstStyle/>
                    <a:p>
                      <a:pPr algn="ctr" fontAlgn="b"/>
                      <a:r>
                        <a:rPr lang="en-IN" sz="600" b="1" i="1" u="none" strike="noStrike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</a:rPr>
                        <a:t>Slot</a:t>
                      </a:r>
                    </a:p>
                  </a:txBody>
                  <a:tcPr marL="2694" marR="2694" marT="26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IN" sz="600" b="1" i="1" u="none" strike="noStrike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600" b="1" i="1" u="none" strike="noStrike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3898656"/>
                  </a:ext>
                </a:extLst>
              </a:tr>
              <a:tr h="100874"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slot_id</a:t>
                      </a:r>
                    </a:p>
                  </a:txBody>
                  <a:tcPr marL="2694" marR="2694" marT="26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b="1" i="0" u="none" strike="noStrike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Slot_Doctor_id</a:t>
                      </a:r>
                    </a:p>
                  </a:txBody>
                  <a:tcPr marL="2694" marR="2694" marT="26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b="1" i="0" u="none" strike="noStrike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Slot_Hospital_id</a:t>
                      </a:r>
                    </a:p>
                  </a:txBody>
                  <a:tcPr marL="2694" marR="2694" marT="26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b="1" i="0" u="none" strike="noStrike">
                          <a:solidFill>
                            <a:srgbClr val="0D0D0D"/>
                          </a:solidFill>
                          <a:effectLst/>
                          <a:latin typeface="Calibri" panose="020F0502020204030204" pitchFamily="34" charset="0"/>
                        </a:rPr>
                        <a:t>Slot_Date</a:t>
                      </a:r>
                    </a:p>
                  </a:txBody>
                  <a:tcPr marL="2694" marR="2694" marT="26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b="1" i="0" u="none" strike="noStrike">
                          <a:solidFill>
                            <a:srgbClr val="0D0D0D"/>
                          </a:solidFill>
                          <a:effectLst/>
                          <a:latin typeface="Calibri" panose="020F0502020204030204" pitchFamily="34" charset="0"/>
                        </a:rPr>
                        <a:t>Slot_Start_Time</a:t>
                      </a:r>
                    </a:p>
                  </a:txBody>
                  <a:tcPr marL="2694" marR="2694" marT="26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b="1" i="0" u="none" strike="noStrike">
                          <a:solidFill>
                            <a:srgbClr val="0D0D0D"/>
                          </a:solidFill>
                          <a:effectLst/>
                          <a:latin typeface="Calibri" panose="020F0502020204030204" pitchFamily="34" charset="0"/>
                        </a:rPr>
                        <a:t>Slot_End_Time</a:t>
                      </a:r>
                    </a:p>
                  </a:txBody>
                  <a:tcPr marL="2694" marR="2694" marT="26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0583780"/>
                  </a:ext>
                </a:extLst>
              </a:tr>
              <a:tr h="100874">
                <a:tc>
                  <a:txBody>
                    <a:bodyPr/>
                    <a:lstStyle/>
                    <a:p>
                      <a:pPr algn="l" fontAlgn="b"/>
                      <a:r>
                        <a:rPr lang="en-IN" sz="4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int auto_increment</a:t>
                      </a:r>
                    </a:p>
                  </a:txBody>
                  <a:tcPr marL="2694" marR="2694" marT="26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b="1" i="0" u="none" strike="noStrike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int</a:t>
                      </a:r>
                    </a:p>
                  </a:txBody>
                  <a:tcPr marL="2694" marR="2694" marT="26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b="1" i="0" u="none" strike="noStrike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int</a:t>
                      </a:r>
                    </a:p>
                  </a:txBody>
                  <a:tcPr marL="2694" marR="2694" marT="26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date</a:t>
                      </a:r>
                    </a:p>
                  </a:txBody>
                  <a:tcPr marL="2694" marR="2694" marT="26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time</a:t>
                      </a:r>
                    </a:p>
                  </a:txBody>
                  <a:tcPr marL="2694" marR="2694" marT="26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time</a:t>
                      </a:r>
                    </a:p>
                  </a:txBody>
                  <a:tcPr marL="2694" marR="2694" marT="26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5143807"/>
                  </a:ext>
                </a:extLst>
              </a:tr>
              <a:tr h="80699"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2435881"/>
                  </a:ext>
                </a:extLst>
              </a:tr>
              <a:tr h="80699"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2413177"/>
                  </a:ext>
                </a:extLst>
              </a:tr>
              <a:tr h="80699"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1749252"/>
                  </a:ext>
                </a:extLst>
              </a:tr>
              <a:tr h="144585"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IN" sz="600" b="1" i="1" u="none" strike="noStrike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</a:rPr>
                        <a:t>Appointment</a:t>
                      </a:r>
                    </a:p>
                  </a:txBody>
                  <a:tcPr marL="2694" marR="2694" marT="26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IN" sz="600" b="1" i="1" u="none" strike="noStrike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0086674"/>
                  </a:ext>
                </a:extLst>
              </a:tr>
              <a:tr h="100874"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Appointment_id</a:t>
                      </a:r>
                    </a:p>
                  </a:txBody>
                  <a:tcPr marL="2694" marR="2694" marT="2694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b="1" i="0" u="none" strike="noStrike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Appointment_slot_id</a:t>
                      </a:r>
                    </a:p>
                  </a:txBody>
                  <a:tcPr marL="2694" marR="2694" marT="26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b="1" i="0" u="none" strike="noStrike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Appointment_Doctor_id</a:t>
                      </a:r>
                    </a:p>
                  </a:txBody>
                  <a:tcPr marL="2694" marR="2694" marT="26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b="1" i="0" u="none" strike="noStrike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Appointment_Patient_id</a:t>
                      </a:r>
                    </a:p>
                  </a:txBody>
                  <a:tcPr marL="2694" marR="2694" marT="26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b="1" i="0" u="none" strike="noStrike">
                          <a:solidFill>
                            <a:srgbClr val="0D0D0D"/>
                          </a:solidFill>
                          <a:effectLst/>
                          <a:latin typeface="Calibri" panose="020F0502020204030204" pitchFamily="34" charset="0"/>
                        </a:rPr>
                        <a:t>Appointment_Status</a:t>
                      </a:r>
                    </a:p>
                  </a:txBody>
                  <a:tcPr marL="2694" marR="2694" marT="26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0809949"/>
                  </a:ext>
                </a:extLst>
              </a:tr>
              <a:tr h="100874">
                <a:tc>
                  <a:txBody>
                    <a:bodyPr/>
                    <a:lstStyle/>
                    <a:p>
                      <a:pPr algn="l" fontAlgn="b"/>
                      <a:r>
                        <a:rPr lang="en-IN" sz="4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int auto_increment</a:t>
                      </a:r>
                    </a:p>
                  </a:txBody>
                  <a:tcPr marL="2694" marR="2694" marT="26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b="1" i="0" u="none" strike="noStrike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int</a:t>
                      </a:r>
                    </a:p>
                  </a:txBody>
                  <a:tcPr marL="2694" marR="2694" marT="26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b="1" i="0" u="none" strike="noStrike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int</a:t>
                      </a:r>
                    </a:p>
                  </a:txBody>
                  <a:tcPr marL="2694" marR="2694" marT="26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b="1" i="0" u="none" strike="noStrike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int</a:t>
                      </a:r>
                    </a:p>
                  </a:txBody>
                  <a:tcPr marL="2694" marR="2694" marT="26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boolean</a:t>
                      </a:r>
                    </a:p>
                  </a:txBody>
                  <a:tcPr marL="2694" marR="2694" marT="26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3510571"/>
                  </a:ext>
                </a:extLst>
              </a:tr>
              <a:tr h="80699"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6341833"/>
                  </a:ext>
                </a:extLst>
              </a:tr>
              <a:tr h="80699"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2800791"/>
                  </a:ext>
                </a:extLst>
              </a:tr>
              <a:tr h="80699"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2103325"/>
                  </a:ext>
                </a:extLst>
              </a:tr>
              <a:tr h="131135"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IN" sz="600" b="1" i="1" u="none" strike="noStrike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</a:rPr>
                        <a:t>Feedback</a:t>
                      </a:r>
                    </a:p>
                  </a:txBody>
                  <a:tcPr marL="2694" marR="2694" marT="26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IN" sz="600" b="0" i="0" u="none" strike="noStrike">
                        <a:solidFill>
                          <a:srgbClr val="54823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7807153"/>
                  </a:ext>
                </a:extLst>
              </a:tr>
              <a:tr h="100874"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Feedback_Id</a:t>
                      </a:r>
                    </a:p>
                  </a:txBody>
                  <a:tcPr marL="2694" marR="2694" marT="26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b="1" i="0" u="none" strike="noStrike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Feedback_Patient_Id</a:t>
                      </a:r>
                    </a:p>
                  </a:txBody>
                  <a:tcPr marL="2694" marR="2694" marT="26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b="1" i="0" u="none" strike="noStrike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Feedback_Doctor_Id</a:t>
                      </a:r>
                    </a:p>
                  </a:txBody>
                  <a:tcPr marL="2694" marR="2694" marT="26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b="1" i="0" u="none" strike="noStrike">
                          <a:solidFill>
                            <a:srgbClr val="0D0D0D"/>
                          </a:solidFill>
                          <a:effectLst/>
                          <a:latin typeface="Calibri" panose="020F0502020204030204" pitchFamily="34" charset="0"/>
                        </a:rPr>
                        <a:t>Feedback_Text</a:t>
                      </a:r>
                    </a:p>
                  </a:txBody>
                  <a:tcPr marL="2694" marR="2694" marT="26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b="1" i="0" u="none" strike="noStrike">
                          <a:solidFill>
                            <a:srgbClr val="0D0D0D"/>
                          </a:solidFill>
                          <a:effectLst/>
                          <a:latin typeface="Calibri" panose="020F0502020204030204" pitchFamily="34" charset="0"/>
                        </a:rPr>
                        <a:t>Feedback_Rating</a:t>
                      </a:r>
                    </a:p>
                  </a:txBody>
                  <a:tcPr marL="2694" marR="2694" marT="26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591345"/>
                  </a:ext>
                </a:extLst>
              </a:tr>
              <a:tr h="100874">
                <a:tc>
                  <a:txBody>
                    <a:bodyPr/>
                    <a:lstStyle/>
                    <a:p>
                      <a:pPr algn="l" fontAlgn="b"/>
                      <a:r>
                        <a:rPr lang="en-IN" sz="4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int auto_increment</a:t>
                      </a:r>
                    </a:p>
                  </a:txBody>
                  <a:tcPr marL="2694" marR="2694" marT="26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b="1" i="0" u="none" strike="noStrike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int</a:t>
                      </a:r>
                    </a:p>
                  </a:txBody>
                  <a:tcPr marL="2694" marR="2694" marT="26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b="1" i="0" u="none" strike="noStrike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int</a:t>
                      </a:r>
                    </a:p>
                  </a:txBody>
                  <a:tcPr marL="2694" marR="2694" marT="26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varchar(1000)</a:t>
                      </a:r>
                    </a:p>
                  </a:txBody>
                  <a:tcPr marL="2694" marR="2694" marT="26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 CHECK(between 1 to 5)</a:t>
                      </a:r>
                    </a:p>
                  </a:txBody>
                  <a:tcPr marL="2694" marR="2694" marT="26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3209138"/>
                  </a:ext>
                </a:extLst>
              </a:tr>
              <a:tr h="80699"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1204598"/>
                  </a:ext>
                </a:extLst>
              </a:tr>
              <a:tr h="80699"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2461792"/>
                  </a:ext>
                </a:extLst>
              </a:tr>
              <a:tr h="61340"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8437993"/>
                  </a:ext>
                </a:extLst>
              </a:tr>
              <a:tr h="80699"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9931864"/>
                  </a:ext>
                </a:extLst>
              </a:tr>
              <a:tr h="80699"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73009"/>
                  </a:ext>
                </a:extLst>
              </a:tr>
              <a:tr h="80699"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7239189"/>
                  </a:ext>
                </a:extLst>
              </a:tr>
              <a:tr h="80699"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1764589"/>
                  </a:ext>
                </a:extLst>
              </a:tr>
              <a:tr h="80699"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1898939"/>
                  </a:ext>
                </a:extLst>
              </a:tr>
              <a:tr h="80699"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167676"/>
                  </a:ext>
                </a:extLst>
              </a:tr>
              <a:tr h="80699"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330688"/>
                  </a:ext>
                </a:extLst>
              </a:tr>
              <a:tr h="80699"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94" marR="2694" marT="26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35972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94927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E5807-98BE-41FF-A085-98BA5A0ED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Index page :</a:t>
            </a:r>
            <a:endParaRPr lang="en-IN" dirty="0">
              <a:solidFill>
                <a:srgbClr val="FF0000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A26505A-971D-4091-9363-3FFC61B490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8152" y="2016125"/>
            <a:ext cx="7250021" cy="3449638"/>
          </a:xfrm>
        </p:spPr>
      </p:pic>
    </p:spTree>
    <p:extLst>
      <p:ext uri="{BB962C8B-B14F-4D97-AF65-F5344CB8AC3E}">
        <p14:creationId xmlns:p14="http://schemas.microsoft.com/office/powerpoint/2010/main" val="34921182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B5868-BDC0-4BF4-93FD-9F65E72E7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Login page :</a:t>
            </a:r>
            <a:endParaRPr lang="en-IN" dirty="0">
              <a:solidFill>
                <a:srgbClr val="FF0000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C51CB02-708E-4AC3-A2F1-86521BA379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0583" y="2016125"/>
            <a:ext cx="8165158" cy="3449638"/>
          </a:xfrm>
        </p:spPr>
      </p:pic>
    </p:spTree>
    <p:extLst>
      <p:ext uri="{BB962C8B-B14F-4D97-AF65-F5344CB8AC3E}">
        <p14:creationId xmlns:p14="http://schemas.microsoft.com/office/powerpoint/2010/main" val="798450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EFCFD-A448-4A11-A279-2B389E349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Registration page :</a:t>
            </a:r>
            <a:endParaRPr lang="en-IN" dirty="0">
              <a:solidFill>
                <a:srgbClr val="FF0000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07187C3-2364-4B4C-8080-F58E2A3DEA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5617" y="2016125"/>
            <a:ext cx="7895091" cy="3449638"/>
          </a:xfrm>
        </p:spPr>
      </p:pic>
    </p:spTree>
    <p:extLst>
      <p:ext uri="{BB962C8B-B14F-4D97-AF65-F5344CB8AC3E}">
        <p14:creationId xmlns:p14="http://schemas.microsoft.com/office/powerpoint/2010/main" val="28097591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5D6F2-C646-4580-A11D-42BE353DA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E8F19A9-4FC6-4FAC-958B-6709DCCB66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69255901"/>
              </p:ext>
            </p:extLst>
          </p:nvPr>
        </p:nvGraphicFramePr>
        <p:xfrm>
          <a:off x="1438183" y="2237172"/>
          <a:ext cx="9028590" cy="2902999"/>
        </p:xfrm>
        <a:graphic>
          <a:graphicData uri="http://schemas.openxmlformats.org/drawingml/2006/table">
            <a:tbl>
              <a:tblPr/>
              <a:tblGrid>
                <a:gridCol w="2589166">
                  <a:extLst>
                    <a:ext uri="{9D8B030D-6E8A-4147-A177-3AD203B41FA5}">
                      <a16:colId xmlns:a16="http://schemas.microsoft.com/office/drawing/2014/main" val="3145075657"/>
                    </a:ext>
                  </a:extLst>
                </a:gridCol>
                <a:gridCol w="3071110">
                  <a:extLst>
                    <a:ext uri="{9D8B030D-6E8A-4147-A177-3AD203B41FA5}">
                      <a16:colId xmlns:a16="http://schemas.microsoft.com/office/drawing/2014/main" val="3735932171"/>
                    </a:ext>
                  </a:extLst>
                </a:gridCol>
                <a:gridCol w="3368314">
                  <a:extLst>
                    <a:ext uri="{9D8B030D-6E8A-4147-A177-3AD203B41FA5}">
                      <a16:colId xmlns:a16="http://schemas.microsoft.com/office/drawing/2014/main" val="4258407720"/>
                    </a:ext>
                  </a:extLst>
                </a:gridCol>
              </a:tblGrid>
              <a:tr h="732408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Section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Team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3326362"/>
                  </a:ext>
                </a:extLst>
              </a:tr>
              <a:tr h="732408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Front End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</a:t>
                      </a:r>
                      <a:r>
                        <a:rPr lang="en-IN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ushikesh</a:t>
                      </a: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IN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Kawale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</a:t>
                      </a:r>
                      <a:r>
                        <a:rPr lang="en-IN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aibhav</a:t>
                      </a: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Kulthe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4778483"/>
                  </a:ext>
                </a:extLst>
              </a:tr>
              <a:tr h="732408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Backend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</a:t>
                      </a:r>
                      <a:r>
                        <a:rPr lang="en-IN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shutosh</a:t>
                      </a: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Yadav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Divya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Hinge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5006547"/>
                  </a:ext>
                </a:extLst>
              </a:tr>
              <a:tr h="705775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Database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Prajakta Chavan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Dnyaneshwar </a:t>
                      </a:r>
                      <a:r>
                        <a:rPr lang="en-US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Mirkute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12034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12507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99535-E02C-44CA-92D5-5C067C99F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72ACBA-8FB3-4B3C-854D-84E448A90D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8587" y="2343705"/>
            <a:ext cx="9936268" cy="3906175"/>
          </a:xfrm>
        </p:spPr>
        <p:txBody>
          <a:bodyPr>
            <a:normAutofit/>
          </a:bodyPr>
          <a:lstStyle/>
          <a:p>
            <a:r>
              <a:rPr lang="en-US" sz="5400" b="1" i="1" dirty="0"/>
              <a:t>              Thank you!!</a:t>
            </a:r>
            <a:endParaRPr lang="en-IN" sz="5400" b="1" i="1" dirty="0"/>
          </a:p>
        </p:txBody>
      </p:sp>
    </p:spTree>
    <p:extLst>
      <p:ext uri="{BB962C8B-B14F-4D97-AF65-F5344CB8AC3E}">
        <p14:creationId xmlns:p14="http://schemas.microsoft.com/office/powerpoint/2010/main" val="2268287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CEADF-F609-4924-98A9-EA46F8828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AE5BCD-C034-4ADF-BD1C-8C6A295DAC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 formal knowledge  is needed for the user to use this application. Thus by this it proves it is user-friendly application. </a:t>
            </a:r>
            <a:r>
              <a:rPr lang="en-US" sz="32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WebDocs</a:t>
            </a:r>
            <a:r>
              <a:rPr lang="en-US" sz="3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application, as described above, can lead to error free, secure, reliable and fast management system.</a:t>
            </a:r>
            <a:endParaRPr lang="en-IN" sz="32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3200" b="1" dirty="0"/>
          </a:p>
        </p:txBody>
      </p:sp>
    </p:spTree>
    <p:extLst>
      <p:ext uri="{BB962C8B-B14F-4D97-AF65-F5344CB8AC3E}">
        <p14:creationId xmlns:p14="http://schemas.microsoft.com/office/powerpoint/2010/main" val="1045971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6EC04-F2F7-4DDA-9B1B-952B43E19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1D5FF4-AB99-4CA9-99BB-C8E2E4FBA6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WebDocs</a:t>
            </a:r>
            <a:r>
              <a:rPr lang="en-US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web application is having following features :</a:t>
            </a:r>
            <a:endParaRPr lang="en-IN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1.Login/Registration </a:t>
            </a:r>
            <a:endParaRPr lang="en-IN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2.Appointment Management</a:t>
            </a:r>
            <a:endParaRPr lang="en-IN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3.Feedback/Rating Management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901023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4BBEC-E30C-4784-B787-3B94FEC75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5190" y="356247"/>
            <a:ext cx="10515600" cy="1738883"/>
          </a:xfrm>
        </p:spPr>
        <p:txBody>
          <a:bodyPr/>
          <a:lstStyle/>
          <a:p>
            <a:r>
              <a:rPr lang="en-IN" sz="4400" b="1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Development Tools details : </a:t>
            </a:r>
            <a:br>
              <a:rPr lang="en-IN" sz="44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endParaRPr lang="en-IN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C5D9EB09-000F-48FF-B1B2-83BA24C8BCA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47018727"/>
              </p:ext>
            </p:extLst>
          </p:nvPr>
        </p:nvGraphicFramePr>
        <p:xfrm>
          <a:off x="772357" y="2405848"/>
          <a:ext cx="10281821" cy="324035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83530">
                  <a:extLst>
                    <a:ext uri="{9D8B030D-6E8A-4147-A177-3AD203B41FA5}">
                      <a16:colId xmlns:a16="http://schemas.microsoft.com/office/drawing/2014/main" val="3471326801"/>
                    </a:ext>
                  </a:extLst>
                </a:gridCol>
                <a:gridCol w="4453662">
                  <a:extLst>
                    <a:ext uri="{9D8B030D-6E8A-4147-A177-3AD203B41FA5}">
                      <a16:colId xmlns:a16="http://schemas.microsoft.com/office/drawing/2014/main" val="3529578049"/>
                    </a:ext>
                  </a:extLst>
                </a:gridCol>
                <a:gridCol w="3444629">
                  <a:extLst>
                    <a:ext uri="{9D8B030D-6E8A-4147-A177-3AD203B41FA5}">
                      <a16:colId xmlns:a16="http://schemas.microsoft.com/office/drawing/2014/main" val="1557003632"/>
                    </a:ext>
                  </a:extLst>
                </a:gridCol>
              </a:tblGrid>
              <a:tr h="363890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u="none" strike="noStrike">
                          <a:effectLst/>
                        </a:rPr>
                        <a:t>Tool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u="none" strike="noStrike">
                          <a:effectLst/>
                        </a:rPr>
                        <a:t>Version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u="none" strike="noStrike">
                          <a:effectLst/>
                        </a:rPr>
                        <a:t>Use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207310048"/>
                  </a:ext>
                </a:extLst>
              </a:tr>
              <a:tr h="415874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u="none" strike="noStrike">
                          <a:effectLst/>
                        </a:rPr>
                        <a:t>Spring tool suite 4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u="none" strike="noStrike">
                          <a:effectLst/>
                        </a:rPr>
                        <a:t>4.13.0.RELEASE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u="none" strike="noStrike">
                          <a:effectLst/>
                        </a:rPr>
                        <a:t>Backend 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168637780"/>
                  </a:ext>
                </a:extLst>
              </a:tr>
              <a:tr h="450530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u="none" strike="noStrike">
                          <a:effectLst/>
                        </a:rPr>
                        <a:t>VS Code Editor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u="none" strike="noStrike">
                          <a:effectLst/>
                        </a:rPr>
                        <a:t>1.60.0</a:t>
                      </a:r>
                      <a:endParaRPr lang="en-IN" sz="1600" b="1" i="0" u="none" strike="noStrike">
                        <a:solidFill>
                          <a:srgbClr val="202124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u="none" strike="noStrike">
                          <a:effectLst/>
                        </a:rPr>
                        <a:t>Front end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02548750"/>
                  </a:ext>
                </a:extLst>
              </a:tr>
              <a:tr h="450530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u="none" strike="noStrike">
                          <a:effectLst/>
                        </a:rPr>
                        <a:t>MySql 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u="none" strike="noStrike">
                          <a:effectLst/>
                        </a:rPr>
                        <a:t>8.0.27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u="none" strike="noStrike">
                          <a:effectLst/>
                        </a:rPr>
                        <a:t>Database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60502662"/>
                  </a:ext>
                </a:extLst>
              </a:tr>
              <a:tr h="502515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u="none" strike="noStrike">
                          <a:effectLst/>
                        </a:rPr>
                        <a:t>PostMan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u="none" strike="noStrike">
                          <a:effectLst/>
                        </a:rPr>
                        <a:t>Postman v8.8.0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u="none" strike="noStrike">
                          <a:effectLst/>
                        </a:rPr>
                        <a:t>Rest API test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33893566"/>
                  </a:ext>
                </a:extLst>
              </a:tr>
              <a:tr h="502515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u="none" strike="noStrike">
                          <a:effectLst/>
                        </a:rPr>
                        <a:t>Web browser(chrome)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effectLst/>
                        </a:rPr>
                        <a:t>Version 92.0.4515.159 (Official Build) (64-bit)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u="none" strike="noStrike">
                          <a:effectLst/>
                        </a:rPr>
                        <a:t>UI Testing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65532309"/>
                  </a:ext>
                </a:extLst>
              </a:tr>
              <a:tr h="554498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u="none" strike="noStrike">
                          <a:effectLst/>
                        </a:rPr>
                        <a:t>Git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1" u="none" strike="noStrike">
                          <a:effectLst/>
                        </a:rPr>
                        <a:t>git version 2.31.1.windows.1</a:t>
                      </a:r>
                      <a:endParaRPr lang="de-DE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u="none" strike="noStrike" dirty="0">
                          <a:effectLst/>
                        </a:rPr>
                        <a:t>Version control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045145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62955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E383D-CB89-465C-B5E5-13E57BCD2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120" y="329614"/>
            <a:ext cx="10515600" cy="1325563"/>
          </a:xfrm>
        </p:spPr>
        <p:txBody>
          <a:bodyPr/>
          <a:lstStyle/>
          <a:p>
            <a:r>
              <a:rPr lang="en-IN" sz="4400" b="1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Development Technologies : </a:t>
            </a:r>
            <a:br>
              <a:rPr lang="en-IN" sz="44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96DACD6-12D4-47B7-9BC9-C821C539062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6805089"/>
              </p:ext>
            </p:extLst>
          </p:nvPr>
        </p:nvGraphicFramePr>
        <p:xfrm>
          <a:off x="670264" y="2361460"/>
          <a:ext cx="10604377" cy="3006440"/>
        </p:xfrm>
        <a:graphic>
          <a:graphicData uri="http://schemas.openxmlformats.org/drawingml/2006/table">
            <a:tbl>
              <a:tblPr/>
              <a:tblGrid>
                <a:gridCol w="2158084">
                  <a:extLst>
                    <a:ext uri="{9D8B030D-6E8A-4147-A177-3AD203B41FA5}">
                      <a16:colId xmlns:a16="http://schemas.microsoft.com/office/drawing/2014/main" val="568510096"/>
                    </a:ext>
                  </a:extLst>
                </a:gridCol>
                <a:gridCol w="4762667">
                  <a:extLst>
                    <a:ext uri="{9D8B030D-6E8A-4147-A177-3AD203B41FA5}">
                      <a16:colId xmlns:a16="http://schemas.microsoft.com/office/drawing/2014/main" val="2249838026"/>
                    </a:ext>
                  </a:extLst>
                </a:gridCol>
                <a:gridCol w="3683626">
                  <a:extLst>
                    <a:ext uri="{9D8B030D-6E8A-4147-A177-3AD203B41FA5}">
                      <a16:colId xmlns:a16="http://schemas.microsoft.com/office/drawing/2014/main" val="3345178848"/>
                    </a:ext>
                  </a:extLst>
                </a:gridCol>
              </a:tblGrid>
              <a:tr h="285406"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6066696"/>
                  </a:ext>
                </a:extLst>
              </a:tr>
              <a:tr h="214054"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5546954"/>
                  </a:ext>
                </a:extLst>
              </a:tr>
              <a:tr h="223275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Technology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Version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Use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3001417"/>
                  </a:ext>
                </a:extLst>
              </a:tr>
              <a:tr h="223275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Java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java version "1.8.0_291"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Development ( Controller , Model )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6333944"/>
                  </a:ext>
                </a:extLst>
              </a:tr>
              <a:tr h="223275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HTML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HTML5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View Pages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5114716"/>
                  </a:ext>
                </a:extLst>
              </a:tr>
              <a:tr h="223275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CSS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CSS3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Style sheets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4189869"/>
                  </a:ext>
                </a:extLst>
              </a:tr>
              <a:tr h="439785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Java_Script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v14.17.1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DOM manipulation , Dynamic Response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1069707"/>
                  </a:ext>
                </a:extLst>
              </a:tr>
              <a:tr h="223275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BootStrap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Bootstrap v5.1.0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Resposiveness to Device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5203153"/>
                  </a:ext>
                </a:extLst>
              </a:tr>
              <a:tr h="223275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React-Js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17.0.2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Dynamic SPA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1355922"/>
                  </a:ext>
                </a:extLst>
              </a:tr>
              <a:tr h="223275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SpringBoot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2.5.4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Backend Framework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020353"/>
                  </a:ext>
                </a:extLst>
              </a:tr>
              <a:tr h="223275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Hibernate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5.4.21.Final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ORM tool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70845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95980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7DE2F-601A-4F9A-A3C8-699376B31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295" y="507168"/>
            <a:ext cx="10515600" cy="1325563"/>
          </a:xfrm>
        </p:spPr>
        <p:txBody>
          <a:bodyPr>
            <a:normAutofit/>
          </a:bodyPr>
          <a:lstStyle/>
          <a:p>
            <a:pPr marL="0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IN" sz="1800" b="1" i="0" u="none" strike="noStrike" kern="1200" dirty="0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1st Module : </a:t>
            </a:r>
            <a:br>
              <a:rPr lang="en-IN" sz="1800" b="1" i="0" u="none" strike="noStrike" kern="12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br>
              <a:rPr lang="en-IN" sz="1800" b="0" i="0" u="none" strike="noStrike" dirty="0">
                <a:effectLst/>
                <a:latin typeface="Arial" panose="020B0604020202020204" pitchFamily="34" charset="0"/>
              </a:rPr>
            </a:br>
            <a:r>
              <a:rPr lang="en-IN" sz="1800" b="1" i="0" u="none" strike="noStrike" kern="120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Doctor and Patient Registration</a:t>
            </a:r>
            <a:br>
              <a:rPr lang="en-IN" sz="1800" b="0" i="0" u="none" strike="noStrike" dirty="0">
                <a:effectLst/>
                <a:latin typeface="Arial" panose="020B0604020202020204" pitchFamily="34" charset="0"/>
              </a:rPr>
            </a:br>
            <a:endParaRPr lang="en-IN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0FF28B18-45E1-4421-B242-6C2ACA3D78B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9639005"/>
              </p:ext>
            </p:extLst>
          </p:nvPr>
        </p:nvGraphicFramePr>
        <p:xfrm>
          <a:off x="532660" y="2095132"/>
          <a:ext cx="9978500" cy="3852914"/>
        </p:xfrm>
        <a:graphic>
          <a:graphicData uri="http://schemas.openxmlformats.org/drawingml/2006/table">
            <a:tbl>
              <a:tblPr/>
              <a:tblGrid>
                <a:gridCol w="3837886">
                  <a:extLst>
                    <a:ext uri="{9D8B030D-6E8A-4147-A177-3AD203B41FA5}">
                      <a16:colId xmlns:a16="http://schemas.microsoft.com/office/drawing/2014/main" val="3641292798"/>
                    </a:ext>
                  </a:extLst>
                </a:gridCol>
                <a:gridCol w="3070307">
                  <a:extLst>
                    <a:ext uri="{9D8B030D-6E8A-4147-A177-3AD203B41FA5}">
                      <a16:colId xmlns:a16="http://schemas.microsoft.com/office/drawing/2014/main" val="1044678774"/>
                    </a:ext>
                  </a:extLst>
                </a:gridCol>
                <a:gridCol w="3070307">
                  <a:extLst>
                    <a:ext uri="{9D8B030D-6E8A-4147-A177-3AD203B41FA5}">
                      <a16:colId xmlns:a16="http://schemas.microsoft.com/office/drawing/2014/main" val="3034746701"/>
                    </a:ext>
                  </a:extLst>
                </a:gridCol>
              </a:tblGrid>
              <a:tr h="296378">
                <a:tc gridSpan="2">
                  <a:txBody>
                    <a:bodyPr/>
                    <a:lstStyle/>
                    <a:p>
                      <a:pPr algn="l" fontAlgn="t"/>
                      <a:r>
                        <a:rPr lang="en-IN" sz="1800" b="1" i="1" u="sng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Arial" panose="020B0604020202020204" pitchFamily="34" charset="0"/>
                        </a:rPr>
                        <a:t>Doctor's Registration:</a:t>
                      </a:r>
                    </a:p>
                  </a:txBody>
                  <a:tcPr marL="7620" marR="7620" marT="762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5381073"/>
                  </a:ext>
                </a:extLst>
              </a:tr>
              <a:tr h="296378">
                <a:tc gridSpan="2">
                  <a:txBody>
                    <a:bodyPr/>
                    <a:lstStyle/>
                    <a:p>
                      <a:pPr algn="l" fontAlgn="t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1.Doctor's  Registration form</a:t>
                      </a:r>
                    </a:p>
                  </a:txBody>
                  <a:tcPr marL="7620" marR="7620" marT="762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5342146"/>
                  </a:ext>
                </a:extLst>
              </a:tr>
              <a:tr h="296378">
                <a:tc gridSpan="2">
                  <a:txBody>
                    <a:bodyPr/>
                    <a:lstStyle/>
                    <a:p>
                      <a:pPr algn="l" fontAlgn="t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 Document uplaod</a:t>
                      </a:r>
                    </a:p>
                  </a:txBody>
                  <a:tcPr marL="7620" marR="7620" marT="762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9982093"/>
                  </a:ext>
                </a:extLst>
              </a:tr>
              <a:tr h="296378">
                <a:tc gridSpan="2">
                  <a:txBody>
                    <a:bodyPr/>
                    <a:lstStyle/>
                    <a:p>
                      <a:pPr algn="l" fontAlgn="t"/>
                      <a:r>
                        <a:rPr lang="en-I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3. Clinic Information</a:t>
                      </a:r>
                    </a:p>
                  </a:txBody>
                  <a:tcPr marL="7620" marR="7620" marT="762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7107937"/>
                  </a:ext>
                </a:extLst>
              </a:tr>
              <a:tr h="296378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4. Submission</a:t>
                      </a:r>
                    </a:p>
                  </a:txBody>
                  <a:tcPr marL="7620" marR="7620" marT="762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7967535"/>
                  </a:ext>
                </a:extLst>
              </a:tr>
              <a:tr h="296378">
                <a:tc gridSpan="2">
                  <a:txBody>
                    <a:bodyPr/>
                    <a:lstStyle/>
                    <a:p>
                      <a:pPr algn="l" fontAlgn="t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5. Aprroval by Admin</a:t>
                      </a:r>
                    </a:p>
                  </a:txBody>
                  <a:tcPr marL="7620" marR="7620" marT="762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8366844"/>
                  </a:ext>
                </a:extLst>
              </a:tr>
              <a:tr h="296378">
                <a:tc gridSpan="3">
                  <a:txBody>
                    <a:bodyPr/>
                    <a:lstStyle/>
                    <a:p>
                      <a:pPr algn="l" fontAlgn="t"/>
                      <a:r>
                        <a:rPr lang="en-I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6. Registration </a:t>
                      </a:r>
                      <a:r>
                        <a:rPr lang="en-IN" sz="1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Successfull</a:t>
                      </a:r>
                      <a:r>
                        <a:rPr lang="en-I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</a:p>
                  </a:txBody>
                  <a:tcPr marL="7620" marR="7620" marT="762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7418812"/>
                  </a:ext>
                </a:extLst>
              </a:tr>
              <a:tr h="296378">
                <a:tc>
                  <a:txBody>
                    <a:bodyPr/>
                    <a:lstStyle/>
                    <a:p>
                      <a:pPr algn="l" fontAlgn="t"/>
                      <a:endParaRPr lang="en-IN" sz="1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9728363"/>
                  </a:ext>
                </a:extLst>
              </a:tr>
              <a:tr h="296378">
                <a:tc gridSpan="2">
                  <a:txBody>
                    <a:bodyPr/>
                    <a:lstStyle/>
                    <a:p>
                      <a:pPr algn="l" fontAlgn="t"/>
                      <a:r>
                        <a:rPr lang="en-IN" sz="1800" b="1" i="1" u="sng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Arial" panose="020B0604020202020204" pitchFamily="34" charset="0"/>
                        </a:rPr>
                        <a:t>Patient's Registration:</a:t>
                      </a:r>
                    </a:p>
                  </a:txBody>
                  <a:tcPr marL="7620" marR="7620" marT="762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5701228"/>
                  </a:ext>
                </a:extLst>
              </a:tr>
              <a:tr h="296378">
                <a:tc gridSpan="2">
                  <a:txBody>
                    <a:bodyPr/>
                    <a:lstStyle/>
                    <a:p>
                      <a:pPr algn="l" fontAlgn="t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1.Patient's  Registration form</a:t>
                      </a:r>
                    </a:p>
                  </a:txBody>
                  <a:tcPr marL="7620" marR="7620" marT="762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4225077"/>
                  </a:ext>
                </a:extLst>
              </a:tr>
              <a:tr h="296378">
                <a:tc gridSpan="2">
                  <a:txBody>
                    <a:bodyPr/>
                    <a:lstStyle/>
                    <a:p>
                      <a:pPr algn="l" fontAlgn="t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 Health Information</a:t>
                      </a:r>
                    </a:p>
                  </a:txBody>
                  <a:tcPr marL="7620" marR="7620" marT="762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9519279"/>
                  </a:ext>
                </a:extLst>
              </a:tr>
              <a:tr h="296378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3. Submission</a:t>
                      </a:r>
                    </a:p>
                  </a:txBody>
                  <a:tcPr marL="7620" marR="7620" marT="762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7758566"/>
                  </a:ext>
                </a:extLst>
              </a:tr>
              <a:tr h="296378">
                <a:tc gridSpan="3">
                  <a:txBody>
                    <a:bodyPr/>
                    <a:lstStyle/>
                    <a:p>
                      <a:pPr algn="l" fontAlgn="t"/>
                      <a:r>
                        <a:rPr lang="en-I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4. Registration </a:t>
                      </a:r>
                      <a:r>
                        <a:rPr lang="en-IN" sz="1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Successfull</a:t>
                      </a:r>
                      <a:r>
                        <a:rPr lang="en-I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</a:p>
                  </a:txBody>
                  <a:tcPr marL="7620" marR="7620" marT="762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84109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52057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10CCC-C8E1-4BDE-9805-B1FD8CF20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8492"/>
            <a:ext cx="10515600" cy="1325563"/>
          </a:xfrm>
        </p:spPr>
        <p:txBody>
          <a:bodyPr>
            <a:normAutofit/>
          </a:bodyPr>
          <a:lstStyle/>
          <a:p>
            <a:pPr marL="0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IN" sz="1800" b="1" i="0" u="none" strike="noStrike" kern="1200" dirty="0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2nd Module : </a:t>
            </a:r>
            <a:br>
              <a:rPr lang="en-IN" sz="1800" b="1" i="0" u="none" strike="noStrike" kern="12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br>
              <a:rPr lang="en-IN" sz="1800" b="0" i="0" u="none" strike="noStrike" dirty="0">
                <a:effectLst/>
                <a:latin typeface="Arial" panose="020B0604020202020204" pitchFamily="34" charset="0"/>
              </a:rPr>
            </a:br>
            <a:r>
              <a:rPr lang="en-IN" sz="1800" b="1" i="0" u="none" strike="noStrike" kern="120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Appointment Management</a:t>
            </a:r>
            <a:br>
              <a:rPr lang="en-IN" sz="1800" b="0" i="0" u="none" strike="noStrike" dirty="0">
                <a:effectLst/>
                <a:latin typeface="Arial" panose="020B0604020202020204" pitchFamily="34" charset="0"/>
              </a:rPr>
            </a:b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64A61D4-10AD-4B4F-8625-6D7C55AE99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6896006"/>
              </p:ext>
            </p:extLst>
          </p:nvPr>
        </p:nvGraphicFramePr>
        <p:xfrm>
          <a:off x="754602" y="2334829"/>
          <a:ext cx="9507984" cy="3373517"/>
        </p:xfrm>
        <a:graphic>
          <a:graphicData uri="http://schemas.openxmlformats.org/drawingml/2006/table">
            <a:tbl>
              <a:tblPr/>
              <a:tblGrid>
                <a:gridCol w="2641108">
                  <a:extLst>
                    <a:ext uri="{9D8B030D-6E8A-4147-A177-3AD203B41FA5}">
                      <a16:colId xmlns:a16="http://schemas.microsoft.com/office/drawing/2014/main" val="2337491050"/>
                    </a:ext>
                  </a:extLst>
                </a:gridCol>
                <a:gridCol w="2112884">
                  <a:extLst>
                    <a:ext uri="{9D8B030D-6E8A-4147-A177-3AD203B41FA5}">
                      <a16:colId xmlns:a16="http://schemas.microsoft.com/office/drawing/2014/main" val="1446831989"/>
                    </a:ext>
                  </a:extLst>
                </a:gridCol>
                <a:gridCol w="2112884">
                  <a:extLst>
                    <a:ext uri="{9D8B030D-6E8A-4147-A177-3AD203B41FA5}">
                      <a16:colId xmlns:a16="http://schemas.microsoft.com/office/drawing/2014/main" val="3145649027"/>
                    </a:ext>
                  </a:extLst>
                </a:gridCol>
                <a:gridCol w="2641108">
                  <a:extLst>
                    <a:ext uri="{9D8B030D-6E8A-4147-A177-3AD203B41FA5}">
                      <a16:colId xmlns:a16="http://schemas.microsoft.com/office/drawing/2014/main" val="2830741098"/>
                    </a:ext>
                  </a:extLst>
                </a:gridCol>
              </a:tblGrid>
              <a:tr h="481931">
                <a:tc>
                  <a:txBody>
                    <a:bodyPr/>
                    <a:lstStyle/>
                    <a:p>
                      <a:pPr algn="l" fontAlgn="t"/>
                      <a:endParaRPr lang="en-IN" sz="1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t"/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7407780"/>
                  </a:ext>
                </a:extLst>
              </a:tr>
              <a:tr h="481931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 Patient Login</a:t>
                      </a:r>
                    </a:p>
                  </a:txBody>
                  <a:tcPr marL="7620" marR="7620" marT="762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7106422"/>
                  </a:ext>
                </a:extLst>
              </a:tr>
              <a:tr h="481931">
                <a:tc gridSpan="3">
                  <a:txBody>
                    <a:bodyPr/>
                    <a:lstStyle/>
                    <a:p>
                      <a:pPr algn="l" fontAlgn="t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 Search Doctor by Specialization / Location</a:t>
                      </a:r>
                    </a:p>
                  </a:txBody>
                  <a:tcPr marL="7620" marR="7620" marT="762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2315047"/>
                  </a:ext>
                </a:extLst>
              </a:tr>
              <a:tr h="481931">
                <a:tc gridSpan="2">
                  <a:txBody>
                    <a:bodyPr/>
                    <a:lstStyle/>
                    <a:p>
                      <a:pPr algn="l" fontAlgn="t"/>
                      <a:r>
                        <a:rPr lang="en-I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3. View Doctor Profile</a:t>
                      </a:r>
                    </a:p>
                  </a:txBody>
                  <a:tcPr marL="7620" marR="7620" marT="762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9586363"/>
                  </a:ext>
                </a:extLst>
              </a:tr>
              <a:tr h="481931">
                <a:tc gridSpan="2">
                  <a:txBody>
                    <a:bodyPr/>
                    <a:lstStyle/>
                    <a:p>
                      <a:pPr algn="l" fontAlgn="t"/>
                      <a:r>
                        <a:rPr lang="en-I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4. Book Appointment </a:t>
                      </a:r>
                    </a:p>
                  </a:txBody>
                  <a:tcPr marL="7620" marR="7620" marT="762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2751856"/>
                  </a:ext>
                </a:extLst>
              </a:tr>
              <a:tr h="481931"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5.View Appointment Status / Reschedule Appointment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9394414"/>
                  </a:ext>
                </a:extLst>
              </a:tr>
              <a:tr h="481931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6.Logout</a:t>
                      </a:r>
                    </a:p>
                  </a:txBody>
                  <a:tcPr marL="7620" marR="7620" marT="762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15791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50967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F1873-A5AE-4A27-A1BD-E7F9FE1EE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rtl="0" eaLnBrk="1" fontAlgn="t" latinLnBrk="0" hangingPunct="1">
              <a:spcBef>
                <a:spcPts val="0"/>
              </a:spcBef>
              <a:spcAft>
                <a:spcPts val="0"/>
              </a:spcAft>
            </a:pPr>
            <a:br>
              <a:rPr lang="en-IN" sz="1800" b="0" i="0" u="none" strike="noStrike" dirty="0">
                <a:effectLst/>
                <a:latin typeface="Arial" panose="020B0604020202020204" pitchFamily="34" charset="0"/>
              </a:rPr>
            </a:br>
            <a:r>
              <a:rPr lang="en-US" sz="1800" b="1" i="0" u="none" strike="noStrike" kern="12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1" i="0" u="none" strike="noStrike" kern="120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Reminder to both by System :</a:t>
            </a:r>
            <a:br>
              <a:rPr lang="en-IN" sz="1800" b="0" i="0" u="none" strike="noStrike" dirty="0">
                <a:effectLst/>
                <a:latin typeface="Arial" panose="020B0604020202020204" pitchFamily="34" charset="0"/>
              </a:rPr>
            </a:b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796614F-B9E0-4FC7-BE3F-194E5263B9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49808257"/>
              </p:ext>
            </p:extLst>
          </p:nvPr>
        </p:nvGraphicFramePr>
        <p:xfrm>
          <a:off x="985419" y="2086251"/>
          <a:ext cx="9481352" cy="3373517"/>
        </p:xfrm>
        <a:graphic>
          <a:graphicData uri="http://schemas.openxmlformats.org/drawingml/2006/table">
            <a:tbl>
              <a:tblPr/>
              <a:tblGrid>
                <a:gridCol w="2633710">
                  <a:extLst>
                    <a:ext uri="{9D8B030D-6E8A-4147-A177-3AD203B41FA5}">
                      <a16:colId xmlns:a16="http://schemas.microsoft.com/office/drawing/2014/main" val="605093769"/>
                    </a:ext>
                  </a:extLst>
                </a:gridCol>
                <a:gridCol w="2633710">
                  <a:extLst>
                    <a:ext uri="{9D8B030D-6E8A-4147-A177-3AD203B41FA5}">
                      <a16:colId xmlns:a16="http://schemas.microsoft.com/office/drawing/2014/main" val="2808763414"/>
                    </a:ext>
                  </a:extLst>
                </a:gridCol>
                <a:gridCol w="2106966">
                  <a:extLst>
                    <a:ext uri="{9D8B030D-6E8A-4147-A177-3AD203B41FA5}">
                      <a16:colId xmlns:a16="http://schemas.microsoft.com/office/drawing/2014/main" val="3738624166"/>
                    </a:ext>
                  </a:extLst>
                </a:gridCol>
                <a:gridCol w="2106966">
                  <a:extLst>
                    <a:ext uri="{9D8B030D-6E8A-4147-A177-3AD203B41FA5}">
                      <a16:colId xmlns:a16="http://schemas.microsoft.com/office/drawing/2014/main" val="2326192958"/>
                    </a:ext>
                  </a:extLst>
                </a:gridCol>
              </a:tblGrid>
              <a:tr h="615412">
                <a:tc>
                  <a:txBody>
                    <a:bodyPr/>
                    <a:lstStyle/>
                    <a:p>
                      <a:pPr algn="l" fontAlgn="t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t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7930971"/>
                  </a:ext>
                </a:extLst>
              </a:tr>
              <a:tr h="394015">
                <a:tc>
                  <a:txBody>
                    <a:bodyPr/>
                    <a:lstStyle/>
                    <a:p>
                      <a:pPr algn="l" fontAlgn="t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4723018"/>
                  </a:ext>
                </a:extLst>
              </a:tr>
              <a:tr h="394015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1.Doctor Login</a:t>
                      </a:r>
                    </a:p>
                  </a:txBody>
                  <a:tcPr marL="7620" marR="7620" marT="762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0993674"/>
                  </a:ext>
                </a:extLst>
              </a:tr>
              <a:tr h="394015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2.Update Slots</a:t>
                      </a:r>
                    </a:p>
                  </a:txBody>
                  <a:tcPr marL="7620" marR="7620" marT="762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8412767"/>
                  </a:ext>
                </a:extLst>
              </a:tr>
              <a:tr h="394015">
                <a:tc gridSpan="2">
                  <a:txBody>
                    <a:bodyPr/>
                    <a:lstStyle/>
                    <a:p>
                      <a:pPr algn="l" fontAlgn="t"/>
                      <a:r>
                        <a:rPr lang="en-I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3. View Appointments </a:t>
                      </a:r>
                    </a:p>
                  </a:txBody>
                  <a:tcPr marL="7620" marR="7620" marT="762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1401031"/>
                  </a:ext>
                </a:extLst>
              </a:tr>
              <a:tr h="394015">
                <a:tc gridSpan="3">
                  <a:txBody>
                    <a:bodyPr/>
                    <a:lstStyle/>
                    <a:p>
                      <a:pPr algn="l" fontAlgn="t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4. Confirm / Cancel / Reschedule Appointment</a:t>
                      </a:r>
                    </a:p>
                  </a:txBody>
                  <a:tcPr marL="7620" marR="7620" marT="762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1695223"/>
                  </a:ext>
                </a:extLst>
              </a:tr>
              <a:tr h="394015">
                <a:tc gridSpan="4">
                  <a:txBody>
                    <a:bodyPr/>
                    <a:lstStyle/>
                    <a:p>
                      <a:pPr algn="l" fontAlgn="t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5. After Appointment , Upload Written Presciption on Patient Request</a:t>
                      </a:r>
                    </a:p>
                  </a:txBody>
                  <a:tcPr marL="7620" marR="7620" marT="762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427052"/>
                  </a:ext>
                </a:extLst>
              </a:tr>
              <a:tr h="394015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6.Logout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38226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35260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FE096-1B09-428D-870F-AEBA070FF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IN" sz="1800" b="1" i="0" u="none" strike="noStrike" kern="1200" dirty="0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4th Module : </a:t>
            </a:r>
            <a:br>
              <a:rPr lang="en-IN" sz="1800" b="1" i="0" u="none" strike="noStrike" kern="12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br>
              <a:rPr lang="en-IN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</a:br>
            <a:r>
              <a:rPr lang="en-IN" sz="1800" b="1" i="0" u="none" strike="noStrike" kern="120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Feedback / Rating management</a:t>
            </a:r>
            <a:br>
              <a:rPr lang="en-IN" sz="1800" b="0" i="0" u="none" strike="noStrike" dirty="0">
                <a:effectLst/>
                <a:latin typeface="Arial" panose="020B0604020202020204" pitchFamily="34" charset="0"/>
              </a:rPr>
            </a:b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45E45A3-A9F7-41AB-B1C1-6131AF4ACBE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45627739"/>
              </p:ext>
            </p:extLst>
          </p:nvPr>
        </p:nvGraphicFramePr>
        <p:xfrm>
          <a:off x="1065320" y="2237172"/>
          <a:ext cx="8939814" cy="2809236"/>
        </p:xfrm>
        <a:graphic>
          <a:graphicData uri="http://schemas.openxmlformats.org/drawingml/2006/table">
            <a:tbl>
              <a:tblPr/>
              <a:tblGrid>
                <a:gridCol w="3438390">
                  <a:extLst>
                    <a:ext uri="{9D8B030D-6E8A-4147-A177-3AD203B41FA5}">
                      <a16:colId xmlns:a16="http://schemas.microsoft.com/office/drawing/2014/main" val="901827600"/>
                    </a:ext>
                  </a:extLst>
                </a:gridCol>
                <a:gridCol w="2750712">
                  <a:extLst>
                    <a:ext uri="{9D8B030D-6E8A-4147-A177-3AD203B41FA5}">
                      <a16:colId xmlns:a16="http://schemas.microsoft.com/office/drawing/2014/main" val="419506449"/>
                    </a:ext>
                  </a:extLst>
                </a:gridCol>
                <a:gridCol w="2750712">
                  <a:extLst>
                    <a:ext uri="{9D8B030D-6E8A-4147-A177-3AD203B41FA5}">
                      <a16:colId xmlns:a16="http://schemas.microsoft.com/office/drawing/2014/main" val="2559938497"/>
                    </a:ext>
                  </a:extLst>
                </a:gridCol>
              </a:tblGrid>
              <a:tr h="702309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1.Admin login</a:t>
                      </a:r>
                    </a:p>
                  </a:txBody>
                  <a:tcPr marL="7620" marR="7620" marT="762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4465512"/>
                  </a:ext>
                </a:extLst>
              </a:tr>
              <a:tr h="702309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2.view Feedback</a:t>
                      </a:r>
                    </a:p>
                  </a:txBody>
                  <a:tcPr marL="7620" marR="7620" marT="762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44021"/>
                  </a:ext>
                </a:extLst>
              </a:tr>
              <a:tr h="702309">
                <a:tc gridSpan="3">
                  <a:txBody>
                    <a:bodyPr/>
                    <a:lstStyle/>
                    <a:p>
                      <a:pPr algn="l" fontAlgn="t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3. Update Ratings wise feedback on Doctor's Profile</a:t>
                      </a:r>
                    </a:p>
                  </a:txBody>
                  <a:tcPr marL="7620" marR="7620" marT="762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3661962"/>
                  </a:ext>
                </a:extLst>
              </a:tr>
              <a:tr h="702309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4.Logout</a:t>
                      </a:r>
                    </a:p>
                  </a:txBody>
                  <a:tcPr marL="7620" marR="7620" marT="762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06582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0482372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17</TotalTime>
  <Words>750</Words>
  <Application>Microsoft Office PowerPoint</Application>
  <PresentationFormat>Widescreen</PresentationFormat>
  <Paragraphs>209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Gill Sans MT</vt:lpstr>
      <vt:lpstr>Roboto</vt:lpstr>
      <vt:lpstr>Gallery</vt:lpstr>
      <vt:lpstr>Project Scope </vt:lpstr>
      <vt:lpstr>PowerPoint Presentation</vt:lpstr>
      <vt:lpstr>PowerPoint Presentation</vt:lpstr>
      <vt:lpstr>Development Tools details :  </vt:lpstr>
      <vt:lpstr>Development Technologies :  </vt:lpstr>
      <vt:lpstr>1st Module :   Doctor and Patient Registration </vt:lpstr>
      <vt:lpstr>2nd Module :   Appointment Management </vt:lpstr>
      <vt:lpstr>  Reminder to both by System : </vt:lpstr>
      <vt:lpstr>4th Module :   Feedback / Rating management </vt:lpstr>
      <vt:lpstr>PowerPoint Presentation</vt:lpstr>
      <vt:lpstr>WebDocs-Project-DBSchema :</vt:lpstr>
      <vt:lpstr>Index page :</vt:lpstr>
      <vt:lpstr>Login page :</vt:lpstr>
      <vt:lpstr>Registration page :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Scope </dc:title>
  <dc:creator>Vaibhav Kulthe</dc:creator>
  <cp:lastModifiedBy>Vaibhav Kulthe</cp:lastModifiedBy>
  <cp:revision>7</cp:revision>
  <dcterms:created xsi:type="dcterms:W3CDTF">2022-04-01T18:12:59Z</dcterms:created>
  <dcterms:modified xsi:type="dcterms:W3CDTF">2022-04-02T11:06:02Z</dcterms:modified>
</cp:coreProperties>
</file>