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3" r:id="rId6"/>
    <p:sldId id="309" r:id="rId7"/>
    <p:sldId id="304" r:id="rId8"/>
    <p:sldId id="313" r:id="rId9"/>
    <p:sldId id="30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5" autoAdjust="0"/>
    <p:restoredTop sz="85091" autoAdjust="0"/>
  </p:normalViewPr>
  <p:slideViewPr>
    <p:cSldViewPr snapToGrid="0">
      <p:cViewPr varScale="1">
        <p:scale>
          <a:sx n="89" d="100"/>
          <a:sy n="89" d="100"/>
        </p:scale>
        <p:origin x="176" y="88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Product Owner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Scrum Master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Team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3" custLinFactNeighborX="126" custLinFactNeighborY="-24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5549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4256" y="2872740"/>
          <a:ext cx="3366492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Owner</a:t>
          </a:r>
        </a:p>
      </dsp:txBody>
      <dsp:txXfrm>
        <a:off x="4256" y="2872740"/>
        <a:ext cx="3283625" cy="662940"/>
      </dsp:txXfrm>
    </dsp:sp>
    <dsp:sp modelId="{810D7AA7-A541-4507-BE7F-36CCF210089F}">
      <dsp:nvSpPr>
        <dsp:cNvPr id="0" name=""/>
        <dsp:cNvSpPr/>
      </dsp:nvSpPr>
      <dsp:spPr>
        <a:xfrm>
          <a:off x="273575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73575" y="1045511"/>
        <a:ext cx="2733591" cy="1351740"/>
      </dsp:txXfrm>
    </dsp:sp>
    <dsp:sp modelId="{E41E7729-FD3F-426D-804C-45BD60BD762D}">
      <dsp:nvSpPr>
        <dsp:cNvPr id="0" name=""/>
        <dsp:cNvSpPr/>
      </dsp:nvSpPr>
      <dsp:spPr>
        <a:xfrm rot="5400000">
          <a:off x="2410003" y="1743670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269753" y="2872740"/>
          <a:ext cx="3366492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Scrum Master</a:t>
          </a:r>
        </a:p>
      </dsp:txBody>
      <dsp:txXfrm>
        <a:off x="3435488" y="2872740"/>
        <a:ext cx="3035022" cy="662940"/>
      </dsp:txXfrm>
    </dsp:sp>
    <dsp:sp modelId="{5E07F9E4-149C-4A89-848F-4ABDD305F0C5}">
      <dsp:nvSpPr>
        <dsp:cNvPr id="0" name=""/>
        <dsp:cNvSpPr/>
      </dsp:nvSpPr>
      <dsp:spPr>
        <a:xfrm>
          <a:off x="3539073" y="1045511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539073" y="1045511"/>
        <a:ext cx="2733591" cy="1351740"/>
      </dsp:txXfrm>
    </dsp:sp>
    <dsp:sp modelId="{473F2067-7126-4D56-A328-5A8CFD3D8D52}">
      <dsp:nvSpPr>
        <dsp:cNvPr id="0" name=""/>
        <dsp:cNvSpPr/>
      </dsp:nvSpPr>
      <dsp:spPr>
        <a:xfrm rot="5400000">
          <a:off x="5679742" y="1742046"/>
          <a:ext cx="1988820" cy="26931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539493" y="2871115"/>
          <a:ext cx="3366492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</a:t>
          </a:r>
        </a:p>
      </dsp:txBody>
      <dsp:txXfrm>
        <a:off x="6705228" y="2871115"/>
        <a:ext cx="3035022" cy="662940"/>
      </dsp:txXfrm>
    </dsp:sp>
    <dsp:sp modelId="{FD7B29F2-0D66-4B4B-BC8A-82DA23575305}">
      <dsp:nvSpPr>
        <dsp:cNvPr id="0" name=""/>
        <dsp:cNvSpPr/>
      </dsp:nvSpPr>
      <dsp:spPr>
        <a:xfrm>
          <a:off x="6808812" y="1043887"/>
          <a:ext cx="2733591" cy="135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808812" y="1043887"/>
        <a:ext cx="2733591" cy="135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dktech.com/tech-talks/key-elements-of-scrum/" TargetMode="External"/><Relationship Id="rId2" Type="http://schemas.openxmlformats.org/officeDocument/2006/relationships/hyperlink" Target="https://relevant.software/blog/agile-software-development-lifecycle-phases-explained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smartsheet.com/when-choose-waterfall-project-management-over-agi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436608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Scrum vs Waterfall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Bek Johansson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Roles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0342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A12FC-5D6C-6259-E6C9-41EE2B813CDA}"/>
              </a:ext>
            </a:extLst>
          </p:cNvPr>
          <p:cNvSpPr txBox="1"/>
          <p:nvPr/>
        </p:nvSpPr>
        <p:spPr>
          <a:xfrm>
            <a:off x="1447800" y="2460246"/>
            <a:ext cx="246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personnel needed.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competent, equipped, and diligent.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ranking backlog, explains what ‘done’ means.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91A3D-957D-804E-7B17-D6C72993D0C3}"/>
              </a:ext>
            </a:extLst>
          </p:cNvPr>
          <p:cNvSpPr txBox="1"/>
          <p:nvPr/>
        </p:nvSpPr>
        <p:spPr>
          <a:xfrm>
            <a:off x="4837526" y="2517815"/>
            <a:ext cx="24630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Scrum Process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Forges teams, removes obstacles, and entrusts team.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figurehead that is not commanding or ruling.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AFF33-859B-ADC4-DEEC-FCDE81B0021A}"/>
              </a:ext>
            </a:extLst>
          </p:cNvPr>
          <p:cNvSpPr txBox="1"/>
          <p:nvPr/>
        </p:nvSpPr>
        <p:spPr>
          <a:xfrm>
            <a:off x="8122629" y="2460246"/>
            <a:ext cx="2463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for turning the backlog into Sprints.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Cross-functional, around 8 members who are Analyst, Developers, and a Tester.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610" y="191385"/>
            <a:ext cx="9360195" cy="1031359"/>
          </a:xfrm>
        </p:spPr>
        <p:txBody>
          <a:bodyPr>
            <a:normAutofit/>
          </a:bodyPr>
          <a:lstStyle/>
          <a:p>
            <a:r>
              <a:rPr lang="en-US" sz="4800" dirty="0"/>
              <a:t>SDLC Lifecycle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830243-D5FD-9F48-9521-7178DD1F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352" y="1392866"/>
            <a:ext cx="9143999" cy="4082902"/>
          </a:xfrm>
        </p:spPr>
        <p:txBody>
          <a:bodyPr/>
          <a:lstStyle/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– Investor determines if project has enough resources.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Workers takes necessities from Investor and designs the prototype.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– Workers makes the project happen, which includes testing.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--  More testing and product becomes available to customers.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deployment – Workers provides ongoing support for product.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– Workers provide the results achieved in meeting the necessities.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dabptable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and timeline.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or product owner are involved.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and short burst of work.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is flexible.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room for change in goals.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fixed timeline.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involve the client or product owner.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flexible and planned out ahead of time.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budget from start to finish.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Suited for a 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fined end goal.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40" y="102762"/>
            <a:ext cx="10771632" cy="1325563"/>
          </a:xfrm>
        </p:spPr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EEFD7-820D-EC4E-35F1-CA3AC056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37" y="1743741"/>
            <a:ext cx="5387019" cy="43487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WATERFALL					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Requirements are clear.	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Quality over speed.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Metrics and Documents.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Many dependencies.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Only one role.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9DCF7-5583-40B4-DB9B-3D4D1FDB0D92}"/>
              </a:ext>
            </a:extLst>
          </p:cNvPr>
          <p:cNvSpPr txBox="1"/>
          <p:nvPr/>
        </p:nvSpPr>
        <p:spPr>
          <a:xfrm>
            <a:off x="5592726" y="1743741"/>
            <a:ext cx="6001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SCRUM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bg2"/>
                </a:solidFill>
              </a:rPr>
              <a:t> Requirements uncertain.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bg2"/>
                </a:solidFill>
              </a:rPr>
              <a:t> Customer involved.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bg2"/>
                </a:solidFill>
              </a:rPr>
              <a:t> Software not artifacts.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bg2"/>
                </a:solidFill>
              </a:rPr>
              <a:t> Only one role.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bg2"/>
                </a:solidFill>
              </a:rPr>
              <a:t> Few dependencies.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bg2"/>
                </a:solidFill>
              </a:rPr>
              <a:t> Team members are versatile.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567842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Lifecycle Phases explained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Relevant Software. (2022, May 20). Retrieved December 11, 2022, from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https://relevant.software/blog/agile-software-development-lifecycle-phases-explained/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Scrum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TDK Technologies. (2020, November 2). Retrieved December 11, 2022, from </a:t>
            </a:r>
            <a:r>
              <a:rPr lang="en-US" sz="2400" dirty="0">
                <a:solidFill>
                  <a:srgbClr val="DCA1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https://www.tdktech.com/tech-talks/key-elements-of-scrum/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Waterfall Project Management Over Agile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Smartsheet. (2016, September 28). Retrieved December 11, 2022, from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www.smartsheet.com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/when-choose-waterfall-project-management-over-agile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Bek Johansson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412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Univers</vt:lpstr>
      <vt:lpstr>Wingdings</vt:lpstr>
      <vt:lpstr>GradientUnivers</vt:lpstr>
      <vt:lpstr>Scrum vs Waterfall</vt:lpstr>
      <vt:lpstr>Scrum Roles</vt:lpstr>
      <vt:lpstr>SDLC Lifecycle</vt:lpstr>
      <vt:lpstr>Differences Between</vt:lpstr>
      <vt:lpstr>Factors</vt:lpstr>
      <vt:lpstr>References  Agile Software Development Lifecycle Phases explained. Relevant Software. (2022, May 20). Retrieved December 11, 2022, from https://relevant.software/blog/agile-software-development-lifecycle-phases-explained/   Key elements of Scrum. TDK Technologies. (2020, November 2). Retrieved December 11, 2022, from https://www.tdktech.com/tech-talks/key-elements-of-scrum/   Using Waterfall Project Management Over Agile. Smartsheet. (2016, September 28). Retrieved December 11, 2022, from https://www.smartsheet.com/when-choose-waterfall-project-management-over-agile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2022-12-12T00:47:31Z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