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0"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418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E8C6E-AD88-442D-BF8E-7931522269A1}"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66087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336317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445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824706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0697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84264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99270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66274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4579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82793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E8C6E-AD88-442D-BF8E-7931522269A1}"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17633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E8C6E-AD88-442D-BF8E-7931522269A1}"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33824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44981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37058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28E8C6E-AD88-442D-BF8E-7931522269A1}" type="datetimeFigureOut">
              <a:rPr lang="en-US" smtClean="0"/>
              <a:t>4/25/2018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33400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E8C6E-AD88-442D-BF8E-7931522269A1}"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03351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8E8C6E-AD88-442D-BF8E-7931522269A1}" type="datetimeFigureOut">
              <a:rPr lang="en-US" smtClean="0"/>
              <a:t>4/25/2018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64D7F5-3944-435F-836A-5BEFDF7D6036}" type="slidenum">
              <a:rPr lang="en-US" smtClean="0"/>
              <a:t>‹#›</a:t>
            </a:fld>
            <a:endParaRPr lang="en-US"/>
          </a:p>
        </p:txBody>
      </p:sp>
    </p:spTree>
    <p:extLst>
      <p:ext uri="{BB962C8B-B14F-4D97-AF65-F5344CB8AC3E}">
        <p14:creationId xmlns:p14="http://schemas.microsoft.com/office/powerpoint/2010/main" val="14269806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4247-E4D7-4DAF-8459-6727815C706A}"/>
              </a:ext>
            </a:extLst>
          </p:cNvPr>
          <p:cNvSpPr>
            <a:spLocks noGrp="1"/>
          </p:cNvSpPr>
          <p:nvPr>
            <p:ph type="ctrTitle"/>
          </p:nvPr>
        </p:nvSpPr>
        <p:spPr>
          <a:xfrm>
            <a:off x="1028346" y="2286416"/>
            <a:ext cx="8825658" cy="2285168"/>
          </a:xfrm>
        </p:spPr>
        <p:txBody>
          <a:bodyPr/>
          <a:lstStyle/>
          <a:p>
            <a:r>
              <a:rPr lang="en-US" dirty="0">
                <a:solidFill>
                  <a:schemeClr val="tx1"/>
                </a:solidFill>
              </a:rPr>
              <a:t>ESTIMATION OF TIME DEATH </a:t>
            </a:r>
          </a:p>
        </p:txBody>
      </p:sp>
      <p:sp>
        <p:nvSpPr>
          <p:cNvPr id="3" name="Subtitle 2">
            <a:extLst>
              <a:ext uri="{FF2B5EF4-FFF2-40B4-BE49-F238E27FC236}">
                <a16:creationId xmlns:a16="http://schemas.microsoft.com/office/drawing/2014/main" id="{50086199-61BB-4558-953D-15A80E22A2AF}"/>
              </a:ext>
            </a:extLst>
          </p:cNvPr>
          <p:cNvSpPr>
            <a:spLocks noGrp="1"/>
          </p:cNvSpPr>
          <p:nvPr>
            <p:ph type="subTitle" idx="1"/>
          </p:nvPr>
        </p:nvSpPr>
        <p:spPr/>
        <p:txBody>
          <a:bodyPr/>
          <a:lstStyle/>
          <a:p>
            <a:r>
              <a:rPr lang="en-US" dirty="0"/>
              <a:t>BY – THE TECHNOS</a:t>
            </a:r>
          </a:p>
        </p:txBody>
      </p:sp>
    </p:spTree>
    <p:extLst>
      <p:ext uri="{BB962C8B-B14F-4D97-AF65-F5344CB8AC3E}">
        <p14:creationId xmlns:p14="http://schemas.microsoft.com/office/powerpoint/2010/main" val="424283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93B531-2E8B-4F7E-A625-6FB03862F404}"/>
              </a:ext>
            </a:extLst>
          </p:cNvPr>
          <p:cNvSpPr>
            <a:spLocks noGrp="1"/>
          </p:cNvSpPr>
          <p:nvPr>
            <p:ph type="title"/>
          </p:nvPr>
        </p:nvSpPr>
        <p:spPr>
          <a:xfrm>
            <a:off x="1683170" y="2319997"/>
            <a:ext cx="8825659" cy="3672840"/>
          </a:xfrm>
        </p:spPr>
        <p:txBody>
          <a:bodyPr/>
          <a:lstStyle/>
          <a:p>
            <a:pPr algn="ctr"/>
            <a:r>
              <a:rPr lang="en-US" dirty="0">
                <a:solidFill>
                  <a:schemeClr val="tx1"/>
                </a:solidFill>
              </a:rPr>
              <a:t>Since death is certain and the time of death is uncertain, what is the most important thing?</a:t>
            </a:r>
          </a:p>
        </p:txBody>
      </p:sp>
    </p:spTree>
    <p:extLst>
      <p:ext uri="{BB962C8B-B14F-4D97-AF65-F5344CB8AC3E}">
        <p14:creationId xmlns:p14="http://schemas.microsoft.com/office/powerpoint/2010/main" val="421345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E36262-84D1-4B84-85FE-BD124E688BC3}"/>
              </a:ext>
            </a:extLst>
          </p:cNvPr>
          <p:cNvSpPr>
            <a:spLocks noGrp="1"/>
          </p:cNvSpPr>
          <p:nvPr>
            <p:ph type="title"/>
          </p:nvPr>
        </p:nvSpPr>
        <p:spPr>
          <a:xfrm>
            <a:off x="5558144" y="3429000"/>
            <a:ext cx="6047702" cy="3131460"/>
          </a:xfrm>
        </p:spPr>
        <p:txBody>
          <a:bodyPr/>
          <a:lstStyle/>
          <a:p>
            <a:r>
              <a:rPr lang="en-US" sz="2800" dirty="0"/>
              <a:t>DONE</a:t>
            </a:r>
            <a:r>
              <a:rPr lang="en-US" dirty="0"/>
              <a:t> </a:t>
            </a:r>
            <a:r>
              <a:rPr lang="en-US" sz="2800" dirty="0"/>
              <a:t>BY</a:t>
            </a:r>
            <a:r>
              <a:rPr lang="en-US" dirty="0"/>
              <a:t> </a:t>
            </a:r>
            <a:br>
              <a:rPr lang="en-US" dirty="0"/>
            </a:br>
            <a:r>
              <a:rPr lang="en-US" dirty="0"/>
              <a:t>PIYUSH KUMAR MALOO</a:t>
            </a:r>
            <a:br>
              <a:rPr lang="en-US" dirty="0"/>
            </a:br>
            <a:r>
              <a:rPr lang="en-US" dirty="0"/>
              <a:t>SHAIK GOLAM KIBRIYA</a:t>
            </a:r>
            <a:br>
              <a:rPr lang="en-US" dirty="0"/>
            </a:br>
            <a:r>
              <a:rPr lang="en-US" dirty="0"/>
              <a:t>VIGNESH S</a:t>
            </a:r>
            <a:br>
              <a:rPr lang="en-US" dirty="0"/>
            </a:br>
            <a:r>
              <a:rPr lang="en-US" dirty="0"/>
              <a:t>SIVA SURIYA G</a:t>
            </a:r>
          </a:p>
        </p:txBody>
      </p:sp>
    </p:spTree>
    <p:extLst>
      <p:ext uri="{BB962C8B-B14F-4D97-AF65-F5344CB8AC3E}">
        <p14:creationId xmlns:p14="http://schemas.microsoft.com/office/powerpoint/2010/main" val="192252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000" r="-1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2A100-86DD-4DEC-B995-564DFC2980E1}"/>
              </a:ext>
            </a:extLst>
          </p:cNvPr>
          <p:cNvSpPr>
            <a:spLocks noGrp="1"/>
          </p:cNvSpPr>
          <p:nvPr>
            <p:ph type="title"/>
          </p:nvPr>
        </p:nvSpPr>
        <p:spPr>
          <a:xfrm>
            <a:off x="1683171" y="2998661"/>
            <a:ext cx="8825657" cy="3213623"/>
          </a:xfrm>
        </p:spPr>
        <p:txBody>
          <a:bodyPr/>
          <a:lstStyle/>
          <a:p>
            <a:r>
              <a:rPr lang="en-US" sz="2800" b="1" dirty="0">
                <a:solidFill>
                  <a:schemeClr val="bg1"/>
                </a:solidFill>
              </a:rPr>
              <a:t>Estimating the time of death for the deceased is something else that the pathologist will have to do during the course of his autopsy procedures. In addition to this he or she may be called upon at the scene of a crime whilst carrying out their external examinations to try and judge - or best guess - when the victim died.</a:t>
            </a:r>
          </a:p>
        </p:txBody>
      </p:sp>
    </p:spTree>
    <p:extLst>
      <p:ext uri="{BB962C8B-B14F-4D97-AF65-F5344CB8AC3E}">
        <p14:creationId xmlns:p14="http://schemas.microsoft.com/office/powerpoint/2010/main" val="301033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F087-0C3D-48A8-8492-19A8E9200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38777D-D985-4460-A4D3-2664622EC151}"/>
              </a:ext>
            </a:extLst>
          </p:cNvPr>
          <p:cNvSpPr>
            <a:spLocks noGrp="1"/>
          </p:cNvSpPr>
          <p:nvPr>
            <p:ph idx="1"/>
          </p:nvPr>
        </p:nvSpPr>
        <p:spPr/>
        <p:txBody>
          <a:bodyPr>
            <a:normAutofit lnSpcReduction="10000"/>
          </a:bodyPr>
          <a:lstStyle/>
          <a:p>
            <a:r>
              <a:rPr lang="en-US" sz="2400" dirty="0">
                <a:solidFill>
                  <a:schemeClr val="bg1"/>
                </a:solidFill>
              </a:rPr>
              <a:t>We have coded the method of estimating the time of death of a </a:t>
            </a:r>
            <a:r>
              <a:rPr lang="en-US" sz="2400" dirty="0" err="1">
                <a:solidFill>
                  <a:schemeClr val="bg1"/>
                </a:solidFill>
              </a:rPr>
              <a:t>corse</a:t>
            </a:r>
            <a:r>
              <a:rPr lang="en-US" sz="2400" dirty="0">
                <a:solidFill>
                  <a:schemeClr val="bg1"/>
                </a:solidFill>
              </a:rPr>
              <a:t> by using NEWTON’S LAW OF COOLING which implies that</a:t>
            </a:r>
          </a:p>
          <a:p>
            <a:endParaRPr lang="en-US" dirty="0"/>
          </a:p>
          <a:p>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a:t>
            </a:r>
            <a:r>
              <a:rPr lang="en-US" b="1" dirty="0">
                <a:solidFill>
                  <a:schemeClr val="bg1"/>
                </a:solidFill>
                <a:latin typeface="Arial Black" panose="020B0A04020102020204" pitchFamily="34" charset="0"/>
              </a:rPr>
              <a:t>Newton's Law of Cooling</a:t>
            </a:r>
            <a:r>
              <a:rPr lang="en-US" dirty="0">
                <a:solidFill>
                  <a:schemeClr val="bg1"/>
                </a:solidFill>
                <a:latin typeface="Arial Black" panose="020B0A04020102020204" pitchFamily="34" charset="0"/>
              </a:rPr>
              <a:t>. </a:t>
            </a:r>
            <a:r>
              <a:rPr lang="en-US" b="1" dirty="0">
                <a:solidFill>
                  <a:schemeClr val="bg1"/>
                </a:solidFill>
                <a:latin typeface="Arial Black" panose="020B0A04020102020204" pitchFamily="34" charset="0"/>
              </a:rPr>
              <a:t>Newton's Law of Cooling</a:t>
            </a:r>
            <a:r>
              <a:rPr lang="en-US" dirty="0">
                <a:solidFill>
                  <a:schemeClr val="bg1"/>
                </a:solidFill>
                <a:latin typeface="Arial Black" panose="020B0A04020102020204" pitchFamily="34" charset="0"/>
              </a:rPr>
              <a:t> states that the rate of change of the temperature of an object is proportional to the difference between its own temperature and the ambient temperature”</a:t>
            </a:r>
          </a:p>
        </p:txBody>
      </p:sp>
    </p:spTree>
    <p:extLst>
      <p:ext uri="{BB962C8B-B14F-4D97-AF65-F5344CB8AC3E}">
        <p14:creationId xmlns:p14="http://schemas.microsoft.com/office/powerpoint/2010/main" val="211099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A74E-44DB-4717-B7D9-B3535F3BF4EA}"/>
              </a:ext>
            </a:extLst>
          </p:cNvPr>
          <p:cNvSpPr>
            <a:spLocks noGrp="1"/>
          </p:cNvSpPr>
          <p:nvPr>
            <p:ph type="title"/>
          </p:nvPr>
        </p:nvSpPr>
        <p:spPr/>
        <p:txBody>
          <a:bodyPr/>
          <a:lstStyle/>
          <a:p>
            <a:r>
              <a:rPr lang="en-US" dirty="0"/>
              <a:t>Code </a:t>
            </a:r>
          </a:p>
        </p:txBody>
      </p:sp>
      <p:sp>
        <p:nvSpPr>
          <p:cNvPr id="4" name="Rectangle 1">
            <a:extLst>
              <a:ext uri="{FF2B5EF4-FFF2-40B4-BE49-F238E27FC236}">
                <a16:creationId xmlns:a16="http://schemas.microsoft.com/office/drawing/2014/main" id="{04E13987-DFEC-4F12-B43C-1C00AA8E22DA}"/>
              </a:ext>
            </a:extLst>
          </p:cNvPr>
          <p:cNvSpPr>
            <a:spLocks noGrp="1" noChangeArrowheads="1"/>
          </p:cNvSpPr>
          <p:nvPr>
            <p:ph idx="1"/>
          </p:nvPr>
        </p:nvSpPr>
        <p:spPr bwMode="auto">
          <a:xfrm>
            <a:off x="1103313" y="1218225"/>
            <a:ext cx="618553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#include&lt;</a:t>
            </a:r>
            <a:r>
              <a:rPr kumimoji="0" lang="en-US" altLang="en-US" sz="2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stdio.h</a:t>
            </a:r>
            <a:r>
              <a:rPr kumimoji="0" lang="en-US" altLang="en-US" sz="2400" b="0" i="0" u="none" strike="noStrike" cap="none" normalizeH="0" baseline="0" dirty="0">
                <a:ln>
                  <a:noFill/>
                </a:ln>
                <a:solidFill>
                  <a:schemeClr val="bg1"/>
                </a:solidFill>
                <a:effectLst/>
                <a:cs typeface="Arial" panose="020B0604020202020204" pitchFamily="34" charset="0"/>
              </a:rPr>
              <a:t>&gt;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#include&lt;</a:t>
            </a:r>
            <a:r>
              <a:rPr kumimoji="0" lang="en-US" altLang="en-US" sz="2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math.h</a:t>
            </a:r>
            <a:r>
              <a:rPr kumimoji="0" lang="en-US" altLang="en-US" sz="2400" b="0" i="0" u="none" strike="noStrike" cap="none" normalizeH="0" baseline="0" dirty="0">
                <a:ln>
                  <a:noFill/>
                </a:ln>
                <a:solidFill>
                  <a:schemeClr val="bg1"/>
                </a:solidFill>
                <a:effectLst/>
                <a:cs typeface="Arial" panose="020B0604020202020204" pitchFamily="34" charset="0"/>
              </a:rPr>
              <a:t>&gt;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#include&lt;</a:t>
            </a:r>
            <a:r>
              <a:rPr kumimoji="0" lang="en-US" altLang="en-US" sz="2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stdlib.h</a:t>
            </a:r>
            <a:r>
              <a:rPr kumimoji="0" lang="en-US" altLang="en-US" sz="2400" b="0" i="0" u="none" strike="noStrike" cap="none" normalizeH="0" baseline="0" dirty="0">
                <a:ln>
                  <a:noFill/>
                </a:ln>
                <a:solidFill>
                  <a:schemeClr val="bg1"/>
                </a:solidFill>
                <a:effectLst/>
                <a:cs typeface="Arial" panose="020B0604020202020204" pitchFamily="34" charset="0"/>
              </a:rPr>
              <a:t>&gt;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#define K 2.303</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struct input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float initialtemperature,finaltemperature</a:t>
            </a:r>
            <a:r>
              <a:rPr kumimoji="0" lang="en-US" altLang="en-US" sz="2400" b="0" i="0" u="none" strike="noStrike" cap="none" normalizeH="0" baseline="0" dirty="0">
                <a:ln>
                  <a:noFill/>
                </a:ln>
                <a:solidFill>
                  <a:schemeClr val="bg1"/>
                </a:solidFill>
                <a:effectLst/>
                <a:cs typeface="Arial" panose="020B0604020202020204" pitchFamily="34" charset="0"/>
              </a:rPr>
              <a: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struct time</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int</a:t>
            </a:r>
            <a:r>
              <a:rPr kumimoji="0" lang="en-US" altLang="en-US" sz="2400" b="0" i="0" u="none" strike="noStrike" cap="none" normalizeH="0" baseline="0" dirty="0">
                <a:ln>
                  <a:noFill/>
                </a:ln>
                <a:solidFill>
                  <a:schemeClr val="bg1"/>
                </a:solidFill>
                <a:effectLst/>
                <a:cs typeface="Arial" panose="020B0604020202020204" pitchFamily="34" charset="0"/>
              </a:rPr>
              <a:t> hours;</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int</a:t>
            </a:r>
            <a:r>
              <a:rPr kumimoji="0" lang="en-US" altLang="en-US" sz="2400" b="0" i="0" u="none" strike="noStrike" cap="none" normalizeH="0" baseline="0" dirty="0">
                <a:ln>
                  <a:noFill/>
                </a:ln>
                <a:solidFill>
                  <a:schemeClr val="bg1"/>
                </a:solidFill>
                <a:effectLst/>
                <a:cs typeface="Arial" panose="020B0604020202020204" pitchFamily="34" charset="0"/>
              </a:rPr>
              <a:t> minutes;</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}time1,time2,differencetime,timeofdeath,tod;</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cs typeface="Arial" panose="020B0604020202020204" pitchFamily="34" charset="0"/>
              </a:rPr>
              <a:t>}input1;</a:t>
            </a:r>
            <a:endParaRPr kumimoji="0" lang="en-US" altLang="en-US" sz="3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void display(intput1,input1,input1,input1);</a:t>
            </a:r>
            <a:endParaRPr kumimoji="0" lang="en-US" altLang="en-US" sz="5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5634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4B76ABB3-F5FB-45BC-9A1D-0ACEB8293B6E}"/>
              </a:ext>
            </a:extLst>
          </p:cNvPr>
          <p:cNvSpPr>
            <a:spLocks noGrp="1" noChangeArrowheads="1"/>
          </p:cNvSpPr>
          <p:nvPr>
            <p:ph sz="half" idx="1"/>
          </p:nvPr>
        </p:nvSpPr>
        <p:spPr bwMode="auto">
          <a:xfrm>
            <a:off x="329591" y="416481"/>
            <a:ext cx="5452231"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int</a:t>
            </a:r>
            <a:r>
              <a:rPr kumimoji="0" lang="en-US" altLang="en-US" b="0" i="0" u="none" strike="noStrike" cap="none" normalizeH="0" baseline="0" dirty="0">
                <a:ln>
                  <a:noFill/>
                </a:ln>
                <a:effectLst/>
                <a:cs typeface="Arial" panose="020B0604020202020204" pitchFamily="34" charset="0"/>
              </a:rPr>
              <a:t> main()</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float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a,b,c</a:t>
            </a: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float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roomtemp,normal</a:t>
            </a:r>
            <a:r>
              <a:rPr kumimoji="0" lang="en-US" altLang="en-US" b="0" i="0" u="none" strike="noStrike" cap="none" normalizeH="0" baseline="0" dirty="0">
                <a:ln>
                  <a:noFill/>
                </a:ln>
                <a:effectLst/>
                <a:cs typeface="Arial" panose="020B0604020202020204" pitchFamily="34" charset="0"/>
              </a:rPr>
              <a:t>=98.6;</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int</a:t>
            </a:r>
            <a:r>
              <a:rPr kumimoji="0" lang="en-US" altLang="en-US" b="0" i="0" u="none" strike="noStrike" cap="none" normalizeH="0" baseline="0" dirty="0">
                <a:ln>
                  <a:noFill/>
                </a:ln>
                <a:effectLst/>
                <a:cs typeface="Arial" panose="020B0604020202020204" pitchFamily="34" charset="0"/>
              </a:rPr>
              <a:t> t1=0,t2,t3;</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float c1,c2,e;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FILE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fopen</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Post.txt","w</a:t>
            </a: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puts("Enter temperature 1 in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Farenheit</a:t>
            </a: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scanf</a:t>
            </a:r>
            <a:r>
              <a:rPr kumimoji="0" lang="en-US" altLang="en-US" b="0" i="0" u="none" strike="noStrike" cap="none" normalizeH="0" baseline="0" dirty="0">
                <a:ln>
                  <a:noFill/>
                </a:ln>
                <a:effectLst/>
                <a:cs typeface="Arial" panose="020B0604020202020204" pitchFamily="34" charset="0"/>
              </a:rPr>
              <a:t>("%f",&amp;input1.initialtemperature);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if(input1.initialtemperature &gt; 98.6)</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exit(1);</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p>
          <a:p>
            <a:pPr marL="0" lvl="0" indent="0" defTabSz="914400">
              <a:buClrTx/>
              <a:buSzTx/>
              <a:buNone/>
            </a:pPr>
            <a:r>
              <a:rPr lang="en-US" altLang="en-US" dirty="0">
                <a:cs typeface="Arial" panose="020B0604020202020204" pitchFamily="34" charset="0"/>
              </a:rPr>
              <a:t>puts("Enter time of initial temperature");</a:t>
            </a:r>
            <a:endParaRPr lang="en-US" altLang="en-US" sz="2800" dirty="0"/>
          </a:p>
          <a:p>
            <a:pPr marL="0" lvl="0" indent="0" defTabSz="914400">
              <a:buClrTx/>
              <a:buSzTx/>
              <a:buNone/>
            </a:pPr>
            <a:r>
              <a:rPr lang="en-US" altLang="en-US" dirty="0" err="1">
                <a:cs typeface="Arial" panose="020B0604020202020204" pitchFamily="34" charset="0"/>
              </a:rPr>
              <a:t>scanf</a:t>
            </a:r>
            <a:r>
              <a:rPr lang="en-US" altLang="en-US" dirty="0">
                <a:cs typeface="Arial" panose="020B0604020202020204" pitchFamily="34" charset="0"/>
              </a:rPr>
              <a:t>("%d%d",&amp;input1.time1.hours,&amp;input1.time1.minutes);</a:t>
            </a:r>
            <a:endParaRPr lang="en-US" altLang="en-US" sz="2800" dirty="0"/>
          </a:p>
          <a:p>
            <a:pPr marL="0" lvl="0" indent="0" defTabSz="914400">
              <a:buClrTx/>
              <a:buSzTx/>
              <a:buNone/>
            </a:pPr>
            <a:r>
              <a:rPr lang="en-US" altLang="en-US" dirty="0">
                <a:cs typeface="Arial" panose="020B0604020202020204" pitchFamily="34" charset="0"/>
              </a:rPr>
              <a:t>if(input1.time1.minutes&gt;=60)</a:t>
            </a:r>
            <a:endParaRPr lang="en-US" altLang="en-US" sz="2800" dirty="0"/>
          </a:p>
          <a:p>
            <a:pPr marL="0" lvl="0" indent="0" defTabSz="914400">
              <a:buClrTx/>
              <a:buSzTx/>
              <a:buNone/>
            </a:pPr>
            <a:r>
              <a:rPr lang="en-US" altLang="en-US" dirty="0">
                <a:cs typeface="Arial" panose="020B0604020202020204" pitchFamily="34" charset="0"/>
              </a:rPr>
              <a:t>{</a:t>
            </a:r>
            <a:endParaRPr lang="en-US" altLang="en-US" sz="2800" dirty="0"/>
          </a:p>
          <a:p>
            <a:pPr marL="0" lvl="0" indent="0" defTabSz="914400">
              <a:buClrTx/>
              <a:buSzTx/>
              <a:buNone/>
            </a:pPr>
            <a:r>
              <a:rPr lang="en-US" altLang="en-US" dirty="0">
                <a:cs typeface="Arial" panose="020B0604020202020204" pitchFamily="34" charset="0"/>
              </a:rPr>
              <a:t>puts("Enter Minutes less than or Equal to 60(Exiting Program...)");</a:t>
            </a:r>
            <a:endParaRPr lang="en-US" altLang="en-US" sz="2800" dirty="0"/>
          </a:p>
          <a:p>
            <a:pPr marL="0" lvl="0" indent="0" defTabSz="914400">
              <a:buClrTx/>
              <a:buSzTx/>
              <a:buNone/>
            </a:pPr>
            <a:r>
              <a:rPr lang="en-US" altLang="en-US" dirty="0">
                <a:cs typeface="Arial" panose="020B0604020202020204" pitchFamily="34" charset="0"/>
              </a:rPr>
              <a:t>exit(0);</a:t>
            </a:r>
            <a:endParaRPr lang="en-US" altLang="en-US" sz="2800" dirty="0"/>
          </a:p>
          <a:p>
            <a:pPr marL="0" lvl="0" indent="0" defTabSz="914400">
              <a:buClrTx/>
              <a:buSzTx/>
              <a:buNone/>
            </a:pPr>
            <a:r>
              <a:rPr lang="en-US" altLang="en-US" dirty="0">
                <a:cs typeface="Arial" panose="020B0604020202020204" pitchFamily="34" charset="0"/>
              </a:rPr>
              <a:t>}</a:t>
            </a:r>
            <a:endParaRPr lang="en-US" altLang="en-US" sz="4400" dirty="0"/>
          </a:p>
        </p:txBody>
      </p:sp>
      <p:sp>
        <p:nvSpPr>
          <p:cNvPr id="9" name="Rectangle 3">
            <a:extLst>
              <a:ext uri="{FF2B5EF4-FFF2-40B4-BE49-F238E27FC236}">
                <a16:creationId xmlns:a16="http://schemas.microsoft.com/office/drawing/2014/main" id="{A700A4A1-3680-4620-B398-B376C48F6D60}"/>
              </a:ext>
            </a:extLst>
          </p:cNvPr>
          <p:cNvSpPr>
            <a:spLocks noGrp="1" noChangeArrowheads="1"/>
          </p:cNvSpPr>
          <p:nvPr>
            <p:ph sz="half" idx="2"/>
          </p:nvPr>
        </p:nvSpPr>
        <p:spPr bwMode="auto">
          <a:xfrm>
            <a:off x="6096000" y="413266"/>
            <a:ext cx="45601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fprintf</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b="0" i="0" u="none" strike="noStrike" cap="none" normalizeH="0" baseline="0" dirty="0">
                <a:ln>
                  <a:noFill/>
                </a:ln>
                <a:effectLst/>
                <a:cs typeface="Arial" panose="020B0604020202020204" pitchFamily="34" charset="0"/>
              </a:rPr>
              <a:t>,"INITIAL TEMPERATURE:%f\n",input1.initialtemperature);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fprintf</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,"INITIAL TEMPERATURE TIME:%</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dhrs</a:t>
            </a:r>
            <a:r>
              <a:rPr kumimoji="0" lang="en-US" altLang="en-US" b="0" i="0" u="none" strike="noStrike" cap="none" normalizeH="0" baseline="0" dirty="0">
                <a:ln>
                  <a:noFill/>
                </a:ln>
                <a:effectLst/>
                <a:cs typeface="Arial" panose="020B0604020202020204" pitchFamily="34" charset="0"/>
              </a:rPr>
              <a:t> %d min\n",input1.time1.hours,input1.time1.minutes);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puts("Enter temperature 2 in </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Farenheit</a:t>
            </a: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scanf</a:t>
            </a:r>
            <a:r>
              <a:rPr kumimoji="0" lang="en-US" altLang="en-US" b="0" i="0" u="none" strike="noStrike" cap="none" normalizeH="0" baseline="0" dirty="0">
                <a:ln>
                  <a:noFill/>
                </a:ln>
                <a:effectLst/>
                <a:cs typeface="Arial" panose="020B0604020202020204" pitchFamily="34" charset="0"/>
              </a:rPr>
              <a:t>("%f",&amp;input1.finaltemperature);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fprintf</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b="0" i="0" u="none" strike="noStrike" cap="none" normalizeH="0" baseline="0" dirty="0">
                <a:ln>
                  <a:noFill/>
                </a:ln>
                <a:effectLst/>
                <a:cs typeface="Arial" panose="020B0604020202020204" pitchFamily="34" charset="0"/>
              </a:rPr>
              <a:t>,"FINAL TEMPERATURE:%f\n",input1.finaltemperature);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puts("Enter time of 2nd temperature recorded");</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scanf</a:t>
            </a:r>
            <a:r>
              <a:rPr kumimoji="0" lang="en-US" altLang="en-US" b="0" i="0" u="none" strike="noStrike" cap="none" normalizeH="0" baseline="0" dirty="0">
                <a:ln>
                  <a:noFill/>
                </a:ln>
                <a:effectLst/>
                <a:cs typeface="Arial" panose="020B0604020202020204" pitchFamily="34" charset="0"/>
              </a:rPr>
              <a:t>("%d%d",&amp;input1.time2.hours,&amp;input1.time2.minutes);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if(input1.time1.minutes&gt;=60)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puts("Enter Minutes less than or Equal to 60(Exiting Program...)");</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exit(0);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97715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E92E99-0CDB-4C6F-91BA-D021A20B071E}"/>
              </a:ext>
            </a:extLst>
          </p:cNvPr>
          <p:cNvSpPr>
            <a:spLocks noGrp="1"/>
          </p:cNvSpPr>
          <p:nvPr>
            <p:ph sz="half" idx="1"/>
          </p:nvPr>
        </p:nvSpPr>
        <p:spPr>
          <a:xfrm>
            <a:off x="436098" y="518389"/>
            <a:ext cx="5063553" cy="5946850"/>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err="1">
                <a:latin typeface="Arial" panose="020B0604020202020204" pitchFamily="34" charset="0"/>
                <a:cs typeface="Arial" panose="020B0604020202020204" pitchFamily="34" charset="0"/>
              </a:rPr>
              <a:t>fprintf</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fp</a:t>
            </a:r>
            <a:r>
              <a:rPr lang="en-US" altLang="en-US" dirty="0">
                <a:latin typeface="Arial" panose="020B0604020202020204" pitchFamily="34" charset="0"/>
                <a:cs typeface="Arial" panose="020B0604020202020204" pitchFamily="34" charset="0"/>
              </a:rPr>
              <a:t>,"FINAL TEMPERATURE TIME:%</a:t>
            </a:r>
            <a:r>
              <a:rPr lang="en-US" altLang="en-US" dirty="0" err="1">
                <a:latin typeface="Arial" panose="020B0604020202020204" pitchFamily="34" charset="0"/>
                <a:cs typeface="Arial" panose="020B0604020202020204" pitchFamily="34" charset="0"/>
              </a:rPr>
              <a:t>dhrs</a:t>
            </a:r>
            <a:r>
              <a:rPr lang="en-US" altLang="en-US" dirty="0">
                <a:cs typeface="Arial" panose="020B0604020202020204" pitchFamily="34" charset="0"/>
              </a:rPr>
              <a:t> %d min\n",input1.time2.hours,input1.time2.minutes);</a:t>
            </a:r>
            <a:endParaRPr lang="en-US" altLang="en-US" dirty="0"/>
          </a:p>
          <a:p>
            <a:pPr marL="0" lvl="0" indent="0" defTabSz="914400" eaLnBrk="0" fontAlgn="base" hangingPunct="0">
              <a:spcBef>
                <a:spcPct val="0"/>
              </a:spcBef>
              <a:spcAft>
                <a:spcPct val="0"/>
              </a:spcAft>
              <a:buClrTx/>
              <a:buSzTx/>
              <a:buNone/>
            </a:pPr>
            <a:r>
              <a:rPr lang="en-US" altLang="en-US" dirty="0">
                <a:cs typeface="Arial" panose="020B0604020202020204" pitchFamily="34" charset="0"/>
              </a:rPr>
              <a:t>puts("Enter Room Temperature ");</a:t>
            </a:r>
            <a:endParaRPr lang="en-US" altLang="en-US" dirty="0"/>
          </a:p>
          <a:p>
            <a:pPr marL="0" lvl="0" indent="0" defTabSz="914400" eaLnBrk="0" fontAlgn="base" hangingPunct="0">
              <a:spcBef>
                <a:spcPct val="0"/>
              </a:spcBef>
              <a:spcAft>
                <a:spcPct val="0"/>
              </a:spcAft>
              <a:buClrTx/>
              <a:buSzTx/>
              <a:buNone/>
            </a:pPr>
            <a:r>
              <a:rPr lang="en-US" altLang="en-US" dirty="0" err="1">
                <a:latin typeface="Arial" panose="020B0604020202020204" pitchFamily="34" charset="0"/>
                <a:cs typeface="Arial" panose="020B0604020202020204" pitchFamily="34" charset="0"/>
              </a:rPr>
              <a:t>scanf</a:t>
            </a:r>
            <a:r>
              <a:rPr lang="en-US" altLang="en-US" dirty="0">
                <a:latin typeface="Arial" panose="020B0604020202020204" pitchFamily="34" charset="0"/>
                <a:cs typeface="Arial" panose="020B0604020202020204" pitchFamily="34" charset="0"/>
              </a:rPr>
              <a:t>("%f",&amp;</a:t>
            </a:r>
            <a:r>
              <a:rPr lang="en-US" altLang="en-US" dirty="0" err="1">
                <a:latin typeface="Arial" panose="020B0604020202020204" pitchFamily="34" charset="0"/>
                <a:cs typeface="Arial" panose="020B0604020202020204" pitchFamily="34" charset="0"/>
              </a:rPr>
              <a:t>roomtemp</a:t>
            </a:r>
            <a:r>
              <a:rPr lang="en-US" altLang="en-US" dirty="0">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input1.differencetime.hours = input1.time2.hours - input1.time1.hours;</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input1.differencetime.minutes = input1.time2.minutes - input1.time1.minutes;</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if(input1.differencetime.minutes&gt;60)</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input1.differencetime.hours++;</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t2=(input1.differencetime.hours*60);</a:t>
            </a:r>
            <a:endParaRPr lang="en-US" altLang="en-US" sz="2800" dirty="0"/>
          </a:p>
          <a:p>
            <a:pPr marL="0" lvl="0" indent="0" defTabSz="914400" eaLnBrk="0" fontAlgn="base" hangingPunct="0">
              <a:spcBef>
                <a:spcPct val="0"/>
              </a:spcBef>
              <a:spcAft>
                <a:spcPct val="0"/>
              </a:spcAft>
              <a:buClrTx/>
              <a:buSzTx/>
              <a:buNone/>
            </a:pPr>
            <a:r>
              <a:rPr lang="en-US" altLang="en-US" dirty="0">
                <a:latin typeface="Arial" panose="020B0604020202020204" pitchFamily="34" charset="0"/>
                <a:cs typeface="Arial" panose="020B0604020202020204" pitchFamily="34" charset="0"/>
              </a:rPr>
              <a:t>t2=t2+input1.differencetime.minutes;</a:t>
            </a:r>
          </a:p>
          <a:p>
            <a:pPr marL="0" indent="0">
              <a:buNone/>
            </a:pPr>
            <a:r>
              <a:rPr lang="en-US" dirty="0" err="1"/>
              <a:t>printf</a:t>
            </a:r>
            <a:r>
              <a:rPr lang="en-US" dirty="0"/>
              <a:t>("%d is The Time Difference in Minutes Between Initial and Final Recording",t2);</a:t>
            </a:r>
          </a:p>
          <a:p>
            <a:pPr marL="0" indent="0">
              <a:buNone/>
            </a:pPr>
            <a:r>
              <a:rPr lang="en-US" dirty="0" err="1"/>
              <a:t>fprintf</a:t>
            </a:r>
            <a:r>
              <a:rPr lang="en-US" dirty="0"/>
              <a:t>(</a:t>
            </a:r>
            <a:r>
              <a:rPr lang="en-US" dirty="0" err="1"/>
              <a:t>fp</a:t>
            </a:r>
            <a:r>
              <a:rPr lang="en-US" dirty="0"/>
              <a:t>,"%d is The Time Difference in Minutes Between Initial and Final Recording\n",t2);</a:t>
            </a:r>
          </a:p>
          <a:p>
            <a:pPr marL="0" indent="0" defTabSz="914400" eaLnBrk="0" fontAlgn="base" hangingPunct="0">
              <a:spcBef>
                <a:spcPct val="0"/>
              </a:spcBef>
              <a:spcAft>
                <a:spcPct val="0"/>
              </a:spcAft>
              <a:buClrTx/>
              <a:buSzTx/>
              <a:buNone/>
            </a:pPr>
            <a:endParaRPr lang="en-US" altLang="en-US" sz="4400" dirty="0">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a:latin typeface="Arial" panose="020B0604020202020204" pitchFamily="34" charset="0"/>
            </a:endParaRPr>
          </a:p>
          <a:p>
            <a:endParaRPr lang="en-US" dirty="0"/>
          </a:p>
        </p:txBody>
      </p:sp>
      <p:sp>
        <p:nvSpPr>
          <p:cNvPr id="8" name="Rectangle 2">
            <a:extLst>
              <a:ext uri="{FF2B5EF4-FFF2-40B4-BE49-F238E27FC236}">
                <a16:creationId xmlns:a16="http://schemas.microsoft.com/office/drawing/2014/main" id="{3535CDA6-C709-4144-B8F7-2D867D40D451}"/>
              </a:ext>
            </a:extLst>
          </p:cNvPr>
          <p:cNvSpPr>
            <a:spLocks noGrp="1" noChangeArrowheads="1"/>
          </p:cNvSpPr>
          <p:nvPr>
            <p:ph sz="half" idx="2"/>
          </p:nvPr>
        </p:nvSpPr>
        <p:spPr bwMode="auto">
          <a:xfrm>
            <a:off x="5654675" y="518389"/>
            <a:ext cx="610122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a=input1.initialtemperature-roomtemp;</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b=input1.finaltemperature-roomtemp;</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c=(1/t2)*(log(b/a)*K);</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t3=-t2*(log((normal-</a:t>
            </a:r>
            <a:r>
              <a:rPr kumimoji="0" lang="en-US" altLang="en-US" b="0" i="0" u="none" strike="noStrike" cap="none" normalizeH="0" baseline="0" dirty="0" err="1">
                <a:ln>
                  <a:noFill/>
                </a:ln>
                <a:effectLst/>
                <a:latin typeface="Arial" panose="020B0604020202020204" pitchFamily="34" charset="0"/>
                <a:cs typeface="Arial" panose="020B0604020202020204" pitchFamily="34" charset="0"/>
              </a:rPr>
              <a:t>roomtemp</a:t>
            </a:r>
            <a:r>
              <a:rPr kumimoji="0" lang="en-US" altLang="en-US" b="0" i="0" u="none" strike="noStrike" cap="none" normalizeH="0" baseline="0" dirty="0">
                <a:ln>
                  <a:noFill/>
                </a:ln>
                <a:effectLst/>
                <a:cs typeface="Arial" panose="020B0604020202020204" pitchFamily="34" charset="0"/>
              </a:rPr>
              <a:t>)/(a)))*K/((log(a/b)*K));</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input1.timeofdeath.hours=-(t3/60);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input1.timeofdeath.minutes=-(t3%60);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input1.tod.hours=input1.time1.hours-(input1.timeofdeath.hours);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input1.tod.minutes=60-(input1.timeofdeath.minutes);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if( input1.tod.minutes&lt;60)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input1.tod.hours--;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effectLst/>
                <a:cs typeface="Arial" panose="020B0604020202020204" pitchFamily="34" charset="0"/>
              </a:rPr>
            </a:b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if( input1.tod.minutes&gt;60 &amp;&amp; input1.tod.minutes&lt;0 )</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input1.tod.hours++;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input1.tod.minutes=(input1.timeofdeath.minutes)-60;</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6870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EED0D984-EFD4-4D03-9A66-7C2922801259}"/>
              </a:ext>
            </a:extLst>
          </p:cNvPr>
          <p:cNvSpPr>
            <a:spLocks noGrp="1" noChangeArrowheads="1"/>
          </p:cNvSpPr>
          <p:nvPr>
            <p:ph idx="1"/>
          </p:nvPr>
        </p:nvSpPr>
        <p:spPr bwMode="auto">
          <a:xfrm>
            <a:off x="618978" y="797510"/>
            <a:ext cx="94438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cs typeface="Arial" panose="020B0604020202020204" pitchFamily="34" charset="0"/>
              </a:rPr>
              <a:t>display(input1.tod.hours,input1.tod.minutes ,input1.timeofdeath.hours,input1.timeofdeath.minutes);</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fprintf</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,"Time of Death %d:%d \n The Victim died %d </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hrs</a:t>
            </a:r>
            <a:r>
              <a:rPr kumimoji="0" lang="en-US" altLang="en-US" sz="2400" b="0" i="0" u="none" strike="noStrike" cap="none" normalizeH="0" baseline="0" dirty="0">
                <a:ln>
                  <a:noFill/>
                </a:ln>
                <a:effectLst/>
                <a:cs typeface="Arial" panose="020B0604020202020204" pitchFamily="34" charset="0"/>
              </a:rPr>
              <a:t> %d Minutes before the Initial Temperature was recorded",input1.tod.hours,input1.tod.minutes ,input1.timeofdeath.hours,input1.timeofdeath.minutes);</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fclose</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fp</a:t>
            </a:r>
            <a:r>
              <a:rPr kumimoji="0" lang="en-US" altLang="en-US" sz="2400" b="0" i="0" u="none" strike="noStrike" cap="none" normalizeH="0" baseline="0" dirty="0">
                <a:ln>
                  <a:noFill/>
                </a:ln>
                <a:effectLst/>
                <a:cs typeface="Arial" panose="020B0604020202020204" pitchFamily="34" charset="0"/>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cs typeface="Arial" panose="020B0604020202020204" pitchFamily="34" charset="0"/>
              </a:rPr>
              <a:t>return 0;</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cs typeface="Arial" panose="020B0604020202020204" pitchFamily="34" charset="0"/>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void display(input1 x,input1 y,input1 ab,input1 </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ba</a:t>
            </a:r>
            <a:r>
              <a:rPr kumimoji="0" lang="en-US" altLang="en-US" sz="2400" b="0" i="0" u="none" strike="noStrike" cap="none" normalizeH="0" baseline="0" dirty="0">
                <a:ln>
                  <a:noFill/>
                </a:ln>
                <a:effectLst/>
                <a:cs typeface="Arial" panose="020B0604020202020204" pitchFamily="34" charset="0"/>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cs typeface="Arial" panose="020B0604020202020204" pitchFamily="34" charset="0"/>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printf</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nTime</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of Death %d : %d \n The Victim died %d </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hrs</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%d Minutes before the Initial Temperature was recorded ",</a:t>
            </a:r>
            <a:r>
              <a:rPr kumimoji="0" lang="en-US" altLang="en-US" sz="2400" b="0" i="0" u="none" strike="noStrike" cap="none" normalizeH="0" baseline="0" dirty="0" err="1">
                <a:ln>
                  <a:noFill/>
                </a:ln>
                <a:effectLst/>
                <a:latin typeface="Arial" panose="020B0604020202020204" pitchFamily="34" charset="0"/>
                <a:cs typeface="Arial" panose="020B0604020202020204" pitchFamily="34" charset="0"/>
              </a:rPr>
              <a:t>x,y,ab,ba</a:t>
            </a:r>
            <a:r>
              <a:rPr kumimoji="0" lang="en-US" altLang="en-US" sz="2400" b="0" i="0" u="none" strike="noStrike" cap="none" normalizeH="0" baseline="0" dirty="0">
                <a:ln>
                  <a:noFill/>
                </a:ln>
                <a:effectLst/>
                <a:cs typeface="Arial" panose="020B0604020202020204" pitchFamily="34" charset="0"/>
              </a:rPr>
              <a:t>);</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384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74EC-4C9A-44E4-910C-85398F517328}"/>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56141D1D-D5E2-44C7-A401-5C119423F0F2}"/>
              </a:ext>
            </a:extLst>
          </p:cNvPr>
          <p:cNvSpPr>
            <a:spLocks noGrp="1"/>
          </p:cNvSpPr>
          <p:nvPr>
            <p:ph idx="1"/>
          </p:nvPr>
        </p:nvSpPr>
        <p:spPr/>
        <p:txBody>
          <a:bodyPr/>
          <a:lstStyle/>
          <a:p>
            <a:r>
              <a:rPr lang="en-US" dirty="0"/>
              <a:t>An accurate estimation of the time of death can lead to discovering the identity of the assailant.</a:t>
            </a:r>
          </a:p>
          <a:p>
            <a:r>
              <a:rPr lang="en-US" dirty="0"/>
              <a:t>In criminal cases, it can eliminate some suspects while focusing attention on others. </a:t>
            </a:r>
          </a:p>
          <a:p>
            <a:r>
              <a:rPr lang="en-US" dirty="0"/>
              <a:t>For example, a husband says that he left for a business meeting at 2 P.M. and returned at 8 P.M. to find his wife dead. He says that he was home all morning and that she was alive and well when he left. If the ME determines the time of death was between 10 A.M. and noon, the husband has a great deal of explaining to do. On the other hand, if the estimation reveals that the death occurred between 4 and 6 P.M., and the husband has a reliable alibi for that time period, the investigation will move in a different direction.</a:t>
            </a:r>
          </a:p>
        </p:txBody>
      </p:sp>
    </p:spTree>
    <p:extLst>
      <p:ext uri="{BB962C8B-B14F-4D97-AF65-F5344CB8AC3E}">
        <p14:creationId xmlns:p14="http://schemas.microsoft.com/office/powerpoint/2010/main" val="268439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585B9-EE0B-4F8F-9365-CF37B7F24D2E}"/>
              </a:ext>
            </a:extLst>
          </p:cNvPr>
          <p:cNvSpPr>
            <a:spLocks noGrp="1"/>
          </p:cNvSpPr>
          <p:nvPr>
            <p:ph idx="1"/>
          </p:nvPr>
        </p:nvSpPr>
        <p:spPr>
          <a:xfrm>
            <a:off x="1103312" y="675250"/>
            <a:ext cx="8946541" cy="5573150"/>
          </a:xfrm>
        </p:spPr>
        <p:txBody>
          <a:bodyPr/>
          <a:lstStyle/>
          <a:p>
            <a:r>
              <a:rPr lang="en-US" dirty="0"/>
              <a:t>The time of death is not confined to criminal investigations; it can also come into play in civil situations. Insurance payments may depend upon whether the insured individual were alive at the time the policy went into effect or if he died before the policy expired. </a:t>
            </a:r>
          </a:p>
        </p:txBody>
      </p:sp>
    </p:spTree>
    <p:extLst>
      <p:ext uri="{BB962C8B-B14F-4D97-AF65-F5344CB8AC3E}">
        <p14:creationId xmlns:p14="http://schemas.microsoft.com/office/powerpoint/2010/main" val="2453070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1059</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Century Gothic</vt:lpstr>
      <vt:lpstr>Wingdings 3</vt:lpstr>
      <vt:lpstr>Ion</vt:lpstr>
      <vt:lpstr>ESTIMATION OF TIME DEATH </vt:lpstr>
      <vt:lpstr>Estimating the time of death for the deceased is something else that the pathologist will have to do during the course of his autopsy procedures. In addition to this he or she may be called upon at the scene of a crime whilst carrying out their external examinations to try and judge - or best guess - when the victim died.</vt:lpstr>
      <vt:lpstr>PowerPoint Presentation</vt:lpstr>
      <vt:lpstr>Code </vt:lpstr>
      <vt:lpstr>PowerPoint Presentation</vt:lpstr>
      <vt:lpstr>PowerPoint Presentation</vt:lpstr>
      <vt:lpstr>PowerPoint Presentation</vt:lpstr>
      <vt:lpstr>ADVANTAGES </vt:lpstr>
      <vt:lpstr>PowerPoint Presentation</vt:lpstr>
      <vt:lpstr>Since death is certain and the time of death is uncertain, what is the most important thing?</vt:lpstr>
      <vt:lpstr>DONE BY  PIYUSH KUMAR MALOO SHAIK GOLAM KIBRIYA VIGNESH S SIVA SURIYA 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TIME DEATH</dc:title>
  <dc:creator>KIBS</dc:creator>
  <cp:lastModifiedBy>KIBS</cp:lastModifiedBy>
  <cp:revision>7</cp:revision>
  <dcterms:created xsi:type="dcterms:W3CDTF">2018-04-25T14:42:23Z</dcterms:created>
  <dcterms:modified xsi:type="dcterms:W3CDTF">2018-04-25T15:27:03Z</dcterms:modified>
</cp:coreProperties>
</file>