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cc058942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cc058942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cc058942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9cc058942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cc058942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9cc058942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cc058942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cc058942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cc058942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cc058942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cc058942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9cc058942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cc058942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cc058942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9cc058942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9cc058942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cc05894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cc05894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cc058942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cc058942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9cc058942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9cc058942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11"/>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3" name="Google Shape;23;p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4" name="Google Shape;24;p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4"/>
          <p:cNvGrpSpPr/>
          <p:nvPr/>
        </p:nvGrpSpPr>
        <p:grpSpPr>
          <a:xfrm>
            <a:off x="830392" y="11912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4"/>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5"/>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7"/>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8"/>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9"/>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a:t>Decision Tree</a:t>
            </a:r>
            <a:endParaRPr/>
          </a:p>
        </p:txBody>
      </p:sp>
      <p:sp>
        <p:nvSpPr>
          <p:cNvPr id="87" name="Google Shape;87;p13"/>
          <p:cNvSpPr txBox="1"/>
          <p:nvPr>
            <p:ph idx="1" type="subTitle"/>
          </p:nvPr>
        </p:nvSpPr>
        <p:spPr>
          <a:xfrm>
            <a:off x="3504650" y="3218175"/>
            <a:ext cx="5438400" cy="18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a:t>By, </a:t>
            </a:r>
            <a:endParaRPr/>
          </a:p>
          <a:p>
            <a:pPr indent="457200" lvl="0" marL="0" rtl="0" algn="l">
              <a:lnSpc>
                <a:spcPct val="100000"/>
              </a:lnSpc>
              <a:spcBef>
                <a:spcPts val="0"/>
              </a:spcBef>
              <a:spcAft>
                <a:spcPts val="0"/>
              </a:spcAft>
              <a:buSzPts val="1600"/>
              <a:buNone/>
            </a:pPr>
            <a:r>
              <a:rPr lang="en"/>
              <a:t>Shree Manju H (17TUIT134) </a:t>
            </a:r>
            <a:endParaRPr/>
          </a:p>
          <a:p>
            <a:pPr indent="457200" lvl="0" marL="0" rtl="0" algn="l">
              <a:spcBef>
                <a:spcPts val="0"/>
              </a:spcBef>
              <a:spcAft>
                <a:spcPts val="0"/>
              </a:spcAft>
              <a:buSzPts val="1600"/>
              <a:buNone/>
            </a:pPr>
            <a:r>
              <a:rPr lang="en"/>
              <a:t>Vignesh G (17TUIT151)</a:t>
            </a:r>
            <a:endParaRPr/>
          </a:p>
          <a:p>
            <a:pPr indent="457200" lvl="0" marL="0" rtl="0" algn="l">
              <a:spcBef>
                <a:spcPts val="0"/>
              </a:spcBef>
              <a:spcAft>
                <a:spcPts val="0"/>
              </a:spcAft>
              <a:buSzPts val="1600"/>
              <a:buNone/>
            </a:pPr>
            <a:r>
              <a:rPr lang="en"/>
              <a:t>Vignesh S (17TUIT152)</a:t>
            </a:r>
            <a:endParaRPr/>
          </a:p>
          <a:p>
            <a:pPr indent="457200" lvl="0" marL="0" rtl="0" algn="l">
              <a:lnSpc>
                <a:spcPct val="100000"/>
              </a:lnSpc>
              <a:spcBef>
                <a:spcPts val="0"/>
              </a:spcBef>
              <a:spcAft>
                <a:spcPts val="0"/>
              </a:spcAft>
              <a:buSzPts val="1600"/>
              <a:buNone/>
            </a:pPr>
            <a:r>
              <a:rPr lang="en"/>
              <a:t>Vijayvarman R </a:t>
            </a:r>
            <a:r>
              <a:rPr lang="en"/>
              <a:t>(17TUIT153)</a:t>
            </a:r>
            <a:endParaRPr/>
          </a:p>
          <a:p>
            <a:pPr indent="457200" lvl="0" marL="0" rtl="0" algn="l">
              <a:spcBef>
                <a:spcPts val="0"/>
              </a:spcBef>
              <a:spcAft>
                <a:spcPts val="0"/>
              </a:spcAft>
              <a:buSzPts val="1600"/>
              <a:buNone/>
            </a:pPr>
            <a:r>
              <a:rPr lang="en"/>
              <a:t>Yuva Ajay A  (17TUIT157)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idx="1" type="body"/>
          </p:nvPr>
        </p:nvSpPr>
        <p:spPr>
          <a:xfrm>
            <a:off x="729450" y="797475"/>
            <a:ext cx="7688700" cy="4092900"/>
          </a:xfrm>
          <a:prstGeom prst="rect">
            <a:avLst/>
          </a:prstGeom>
        </p:spPr>
        <p:txBody>
          <a:bodyPr anchorCtr="0" anchor="t" bIns="91425" lIns="91425" spcFirstLastPara="1" rIns="91425" wrap="square" tIns="91425">
            <a:noAutofit/>
          </a:bodyPr>
          <a:lstStyle/>
          <a:p>
            <a:pPr indent="0" lvl="0" marL="152400" marR="152400" rtl="0" algn="l">
              <a:spcBef>
                <a:spcPts val="0"/>
              </a:spcBef>
              <a:spcAft>
                <a:spcPts val="0"/>
              </a:spcAft>
              <a:buNone/>
            </a:pPr>
            <a:r>
              <a:rPr lang="en" sz="1000">
                <a:solidFill>
                  <a:srgbClr val="000000"/>
                </a:solidFill>
                <a:highlight>
                  <a:srgbClr val="FFFFFF"/>
                </a:highlight>
                <a:latin typeface="Arial"/>
                <a:ea typeface="Arial"/>
                <a:cs typeface="Arial"/>
                <a:sym typeface="Arial"/>
              </a:rPr>
              <a:t>'data.frame': 8124 obs. of 22 variables:</a:t>
            </a:r>
            <a:endParaRPr sz="10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000">
                <a:solidFill>
                  <a:srgbClr val="000000"/>
                </a:solidFill>
                <a:highlight>
                  <a:srgbClr val="FFFFFF"/>
                </a:highlight>
                <a:latin typeface="Arial"/>
                <a:ea typeface="Arial"/>
                <a:cs typeface="Arial"/>
                <a:sym typeface="Arial"/>
              </a:rPr>
              <a:t>$ class : Factor w/ 2 levels "e","p": 2 1 1 2 1 1 1 1 2 1 ...</a:t>
            </a:r>
            <a:endParaRPr sz="10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000">
                <a:solidFill>
                  <a:srgbClr val="000000"/>
                </a:solidFill>
                <a:highlight>
                  <a:srgbClr val="FFFFFF"/>
                </a:highlight>
                <a:latin typeface="Arial"/>
                <a:ea typeface="Arial"/>
                <a:cs typeface="Arial"/>
                <a:sym typeface="Arial"/>
              </a:rPr>
              <a:t>$ cap.shape : Factor w/ 6 levels "b","c","f","k",..: 6 6 1 6 6 6 1 1 6 1 ...</a:t>
            </a:r>
            <a:endParaRPr sz="10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000">
                <a:solidFill>
                  <a:srgbClr val="000000"/>
                </a:solidFill>
                <a:highlight>
                  <a:srgbClr val="FFFFFF"/>
                </a:highlight>
                <a:latin typeface="Arial"/>
                <a:ea typeface="Arial"/>
                <a:cs typeface="Arial"/>
                <a:sym typeface="Arial"/>
              </a:rPr>
              <a:t>$ cap.surface : Factor w/ 4 levels "f","g","s","y": 3 3 3 4 3 4 3 4 4 3 ...</a:t>
            </a:r>
            <a:endParaRPr sz="10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000">
                <a:solidFill>
                  <a:srgbClr val="000000"/>
                </a:solidFill>
                <a:highlight>
                  <a:srgbClr val="FFFFFF"/>
                </a:highlight>
                <a:latin typeface="Arial"/>
                <a:ea typeface="Arial"/>
                <a:cs typeface="Arial"/>
                <a:sym typeface="Arial"/>
              </a:rPr>
              <a:t>$ cap.color : Factor w/ 10 levels "b","c","e","g",..: 5 10 9 9 4 10 9 9 9 10 ...</a:t>
            </a:r>
            <a:endParaRPr sz="10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000">
                <a:solidFill>
                  <a:srgbClr val="000000"/>
                </a:solidFill>
                <a:highlight>
                  <a:srgbClr val="FFFFFF"/>
                </a:highlight>
                <a:latin typeface="Arial"/>
                <a:ea typeface="Arial"/>
                <a:cs typeface="Arial"/>
                <a:sym typeface="Arial"/>
              </a:rPr>
              <a:t>$ bruises : Factor w/ 2 levels "f","t": 2 2 2 2 1 2 2 2 2 2 ...</a:t>
            </a:r>
            <a:endParaRPr sz="10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000">
                <a:solidFill>
                  <a:srgbClr val="000000"/>
                </a:solidFill>
                <a:highlight>
                  <a:srgbClr val="FFFFFF"/>
                </a:highlight>
                <a:latin typeface="Arial"/>
                <a:ea typeface="Arial"/>
                <a:cs typeface="Arial"/>
                <a:sym typeface="Arial"/>
              </a:rPr>
              <a:t>$ odor : Factor w/ 9 levels "a","c","f","l",..: 7 1 4 7 6 1 1 4 7 1 ...</a:t>
            </a:r>
            <a:endParaRPr sz="10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000">
                <a:solidFill>
                  <a:srgbClr val="000000"/>
                </a:solidFill>
                <a:highlight>
                  <a:srgbClr val="FFFFFF"/>
                </a:highlight>
                <a:latin typeface="Arial"/>
                <a:ea typeface="Arial"/>
                <a:cs typeface="Arial"/>
                <a:sym typeface="Arial"/>
              </a:rPr>
              <a:t>$ gill.attachment : Factor w/ 2 levels "a","f": 2 2 2 2 2 2 2 2 2 2 ...</a:t>
            </a:r>
            <a:endParaRPr sz="10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000">
                <a:solidFill>
                  <a:srgbClr val="000000"/>
                </a:solidFill>
                <a:highlight>
                  <a:srgbClr val="FFFFFF"/>
                </a:highlight>
                <a:latin typeface="Arial"/>
                <a:ea typeface="Arial"/>
                <a:cs typeface="Arial"/>
                <a:sym typeface="Arial"/>
              </a:rPr>
              <a:t>$ gill.spacing : Factor w/ 2 levels "c","w": 1 1 1 1 2 1 1 1 1 1 ...</a:t>
            </a:r>
            <a:endParaRPr sz="10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000">
                <a:solidFill>
                  <a:srgbClr val="000000"/>
                </a:solidFill>
                <a:highlight>
                  <a:srgbClr val="FFFFFF"/>
                </a:highlight>
                <a:latin typeface="Arial"/>
                <a:ea typeface="Arial"/>
                <a:cs typeface="Arial"/>
                <a:sym typeface="Arial"/>
              </a:rPr>
              <a:t>$ gill.size : Factor w/ 2 levels "b","n": 2 1 1 2 1 1 1 1 2 1 ...</a:t>
            </a:r>
            <a:endParaRPr sz="10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000">
                <a:solidFill>
                  <a:srgbClr val="000000"/>
                </a:solidFill>
                <a:highlight>
                  <a:srgbClr val="FFFFFF"/>
                </a:highlight>
                <a:latin typeface="Arial"/>
                <a:ea typeface="Arial"/>
                <a:cs typeface="Arial"/>
                <a:sym typeface="Arial"/>
              </a:rPr>
              <a:t>$ gill.color : Factor w/ 12 levels "b","e","g","h",..: 5 5 6 6 5 6 3 6 8 3 ...</a:t>
            </a:r>
            <a:endParaRPr sz="10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000">
                <a:solidFill>
                  <a:srgbClr val="000000"/>
                </a:solidFill>
                <a:highlight>
                  <a:srgbClr val="FFFFFF"/>
                </a:highlight>
                <a:latin typeface="Arial"/>
                <a:ea typeface="Arial"/>
                <a:cs typeface="Arial"/>
                <a:sym typeface="Arial"/>
              </a:rPr>
              <a:t>$ stalk.shape : Factor w/ 2 levels "e","t": 1 1 1 1 2 1 1 1 1 1 ...</a:t>
            </a:r>
            <a:endParaRPr sz="10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000">
                <a:solidFill>
                  <a:srgbClr val="000000"/>
                </a:solidFill>
                <a:highlight>
                  <a:srgbClr val="FFFFFF"/>
                </a:highlight>
                <a:latin typeface="Arial"/>
                <a:ea typeface="Arial"/>
                <a:cs typeface="Arial"/>
                <a:sym typeface="Arial"/>
              </a:rPr>
              <a:t>$ stalk.root : Factor w/ 5 levels "?","b","c","e",..: 4 3 3 4 4 3 3 3 4 3 ...</a:t>
            </a:r>
            <a:endParaRPr sz="10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000">
                <a:solidFill>
                  <a:srgbClr val="000000"/>
                </a:solidFill>
                <a:highlight>
                  <a:srgbClr val="FFFFFF"/>
                </a:highlight>
                <a:latin typeface="Arial"/>
                <a:ea typeface="Arial"/>
                <a:cs typeface="Arial"/>
                <a:sym typeface="Arial"/>
              </a:rPr>
              <a:t>$ stalk.surface.above.ring: Factor w/ 4 levels "f","k","s","y": 3 3 3 3 3 3 3 3 3 3 ...</a:t>
            </a:r>
            <a:endParaRPr sz="10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000">
                <a:solidFill>
                  <a:srgbClr val="000000"/>
                </a:solidFill>
                <a:highlight>
                  <a:srgbClr val="FFFFFF"/>
                </a:highlight>
                <a:latin typeface="Arial"/>
                <a:ea typeface="Arial"/>
                <a:cs typeface="Arial"/>
                <a:sym typeface="Arial"/>
              </a:rPr>
              <a:t>$ stalk.surface.below.ring: Factor w/ 4 levels "f","k","s","y": 3 3 3 3 3 3 3 3 3 3 ...</a:t>
            </a:r>
            <a:endParaRPr sz="10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000">
                <a:solidFill>
                  <a:srgbClr val="000000"/>
                </a:solidFill>
                <a:highlight>
                  <a:srgbClr val="FFFFFF"/>
                </a:highlight>
                <a:latin typeface="Arial"/>
                <a:ea typeface="Arial"/>
                <a:cs typeface="Arial"/>
                <a:sym typeface="Arial"/>
              </a:rPr>
              <a:t>$ stalk.color.above.ring : Factor w/ 9 levels "b","c","e","g",..: 8 8 8 8 8 8 8 8 8 8 ...</a:t>
            </a:r>
            <a:endParaRPr sz="10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000">
                <a:solidFill>
                  <a:srgbClr val="000000"/>
                </a:solidFill>
                <a:highlight>
                  <a:srgbClr val="FFFFFF"/>
                </a:highlight>
                <a:latin typeface="Arial"/>
                <a:ea typeface="Arial"/>
                <a:cs typeface="Arial"/>
                <a:sym typeface="Arial"/>
              </a:rPr>
              <a:t>$ stalk.color.below.ring : Factor w/ 9 levels "b","c","e","g",..: 8 8 8 8 8 8 8 8 8 8 ...</a:t>
            </a:r>
            <a:endParaRPr sz="10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000">
                <a:solidFill>
                  <a:srgbClr val="000000"/>
                </a:solidFill>
                <a:highlight>
                  <a:srgbClr val="FFFFFF"/>
                </a:highlight>
                <a:latin typeface="Arial"/>
                <a:ea typeface="Arial"/>
                <a:cs typeface="Arial"/>
                <a:sym typeface="Arial"/>
              </a:rPr>
              <a:t>$ veil.color : Factor w/ 4 levels "n","o","w","y": 3 3 3 3 3 3 3 3 3 3 ...</a:t>
            </a:r>
            <a:endParaRPr sz="10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000">
                <a:solidFill>
                  <a:srgbClr val="000000"/>
                </a:solidFill>
                <a:highlight>
                  <a:srgbClr val="FFFFFF"/>
                </a:highlight>
                <a:latin typeface="Arial"/>
                <a:ea typeface="Arial"/>
                <a:cs typeface="Arial"/>
                <a:sym typeface="Arial"/>
              </a:rPr>
              <a:t>$ ring.numbera : Factor w/ 3 levels "n","o","t": 2 2 2 2 2 2 2 2 2 2 ...</a:t>
            </a:r>
            <a:endParaRPr sz="10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000">
                <a:solidFill>
                  <a:srgbClr val="000000"/>
                </a:solidFill>
                <a:highlight>
                  <a:srgbClr val="FFFFFF"/>
                </a:highlight>
                <a:latin typeface="Arial"/>
                <a:ea typeface="Arial"/>
                <a:cs typeface="Arial"/>
                <a:sym typeface="Arial"/>
              </a:rPr>
              <a:t>$ ring.type : Factor w/ 5 levels "e","f","l","n",..: 5 5 5 5 1 5 5 5 5 5 ...</a:t>
            </a:r>
            <a:endParaRPr sz="10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000">
                <a:solidFill>
                  <a:srgbClr val="000000"/>
                </a:solidFill>
                <a:highlight>
                  <a:srgbClr val="FFFFFF"/>
                </a:highlight>
                <a:latin typeface="Arial"/>
                <a:ea typeface="Arial"/>
                <a:cs typeface="Arial"/>
                <a:sym typeface="Arial"/>
              </a:rPr>
              <a:t>$ spore.print.color : Factor w/ 9 levels "b","h","k","n",..: 3 4 4 3 4 3 3 4 3 3 ...</a:t>
            </a:r>
            <a:endParaRPr sz="10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000">
                <a:solidFill>
                  <a:srgbClr val="000000"/>
                </a:solidFill>
                <a:highlight>
                  <a:srgbClr val="FFFFFF"/>
                </a:highlight>
                <a:latin typeface="Arial"/>
                <a:ea typeface="Arial"/>
                <a:cs typeface="Arial"/>
                <a:sym typeface="Arial"/>
              </a:rPr>
              <a:t>$ population : Factor w/ 6 levels "a","c","n","s",..: 4 3 3 4 1 3 3 4 5 4 ...</a:t>
            </a:r>
            <a:endParaRPr sz="10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000">
                <a:solidFill>
                  <a:srgbClr val="000000"/>
                </a:solidFill>
                <a:highlight>
                  <a:srgbClr val="FFFFFF"/>
                </a:highlight>
                <a:latin typeface="Arial"/>
                <a:ea typeface="Arial"/>
                <a:cs typeface="Arial"/>
                <a:sym typeface="Arial"/>
              </a:rPr>
              <a:t>$ habitat : Factor w/ 7 levels "d","g","l","m",..: 6 2 4 6 2 2 4 4 2 4 ...</a:t>
            </a:r>
            <a:endParaRPr sz="1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idx="1" type="body"/>
          </p:nvPr>
        </p:nvSpPr>
        <p:spPr>
          <a:xfrm>
            <a:off x="729450" y="1386075"/>
            <a:ext cx="7688700" cy="3549600"/>
          </a:xfrm>
          <a:prstGeom prst="rect">
            <a:avLst/>
          </a:prstGeom>
        </p:spPr>
        <p:txBody>
          <a:bodyPr anchorCtr="0" anchor="t" bIns="91425" lIns="91425" spcFirstLastPara="1" rIns="91425" wrap="square" tIns="91425">
            <a:noAutofit/>
          </a:bodyPr>
          <a:lstStyle/>
          <a:p>
            <a:pPr indent="0" lvl="0" marL="0" rtl="0" algn="l">
              <a:lnSpc>
                <a:spcPct val="170000"/>
              </a:lnSpc>
              <a:spcBef>
                <a:spcPts val="0"/>
              </a:spcBef>
              <a:spcAft>
                <a:spcPts val="0"/>
              </a:spcAft>
              <a:buNone/>
            </a:pPr>
            <a:r>
              <a:rPr b="1" lang="en" sz="1500">
                <a:solidFill>
                  <a:srgbClr val="4A4A4A"/>
                </a:solidFill>
                <a:latin typeface="Arial"/>
                <a:ea typeface="Arial"/>
                <a:cs typeface="Arial"/>
                <a:sym typeface="Arial"/>
              </a:rPr>
              <a:t>Step 3: Data Cleaning</a:t>
            </a:r>
            <a:endParaRPr b="1" sz="1500">
              <a:solidFill>
                <a:srgbClr val="4A4A4A"/>
              </a:solidFill>
              <a:latin typeface="Arial"/>
              <a:ea typeface="Arial"/>
              <a:cs typeface="Arial"/>
              <a:sym typeface="Arial"/>
            </a:endParaRPr>
          </a:p>
          <a:p>
            <a:pPr indent="0" lvl="0" marL="0" rtl="0" algn="just">
              <a:lnSpc>
                <a:spcPct val="170000"/>
              </a:lnSpc>
              <a:spcBef>
                <a:spcPts val="0"/>
              </a:spcBef>
              <a:spcAft>
                <a:spcPts val="0"/>
              </a:spcAft>
              <a:buNone/>
            </a:pPr>
            <a:r>
              <a:rPr lang="en" sz="1200">
                <a:solidFill>
                  <a:srgbClr val="000000"/>
                </a:solidFill>
                <a:latin typeface="Arial"/>
                <a:ea typeface="Arial"/>
                <a:cs typeface="Arial"/>
                <a:sym typeface="Arial"/>
              </a:rPr>
              <a:t>At this stage, we must look for any null or missing values and unnecessary variables so that our prediction is as accurate as possible. In the below code snippet I have deleted the ‘veil.type’ variable since it has no effect on the outcome. Such inconsistencies and redundant data must be fixed in this step.</a:t>
            </a:r>
            <a:endParaRPr sz="1200">
              <a:solidFill>
                <a:srgbClr val="000000"/>
              </a:solidFill>
              <a:latin typeface="Arial"/>
              <a:ea typeface="Arial"/>
              <a:cs typeface="Arial"/>
              <a:sym typeface="Arial"/>
            </a:endParaRPr>
          </a:p>
          <a:p>
            <a:pPr indent="0" lvl="0" marL="152400" marR="152400" rtl="0" algn="l">
              <a:spcBef>
                <a:spcPts val="1200"/>
              </a:spcBef>
              <a:spcAft>
                <a:spcPts val="0"/>
              </a:spcAft>
              <a:buNone/>
            </a:pPr>
            <a:r>
              <a:rPr lang="en" sz="1200">
                <a:solidFill>
                  <a:srgbClr val="000000"/>
                </a:solidFill>
                <a:highlight>
                  <a:srgbClr val="FFFFFF"/>
                </a:highlight>
                <a:latin typeface="Arial"/>
                <a:ea typeface="Arial"/>
                <a:cs typeface="Arial"/>
                <a:sym typeface="Arial"/>
              </a:rPr>
              <a:t># number of rows with missing values</a:t>
            </a:r>
            <a:endParaRPr sz="12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200">
                <a:solidFill>
                  <a:srgbClr val="000000"/>
                </a:solidFill>
                <a:highlight>
                  <a:srgbClr val="FFFFFF"/>
                </a:highlight>
                <a:latin typeface="Arial"/>
                <a:ea typeface="Arial"/>
                <a:cs typeface="Arial"/>
                <a:sym typeface="Arial"/>
              </a:rPr>
              <a:t>nrow(mushrooms) - sum(complete.cases(mushrooms))</a:t>
            </a:r>
            <a:endParaRPr sz="12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200">
                <a:solidFill>
                  <a:srgbClr val="000000"/>
                </a:solidFill>
                <a:highlight>
                  <a:srgbClr val="FFFFFF"/>
                </a:highlight>
                <a:latin typeface="Arial"/>
                <a:ea typeface="Arial"/>
                <a:cs typeface="Arial"/>
                <a:sym typeface="Arial"/>
              </a:rPr>
              <a:t> </a:t>
            </a:r>
            <a:endParaRPr sz="12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200">
                <a:solidFill>
                  <a:srgbClr val="000000"/>
                </a:solidFill>
                <a:highlight>
                  <a:srgbClr val="FFFFFF"/>
                </a:highlight>
                <a:latin typeface="Arial"/>
                <a:ea typeface="Arial"/>
                <a:cs typeface="Arial"/>
                <a:sym typeface="Arial"/>
              </a:rPr>
              <a:t># deleting redundant variable `veil.type`</a:t>
            </a:r>
            <a:endParaRPr sz="12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200">
                <a:solidFill>
                  <a:srgbClr val="000000"/>
                </a:solidFill>
                <a:highlight>
                  <a:srgbClr val="FFFFFF"/>
                </a:highlight>
                <a:latin typeface="Arial"/>
                <a:ea typeface="Arial"/>
                <a:cs typeface="Arial"/>
                <a:sym typeface="Arial"/>
              </a:rPr>
              <a:t>mushrooms$veil.type &lt;- NULL</a:t>
            </a:r>
            <a:endParaRPr sz="12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idx="1" type="body"/>
          </p:nvPr>
        </p:nvSpPr>
        <p:spPr>
          <a:xfrm>
            <a:off x="729450" y="1304575"/>
            <a:ext cx="7688700" cy="3640200"/>
          </a:xfrm>
          <a:prstGeom prst="rect">
            <a:avLst/>
          </a:prstGeom>
        </p:spPr>
        <p:txBody>
          <a:bodyPr anchorCtr="0" anchor="t" bIns="91425" lIns="91425" spcFirstLastPara="1" rIns="91425" wrap="square" tIns="91425">
            <a:noAutofit/>
          </a:bodyPr>
          <a:lstStyle/>
          <a:p>
            <a:pPr indent="0" lvl="0" marL="0" rtl="0" algn="l">
              <a:lnSpc>
                <a:spcPct val="170000"/>
              </a:lnSpc>
              <a:spcBef>
                <a:spcPts val="0"/>
              </a:spcBef>
              <a:spcAft>
                <a:spcPts val="0"/>
              </a:spcAft>
              <a:buNone/>
            </a:pPr>
            <a:r>
              <a:rPr b="1" lang="en" sz="1500">
                <a:solidFill>
                  <a:srgbClr val="4A4A4A"/>
                </a:solidFill>
                <a:latin typeface="Arial"/>
                <a:ea typeface="Arial"/>
                <a:cs typeface="Arial"/>
                <a:sym typeface="Arial"/>
              </a:rPr>
              <a:t>Step 4: Data Splicing</a:t>
            </a:r>
            <a:endParaRPr b="1" sz="1500">
              <a:solidFill>
                <a:srgbClr val="4A4A4A"/>
              </a:solidFill>
              <a:latin typeface="Arial"/>
              <a:ea typeface="Arial"/>
              <a:cs typeface="Arial"/>
              <a:sym typeface="Arial"/>
            </a:endParaRPr>
          </a:p>
          <a:p>
            <a:pPr indent="0" lvl="0" marL="0" rtl="0" algn="just">
              <a:lnSpc>
                <a:spcPct val="170000"/>
              </a:lnSpc>
              <a:spcBef>
                <a:spcPts val="0"/>
              </a:spcBef>
              <a:spcAft>
                <a:spcPts val="0"/>
              </a:spcAft>
              <a:buNone/>
            </a:pPr>
            <a:r>
              <a:rPr lang="en" sz="1200">
                <a:solidFill>
                  <a:srgbClr val="000000"/>
                </a:solidFill>
                <a:latin typeface="Arial"/>
                <a:ea typeface="Arial"/>
                <a:cs typeface="Arial"/>
                <a:sym typeface="Arial"/>
              </a:rPr>
              <a:t>Data Splicing is the process of splitting the data into a training set and a testing set. The training set is used to build the Decision Tree model and the testing set is used to validate the efficiency of the model. The splitting is performed in the below code snippet:</a:t>
            </a:r>
            <a:endParaRPr sz="1200">
              <a:solidFill>
                <a:srgbClr val="000000"/>
              </a:solidFill>
              <a:latin typeface="Arial"/>
              <a:ea typeface="Arial"/>
              <a:cs typeface="Arial"/>
              <a:sym typeface="Arial"/>
            </a:endParaRPr>
          </a:p>
          <a:p>
            <a:pPr indent="0" lvl="0" marL="152400" marR="152400" rtl="0" algn="l">
              <a:spcBef>
                <a:spcPts val="0"/>
              </a:spcBef>
              <a:spcAft>
                <a:spcPts val="0"/>
              </a:spcAft>
              <a:buNone/>
            </a:pPr>
            <a:r>
              <a:rPr lang="en" sz="1200">
                <a:solidFill>
                  <a:srgbClr val="000000"/>
                </a:solidFill>
                <a:highlight>
                  <a:srgbClr val="FFFFFF"/>
                </a:highlight>
                <a:latin typeface="Arial"/>
                <a:ea typeface="Arial"/>
                <a:cs typeface="Arial"/>
                <a:sym typeface="Arial"/>
              </a:rPr>
              <a:t>#data splicing</a:t>
            </a:r>
            <a:endParaRPr sz="12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200">
                <a:solidFill>
                  <a:srgbClr val="000000"/>
                </a:solidFill>
                <a:highlight>
                  <a:srgbClr val="FFFFFF"/>
                </a:highlight>
                <a:latin typeface="Arial"/>
                <a:ea typeface="Arial"/>
                <a:cs typeface="Arial"/>
                <a:sym typeface="Arial"/>
              </a:rPr>
              <a:t>set.seed(12345)</a:t>
            </a:r>
            <a:endParaRPr sz="12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200">
                <a:solidFill>
                  <a:srgbClr val="000000"/>
                </a:solidFill>
                <a:highlight>
                  <a:srgbClr val="FFFFFF"/>
                </a:highlight>
                <a:latin typeface="Arial"/>
                <a:ea typeface="Arial"/>
                <a:cs typeface="Arial"/>
                <a:sym typeface="Arial"/>
              </a:rPr>
              <a:t>train &lt;- sample(1:nrow(mushrooms),size = ceiling(0.80*nrow(mushrooms)),replace = FALSE)</a:t>
            </a:r>
            <a:endParaRPr sz="12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200">
                <a:solidFill>
                  <a:srgbClr val="000000"/>
                </a:solidFill>
                <a:highlight>
                  <a:srgbClr val="FFFFFF"/>
                </a:highlight>
                <a:latin typeface="Arial"/>
                <a:ea typeface="Arial"/>
                <a:cs typeface="Arial"/>
                <a:sym typeface="Arial"/>
              </a:rPr>
              <a:t># training set</a:t>
            </a:r>
            <a:endParaRPr sz="12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200">
                <a:solidFill>
                  <a:srgbClr val="000000"/>
                </a:solidFill>
                <a:highlight>
                  <a:srgbClr val="FFFFFF"/>
                </a:highlight>
                <a:latin typeface="Arial"/>
                <a:ea typeface="Arial"/>
                <a:cs typeface="Arial"/>
                <a:sym typeface="Arial"/>
              </a:rPr>
              <a:t>mushrooms_train &lt;- mushrooms[train,]</a:t>
            </a:r>
            <a:endParaRPr sz="12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200">
                <a:solidFill>
                  <a:srgbClr val="000000"/>
                </a:solidFill>
                <a:highlight>
                  <a:srgbClr val="FFFFFF"/>
                </a:highlight>
                <a:latin typeface="Arial"/>
                <a:ea typeface="Arial"/>
                <a:cs typeface="Arial"/>
                <a:sym typeface="Arial"/>
              </a:rPr>
              <a:t># test set</a:t>
            </a:r>
            <a:endParaRPr sz="12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200">
                <a:solidFill>
                  <a:srgbClr val="000000"/>
                </a:solidFill>
                <a:highlight>
                  <a:srgbClr val="FFFFFF"/>
                </a:highlight>
                <a:latin typeface="Arial"/>
                <a:ea typeface="Arial"/>
                <a:cs typeface="Arial"/>
                <a:sym typeface="Arial"/>
              </a:rPr>
              <a:t>mushrooms_test &lt;- mushrooms[-train,]</a:t>
            </a:r>
            <a:endParaRPr sz="1200">
              <a:solidFill>
                <a:srgbClr val="000000"/>
              </a:solidFill>
              <a:highlight>
                <a:srgbClr val="FFFFFF"/>
              </a:highlight>
              <a:latin typeface="Arial"/>
              <a:ea typeface="Arial"/>
              <a:cs typeface="Arial"/>
              <a:sym typeface="Arial"/>
            </a:endParaRPr>
          </a:p>
          <a:p>
            <a:pPr indent="0" lvl="0" marL="0" rtl="0" algn="just">
              <a:lnSpc>
                <a:spcPct val="17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idx="1" type="body"/>
          </p:nvPr>
        </p:nvSpPr>
        <p:spPr>
          <a:xfrm>
            <a:off x="729450" y="1277400"/>
            <a:ext cx="7688700" cy="368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4A4A4A"/>
                </a:solidFill>
                <a:highlight>
                  <a:srgbClr val="FFFFFF"/>
                </a:highlight>
                <a:latin typeface="Arial"/>
                <a:ea typeface="Arial"/>
                <a:cs typeface="Arial"/>
                <a:sym typeface="Arial"/>
              </a:rPr>
              <a:t>Step 5: Building a model</a:t>
            </a:r>
            <a:endParaRPr b="1" sz="1500">
              <a:solidFill>
                <a:srgbClr val="4A4A4A"/>
              </a:solidFill>
              <a:highlight>
                <a:srgbClr val="FFFFFF"/>
              </a:highlight>
              <a:latin typeface="Arial"/>
              <a:ea typeface="Arial"/>
              <a:cs typeface="Arial"/>
              <a:sym typeface="Arial"/>
            </a:endParaRPr>
          </a:p>
          <a:p>
            <a:pPr indent="0" lvl="0" marL="0" rtl="0" algn="just">
              <a:lnSpc>
                <a:spcPct val="170000"/>
              </a:lnSpc>
              <a:spcBef>
                <a:spcPts val="0"/>
              </a:spcBef>
              <a:spcAft>
                <a:spcPts val="0"/>
              </a:spcAft>
              <a:buNone/>
            </a:pPr>
            <a:r>
              <a:rPr lang="en" sz="1200">
                <a:solidFill>
                  <a:srgbClr val="000000"/>
                </a:solidFill>
                <a:latin typeface="Arial"/>
                <a:ea typeface="Arial"/>
                <a:cs typeface="Arial"/>
                <a:sym typeface="Arial"/>
              </a:rPr>
              <a:t>In this stage, we’re going to build a Decision Tree by using the rpart  (Recursive Partitioning And Regression Trees) algorithm:</a:t>
            </a:r>
            <a:endParaRPr sz="1200">
              <a:solidFill>
                <a:srgbClr val="000000"/>
              </a:solidFill>
              <a:latin typeface="Arial"/>
              <a:ea typeface="Arial"/>
              <a:cs typeface="Arial"/>
              <a:sym typeface="Arial"/>
            </a:endParaRPr>
          </a:p>
          <a:p>
            <a:pPr indent="0" lvl="0" marL="152400" marR="152400" rtl="0" algn="l">
              <a:spcBef>
                <a:spcPts val="0"/>
              </a:spcBef>
              <a:spcAft>
                <a:spcPts val="0"/>
              </a:spcAft>
              <a:buNone/>
            </a:pPr>
            <a:r>
              <a:rPr lang="en" sz="1200">
                <a:solidFill>
                  <a:srgbClr val="000000"/>
                </a:solidFill>
                <a:highlight>
                  <a:srgbClr val="FFFFFF"/>
                </a:highlight>
                <a:latin typeface="Arial"/>
                <a:ea typeface="Arial"/>
                <a:cs typeface="Arial"/>
                <a:sym typeface="Arial"/>
              </a:rPr>
              <a:t># building the classification tree with rpart</a:t>
            </a:r>
            <a:endParaRPr sz="12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200">
                <a:solidFill>
                  <a:srgbClr val="000000"/>
                </a:solidFill>
                <a:highlight>
                  <a:srgbClr val="FFFFFF"/>
                </a:highlight>
                <a:latin typeface="Arial"/>
                <a:ea typeface="Arial"/>
                <a:cs typeface="Arial"/>
                <a:sym typeface="Arial"/>
              </a:rPr>
              <a:t>tree &lt;- rpart(class~.,</a:t>
            </a:r>
            <a:endParaRPr sz="12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200">
                <a:solidFill>
                  <a:srgbClr val="000000"/>
                </a:solidFill>
                <a:highlight>
                  <a:srgbClr val="FFFFFF"/>
                </a:highlight>
                <a:latin typeface="Arial"/>
                <a:ea typeface="Arial"/>
                <a:cs typeface="Arial"/>
                <a:sym typeface="Arial"/>
              </a:rPr>
              <a:t>data=mushrooms_train,</a:t>
            </a:r>
            <a:endParaRPr sz="12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200">
                <a:solidFill>
                  <a:srgbClr val="000000"/>
                </a:solidFill>
                <a:highlight>
                  <a:srgbClr val="FFFFFF"/>
                </a:highlight>
                <a:latin typeface="Arial"/>
                <a:ea typeface="Arial"/>
                <a:cs typeface="Arial"/>
                <a:sym typeface="Arial"/>
              </a:rPr>
              <a:t>parms = list(loss = penalty.matrix),</a:t>
            </a:r>
            <a:endParaRPr sz="12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200">
                <a:solidFill>
                  <a:srgbClr val="000000"/>
                </a:solidFill>
                <a:highlight>
                  <a:srgbClr val="FFFFFF"/>
                </a:highlight>
                <a:latin typeface="Arial"/>
                <a:ea typeface="Arial"/>
                <a:cs typeface="Arial"/>
                <a:sym typeface="Arial"/>
              </a:rPr>
              <a:t>method = "class")</a:t>
            </a:r>
            <a:endParaRPr sz="12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500">
                <a:solidFill>
                  <a:srgbClr val="4A4A4A"/>
                </a:solidFill>
                <a:highlight>
                  <a:srgbClr val="FFFFFF"/>
                </a:highlight>
                <a:latin typeface="Arial"/>
                <a:ea typeface="Arial"/>
                <a:cs typeface="Arial"/>
                <a:sym typeface="Arial"/>
              </a:rPr>
              <a:t>Step 6: Visualising the tree</a:t>
            </a:r>
            <a:endParaRPr b="1" sz="1500">
              <a:solidFill>
                <a:srgbClr val="4A4A4A"/>
              </a:solidFill>
              <a:highlight>
                <a:srgbClr val="FFFFFF"/>
              </a:highlight>
              <a:latin typeface="Arial"/>
              <a:ea typeface="Arial"/>
              <a:cs typeface="Arial"/>
              <a:sym typeface="Arial"/>
            </a:endParaRPr>
          </a:p>
          <a:p>
            <a:pPr indent="0" lvl="0" marL="0" rtl="0" algn="l">
              <a:spcBef>
                <a:spcPts val="0"/>
              </a:spcBef>
              <a:spcAft>
                <a:spcPts val="0"/>
              </a:spcAft>
              <a:buNone/>
            </a:pPr>
            <a:r>
              <a:rPr lang="en" sz="1200">
                <a:solidFill>
                  <a:srgbClr val="000000"/>
                </a:solidFill>
                <a:highlight>
                  <a:srgbClr val="FFFFFF"/>
                </a:highlight>
                <a:latin typeface="Arial"/>
                <a:ea typeface="Arial"/>
                <a:cs typeface="Arial"/>
                <a:sym typeface="Arial"/>
              </a:rPr>
              <a:t>In this step, we’ll be using the rpart.plot library to plot our final Decision Tree:</a:t>
            </a:r>
            <a:endParaRPr sz="12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200">
                <a:solidFill>
                  <a:srgbClr val="000000"/>
                </a:solidFill>
                <a:highlight>
                  <a:srgbClr val="FFFFFF"/>
                </a:highlight>
                <a:latin typeface="Arial"/>
                <a:ea typeface="Arial"/>
                <a:cs typeface="Arial"/>
                <a:sym typeface="Arial"/>
              </a:rPr>
              <a:t># Visualize the decision tree with rpart.plot</a:t>
            </a:r>
            <a:endParaRPr sz="12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200">
                <a:solidFill>
                  <a:srgbClr val="000000"/>
                </a:solidFill>
                <a:highlight>
                  <a:srgbClr val="FFFFFF"/>
                </a:highlight>
                <a:latin typeface="Arial"/>
                <a:ea typeface="Arial"/>
                <a:cs typeface="Arial"/>
                <a:sym typeface="Arial"/>
              </a:rPr>
              <a:t>rpart.plot(tree, nn=TRUE)</a:t>
            </a:r>
            <a:endParaRPr sz="12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6"/>
          <p:cNvPicPr preferRelativeResize="0"/>
          <p:nvPr/>
        </p:nvPicPr>
        <p:blipFill>
          <a:blip r:embed="rId3">
            <a:alphaModFix/>
          </a:blip>
          <a:stretch>
            <a:fillRect/>
          </a:stretch>
        </p:blipFill>
        <p:spPr>
          <a:xfrm>
            <a:off x="1299650" y="1404175"/>
            <a:ext cx="6544700" cy="3549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idx="1" type="body"/>
          </p:nvPr>
        </p:nvSpPr>
        <p:spPr>
          <a:xfrm>
            <a:off x="729450" y="1268350"/>
            <a:ext cx="7688700" cy="367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500">
              <a:solidFill>
                <a:srgbClr val="4A4A4A"/>
              </a:solidFill>
              <a:highlight>
                <a:srgbClr val="FFFFFF"/>
              </a:highlight>
              <a:latin typeface="Arial"/>
              <a:ea typeface="Arial"/>
              <a:cs typeface="Arial"/>
              <a:sym typeface="Arial"/>
            </a:endParaRPr>
          </a:p>
          <a:p>
            <a:pPr indent="0" lvl="0" marL="0" rtl="0" algn="l">
              <a:spcBef>
                <a:spcPts val="0"/>
              </a:spcBef>
              <a:spcAft>
                <a:spcPts val="0"/>
              </a:spcAft>
              <a:buNone/>
            </a:pPr>
            <a:r>
              <a:rPr b="1" lang="en" sz="1500">
                <a:solidFill>
                  <a:srgbClr val="4A4A4A"/>
                </a:solidFill>
                <a:highlight>
                  <a:srgbClr val="FFFFFF"/>
                </a:highlight>
                <a:latin typeface="Arial"/>
                <a:ea typeface="Arial"/>
                <a:cs typeface="Arial"/>
                <a:sym typeface="Arial"/>
              </a:rPr>
              <a:t>Step 7: Testing the model</a:t>
            </a:r>
            <a:endParaRPr b="1" sz="1500">
              <a:solidFill>
                <a:srgbClr val="4A4A4A"/>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200">
                <a:solidFill>
                  <a:srgbClr val="000000"/>
                </a:solidFill>
                <a:highlight>
                  <a:srgbClr val="FFFFFF"/>
                </a:highlight>
                <a:latin typeface="Arial"/>
                <a:ea typeface="Arial"/>
                <a:cs typeface="Arial"/>
                <a:sym typeface="Arial"/>
              </a:rPr>
              <a:t>#Testing the model</a:t>
            </a:r>
            <a:endParaRPr sz="12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200">
                <a:solidFill>
                  <a:srgbClr val="000000"/>
                </a:solidFill>
                <a:highlight>
                  <a:srgbClr val="FFFFFF"/>
                </a:highlight>
                <a:latin typeface="Arial"/>
                <a:ea typeface="Arial"/>
                <a:cs typeface="Arial"/>
                <a:sym typeface="Arial"/>
              </a:rPr>
              <a:t>pred &lt;- predict(object=tree,mushrooms_test[-1],type="class")</a:t>
            </a:r>
            <a:endParaRPr sz="12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t/>
            </a:r>
            <a:endParaRPr sz="1200">
              <a:solidFill>
                <a:srgbClr val="000000"/>
              </a:solidFill>
              <a:highlight>
                <a:srgbClr val="FFFFFF"/>
              </a:highlight>
              <a:latin typeface="Arial"/>
              <a:ea typeface="Arial"/>
              <a:cs typeface="Arial"/>
              <a:sym typeface="Arial"/>
            </a:endParaRPr>
          </a:p>
          <a:p>
            <a:pPr indent="0" lvl="0" marL="0" marR="152400" rtl="0" algn="l">
              <a:spcBef>
                <a:spcPts val="0"/>
              </a:spcBef>
              <a:spcAft>
                <a:spcPts val="0"/>
              </a:spcAft>
              <a:buNone/>
            </a:pPr>
            <a:r>
              <a:t/>
            </a:r>
            <a:endParaRPr b="1" sz="1500">
              <a:solidFill>
                <a:srgbClr val="4A4A4A"/>
              </a:solidFill>
              <a:highlight>
                <a:srgbClr val="FFFFFF"/>
              </a:highlight>
              <a:latin typeface="Arial"/>
              <a:ea typeface="Arial"/>
              <a:cs typeface="Arial"/>
              <a:sym typeface="Arial"/>
            </a:endParaRPr>
          </a:p>
          <a:p>
            <a:pPr indent="0" lvl="0" marL="0" marR="152400" rtl="0" algn="l">
              <a:spcBef>
                <a:spcPts val="0"/>
              </a:spcBef>
              <a:spcAft>
                <a:spcPts val="0"/>
              </a:spcAft>
              <a:buNone/>
            </a:pPr>
            <a:r>
              <a:t/>
            </a:r>
            <a:endParaRPr b="1" sz="1500">
              <a:solidFill>
                <a:srgbClr val="4A4A4A"/>
              </a:solidFill>
              <a:highlight>
                <a:srgbClr val="FFFFFF"/>
              </a:highlight>
              <a:latin typeface="Arial"/>
              <a:ea typeface="Arial"/>
              <a:cs typeface="Arial"/>
              <a:sym typeface="Arial"/>
            </a:endParaRPr>
          </a:p>
          <a:p>
            <a:pPr indent="0" lvl="0" marL="0" marR="152400" rtl="0" algn="l">
              <a:spcBef>
                <a:spcPts val="0"/>
              </a:spcBef>
              <a:spcAft>
                <a:spcPts val="0"/>
              </a:spcAft>
              <a:buNone/>
            </a:pPr>
            <a:r>
              <a:t/>
            </a:r>
            <a:endParaRPr b="1" sz="1500">
              <a:solidFill>
                <a:srgbClr val="4A4A4A"/>
              </a:solidFill>
              <a:highlight>
                <a:srgbClr val="FFFFFF"/>
              </a:highlight>
              <a:latin typeface="Arial"/>
              <a:ea typeface="Arial"/>
              <a:cs typeface="Arial"/>
              <a:sym typeface="Arial"/>
            </a:endParaRPr>
          </a:p>
          <a:p>
            <a:pPr indent="0" lvl="0" marL="0" marR="152400" rtl="0" algn="l">
              <a:spcBef>
                <a:spcPts val="0"/>
              </a:spcBef>
              <a:spcAft>
                <a:spcPts val="0"/>
              </a:spcAft>
              <a:buNone/>
            </a:pPr>
            <a:r>
              <a:rPr b="1" lang="en" sz="1500">
                <a:solidFill>
                  <a:srgbClr val="4A4A4A"/>
                </a:solidFill>
                <a:highlight>
                  <a:srgbClr val="FFFFFF"/>
                </a:highlight>
                <a:latin typeface="Arial"/>
                <a:ea typeface="Arial"/>
                <a:cs typeface="Arial"/>
                <a:sym typeface="Arial"/>
              </a:rPr>
              <a:t>Step 8: Calculating accuracy</a:t>
            </a:r>
            <a:endParaRPr b="1" sz="1500">
              <a:solidFill>
                <a:srgbClr val="4A4A4A"/>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200">
                <a:solidFill>
                  <a:srgbClr val="000000"/>
                </a:solidFill>
                <a:highlight>
                  <a:srgbClr val="FFFFFF"/>
                </a:highlight>
                <a:latin typeface="Arial"/>
                <a:ea typeface="Arial"/>
                <a:cs typeface="Arial"/>
                <a:sym typeface="Arial"/>
              </a:rPr>
              <a:t>#Calculating accuracy</a:t>
            </a:r>
            <a:endParaRPr sz="12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200">
                <a:solidFill>
                  <a:srgbClr val="000000"/>
                </a:solidFill>
                <a:highlight>
                  <a:srgbClr val="FFFFFF"/>
                </a:highlight>
                <a:latin typeface="Arial"/>
                <a:ea typeface="Arial"/>
                <a:cs typeface="Arial"/>
                <a:sym typeface="Arial"/>
              </a:rPr>
              <a:t>t &lt;- table(mushrooms_test$class,pred) &gt; confusionMatrix(t)</a:t>
            </a:r>
            <a:endParaRPr sz="12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200">
                <a:solidFill>
                  <a:srgbClr val="000000"/>
                </a:solidFill>
                <a:highlight>
                  <a:srgbClr val="FFFFFF"/>
                </a:highlight>
                <a:latin typeface="Arial"/>
                <a:ea typeface="Arial"/>
                <a:cs typeface="Arial"/>
                <a:sym typeface="Arial"/>
              </a:rPr>
              <a:t>Confusion Matrix and Statistics</a:t>
            </a:r>
            <a:endParaRPr sz="12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200">
                <a:solidFill>
                  <a:srgbClr val="000000"/>
                </a:solidFill>
                <a:highlight>
                  <a:srgbClr val="FFFFFF"/>
                </a:highlight>
                <a:latin typeface="Arial"/>
                <a:ea typeface="Arial"/>
                <a:cs typeface="Arial"/>
                <a:sym typeface="Arial"/>
              </a:rPr>
              <a:t> </a:t>
            </a:r>
            <a:endParaRPr sz="1200">
              <a:solidFill>
                <a:srgbClr val="000000"/>
              </a:solidFill>
              <a:highlight>
                <a:srgbClr val="FFFFFF"/>
              </a:highlight>
              <a:latin typeface="Arial"/>
              <a:ea typeface="Arial"/>
              <a:cs typeface="Arial"/>
              <a:sym typeface="Arial"/>
            </a:endParaRPr>
          </a:p>
          <a:p>
            <a:pPr indent="0" lvl="0" marL="0" marR="152400" rtl="0" algn="l">
              <a:spcBef>
                <a:spcPts val="0"/>
              </a:spcBef>
              <a:spcAft>
                <a:spcPts val="0"/>
              </a:spcAft>
              <a:buNone/>
            </a:pPr>
            <a:r>
              <a:t/>
            </a:r>
            <a:endParaRPr b="1" sz="1500">
              <a:solidFill>
                <a:srgbClr val="4A4A4A"/>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500">
              <a:solidFill>
                <a:srgbClr val="4A4A4A"/>
              </a:solidFill>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idx="1" type="body"/>
          </p:nvPr>
        </p:nvSpPr>
        <p:spPr>
          <a:xfrm>
            <a:off x="729450" y="543925"/>
            <a:ext cx="7688700" cy="4527900"/>
          </a:xfrm>
          <a:prstGeom prst="rect">
            <a:avLst/>
          </a:prstGeom>
        </p:spPr>
        <p:txBody>
          <a:bodyPr anchorCtr="0" anchor="t" bIns="91425" lIns="91425" spcFirstLastPara="1" rIns="91425" wrap="square" tIns="91425">
            <a:noAutofit/>
          </a:bodyPr>
          <a:lstStyle/>
          <a:p>
            <a:pPr indent="0" lvl="0" marL="152400" marR="152400" rtl="0" algn="l">
              <a:spcBef>
                <a:spcPts val="0"/>
              </a:spcBef>
              <a:spcAft>
                <a:spcPts val="0"/>
              </a:spcAft>
              <a:buNone/>
            </a:pPr>
            <a:r>
              <a:rPr lang="en" sz="1100">
                <a:solidFill>
                  <a:srgbClr val="000000"/>
                </a:solidFill>
                <a:highlight>
                  <a:srgbClr val="FFFFFF"/>
                </a:highlight>
                <a:latin typeface="Arial"/>
                <a:ea typeface="Arial"/>
                <a:cs typeface="Arial"/>
                <a:sym typeface="Arial"/>
              </a:rPr>
              <a:t>pred</a:t>
            </a:r>
            <a:endParaRPr sz="11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100">
                <a:solidFill>
                  <a:srgbClr val="000000"/>
                </a:solidFill>
                <a:highlight>
                  <a:srgbClr val="FFFFFF"/>
                </a:highlight>
                <a:latin typeface="Arial"/>
                <a:ea typeface="Arial"/>
                <a:cs typeface="Arial"/>
                <a:sym typeface="Arial"/>
              </a:rPr>
              <a:t>e      p</a:t>
            </a:r>
            <a:endParaRPr sz="11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100">
                <a:solidFill>
                  <a:srgbClr val="000000"/>
                </a:solidFill>
                <a:highlight>
                  <a:srgbClr val="FFFFFF"/>
                </a:highlight>
                <a:latin typeface="Arial"/>
                <a:ea typeface="Arial"/>
                <a:cs typeface="Arial"/>
                <a:sym typeface="Arial"/>
              </a:rPr>
              <a:t>e  839    0</a:t>
            </a:r>
            <a:endParaRPr sz="11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100">
                <a:solidFill>
                  <a:srgbClr val="000000"/>
                </a:solidFill>
                <a:highlight>
                  <a:srgbClr val="FFFFFF"/>
                </a:highlight>
                <a:latin typeface="Arial"/>
                <a:ea typeface="Arial"/>
                <a:cs typeface="Arial"/>
                <a:sym typeface="Arial"/>
              </a:rPr>
              <a:t>p  0     785</a:t>
            </a:r>
            <a:endParaRPr sz="11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100">
                <a:solidFill>
                  <a:srgbClr val="000000"/>
                </a:solidFill>
                <a:highlight>
                  <a:srgbClr val="FFFFFF"/>
                </a:highlight>
                <a:latin typeface="Arial"/>
                <a:ea typeface="Arial"/>
                <a:cs typeface="Arial"/>
                <a:sym typeface="Arial"/>
              </a:rPr>
              <a:t>Accuracy : 1</a:t>
            </a:r>
            <a:endParaRPr sz="11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100">
                <a:solidFill>
                  <a:srgbClr val="000000"/>
                </a:solidFill>
                <a:highlight>
                  <a:srgbClr val="FFFFFF"/>
                </a:highlight>
                <a:latin typeface="Arial"/>
                <a:ea typeface="Arial"/>
                <a:cs typeface="Arial"/>
                <a:sym typeface="Arial"/>
              </a:rPr>
              <a:t>95% CI : (0.9977, 1)</a:t>
            </a:r>
            <a:endParaRPr sz="11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100">
                <a:solidFill>
                  <a:srgbClr val="000000"/>
                </a:solidFill>
                <a:highlight>
                  <a:srgbClr val="FFFFFF"/>
                </a:highlight>
                <a:latin typeface="Arial"/>
                <a:ea typeface="Arial"/>
                <a:cs typeface="Arial"/>
                <a:sym typeface="Arial"/>
              </a:rPr>
              <a:t>No Information Rate : 0.5166</a:t>
            </a:r>
            <a:endParaRPr sz="11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100">
                <a:solidFill>
                  <a:srgbClr val="000000"/>
                </a:solidFill>
                <a:highlight>
                  <a:srgbClr val="FFFFFF"/>
                </a:highlight>
                <a:latin typeface="Arial"/>
                <a:ea typeface="Arial"/>
                <a:cs typeface="Arial"/>
                <a:sym typeface="Arial"/>
              </a:rPr>
              <a:t>P-Value [Acc &gt; NIR] : &lt; 2.2e-16</a:t>
            </a:r>
            <a:endParaRPr sz="11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100">
                <a:solidFill>
                  <a:srgbClr val="000000"/>
                </a:solidFill>
                <a:highlight>
                  <a:srgbClr val="FFFFFF"/>
                </a:highlight>
                <a:latin typeface="Arial"/>
                <a:ea typeface="Arial"/>
                <a:cs typeface="Arial"/>
                <a:sym typeface="Arial"/>
              </a:rPr>
              <a:t>Kappa : 1</a:t>
            </a:r>
            <a:endParaRPr sz="11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100">
                <a:solidFill>
                  <a:srgbClr val="000000"/>
                </a:solidFill>
                <a:highlight>
                  <a:srgbClr val="FFFFFF"/>
                </a:highlight>
                <a:latin typeface="Arial"/>
                <a:ea typeface="Arial"/>
                <a:cs typeface="Arial"/>
                <a:sym typeface="Arial"/>
              </a:rPr>
              <a:t>Mcnemar's Test P-Value : NA</a:t>
            </a:r>
            <a:endParaRPr sz="11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100">
                <a:solidFill>
                  <a:srgbClr val="000000"/>
                </a:solidFill>
                <a:highlight>
                  <a:srgbClr val="FFFFFF"/>
                </a:highlight>
                <a:latin typeface="Arial"/>
                <a:ea typeface="Arial"/>
                <a:cs typeface="Arial"/>
                <a:sym typeface="Arial"/>
              </a:rPr>
              <a:t>Sensitivity : 1.0000</a:t>
            </a:r>
            <a:endParaRPr sz="11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100">
                <a:solidFill>
                  <a:srgbClr val="000000"/>
                </a:solidFill>
                <a:highlight>
                  <a:srgbClr val="FFFFFF"/>
                </a:highlight>
                <a:latin typeface="Arial"/>
                <a:ea typeface="Arial"/>
                <a:cs typeface="Arial"/>
                <a:sym typeface="Arial"/>
              </a:rPr>
              <a:t>Specificity : 1.0000</a:t>
            </a:r>
            <a:endParaRPr sz="11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100">
                <a:solidFill>
                  <a:srgbClr val="000000"/>
                </a:solidFill>
                <a:highlight>
                  <a:srgbClr val="FFFFFF"/>
                </a:highlight>
                <a:latin typeface="Arial"/>
                <a:ea typeface="Arial"/>
                <a:cs typeface="Arial"/>
                <a:sym typeface="Arial"/>
              </a:rPr>
              <a:t>Pos Pred Value : 1.0000</a:t>
            </a:r>
            <a:endParaRPr sz="11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100">
                <a:solidFill>
                  <a:srgbClr val="000000"/>
                </a:solidFill>
                <a:highlight>
                  <a:srgbClr val="FFFFFF"/>
                </a:highlight>
                <a:latin typeface="Arial"/>
                <a:ea typeface="Arial"/>
                <a:cs typeface="Arial"/>
                <a:sym typeface="Arial"/>
              </a:rPr>
              <a:t>Neg Pred Value : 1.0000</a:t>
            </a:r>
            <a:endParaRPr sz="11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100">
                <a:solidFill>
                  <a:srgbClr val="000000"/>
                </a:solidFill>
                <a:highlight>
                  <a:srgbClr val="FFFFFF"/>
                </a:highlight>
                <a:latin typeface="Arial"/>
                <a:ea typeface="Arial"/>
                <a:cs typeface="Arial"/>
                <a:sym typeface="Arial"/>
              </a:rPr>
              <a:t>Prevalence : 0.5166</a:t>
            </a:r>
            <a:endParaRPr sz="11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100">
                <a:solidFill>
                  <a:srgbClr val="000000"/>
                </a:solidFill>
                <a:highlight>
                  <a:srgbClr val="FFFFFF"/>
                </a:highlight>
                <a:latin typeface="Arial"/>
                <a:ea typeface="Arial"/>
                <a:cs typeface="Arial"/>
                <a:sym typeface="Arial"/>
              </a:rPr>
              <a:t>Detection Rate : 0.5166</a:t>
            </a:r>
            <a:endParaRPr sz="11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100">
                <a:solidFill>
                  <a:srgbClr val="000000"/>
                </a:solidFill>
                <a:highlight>
                  <a:srgbClr val="FFFFFF"/>
                </a:highlight>
                <a:latin typeface="Arial"/>
                <a:ea typeface="Arial"/>
                <a:cs typeface="Arial"/>
                <a:sym typeface="Arial"/>
              </a:rPr>
              <a:t>Detection Prevalence : 0.5166</a:t>
            </a:r>
            <a:endParaRPr sz="11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100">
                <a:solidFill>
                  <a:srgbClr val="000000"/>
                </a:solidFill>
                <a:highlight>
                  <a:srgbClr val="FFFFFF"/>
                </a:highlight>
                <a:latin typeface="Arial"/>
                <a:ea typeface="Arial"/>
                <a:cs typeface="Arial"/>
                <a:sym typeface="Arial"/>
              </a:rPr>
              <a:t>Balanced Accuracy : 1.0000</a:t>
            </a:r>
            <a:endParaRPr sz="11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100">
                <a:solidFill>
                  <a:srgbClr val="000000"/>
                </a:solidFill>
                <a:highlight>
                  <a:srgbClr val="FFFFFF"/>
                </a:highlight>
                <a:latin typeface="Arial"/>
                <a:ea typeface="Arial"/>
                <a:cs typeface="Arial"/>
                <a:sym typeface="Arial"/>
              </a:rPr>
              <a:t>'Positive' Class : e</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74" name="Google Shape;174;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solidFill>
                  <a:srgbClr val="000000"/>
                </a:solidFill>
                <a:highlight>
                  <a:srgbClr val="FFFFFF"/>
                </a:highlight>
                <a:latin typeface="Arial"/>
                <a:ea typeface="Arial"/>
                <a:cs typeface="Arial"/>
                <a:sym typeface="Arial"/>
              </a:rPr>
              <a:t>The output shows that all the samples in the test dataset have been correctly classified and we’ve attained an accuracy of 100% on the test data set with a 95% confidence interval (0.9977, 1). Thus we can correctly classify a mushroom as either poisonous or edible using this Decision Tree model.</a:t>
            </a:r>
            <a:endParaRPr sz="16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617375" y="13074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Introduction</a:t>
            </a:r>
            <a:endParaRPr/>
          </a:p>
        </p:txBody>
      </p:sp>
      <p:sp>
        <p:nvSpPr>
          <p:cNvPr id="93" name="Google Shape;93;p1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rPr lang="en" sz="1450">
                <a:solidFill>
                  <a:srgbClr val="202122"/>
                </a:solidFill>
                <a:highlight>
                  <a:srgbClr val="FFFFFF"/>
                </a:highlight>
                <a:latin typeface="Arial"/>
                <a:ea typeface="Arial"/>
                <a:cs typeface="Arial"/>
                <a:sym typeface="Arial"/>
              </a:rPr>
              <a:t>A decision tree is a decision support tool that uses a tree-like model of decisions and their possible consequences, including chance event outcomes, resource costs, and utility. It is one way to display an algorithm that only contains conditional control statements.</a:t>
            </a:r>
            <a:endParaRPr sz="1450">
              <a:solidFill>
                <a:srgbClr val="202122"/>
              </a:solidFill>
              <a:highlight>
                <a:srgbClr val="FFFFFF"/>
              </a:highlight>
              <a:latin typeface="Arial"/>
              <a:ea typeface="Arial"/>
              <a:cs typeface="Arial"/>
              <a:sym typeface="Arial"/>
            </a:endParaRPr>
          </a:p>
          <a:p>
            <a:pPr indent="0" lvl="0" marL="0" rtl="0" algn="just">
              <a:lnSpc>
                <a:spcPct val="115000"/>
              </a:lnSpc>
              <a:spcBef>
                <a:spcPts val="1600"/>
              </a:spcBef>
              <a:spcAft>
                <a:spcPts val="1600"/>
              </a:spcAft>
              <a:buSzPts val="1300"/>
              <a:buNone/>
            </a:pPr>
            <a:r>
              <a:rPr lang="en" sz="1450">
                <a:solidFill>
                  <a:srgbClr val="202122"/>
                </a:solidFill>
                <a:highlight>
                  <a:srgbClr val="FFFFFF"/>
                </a:highlight>
                <a:latin typeface="Arial"/>
                <a:ea typeface="Arial"/>
                <a:cs typeface="Arial"/>
                <a:sym typeface="Arial"/>
              </a:rPr>
              <a:t>It is a flowchart-like structure in which each internal node represents a "test" on an attribute (e.g. whether a coin flip comes up heads or tails), each branch represents the outcome of the test, and each leaf node represents a class label (decision taken after computing all attributes). The paths from root to leaf represent classification rules.</a:t>
            </a:r>
            <a:endParaRPr sz="1850">
              <a:solidFill>
                <a:srgbClr val="202122"/>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Types of Decision trees</a:t>
            </a:r>
            <a:endParaRPr/>
          </a:p>
        </p:txBody>
      </p:sp>
      <p:sp>
        <p:nvSpPr>
          <p:cNvPr id="99" name="Google Shape;99;p1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0"/>
              </a:spcAft>
              <a:buSzPts val="1300"/>
              <a:buNone/>
            </a:pPr>
            <a:r>
              <a:rPr lang="en" sz="1850">
                <a:solidFill>
                  <a:srgbClr val="202122"/>
                </a:solidFill>
                <a:highlight>
                  <a:srgbClr val="FFFFFF"/>
                </a:highlight>
                <a:latin typeface="Arial"/>
                <a:ea typeface="Arial"/>
                <a:cs typeface="Arial"/>
                <a:sym typeface="Arial"/>
              </a:rPr>
              <a:t>A decision tree consists of three types of nodes</a:t>
            </a:r>
            <a:endParaRPr sz="1850">
              <a:solidFill>
                <a:srgbClr val="202122"/>
              </a:solidFill>
              <a:highlight>
                <a:srgbClr val="FFFFFF"/>
              </a:highlight>
              <a:latin typeface="Arial"/>
              <a:ea typeface="Arial"/>
              <a:cs typeface="Arial"/>
              <a:sym typeface="Arial"/>
            </a:endParaRPr>
          </a:p>
          <a:p>
            <a:pPr indent="-346075" lvl="0" marL="901700" rtl="0" algn="l">
              <a:lnSpc>
                <a:spcPct val="115000"/>
              </a:lnSpc>
              <a:spcBef>
                <a:spcPts val="600"/>
              </a:spcBef>
              <a:spcAft>
                <a:spcPts val="0"/>
              </a:spcAft>
              <a:buClr>
                <a:srgbClr val="202122"/>
              </a:buClr>
              <a:buSzPts val="1850"/>
              <a:buFont typeface="Arial"/>
              <a:buAutoNum type="arabicPeriod"/>
            </a:pPr>
            <a:r>
              <a:rPr lang="en" sz="1850">
                <a:solidFill>
                  <a:srgbClr val="202122"/>
                </a:solidFill>
                <a:highlight>
                  <a:srgbClr val="FFFFFF"/>
                </a:highlight>
                <a:latin typeface="Arial"/>
                <a:ea typeface="Arial"/>
                <a:cs typeface="Arial"/>
                <a:sym typeface="Arial"/>
              </a:rPr>
              <a:t>Decision nodes – typically represented by squares</a:t>
            </a:r>
            <a:endParaRPr sz="1850">
              <a:solidFill>
                <a:srgbClr val="202122"/>
              </a:solidFill>
              <a:highlight>
                <a:srgbClr val="FFFFFF"/>
              </a:highlight>
              <a:latin typeface="Arial"/>
              <a:ea typeface="Arial"/>
              <a:cs typeface="Arial"/>
              <a:sym typeface="Arial"/>
            </a:endParaRPr>
          </a:p>
          <a:p>
            <a:pPr indent="-346075" lvl="0" marL="901700" rtl="0" algn="l">
              <a:lnSpc>
                <a:spcPct val="115000"/>
              </a:lnSpc>
              <a:spcBef>
                <a:spcPts val="0"/>
              </a:spcBef>
              <a:spcAft>
                <a:spcPts val="0"/>
              </a:spcAft>
              <a:buClr>
                <a:srgbClr val="202122"/>
              </a:buClr>
              <a:buSzPts val="1850"/>
              <a:buFont typeface="Arial"/>
              <a:buAutoNum type="arabicPeriod"/>
            </a:pPr>
            <a:r>
              <a:rPr lang="en" sz="1850">
                <a:solidFill>
                  <a:srgbClr val="202122"/>
                </a:solidFill>
                <a:highlight>
                  <a:srgbClr val="FFFFFF"/>
                </a:highlight>
                <a:latin typeface="Arial"/>
                <a:ea typeface="Arial"/>
                <a:cs typeface="Arial"/>
                <a:sym typeface="Arial"/>
              </a:rPr>
              <a:t>Chance nodes – typically represented by circles</a:t>
            </a:r>
            <a:endParaRPr sz="1850">
              <a:solidFill>
                <a:srgbClr val="202122"/>
              </a:solidFill>
              <a:highlight>
                <a:srgbClr val="FFFFFF"/>
              </a:highlight>
              <a:latin typeface="Arial"/>
              <a:ea typeface="Arial"/>
              <a:cs typeface="Arial"/>
              <a:sym typeface="Arial"/>
            </a:endParaRPr>
          </a:p>
          <a:p>
            <a:pPr indent="-346075" lvl="0" marL="901700" rtl="0" algn="l">
              <a:lnSpc>
                <a:spcPct val="115000"/>
              </a:lnSpc>
              <a:spcBef>
                <a:spcPts val="0"/>
              </a:spcBef>
              <a:spcAft>
                <a:spcPts val="0"/>
              </a:spcAft>
              <a:buClr>
                <a:srgbClr val="202122"/>
              </a:buClr>
              <a:buSzPts val="1850"/>
              <a:buFont typeface="Arial"/>
              <a:buAutoNum type="arabicPeriod"/>
            </a:pPr>
            <a:r>
              <a:rPr lang="en" sz="1850">
                <a:solidFill>
                  <a:srgbClr val="202122"/>
                </a:solidFill>
                <a:highlight>
                  <a:srgbClr val="FFFFFF"/>
                </a:highlight>
                <a:latin typeface="Arial"/>
                <a:ea typeface="Arial"/>
                <a:cs typeface="Arial"/>
                <a:sym typeface="Arial"/>
              </a:rPr>
              <a:t>End nodes – typically represented by triangles</a:t>
            </a:r>
            <a:endParaRPr sz="1850">
              <a:solidFill>
                <a:srgbClr val="202122"/>
              </a:solidFill>
              <a:highlight>
                <a:srgbClr val="FFFFFF"/>
              </a:highlight>
              <a:latin typeface="Arial"/>
              <a:ea typeface="Arial"/>
              <a:cs typeface="Arial"/>
              <a:sym typeface="Arial"/>
            </a:endParaRPr>
          </a:p>
          <a:p>
            <a:pPr indent="0" lvl="0" marL="0" rtl="0" algn="l">
              <a:lnSpc>
                <a:spcPct val="115000"/>
              </a:lnSpc>
              <a:spcBef>
                <a:spcPts val="100"/>
              </a:spcBef>
              <a:spcAft>
                <a:spcPts val="1600"/>
              </a:spcAft>
              <a:buSzPts val="13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Advantages </a:t>
            </a:r>
            <a:endParaRPr/>
          </a:p>
        </p:txBody>
      </p:sp>
      <p:sp>
        <p:nvSpPr>
          <p:cNvPr id="105" name="Google Shape;105;p16"/>
          <p:cNvSpPr txBox="1"/>
          <p:nvPr>
            <p:ph idx="1" type="body"/>
          </p:nvPr>
        </p:nvSpPr>
        <p:spPr>
          <a:xfrm>
            <a:off x="774275" y="1853850"/>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sz="1450">
              <a:solidFill>
                <a:srgbClr val="202122"/>
              </a:solidFill>
              <a:highlight>
                <a:srgbClr val="FFFFFF"/>
              </a:highlight>
              <a:latin typeface="Arial"/>
              <a:ea typeface="Arial"/>
              <a:cs typeface="Arial"/>
              <a:sym typeface="Arial"/>
            </a:endParaRPr>
          </a:p>
          <a:p>
            <a:pPr indent="-320675" lvl="0" marL="685800" rtl="0" algn="l">
              <a:lnSpc>
                <a:spcPct val="115000"/>
              </a:lnSpc>
              <a:spcBef>
                <a:spcPts val="1600"/>
              </a:spcBef>
              <a:spcAft>
                <a:spcPts val="0"/>
              </a:spcAft>
              <a:buClr>
                <a:srgbClr val="202122"/>
              </a:buClr>
              <a:buSzPts val="1450"/>
              <a:buFont typeface="Arial"/>
              <a:buChar char="●"/>
            </a:pPr>
            <a:r>
              <a:rPr lang="en" sz="1450">
                <a:solidFill>
                  <a:srgbClr val="202122"/>
                </a:solidFill>
                <a:highlight>
                  <a:srgbClr val="FFFFFF"/>
                </a:highlight>
                <a:latin typeface="Arial"/>
                <a:ea typeface="Arial"/>
                <a:cs typeface="Arial"/>
                <a:sym typeface="Arial"/>
              </a:rPr>
              <a:t>Are simple to understand and interpret. People are able to understand decision tree models after a brief explanation.</a:t>
            </a:r>
            <a:endParaRPr sz="1450">
              <a:solidFill>
                <a:srgbClr val="202122"/>
              </a:solidFill>
              <a:highlight>
                <a:srgbClr val="FFFFFF"/>
              </a:highlight>
              <a:latin typeface="Arial"/>
              <a:ea typeface="Arial"/>
              <a:cs typeface="Arial"/>
              <a:sym typeface="Arial"/>
            </a:endParaRPr>
          </a:p>
          <a:p>
            <a:pPr indent="-320675" lvl="0" marL="685800" rtl="0" algn="l">
              <a:lnSpc>
                <a:spcPct val="115000"/>
              </a:lnSpc>
              <a:spcBef>
                <a:spcPts val="0"/>
              </a:spcBef>
              <a:spcAft>
                <a:spcPts val="0"/>
              </a:spcAft>
              <a:buClr>
                <a:srgbClr val="202122"/>
              </a:buClr>
              <a:buSzPts val="1450"/>
              <a:buFont typeface="Arial"/>
              <a:buChar char="●"/>
            </a:pPr>
            <a:r>
              <a:rPr lang="en" sz="1450">
                <a:solidFill>
                  <a:srgbClr val="202122"/>
                </a:solidFill>
                <a:highlight>
                  <a:srgbClr val="FFFFFF"/>
                </a:highlight>
                <a:latin typeface="Arial"/>
                <a:ea typeface="Arial"/>
                <a:cs typeface="Arial"/>
                <a:sym typeface="Arial"/>
              </a:rPr>
              <a:t>Have value even with little hard data. Important insights can be generated based on experts describing a situation (its alternatives, probabilities, and costs) and their preferences for outcomes.</a:t>
            </a:r>
            <a:endParaRPr sz="1450">
              <a:solidFill>
                <a:srgbClr val="202122"/>
              </a:solidFill>
              <a:highlight>
                <a:srgbClr val="FFFFFF"/>
              </a:highlight>
              <a:latin typeface="Arial"/>
              <a:ea typeface="Arial"/>
              <a:cs typeface="Arial"/>
              <a:sym typeface="Arial"/>
            </a:endParaRPr>
          </a:p>
          <a:p>
            <a:pPr indent="-320675" lvl="0" marL="685800" rtl="0" algn="l">
              <a:lnSpc>
                <a:spcPct val="115000"/>
              </a:lnSpc>
              <a:spcBef>
                <a:spcPts val="0"/>
              </a:spcBef>
              <a:spcAft>
                <a:spcPts val="0"/>
              </a:spcAft>
              <a:buClr>
                <a:srgbClr val="202122"/>
              </a:buClr>
              <a:buSzPts val="1450"/>
              <a:buFont typeface="Arial"/>
              <a:buChar char="●"/>
            </a:pPr>
            <a:r>
              <a:rPr lang="en" sz="1450">
                <a:solidFill>
                  <a:srgbClr val="202122"/>
                </a:solidFill>
                <a:highlight>
                  <a:srgbClr val="FFFFFF"/>
                </a:highlight>
                <a:latin typeface="Arial"/>
                <a:ea typeface="Arial"/>
                <a:cs typeface="Arial"/>
                <a:sym typeface="Arial"/>
              </a:rPr>
              <a:t>Help determine worst, best and expected values for different scenarios.</a:t>
            </a:r>
            <a:endParaRPr sz="1450">
              <a:solidFill>
                <a:srgbClr val="202122"/>
              </a:solidFill>
              <a:highlight>
                <a:srgbClr val="FFFFFF"/>
              </a:highlight>
              <a:latin typeface="Arial"/>
              <a:ea typeface="Arial"/>
              <a:cs typeface="Arial"/>
              <a:sym typeface="Arial"/>
            </a:endParaRPr>
          </a:p>
          <a:p>
            <a:pPr indent="-320675" lvl="0" marL="685800" rtl="0" algn="l">
              <a:lnSpc>
                <a:spcPct val="115000"/>
              </a:lnSpc>
              <a:spcBef>
                <a:spcPts val="0"/>
              </a:spcBef>
              <a:spcAft>
                <a:spcPts val="0"/>
              </a:spcAft>
              <a:buClr>
                <a:srgbClr val="202122"/>
              </a:buClr>
              <a:buSzPts val="1450"/>
              <a:buFont typeface="Arial"/>
              <a:buChar char="●"/>
            </a:pPr>
            <a:r>
              <a:rPr lang="en" sz="1450">
                <a:solidFill>
                  <a:srgbClr val="202122"/>
                </a:solidFill>
                <a:highlight>
                  <a:srgbClr val="FFFFFF"/>
                </a:highlight>
                <a:latin typeface="Arial"/>
                <a:ea typeface="Arial"/>
                <a:cs typeface="Arial"/>
                <a:sym typeface="Arial"/>
              </a:rPr>
              <a:t>Use a white box model. If a given result is provided by a model.</a:t>
            </a:r>
            <a:endParaRPr sz="1450">
              <a:solidFill>
                <a:srgbClr val="202122"/>
              </a:solidFill>
              <a:highlight>
                <a:srgbClr val="FFFFFF"/>
              </a:highlight>
              <a:latin typeface="Arial"/>
              <a:ea typeface="Arial"/>
              <a:cs typeface="Arial"/>
              <a:sym typeface="Arial"/>
            </a:endParaRPr>
          </a:p>
          <a:p>
            <a:pPr indent="-320675" lvl="0" marL="685800" rtl="0" algn="l">
              <a:lnSpc>
                <a:spcPct val="115000"/>
              </a:lnSpc>
              <a:spcBef>
                <a:spcPts val="0"/>
              </a:spcBef>
              <a:spcAft>
                <a:spcPts val="0"/>
              </a:spcAft>
              <a:buClr>
                <a:srgbClr val="202122"/>
              </a:buClr>
              <a:buSzPts val="1450"/>
              <a:buFont typeface="Arial"/>
              <a:buChar char="●"/>
            </a:pPr>
            <a:r>
              <a:rPr lang="en" sz="1450">
                <a:solidFill>
                  <a:srgbClr val="202122"/>
                </a:solidFill>
                <a:highlight>
                  <a:srgbClr val="FFFFFF"/>
                </a:highlight>
                <a:latin typeface="Arial"/>
                <a:ea typeface="Arial"/>
                <a:cs typeface="Arial"/>
                <a:sym typeface="Arial"/>
              </a:rPr>
              <a:t>Can be combined with other decision techniques.</a:t>
            </a:r>
            <a:endParaRPr sz="1450">
              <a:solidFill>
                <a:srgbClr val="202122"/>
              </a:solidFill>
              <a:highlight>
                <a:srgbClr val="FFFFFF"/>
              </a:highlight>
              <a:latin typeface="Arial"/>
              <a:ea typeface="Arial"/>
              <a:cs typeface="Arial"/>
              <a:sym typeface="Arial"/>
            </a:endParaRPr>
          </a:p>
          <a:p>
            <a:pPr indent="0" lvl="0" marL="0" rtl="0" algn="l">
              <a:lnSpc>
                <a:spcPct val="115000"/>
              </a:lnSpc>
              <a:spcBef>
                <a:spcPts val="100"/>
              </a:spcBef>
              <a:spcAft>
                <a:spcPts val="1600"/>
              </a:spcAft>
              <a:buSzPts val="13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Disadvantages</a:t>
            </a:r>
            <a:endParaRPr/>
          </a:p>
        </p:txBody>
      </p:sp>
      <p:sp>
        <p:nvSpPr>
          <p:cNvPr id="111" name="Google Shape;111;p17"/>
          <p:cNvSpPr txBox="1"/>
          <p:nvPr>
            <p:ph idx="1" type="body"/>
          </p:nvPr>
        </p:nvSpPr>
        <p:spPr>
          <a:xfrm>
            <a:off x="636150" y="1563400"/>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0"/>
              </a:spcAft>
              <a:buSzPts val="1300"/>
              <a:buNone/>
            </a:pPr>
            <a:r>
              <a:t/>
            </a:r>
            <a:endParaRPr sz="1450">
              <a:solidFill>
                <a:srgbClr val="202122"/>
              </a:solidFill>
              <a:highlight>
                <a:srgbClr val="FFFFFF"/>
              </a:highlight>
              <a:latin typeface="Arial"/>
              <a:ea typeface="Arial"/>
              <a:cs typeface="Arial"/>
              <a:sym typeface="Arial"/>
            </a:endParaRPr>
          </a:p>
          <a:p>
            <a:pPr indent="-320675" lvl="0" marL="685800" rtl="0" algn="l">
              <a:lnSpc>
                <a:spcPct val="115000"/>
              </a:lnSpc>
              <a:spcBef>
                <a:spcPts val="600"/>
              </a:spcBef>
              <a:spcAft>
                <a:spcPts val="0"/>
              </a:spcAft>
              <a:buClr>
                <a:srgbClr val="202122"/>
              </a:buClr>
              <a:buSzPts val="1450"/>
              <a:buFont typeface="Arial"/>
              <a:buChar char="●"/>
            </a:pPr>
            <a:r>
              <a:rPr lang="en" sz="1450">
                <a:solidFill>
                  <a:srgbClr val="202122"/>
                </a:solidFill>
                <a:highlight>
                  <a:srgbClr val="FFFFFF"/>
                </a:highlight>
                <a:latin typeface="Arial"/>
                <a:ea typeface="Arial"/>
                <a:cs typeface="Arial"/>
                <a:sym typeface="Arial"/>
              </a:rPr>
              <a:t>They are unstable, meaning that a small change in the data can lead to a large change in the structure of the optimal decision tree.</a:t>
            </a:r>
            <a:endParaRPr sz="1450">
              <a:solidFill>
                <a:srgbClr val="202122"/>
              </a:solidFill>
              <a:highlight>
                <a:srgbClr val="FFFFFF"/>
              </a:highlight>
              <a:latin typeface="Arial"/>
              <a:ea typeface="Arial"/>
              <a:cs typeface="Arial"/>
              <a:sym typeface="Arial"/>
            </a:endParaRPr>
          </a:p>
          <a:p>
            <a:pPr indent="-320675" lvl="0" marL="685800" rtl="0" algn="l">
              <a:lnSpc>
                <a:spcPct val="115000"/>
              </a:lnSpc>
              <a:spcBef>
                <a:spcPts val="0"/>
              </a:spcBef>
              <a:spcAft>
                <a:spcPts val="0"/>
              </a:spcAft>
              <a:buClr>
                <a:srgbClr val="202122"/>
              </a:buClr>
              <a:buSzPts val="1450"/>
              <a:buFont typeface="Arial"/>
              <a:buChar char="●"/>
            </a:pPr>
            <a:r>
              <a:rPr lang="en" sz="1450">
                <a:solidFill>
                  <a:srgbClr val="202122"/>
                </a:solidFill>
                <a:highlight>
                  <a:srgbClr val="FFFFFF"/>
                </a:highlight>
                <a:latin typeface="Arial"/>
                <a:ea typeface="Arial"/>
                <a:cs typeface="Arial"/>
                <a:sym typeface="Arial"/>
              </a:rPr>
              <a:t>They are often relatively inaccurate. Many other predictors perform better with similar data. This can be remedied by replacing a single decision tree with a random forest of decision trees, but a random forest is not as easy to interpret as a single decision tree.</a:t>
            </a:r>
            <a:endParaRPr sz="1450">
              <a:solidFill>
                <a:srgbClr val="202122"/>
              </a:solidFill>
              <a:highlight>
                <a:srgbClr val="FFFFFF"/>
              </a:highlight>
              <a:latin typeface="Arial"/>
              <a:ea typeface="Arial"/>
              <a:cs typeface="Arial"/>
              <a:sym typeface="Arial"/>
            </a:endParaRPr>
          </a:p>
          <a:p>
            <a:pPr indent="-320675" lvl="0" marL="685800" rtl="0" algn="l">
              <a:lnSpc>
                <a:spcPct val="115000"/>
              </a:lnSpc>
              <a:spcBef>
                <a:spcPts val="0"/>
              </a:spcBef>
              <a:spcAft>
                <a:spcPts val="0"/>
              </a:spcAft>
              <a:buClr>
                <a:srgbClr val="202122"/>
              </a:buClr>
              <a:buSzPts val="1450"/>
              <a:buFont typeface="Arial"/>
              <a:buChar char="●"/>
            </a:pPr>
            <a:r>
              <a:rPr lang="en" sz="1450">
                <a:solidFill>
                  <a:srgbClr val="202122"/>
                </a:solidFill>
                <a:highlight>
                  <a:srgbClr val="FFFFFF"/>
                </a:highlight>
                <a:latin typeface="Arial"/>
                <a:ea typeface="Arial"/>
                <a:cs typeface="Arial"/>
                <a:sym typeface="Arial"/>
              </a:rPr>
              <a:t>For data including categorical variables with different number of levels, information gain in decision trees is biased in favor of those attributes with more levels.</a:t>
            </a:r>
            <a:endParaRPr baseline="30000" sz="1800">
              <a:solidFill>
                <a:srgbClr val="0B0080"/>
              </a:solidFill>
              <a:highlight>
                <a:srgbClr val="FFFFFF"/>
              </a:highlight>
              <a:latin typeface="Arial"/>
              <a:ea typeface="Arial"/>
              <a:cs typeface="Arial"/>
              <a:sym typeface="Arial"/>
            </a:endParaRPr>
          </a:p>
          <a:p>
            <a:pPr indent="-320675" lvl="0" marL="685800" rtl="0" algn="l">
              <a:lnSpc>
                <a:spcPct val="115000"/>
              </a:lnSpc>
              <a:spcBef>
                <a:spcPts val="0"/>
              </a:spcBef>
              <a:spcAft>
                <a:spcPts val="0"/>
              </a:spcAft>
              <a:buClr>
                <a:srgbClr val="202122"/>
              </a:buClr>
              <a:buSzPts val="1450"/>
              <a:buFont typeface="Arial"/>
              <a:buChar char="●"/>
            </a:pPr>
            <a:r>
              <a:rPr lang="en" sz="1450">
                <a:solidFill>
                  <a:srgbClr val="202122"/>
                </a:solidFill>
                <a:highlight>
                  <a:srgbClr val="FFFFFF"/>
                </a:highlight>
                <a:latin typeface="Arial"/>
                <a:ea typeface="Arial"/>
                <a:cs typeface="Arial"/>
                <a:sym typeface="Arial"/>
              </a:rPr>
              <a:t>Calculations can get very complex, particularly if many values are uncertain and/or if many outcomes are linked.</a:t>
            </a:r>
            <a:endParaRPr sz="2100">
              <a:solidFill>
                <a:srgbClr val="000000"/>
              </a:solidFill>
              <a:highlight>
                <a:srgbClr val="FFFFFF"/>
              </a:highlight>
              <a:latin typeface="Georgia"/>
              <a:ea typeface="Georgia"/>
              <a:cs typeface="Georgia"/>
              <a:sym typeface="Georgia"/>
            </a:endParaRPr>
          </a:p>
          <a:p>
            <a:pPr indent="0" lvl="0" marL="0" rtl="0" algn="l">
              <a:lnSpc>
                <a:spcPct val="115000"/>
              </a:lnSpc>
              <a:spcBef>
                <a:spcPts val="100"/>
              </a:spcBef>
              <a:spcAft>
                <a:spcPts val="1600"/>
              </a:spcAft>
              <a:buSzPts val="13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Applications </a:t>
            </a:r>
            <a:endParaRPr/>
          </a:p>
        </p:txBody>
      </p:sp>
      <p:sp>
        <p:nvSpPr>
          <p:cNvPr id="117" name="Google Shape;117;p1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Arial"/>
              <a:buChar char="●"/>
            </a:pPr>
            <a:r>
              <a:rPr lang="en" sz="1500">
                <a:latin typeface="Arial"/>
                <a:ea typeface="Arial"/>
                <a:cs typeface="Arial"/>
                <a:sym typeface="Arial"/>
              </a:rPr>
              <a:t>Business Management</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en" sz="1500">
                <a:latin typeface="Arial"/>
                <a:ea typeface="Arial"/>
                <a:cs typeface="Arial"/>
                <a:sym typeface="Arial"/>
              </a:rPr>
              <a:t>Customer Relationship Management</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en" sz="1500">
                <a:latin typeface="Arial"/>
                <a:ea typeface="Arial"/>
                <a:cs typeface="Arial"/>
                <a:sym typeface="Arial"/>
              </a:rPr>
              <a:t>Fraudulent Statement  Detection</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en" sz="1500">
                <a:latin typeface="Arial"/>
                <a:ea typeface="Arial"/>
                <a:cs typeface="Arial"/>
                <a:sym typeface="Arial"/>
              </a:rPr>
              <a:t>Fault Diagnosis</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en" sz="1500">
                <a:latin typeface="Arial"/>
                <a:ea typeface="Arial"/>
                <a:cs typeface="Arial"/>
                <a:sym typeface="Arial"/>
              </a:rPr>
              <a:t>Health Care Management</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en" sz="1500">
                <a:latin typeface="Arial"/>
                <a:ea typeface="Arial"/>
                <a:cs typeface="Arial"/>
                <a:sym typeface="Arial"/>
              </a:rPr>
              <a:t>Agriculture</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en" sz="1500">
                <a:latin typeface="Arial"/>
                <a:ea typeface="Arial"/>
                <a:cs typeface="Arial"/>
                <a:sym typeface="Arial"/>
              </a:rPr>
              <a:t>Engineering, Energy Consumption</a:t>
            </a:r>
            <a:endParaRPr sz="15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of Decision Tree in R</a:t>
            </a:r>
            <a:endParaRPr/>
          </a:p>
        </p:txBody>
      </p:sp>
      <p:sp>
        <p:nvSpPr>
          <p:cNvPr id="123" name="Google Shape;123;p19"/>
          <p:cNvSpPr txBox="1"/>
          <p:nvPr>
            <p:ph idx="1" type="body"/>
          </p:nvPr>
        </p:nvSpPr>
        <p:spPr>
          <a:xfrm>
            <a:off x="729450" y="2078875"/>
            <a:ext cx="7688700" cy="2902200"/>
          </a:xfrm>
          <a:prstGeom prst="rect">
            <a:avLst/>
          </a:prstGeom>
        </p:spPr>
        <p:txBody>
          <a:bodyPr anchorCtr="0" anchor="t" bIns="91425" lIns="91425" spcFirstLastPara="1" rIns="91425" wrap="square" tIns="91425">
            <a:noAutofit/>
          </a:bodyPr>
          <a:lstStyle/>
          <a:p>
            <a:pPr indent="0" lvl="0" marL="0" rtl="0" algn="just">
              <a:lnSpc>
                <a:spcPct val="170000"/>
              </a:lnSpc>
              <a:spcBef>
                <a:spcPts val="0"/>
              </a:spcBef>
              <a:spcAft>
                <a:spcPts val="0"/>
              </a:spcAft>
              <a:buNone/>
            </a:pPr>
            <a:r>
              <a:rPr b="1" lang="en" sz="1400">
                <a:solidFill>
                  <a:srgbClr val="4A4A4A"/>
                </a:solidFill>
                <a:latin typeface="Arial"/>
                <a:ea typeface="Arial"/>
                <a:cs typeface="Arial"/>
                <a:sym typeface="Arial"/>
              </a:rPr>
              <a:t>Problem Statement:</a:t>
            </a:r>
            <a:r>
              <a:rPr lang="en" sz="1400">
                <a:solidFill>
                  <a:srgbClr val="4A4A4A"/>
                </a:solidFill>
                <a:latin typeface="Arial"/>
                <a:ea typeface="Arial"/>
                <a:cs typeface="Arial"/>
                <a:sym typeface="Arial"/>
              </a:rPr>
              <a:t> To study a Mushroom data set in order to predict whether a given mushroom is edible or poisonous to human beings.</a:t>
            </a:r>
            <a:endParaRPr sz="1400">
              <a:solidFill>
                <a:srgbClr val="4A4A4A"/>
              </a:solidFill>
              <a:latin typeface="Arial"/>
              <a:ea typeface="Arial"/>
              <a:cs typeface="Arial"/>
              <a:sym typeface="Arial"/>
            </a:endParaRPr>
          </a:p>
          <a:p>
            <a:pPr indent="0" lvl="0" marL="0" rtl="0" algn="just">
              <a:lnSpc>
                <a:spcPct val="170000"/>
              </a:lnSpc>
              <a:spcBef>
                <a:spcPts val="1200"/>
              </a:spcBef>
              <a:spcAft>
                <a:spcPts val="0"/>
              </a:spcAft>
              <a:buNone/>
            </a:pPr>
            <a:r>
              <a:rPr b="1" lang="en" sz="1400">
                <a:solidFill>
                  <a:srgbClr val="4A4A4A"/>
                </a:solidFill>
                <a:latin typeface="Arial"/>
                <a:ea typeface="Arial"/>
                <a:cs typeface="Arial"/>
                <a:sym typeface="Arial"/>
              </a:rPr>
              <a:t>Data Set Description:</a:t>
            </a:r>
            <a:r>
              <a:rPr lang="en" sz="1400">
                <a:solidFill>
                  <a:srgbClr val="4A4A4A"/>
                </a:solidFill>
                <a:latin typeface="Arial"/>
                <a:ea typeface="Arial"/>
                <a:cs typeface="Arial"/>
                <a:sym typeface="Arial"/>
              </a:rPr>
              <a:t> The given data set contains a total of 8124 observations of different kind of mushrooms and their properties such as odor, habitat, population, etc. A more in-depth structure of the data set is shown in the demo below. </a:t>
            </a:r>
            <a:endParaRPr sz="1400">
              <a:solidFill>
                <a:srgbClr val="4A4A4A"/>
              </a:solidFill>
              <a:latin typeface="Arial"/>
              <a:ea typeface="Arial"/>
              <a:cs typeface="Arial"/>
              <a:sym typeface="Arial"/>
            </a:endParaRPr>
          </a:p>
          <a:p>
            <a:pPr indent="0" lvl="0" marL="0" rtl="0" algn="just">
              <a:lnSpc>
                <a:spcPct val="170000"/>
              </a:lnSpc>
              <a:spcBef>
                <a:spcPts val="1200"/>
              </a:spcBef>
              <a:spcAft>
                <a:spcPts val="0"/>
              </a:spcAft>
              <a:buNone/>
            </a:pPr>
            <a:r>
              <a:rPr b="1" lang="en" sz="1400">
                <a:solidFill>
                  <a:srgbClr val="4A4A4A"/>
                </a:solidFill>
                <a:latin typeface="Arial"/>
                <a:ea typeface="Arial"/>
                <a:cs typeface="Arial"/>
                <a:sym typeface="Arial"/>
              </a:rPr>
              <a:t>Logic:</a:t>
            </a:r>
            <a:r>
              <a:rPr lang="en" sz="1400">
                <a:solidFill>
                  <a:srgbClr val="4A4A4A"/>
                </a:solidFill>
                <a:latin typeface="Arial"/>
                <a:ea typeface="Arial"/>
                <a:cs typeface="Arial"/>
                <a:sym typeface="Arial"/>
              </a:rPr>
              <a:t> To build a Decision Tree model in order to classify mushroom samples as either poisonous or edible by studying their properties such as odor, root, habitat, etc.</a:t>
            </a:r>
            <a:endParaRPr sz="1400">
              <a:solidFill>
                <a:srgbClr val="4A4A4A"/>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idx="1" type="body"/>
          </p:nvPr>
        </p:nvSpPr>
        <p:spPr>
          <a:xfrm>
            <a:off x="729450" y="1313625"/>
            <a:ext cx="7688700" cy="359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4A4A4A"/>
                </a:solidFill>
                <a:highlight>
                  <a:srgbClr val="FFFFFF"/>
                </a:highlight>
                <a:latin typeface="Arial"/>
                <a:ea typeface="Arial"/>
                <a:cs typeface="Arial"/>
                <a:sym typeface="Arial"/>
              </a:rPr>
              <a:t>Step 1: Install and load libraries</a:t>
            </a:r>
            <a:endParaRPr b="1" sz="1600">
              <a:solidFill>
                <a:srgbClr val="4A4A4A"/>
              </a:solidFill>
              <a:highlight>
                <a:srgbClr val="FFFFFF"/>
              </a:highlight>
              <a:latin typeface="Arial"/>
              <a:ea typeface="Arial"/>
              <a:cs typeface="Arial"/>
              <a:sym typeface="Arial"/>
            </a:endParaRPr>
          </a:p>
          <a:p>
            <a:pPr indent="0" lvl="0" marL="0" rtl="0" algn="l">
              <a:spcBef>
                <a:spcPts val="0"/>
              </a:spcBef>
              <a:spcAft>
                <a:spcPts val="0"/>
              </a:spcAft>
              <a:buNone/>
            </a:pPr>
            <a:r>
              <a:rPr b="1" lang="en" sz="1600">
                <a:solidFill>
                  <a:srgbClr val="4A4A4A"/>
                </a:solidFill>
                <a:highlight>
                  <a:srgbClr val="FFFFFF"/>
                </a:highlight>
                <a:latin typeface="Arial"/>
                <a:ea typeface="Arial"/>
                <a:cs typeface="Arial"/>
                <a:sym typeface="Arial"/>
              </a:rPr>
              <a:t> </a:t>
            </a:r>
            <a:endParaRPr b="1" sz="16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200">
                <a:solidFill>
                  <a:srgbClr val="000000"/>
                </a:solidFill>
                <a:highlight>
                  <a:srgbClr val="FFFFFF"/>
                </a:highlight>
                <a:latin typeface="Arial"/>
                <a:ea typeface="Arial"/>
                <a:cs typeface="Arial"/>
                <a:sym typeface="Arial"/>
              </a:rPr>
              <a:t>#Installing libraries</a:t>
            </a:r>
            <a:endParaRPr sz="12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200">
                <a:solidFill>
                  <a:srgbClr val="000000"/>
                </a:solidFill>
                <a:highlight>
                  <a:srgbClr val="FFFFFF"/>
                </a:highlight>
                <a:latin typeface="Arial"/>
                <a:ea typeface="Arial"/>
                <a:cs typeface="Arial"/>
                <a:sym typeface="Arial"/>
              </a:rPr>
              <a:t>install.packages('rpart')</a:t>
            </a:r>
            <a:endParaRPr sz="12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200">
                <a:solidFill>
                  <a:srgbClr val="000000"/>
                </a:solidFill>
                <a:highlight>
                  <a:srgbClr val="FFFFFF"/>
                </a:highlight>
                <a:latin typeface="Arial"/>
                <a:ea typeface="Arial"/>
                <a:cs typeface="Arial"/>
                <a:sym typeface="Arial"/>
              </a:rPr>
              <a:t>install.packages('caret')</a:t>
            </a:r>
            <a:endParaRPr sz="12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200">
                <a:solidFill>
                  <a:srgbClr val="000000"/>
                </a:solidFill>
                <a:highlight>
                  <a:srgbClr val="FFFFFF"/>
                </a:highlight>
                <a:latin typeface="Arial"/>
                <a:ea typeface="Arial"/>
                <a:cs typeface="Arial"/>
                <a:sym typeface="Arial"/>
              </a:rPr>
              <a:t>install.packages('rpart.plot')</a:t>
            </a:r>
            <a:endParaRPr sz="12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200">
                <a:solidFill>
                  <a:srgbClr val="000000"/>
                </a:solidFill>
                <a:highlight>
                  <a:srgbClr val="FFFFFF"/>
                </a:highlight>
                <a:latin typeface="Arial"/>
                <a:ea typeface="Arial"/>
                <a:cs typeface="Arial"/>
                <a:sym typeface="Arial"/>
              </a:rPr>
              <a:t>install.packages('rattle')</a:t>
            </a:r>
            <a:endParaRPr sz="12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200">
                <a:solidFill>
                  <a:srgbClr val="000000"/>
                </a:solidFill>
                <a:highlight>
                  <a:srgbClr val="FFFFFF"/>
                </a:highlight>
                <a:latin typeface="Arial"/>
                <a:ea typeface="Arial"/>
                <a:cs typeface="Arial"/>
                <a:sym typeface="Arial"/>
              </a:rPr>
              <a:t> </a:t>
            </a:r>
            <a:endParaRPr sz="12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200">
                <a:solidFill>
                  <a:srgbClr val="000000"/>
                </a:solidFill>
                <a:highlight>
                  <a:srgbClr val="FFFFFF"/>
                </a:highlight>
                <a:latin typeface="Arial"/>
                <a:ea typeface="Arial"/>
                <a:cs typeface="Arial"/>
                <a:sym typeface="Arial"/>
              </a:rPr>
              <a:t>#Loading libraries</a:t>
            </a:r>
            <a:endParaRPr sz="12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200">
                <a:solidFill>
                  <a:srgbClr val="000000"/>
                </a:solidFill>
                <a:highlight>
                  <a:srgbClr val="FFFFFF"/>
                </a:highlight>
                <a:latin typeface="Arial"/>
                <a:ea typeface="Arial"/>
                <a:cs typeface="Arial"/>
                <a:sym typeface="Arial"/>
              </a:rPr>
              <a:t>library(rpart,quietly = TRUE)</a:t>
            </a:r>
            <a:endParaRPr sz="12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200">
                <a:solidFill>
                  <a:srgbClr val="000000"/>
                </a:solidFill>
                <a:highlight>
                  <a:srgbClr val="FFFFFF"/>
                </a:highlight>
                <a:latin typeface="Arial"/>
                <a:ea typeface="Arial"/>
                <a:cs typeface="Arial"/>
                <a:sym typeface="Arial"/>
              </a:rPr>
              <a:t>library(caret,quietly = TRUE)</a:t>
            </a:r>
            <a:endParaRPr sz="12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200">
                <a:solidFill>
                  <a:srgbClr val="000000"/>
                </a:solidFill>
                <a:highlight>
                  <a:srgbClr val="FFFFFF"/>
                </a:highlight>
                <a:latin typeface="Arial"/>
                <a:ea typeface="Arial"/>
                <a:cs typeface="Arial"/>
                <a:sym typeface="Arial"/>
              </a:rPr>
              <a:t>library(rpart.plot,quietly = TRUE)</a:t>
            </a:r>
            <a:endParaRPr sz="12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200">
                <a:solidFill>
                  <a:srgbClr val="000000"/>
                </a:solidFill>
                <a:highlight>
                  <a:srgbClr val="FFFFFF"/>
                </a:highlight>
                <a:latin typeface="Arial"/>
                <a:ea typeface="Arial"/>
                <a:cs typeface="Arial"/>
                <a:sym typeface="Arial"/>
              </a:rPr>
              <a:t>library(rattle)</a:t>
            </a:r>
            <a:endParaRPr sz="12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600">
              <a:solidFill>
                <a:srgbClr val="4A4A4A"/>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idx="1" type="body"/>
          </p:nvPr>
        </p:nvSpPr>
        <p:spPr>
          <a:xfrm>
            <a:off x="729450" y="1313625"/>
            <a:ext cx="7688700" cy="34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4A4A4A"/>
                </a:solidFill>
                <a:highlight>
                  <a:srgbClr val="FFFFFF"/>
                </a:highlight>
                <a:latin typeface="Arial"/>
                <a:ea typeface="Arial"/>
                <a:cs typeface="Arial"/>
                <a:sym typeface="Arial"/>
              </a:rPr>
              <a:t>Step 2: Import the data set</a:t>
            </a:r>
            <a:endParaRPr b="1" sz="1500">
              <a:solidFill>
                <a:srgbClr val="4A4A4A"/>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5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200">
                <a:solidFill>
                  <a:srgbClr val="000000"/>
                </a:solidFill>
                <a:highlight>
                  <a:srgbClr val="FFFFFF"/>
                </a:highlight>
                <a:latin typeface="Arial"/>
                <a:ea typeface="Arial"/>
                <a:cs typeface="Arial"/>
                <a:sym typeface="Arial"/>
              </a:rPr>
              <a:t>#Reading the data set as a dataframe</a:t>
            </a:r>
            <a:endParaRPr sz="12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200">
                <a:solidFill>
                  <a:srgbClr val="000000"/>
                </a:solidFill>
                <a:highlight>
                  <a:srgbClr val="FFFFFF"/>
                </a:highlight>
                <a:latin typeface="Arial"/>
                <a:ea typeface="Arial"/>
                <a:cs typeface="Arial"/>
                <a:sym typeface="Arial"/>
              </a:rPr>
              <a:t>mushrooms &lt;- read.csv ("/Users/zulaikha/Desktop/decision_tree/mushrooms.csv")</a:t>
            </a:r>
            <a:endParaRPr sz="12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500">
              <a:solidFill>
                <a:srgbClr val="4A4A4A"/>
              </a:solidFill>
              <a:highlight>
                <a:srgbClr val="FFFFFF"/>
              </a:highlight>
              <a:latin typeface="Arial"/>
              <a:ea typeface="Arial"/>
              <a:cs typeface="Arial"/>
              <a:sym typeface="Arial"/>
            </a:endParaRPr>
          </a:p>
          <a:p>
            <a:pPr indent="0" lvl="0" marL="0" rtl="0" algn="l">
              <a:spcBef>
                <a:spcPts val="0"/>
              </a:spcBef>
              <a:spcAft>
                <a:spcPts val="0"/>
              </a:spcAft>
              <a:buNone/>
            </a:pPr>
            <a:r>
              <a:rPr lang="en" sz="1200">
                <a:solidFill>
                  <a:srgbClr val="000000"/>
                </a:solidFill>
                <a:highlight>
                  <a:srgbClr val="FFFFFF"/>
                </a:highlight>
                <a:latin typeface="Arial"/>
                <a:ea typeface="Arial"/>
                <a:cs typeface="Arial"/>
                <a:sym typeface="Arial"/>
              </a:rPr>
              <a:t>Now, to display the structure of the data set, you can make use of the R function called str():</a:t>
            </a:r>
            <a:endParaRPr sz="12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200">
                <a:solidFill>
                  <a:srgbClr val="000000"/>
                </a:solidFill>
                <a:highlight>
                  <a:srgbClr val="FFFFFF"/>
                </a:highlight>
                <a:latin typeface="Arial"/>
                <a:ea typeface="Arial"/>
                <a:cs typeface="Arial"/>
                <a:sym typeface="Arial"/>
              </a:rPr>
              <a:t># structure of the data</a:t>
            </a:r>
            <a:endParaRPr sz="1200">
              <a:solidFill>
                <a:srgbClr val="000000"/>
              </a:solidFill>
              <a:highlight>
                <a:srgbClr val="FFFFFF"/>
              </a:highlight>
              <a:latin typeface="Arial"/>
              <a:ea typeface="Arial"/>
              <a:cs typeface="Arial"/>
              <a:sym typeface="Arial"/>
            </a:endParaRPr>
          </a:p>
          <a:p>
            <a:pPr indent="0" lvl="0" marL="152400" marR="152400" rtl="0" algn="l">
              <a:spcBef>
                <a:spcPts val="0"/>
              </a:spcBef>
              <a:spcAft>
                <a:spcPts val="0"/>
              </a:spcAft>
              <a:buNone/>
            </a:pPr>
            <a:r>
              <a:rPr lang="en" sz="1200">
                <a:solidFill>
                  <a:srgbClr val="000000"/>
                </a:solidFill>
                <a:highlight>
                  <a:srgbClr val="FFFFFF"/>
                </a:highlight>
                <a:latin typeface="Arial"/>
                <a:ea typeface="Arial"/>
                <a:cs typeface="Arial"/>
                <a:sym typeface="Arial"/>
              </a:rPr>
              <a:t>&gt; str(mushrooms)</a:t>
            </a:r>
            <a:endParaRPr sz="12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