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62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54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95150F-73AB-4DC3-983B-595C36CB2F8C}"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IN"/>
        </a:p>
      </dgm:t>
    </dgm:pt>
    <dgm:pt modelId="{04ED283F-CBA2-46D6-A8C3-F18E600F8DCD}">
      <dgm:prSet/>
      <dgm:spPr/>
      <dgm:t>
        <a:bodyPr/>
        <a:lstStyle/>
        <a:p>
          <a:r>
            <a:rPr lang="en-US" b="0" i="0" dirty="0"/>
            <a:t>Data Cleaning</a:t>
          </a:r>
          <a:endParaRPr lang="en-IN" dirty="0"/>
        </a:p>
      </dgm:t>
    </dgm:pt>
    <dgm:pt modelId="{30A00BAA-4762-4FB9-A012-312FCE3E43B5}" type="parTrans" cxnId="{95FB881F-C062-41A9-A242-1A42979E42C4}">
      <dgm:prSet/>
      <dgm:spPr/>
      <dgm:t>
        <a:bodyPr/>
        <a:lstStyle/>
        <a:p>
          <a:endParaRPr lang="en-IN"/>
        </a:p>
      </dgm:t>
    </dgm:pt>
    <dgm:pt modelId="{A80BBED2-E4BC-4A4D-A97D-0C5C4D54101F}" type="sibTrans" cxnId="{95FB881F-C062-41A9-A242-1A42979E42C4}">
      <dgm:prSet/>
      <dgm:spPr/>
      <dgm:t>
        <a:bodyPr/>
        <a:lstStyle/>
        <a:p>
          <a:endParaRPr lang="en-IN"/>
        </a:p>
      </dgm:t>
    </dgm:pt>
    <dgm:pt modelId="{52602D9B-86CD-447A-8008-DADA11F9A208}">
      <dgm:prSet/>
      <dgm:spPr/>
      <dgm:t>
        <a:bodyPr/>
        <a:lstStyle/>
        <a:p>
          <a:r>
            <a:rPr lang="en-US" b="0" i="0" dirty="0"/>
            <a:t>EDA</a:t>
          </a:r>
          <a:endParaRPr lang="en-IN" dirty="0"/>
        </a:p>
      </dgm:t>
    </dgm:pt>
    <dgm:pt modelId="{BB6AA203-68F0-4130-95F6-762DF56B8322}" type="parTrans" cxnId="{D47B973B-51E8-43CC-99BD-B9444D04B4CF}">
      <dgm:prSet/>
      <dgm:spPr/>
      <dgm:t>
        <a:bodyPr/>
        <a:lstStyle/>
        <a:p>
          <a:endParaRPr lang="en-IN"/>
        </a:p>
      </dgm:t>
    </dgm:pt>
    <dgm:pt modelId="{57B22F73-C988-4268-99E5-B6C5F600A1DC}" type="sibTrans" cxnId="{D47B973B-51E8-43CC-99BD-B9444D04B4CF}">
      <dgm:prSet/>
      <dgm:spPr/>
      <dgm:t>
        <a:bodyPr/>
        <a:lstStyle/>
        <a:p>
          <a:endParaRPr lang="en-IN"/>
        </a:p>
      </dgm:t>
    </dgm:pt>
    <dgm:pt modelId="{FDB9A788-A3D5-4B6A-862E-7136EAE59001}">
      <dgm:prSet/>
      <dgm:spPr/>
      <dgm:t>
        <a:bodyPr/>
        <a:lstStyle/>
        <a:p>
          <a:r>
            <a:rPr lang="en-US" b="0" i="0" dirty="0"/>
            <a:t>Data Preparation</a:t>
          </a:r>
          <a:endParaRPr lang="en-IN" dirty="0"/>
        </a:p>
      </dgm:t>
    </dgm:pt>
    <dgm:pt modelId="{75D7CBE1-B2FE-4279-9162-120F5F7FC85F}" type="parTrans" cxnId="{9F2682E1-F057-4C5E-91D1-0C961470D772}">
      <dgm:prSet/>
      <dgm:spPr/>
      <dgm:t>
        <a:bodyPr/>
        <a:lstStyle/>
        <a:p>
          <a:endParaRPr lang="en-IN"/>
        </a:p>
      </dgm:t>
    </dgm:pt>
    <dgm:pt modelId="{64D08F24-CAE2-445F-A863-9D3902432092}" type="sibTrans" cxnId="{9F2682E1-F057-4C5E-91D1-0C961470D772}">
      <dgm:prSet/>
      <dgm:spPr/>
      <dgm:t>
        <a:bodyPr/>
        <a:lstStyle/>
        <a:p>
          <a:endParaRPr lang="en-IN"/>
        </a:p>
      </dgm:t>
    </dgm:pt>
    <dgm:pt modelId="{3C2207E0-E032-4974-A8E4-35183D4D3B4E}">
      <dgm:prSet/>
      <dgm:spPr/>
      <dgm:t>
        <a:bodyPr/>
        <a:lstStyle/>
        <a:p>
          <a:r>
            <a:rPr lang="en-US" b="0" i="0" dirty="0"/>
            <a:t>Model Building</a:t>
          </a:r>
          <a:endParaRPr lang="en-IN" dirty="0"/>
        </a:p>
      </dgm:t>
    </dgm:pt>
    <dgm:pt modelId="{91CB4CB9-4DA0-44E7-A89A-92D433F920EA}" type="parTrans" cxnId="{ED6AE1E5-7EF3-4A94-BC40-EB044EA77FF3}">
      <dgm:prSet/>
      <dgm:spPr/>
      <dgm:t>
        <a:bodyPr/>
        <a:lstStyle/>
        <a:p>
          <a:endParaRPr lang="en-IN"/>
        </a:p>
      </dgm:t>
    </dgm:pt>
    <dgm:pt modelId="{61F5A4CB-9B2F-4A33-ADA6-80D2EA523E68}" type="sibTrans" cxnId="{ED6AE1E5-7EF3-4A94-BC40-EB044EA77FF3}">
      <dgm:prSet/>
      <dgm:spPr/>
      <dgm:t>
        <a:bodyPr/>
        <a:lstStyle/>
        <a:p>
          <a:endParaRPr lang="en-IN"/>
        </a:p>
      </dgm:t>
    </dgm:pt>
    <dgm:pt modelId="{AA6C94A2-22A1-4F96-AB3F-9ADDF20CE6E0}">
      <dgm:prSet/>
      <dgm:spPr/>
      <dgm:t>
        <a:bodyPr/>
        <a:lstStyle/>
        <a:p>
          <a:r>
            <a:rPr lang="en-US" b="0" i="0" dirty="0"/>
            <a:t>Model Evaluation</a:t>
          </a:r>
          <a:endParaRPr lang="en-IN" dirty="0"/>
        </a:p>
      </dgm:t>
    </dgm:pt>
    <dgm:pt modelId="{EC1F5AEC-1B62-43E1-82F8-F68399CBC53F}" type="parTrans" cxnId="{A6D15BAD-B602-4858-8A1F-2213226DAE49}">
      <dgm:prSet/>
      <dgm:spPr/>
      <dgm:t>
        <a:bodyPr/>
        <a:lstStyle/>
        <a:p>
          <a:endParaRPr lang="en-IN"/>
        </a:p>
      </dgm:t>
    </dgm:pt>
    <dgm:pt modelId="{A19B1676-EDDF-4E3E-9FB4-BA8BCB8B5A89}" type="sibTrans" cxnId="{A6D15BAD-B602-4858-8A1F-2213226DAE49}">
      <dgm:prSet/>
      <dgm:spPr/>
      <dgm:t>
        <a:bodyPr/>
        <a:lstStyle/>
        <a:p>
          <a:endParaRPr lang="en-IN"/>
        </a:p>
      </dgm:t>
    </dgm:pt>
    <dgm:pt modelId="{E901B559-7969-4F69-AF9D-5EF6502417E2}">
      <dgm:prSet/>
      <dgm:spPr/>
      <dgm:t>
        <a:bodyPr/>
        <a:lstStyle/>
        <a:p>
          <a:r>
            <a:rPr lang="en-US" b="0" i="0" dirty="0"/>
            <a:t>Prediction</a:t>
          </a:r>
          <a:endParaRPr lang="en-IN" dirty="0"/>
        </a:p>
      </dgm:t>
    </dgm:pt>
    <dgm:pt modelId="{9FC47496-965C-4EAA-B3D5-CDF9A7A706EE}" type="parTrans" cxnId="{37F32330-BF20-40BF-B5B7-B621528983FF}">
      <dgm:prSet/>
      <dgm:spPr/>
      <dgm:t>
        <a:bodyPr/>
        <a:lstStyle/>
        <a:p>
          <a:endParaRPr lang="en-IN"/>
        </a:p>
      </dgm:t>
    </dgm:pt>
    <dgm:pt modelId="{9FDEBE0A-9E35-4061-939F-2E83938133E7}" type="sibTrans" cxnId="{37F32330-BF20-40BF-B5B7-B621528983FF}">
      <dgm:prSet/>
      <dgm:spPr/>
      <dgm:t>
        <a:bodyPr/>
        <a:lstStyle/>
        <a:p>
          <a:endParaRPr lang="en-IN"/>
        </a:p>
      </dgm:t>
    </dgm:pt>
    <dgm:pt modelId="{C9B829E2-40A7-4B0D-AD10-28CDF9D997DB}">
      <dgm:prSet/>
      <dgm:spPr/>
      <dgm:t>
        <a:bodyPr/>
        <a:lstStyle/>
        <a:p>
          <a:r>
            <a:rPr lang="en-US" b="0" i="0" dirty="0"/>
            <a:t>Recommendation</a:t>
          </a:r>
          <a:endParaRPr lang="en-IN" dirty="0"/>
        </a:p>
      </dgm:t>
    </dgm:pt>
    <dgm:pt modelId="{171163AC-9D44-44B1-B181-A141604DA751}" type="parTrans" cxnId="{F472C326-494F-4DC0-909B-83F0D37DB07D}">
      <dgm:prSet/>
      <dgm:spPr/>
      <dgm:t>
        <a:bodyPr/>
        <a:lstStyle/>
        <a:p>
          <a:endParaRPr lang="en-IN"/>
        </a:p>
      </dgm:t>
    </dgm:pt>
    <dgm:pt modelId="{7E18278C-19E6-4946-ADB1-94339928BC09}" type="sibTrans" cxnId="{F472C326-494F-4DC0-909B-83F0D37DB07D}">
      <dgm:prSet/>
      <dgm:spPr/>
      <dgm:t>
        <a:bodyPr/>
        <a:lstStyle/>
        <a:p>
          <a:endParaRPr lang="en-IN"/>
        </a:p>
      </dgm:t>
    </dgm:pt>
    <dgm:pt modelId="{40C04994-E01B-420B-A63F-3DBC602105D3}">
      <dgm:prSet/>
      <dgm:spPr/>
      <dgm:t>
        <a:bodyPr/>
        <a:lstStyle/>
        <a:p>
          <a:r>
            <a:rPr lang="en-US" dirty="0"/>
            <a:t>Data Understanding</a:t>
          </a:r>
          <a:endParaRPr lang="en-IN" dirty="0"/>
        </a:p>
      </dgm:t>
    </dgm:pt>
    <dgm:pt modelId="{70A8BD08-55FF-4E46-9AC6-3563C8D3CC08}" type="parTrans" cxnId="{5EE304A1-F4A1-4B89-9503-6CDF9D1E5BCB}">
      <dgm:prSet/>
      <dgm:spPr/>
      <dgm:t>
        <a:bodyPr/>
        <a:lstStyle/>
        <a:p>
          <a:endParaRPr lang="en-IN"/>
        </a:p>
      </dgm:t>
    </dgm:pt>
    <dgm:pt modelId="{EFB5023A-A348-4A8F-BCB9-29658963B01C}" type="sibTrans" cxnId="{5EE304A1-F4A1-4B89-9503-6CDF9D1E5BCB}">
      <dgm:prSet/>
      <dgm:spPr/>
      <dgm:t>
        <a:bodyPr/>
        <a:lstStyle/>
        <a:p>
          <a:endParaRPr lang="en-IN"/>
        </a:p>
      </dgm:t>
    </dgm:pt>
    <dgm:pt modelId="{E68C1AE6-189F-4284-9332-DE95E8FE059E}" type="pres">
      <dgm:prSet presAssocID="{1295150F-73AB-4DC3-983B-595C36CB2F8C}" presName="diagram" presStyleCnt="0">
        <dgm:presLayoutVars>
          <dgm:dir/>
          <dgm:resizeHandles val="exact"/>
        </dgm:presLayoutVars>
      </dgm:prSet>
      <dgm:spPr/>
    </dgm:pt>
    <dgm:pt modelId="{5BAEBE8F-0F81-4AC1-B025-8E49002976BD}" type="pres">
      <dgm:prSet presAssocID="{40C04994-E01B-420B-A63F-3DBC602105D3}" presName="node" presStyleLbl="node1" presStyleIdx="0" presStyleCnt="8">
        <dgm:presLayoutVars>
          <dgm:bulletEnabled val="1"/>
        </dgm:presLayoutVars>
      </dgm:prSet>
      <dgm:spPr/>
    </dgm:pt>
    <dgm:pt modelId="{CBBFB3E7-FF6B-484A-B3CD-C358AE5D1D75}" type="pres">
      <dgm:prSet presAssocID="{EFB5023A-A348-4A8F-BCB9-29658963B01C}" presName="sibTrans" presStyleLbl="sibTrans2D1" presStyleIdx="0" presStyleCnt="7"/>
      <dgm:spPr/>
    </dgm:pt>
    <dgm:pt modelId="{77CC433E-8FBF-440D-BF37-CB6B98AD99CD}" type="pres">
      <dgm:prSet presAssocID="{EFB5023A-A348-4A8F-BCB9-29658963B01C}" presName="connectorText" presStyleLbl="sibTrans2D1" presStyleIdx="0" presStyleCnt="7"/>
      <dgm:spPr/>
    </dgm:pt>
    <dgm:pt modelId="{B0CBB71D-F97E-4309-8413-CF239EC20CEA}" type="pres">
      <dgm:prSet presAssocID="{04ED283F-CBA2-46D6-A8C3-F18E600F8DCD}" presName="node" presStyleLbl="node1" presStyleIdx="1" presStyleCnt="8">
        <dgm:presLayoutVars>
          <dgm:bulletEnabled val="1"/>
        </dgm:presLayoutVars>
      </dgm:prSet>
      <dgm:spPr/>
    </dgm:pt>
    <dgm:pt modelId="{9E45FDEA-9A67-43E4-A52E-63219AEB9414}" type="pres">
      <dgm:prSet presAssocID="{A80BBED2-E4BC-4A4D-A97D-0C5C4D54101F}" presName="sibTrans" presStyleLbl="sibTrans2D1" presStyleIdx="1" presStyleCnt="7"/>
      <dgm:spPr/>
    </dgm:pt>
    <dgm:pt modelId="{C4EF5AF2-4494-459C-968B-D58F44DD1AB4}" type="pres">
      <dgm:prSet presAssocID="{A80BBED2-E4BC-4A4D-A97D-0C5C4D54101F}" presName="connectorText" presStyleLbl="sibTrans2D1" presStyleIdx="1" presStyleCnt="7"/>
      <dgm:spPr/>
    </dgm:pt>
    <dgm:pt modelId="{6100D7B2-588D-4968-B673-F2F7B9A9EDA1}" type="pres">
      <dgm:prSet presAssocID="{52602D9B-86CD-447A-8008-DADA11F9A208}" presName="node" presStyleLbl="node1" presStyleIdx="2" presStyleCnt="8">
        <dgm:presLayoutVars>
          <dgm:bulletEnabled val="1"/>
        </dgm:presLayoutVars>
      </dgm:prSet>
      <dgm:spPr/>
    </dgm:pt>
    <dgm:pt modelId="{E301CE63-FC8B-464A-8063-4FA69D306DC6}" type="pres">
      <dgm:prSet presAssocID="{57B22F73-C988-4268-99E5-B6C5F600A1DC}" presName="sibTrans" presStyleLbl="sibTrans2D1" presStyleIdx="2" presStyleCnt="7"/>
      <dgm:spPr/>
    </dgm:pt>
    <dgm:pt modelId="{FFDFA8DD-500E-4262-9E75-C60A2161A8D5}" type="pres">
      <dgm:prSet presAssocID="{57B22F73-C988-4268-99E5-B6C5F600A1DC}" presName="connectorText" presStyleLbl="sibTrans2D1" presStyleIdx="2" presStyleCnt="7"/>
      <dgm:spPr/>
    </dgm:pt>
    <dgm:pt modelId="{2529197B-4C39-4027-AF72-E198244E9120}" type="pres">
      <dgm:prSet presAssocID="{FDB9A788-A3D5-4B6A-862E-7136EAE59001}" presName="node" presStyleLbl="node1" presStyleIdx="3" presStyleCnt="8">
        <dgm:presLayoutVars>
          <dgm:bulletEnabled val="1"/>
        </dgm:presLayoutVars>
      </dgm:prSet>
      <dgm:spPr/>
    </dgm:pt>
    <dgm:pt modelId="{75B8B526-59FD-4933-927B-02ED103AE2AE}" type="pres">
      <dgm:prSet presAssocID="{64D08F24-CAE2-445F-A863-9D3902432092}" presName="sibTrans" presStyleLbl="sibTrans2D1" presStyleIdx="3" presStyleCnt="7"/>
      <dgm:spPr/>
    </dgm:pt>
    <dgm:pt modelId="{CAB2EA6B-7BB5-4888-9AE5-DB126A17176F}" type="pres">
      <dgm:prSet presAssocID="{64D08F24-CAE2-445F-A863-9D3902432092}" presName="connectorText" presStyleLbl="sibTrans2D1" presStyleIdx="3" presStyleCnt="7"/>
      <dgm:spPr/>
    </dgm:pt>
    <dgm:pt modelId="{5A24417D-5EF9-464F-8274-561DBFC911B1}" type="pres">
      <dgm:prSet presAssocID="{3C2207E0-E032-4974-A8E4-35183D4D3B4E}" presName="node" presStyleLbl="node1" presStyleIdx="4" presStyleCnt="8">
        <dgm:presLayoutVars>
          <dgm:bulletEnabled val="1"/>
        </dgm:presLayoutVars>
      </dgm:prSet>
      <dgm:spPr/>
    </dgm:pt>
    <dgm:pt modelId="{9EF941BD-A84E-4B2F-8CBB-8E1C932B0F93}" type="pres">
      <dgm:prSet presAssocID="{61F5A4CB-9B2F-4A33-ADA6-80D2EA523E68}" presName="sibTrans" presStyleLbl="sibTrans2D1" presStyleIdx="4" presStyleCnt="7"/>
      <dgm:spPr/>
    </dgm:pt>
    <dgm:pt modelId="{7223AC76-3B01-48E7-BE58-F8E3EA93EE03}" type="pres">
      <dgm:prSet presAssocID="{61F5A4CB-9B2F-4A33-ADA6-80D2EA523E68}" presName="connectorText" presStyleLbl="sibTrans2D1" presStyleIdx="4" presStyleCnt="7"/>
      <dgm:spPr/>
    </dgm:pt>
    <dgm:pt modelId="{D331BC24-2947-485F-ACDD-2ADCB95236B4}" type="pres">
      <dgm:prSet presAssocID="{AA6C94A2-22A1-4F96-AB3F-9ADDF20CE6E0}" presName="node" presStyleLbl="node1" presStyleIdx="5" presStyleCnt="8">
        <dgm:presLayoutVars>
          <dgm:bulletEnabled val="1"/>
        </dgm:presLayoutVars>
      </dgm:prSet>
      <dgm:spPr/>
    </dgm:pt>
    <dgm:pt modelId="{2044B480-45E3-41B1-8C5E-39E238ED80D5}" type="pres">
      <dgm:prSet presAssocID="{A19B1676-EDDF-4E3E-9FB4-BA8BCB8B5A89}" presName="sibTrans" presStyleLbl="sibTrans2D1" presStyleIdx="5" presStyleCnt="7"/>
      <dgm:spPr/>
    </dgm:pt>
    <dgm:pt modelId="{EAC55D1A-0E8F-49E5-B696-1FB9AB7D9007}" type="pres">
      <dgm:prSet presAssocID="{A19B1676-EDDF-4E3E-9FB4-BA8BCB8B5A89}" presName="connectorText" presStyleLbl="sibTrans2D1" presStyleIdx="5" presStyleCnt="7"/>
      <dgm:spPr/>
    </dgm:pt>
    <dgm:pt modelId="{957B2EA3-2CE0-4A0E-A8AE-718446745556}" type="pres">
      <dgm:prSet presAssocID="{E901B559-7969-4F69-AF9D-5EF6502417E2}" presName="node" presStyleLbl="node1" presStyleIdx="6" presStyleCnt="8">
        <dgm:presLayoutVars>
          <dgm:bulletEnabled val="1"/>
        </dgm:presLayoutVars>
      </dgm:prSet>
      <dgm:spPr/>
    </dgm:pt>
    <dgm:pt modelId="{CA12E63A-48F7-4225-93C2-84BA38957F33}" type="pres">
      <dgm:prSet presAssocID="{9FDEBE0A-9E35-4061-939F-2E83938133E7}" presName="sibTrans" presStyleLbl="sibTrans2D1" presStyleIdx="6" presStyleCnt="7"/>
      <dgm:spPr/>
    </dgm:pt>
    <dgm:pt modelId="{CE962091-7D41-4AA2-BFA6-4B46FF43AF86}" type="pres">
      <dgm:prSet presAssocID="{9FDEBE0A-9E35-4061-939F-2E83938133E7}" presName="connectorText" presStyleLbl="sibTrans2D1" presStyleIdx="6" presStyleCnt="7"/>
      <dgm:spPr/>
    </dgm:pt>
    <dgm:pt modelId="{C8A5FF98-0639-463B-80D7-F21C8E7A01F0}" type="pres">
      <dgm:prSet presAssocID="{C9B829E2-40A7-4B0D-AD10-28CDF9D997DB}" presName="node" presStyleLbl="node1" presStyleIdx="7" presStyleCnt="8">
        <dgm:presLayoutVars>
          <dgm:bulletEnabled val="1"/>
        </dgm:presLayoutVars>
      </dgm:prSet>
      <dgm:spPr/>
    </dgm:pt>
  </dgm:ptLst>
  <dgm:cxnLst>
    <dgm:cxn modelId="{98E3B704-D7C9-472B-B5E7-798D2C9CB0D5}" type="presOf" srcId="{A80BBED2-E4BC-4A4D-A97D-0C5C4D54101F}" destId="{C4EF5AF2-4494-459C-968B-D58F44DD1AB4}" srcOrd="1" destOrd="0" presId="urn:microsoft.com/office/officeart/2005/8/layout/process5"/>
    <dgm:cxn modelId="{BBB4C908-3164-417C-B80A-F49CB2ACCF4F}" type="presOf" srcId="{E901B559-7969-4F69-AF9D-5EF6502417E2}" destId="{957B2EA3-2CE0-4A0E-A8AE-718446745556}" srcOrd="0" destOrd="0" presId="urn:microsoft.com/office/officeart/2005/8/layout/process5"/>
    <dgm:cxn modelId="{51E04B0F-D7A7-489E-B4B8-7E422A9D8022}" type="presOf" srcId="{9FDEBE0A-9E35-4061-939F-2E83938133E7}" destId="{CA12E63A-48F7-4225-93C2-84BA38957F33}" srcOrd="0" destOrd="0" presId="urn:microsoft.com/office/officeart/2005/8/layout/process5"/>
    <dgm:cxn modelId="{95FB881F-C062-41A9-A242-1A42979E42C4}" srcId="{1295150F-73AB-4DC3-983B-595C36CB2F8C}" destId="{04ED283F-CBA2-46D6-A8C3-F18E600F8DCD}" srcOrd="1" destOrd="0" parTransId="{30A00BAA-4762-4FB9-A012-312FCE3E43B5}" sibTransId="{A80BBED2-E4BC-4A4D-A97D-0C5C4D54101F}"/>
    <dgm:cxn modelId="{F472C326-494F-4DC0-909B-83F0D37DB07D}" srcId="{1295150F-73AB-4DC3-983B-595C36CB2F8C}" destId="{C9B829E2-40A7-4B0D-AD10-28CDF9D997DB}" srcOrd="7" destOrd="0" parTransId="{171163AC-9D44-44B1-B181-A141604DA751}" sibTransId="{7E18278C-19E6-4946-ADB1-94339928BC09}"/>
    <dgm:cxn modelId="{37F32330-BF20-40BF-B5B7-B621528983FF}" srcId="{1295150F-73AB-4DC3-983B-595C36CB2F8C}" destId="{E901B559-7969-4F69-AF9D-5EF6502417E2}" srcOrd="6" destOrd="0" parTransId="{9FC47496-965C-4EAA-B3D5-CDF9A7A706EE}" sibTransId="{9FDEBE0A-9E35-4061-939F-2E83938133E7}"/>
    <dgm:cxn modelId="{E2AB1135-97CE-4C6B-9DCE-9259FB63B4A3}" type="presOf" srcId="{3C2207E0-E032-4974-A8E4-35183D4D3B4E}" destId="{5A24417D-5EF9-464F-8274-561DBFC911B1}" srcOrd="0" destOrd="0" presId="urn:microsoft.com/office/officeart/2005/8/layout/process5"/>
    <dgm:cxn modelId="{D47B973B-51E8-43CC-99BD-B9444D04B4CF}" srcId="{1295150F-73AB-4DC3-983B-595C36CB2F8C}" destId="{52602D9B-86CD-447A-8008-DADA11F9A208}" srcOrd="2" destOrd="0" parTransId="{BB6AA203-68F0-4130-95F6-762DF56B8322}" sibTransId="{57B22F73-C988-4268-99E5-B6C5F600A1DC}"/>
    <dgm:cxn modelId="{D9C9883D-979A-410F-A262-463DF1493ED6}" type="presOf" srcId="{9FDEBE0A-9E35-4061-939F-2E83938133E7}" destId="{CE962091-7D41-4AA2-BFA6-4B46FF43AF86}" srcOrd="1" destOrd="0" presId="urn:microsoft.com/office/officeart/2005/8/layout/process5"/>
    <dgm:cxn modelId="{2D3A8B40-744C-4B56-A744-31A0C56D0D7A}" type="presOf" srcId="{61F5A4CB-9B2F-4A33-ADA6-80D2EA523E68}" destId="{9EF941BD-A84E-4B2F-8CBB-8E1C932B0F93}" srcOrd="0" destOrd="0" presId="urn:microsoft.com/office/officeart/2005/8/layout/process5"/>
    <dgm:cxn modelId="{73174660-30A0-4C0A-A63F-4D9057020DE7}" type="presOf" srcId="{40C04994-E01B-420B-A63F-3DBC602105D3}" destId="{5BAEBE8F-0F81-4AC1-B025-8E49002976BD}" srcOrd="0" destOrd="0" presId="urn:microsoft.com/office/officeart/2005/8/layout/process5"/>
    <dgm:cxn modelId="{8BF2A46C-B07C-42EF-9CA1-7E86CC89131B}" type="presOf" srcId="{57B22F73-C988-4268-99E5-B6C5F600A1DC}" destId="{FFDFA8DD-500E-4262-9E75-C60A2161A8D5}" srcOrd="1" destOrd="0" presId="urn:microsoft.com/office/officeart/2005/8/layout/process5"/>
    <dgm:cxn modelId="{7B020B4E-E83E-47D5-8CC1-4B33ECE695BE}" type="presOf" srcId="{EFB5023A-A348-4A8F-BCB9-29658963B01C}" destId="{77CC433E-8FBF-440D-BF37-CB6B98AD99CD}" srcOrd="1" destOrd="0" presId="urn:microsoft.com/office/officeart/2005/8/layout/process5"/>
    <dgm:cxn modelId="{FA5E304E-899D-4C9B-B2B8-1895CB989F15}" type="presOf" srcId="{EFB5023A-A348-4A8F-BCB9-29658963B01C}" destId="{CBBFB3E7-FF6B-484A-B3CD-C358AE5D1D75}" srcOrd="0" destOrd="0" presId="urn:microsoft.com/office/officeart/2005/8/layout/process5"/>
    <dgm:cxn modelId="{88908155-0ECA-4B61-88A4-15FE05193535}" type="presOf" srcId="{C9B829E2-40A7-4B0D-AD10-28CDF9D997DB}" destId="{C8A5FF98-0639-463B-80D7-F21C8E7A01F0}" srcOrd="0" destOrd="0" presId="urn:microsoft.com/office/officeart/2005/8/layout/process5"/>
    <dgm:cxn modelId="{1C9B8484-3C04-41BB-887F-4FA1FA17B5C1}" type="presOf" srcId="{FDB9A788-A3D5-4B6A-862E-7136EAE59001}" destId="{2529197B-4C39-4027-AF72-E198244E9120}" srcOrd="0" destOrd="0" presId="urn:microsoft.com/office/officeart/2005/8/layout/process5"/>
    <dgm:cxn modelId="{1DA79493-D39F-4E69-9605-5A66E430A802}" type="presOf" srcId="{AA6C94A2-22A1-4F96-AB3F-9ADDF20CE6E0}" destId="{D331BC24-2947-485F-ACDD-2ADCB95236B4}" srcOrd="0" destOrd="0" presId="urn:microsoft.com/office/officeart/2005/8/layout/process5"/>
    <dgm:cxn modelId="{5EE304A1-F4A1-4B89-9503-6CDF9D1E5BCB}" srcId="{1295150F-73AB-4DC3-983B-595C36CB2F8C}" destId="{40C04994-E01B-420B-A63F-3DBC602105D3}" srcOrd="0" destOrd="0" parTransId="{70A8BD08-55FF-4E46-9AC6-3563C8D3CC08}" sibTransId="{EFB5023A-A348-4A8F-BCB9-29658963B01C}"/>
    <dgm:cxn modelId="{A6D15BAD-B602-4858-8A1F-2213226DAE49}" srcId="{1295150F-73AB-4DC3-983B-595C36CB2F8C}" destId="{AA6C94A2-22A1-4F96-AB3F-9ADDF20CE6E0}" srcOrd="5" destOrd="0" parTransId="{EC1F5AEC-1B62-43E1-82F8-F68399CBC53F}" sibTransId="{A19B1676-EDDF-4E3E-9FB4-BA8BCB8B5A89}"/>
    <dgm:cxn modelId="{E63156B2-63B1-4F89-8A3F-A794235415D5}" type="presOf" srcId="{52602D9B-86CD-447A-8008-DADA11F9A208}" destId="{6100D7B2-588D-4968-B673-F2F7B9A9EDA1}" srcOrd="0" destOrd="0" presId="urn:microsoft.com/office/officeart/2005/8/layout/process5"/>
    <dgm:cxn modelId="{3661F4B9-90AD-478A-A16E-32B10B21C904}" type="presOf" srcId="{61F5A4CB-9B2F-4A33-ADA6-80D2EA523E68}" destId="{7223AC76-3B01-48E7-BE58-F8E3EA93EE03}" srcOrd="1" destOrd="0" presId="urn:microsoft.com/office/officeart/2005/8/layout/process5"/>
    <dgm:cxn modelId="{47246BBF-570D-4634-9090-079DB5AA380B}" type="presOf" srcId="{64D08F24-CAE2-445F-A863-9D3902432092}" destId="{75B8B526-59FD-4933-927B-02ED103AE2AE}" srcOrd="0" destOrd="0" presId="urn:microsoft.com/office/officeart/2005/8/layout/process5"/>
    <dgm:cxn modelId="{DFC186C3-A6A5-4A8F-899A-D717B9EED323}" type="presOf" srcId="{57B22F73-C988-4268-99E5-B6C5F600A1DC}" destId="{E301CE63-FC8B-464A-8063-4FA69D306DC6}" srcOrd="0" destOrd="0" presId="urn:microsoft.com/office/officeart/2005/8/layout/process5"/>
    <dgm:cxn modelId="{16240CC9-2983-4573-9648-8F327896E61F}" type="presOf" srcId="{A19B1676-EDDF-4E3E-9FB4-BA8BCB8B5A89}" destId="{EAC55D1A-0E8F-49E5-B696-1FB9AB7D9007}" srcOrd="1" destOrd="0" presId="urn:microsoft.com/office/officeart/2005/8/layout/process5"/>
    <dgm:cxn modelId="{5079B3CA-43BC-48BF-8536-3D5276BE9F7D}" type="presOf" srcId="{04ED283F-CBA2-46D6-A8C3-F18E600F8DCD}" destId="{B0CBB71D-F97E-4309-8413-CF239EC20CEA}" srcOrd="0" destOrd="0" presId="urn:microsoft.com/office/officeart/2005/8/layout/process5"/>
    <dgm:cxn modelId="{2A59C2DC-8050-4D5E-80FC-7A40114C9EC4}" type="presOf" srcId="{64D08F24-CAE2-445F-A863-9D3902432092}" destId="{CAB2EA6B-7BB5-4888-9AE5-DB126A17176F}" srcOrd="1" destOrd="0" presId="urn:microsoft.com/office/officeart/2005/8/layout/process5"/>
    <dgm:cxn modelId="{9F2682E1-F057-4C5E-91D1-0C961470D772}" srcId="{1295150F-73AB-4DC3-983B-595C36CB2F8C}" destId="{FDB9A788-A3D5-4B6A-862E-7136EAE59001}" srcOrd="3" destOrd="0" parTransId="{75D7CBE1-B2FE-4279-9162-120F5F7FC85F}" sibTransId="{64D08F24-CAE2-445F-A863-9D3902432092}"/>
    <dgm:cxn modelId="{BFCE03E5-27BA-4FD4-98BE-419F48C1DEB5}" type="presOf" srcId="{1295150F-73AB-4DC3-983B-595C36CB2F8C}" destId="{E68C1AE6-189F-4284-9332-DE95E8FE059E}" srcOrd="0" destOrd="0" presId="urn:microsoft.com/office/officeart/2005/8/layout/process5"/>
    <dgm:cxn modelId="{ED6AE1E5-7EF3-4A94-BC40-EB044EA77FF3}" srcId="{1295150F-73AB-4DC3-983B-595C36CB2F8C}" destId="{3C2207E0-E032-4974-A8E4-35183D4D3B4E}" srcOrd="4" destOrd="0" parTransId="{91CB4CB9-4DA0-44E7-A89A-92D433F920EA}" sibTransId="{61F5A4CB-9B2F-4A33-ADA6-80D2EA523E68}"/>
    <dgm:cxn modelId="{102CCDEE-CD90-4281-B72D-07B24AAFA555}" type="presOf" srcId="{A19B1676-EDDF-4E3E-9FB4-BA8BCB8B5A89}" destId="{2044B480-45E3-41B1-8C5E-39E238ED80D5}" srcOrd="0" destOrd="0" presId="urn:microsoft.com/office/officeart/2005/8/layout/process5"/>
    <dgm:cxn modelId="{D11BDEEF-7C64-4A70-9C1D-BDDC88F0FEE7}" type="presOf" srcId="{A80BBED2-E4BC-4A4D-A97D-0C5C4D54101F}" destId="{9E45FDEA-9A67-43E4-A52E-63219AEB9414}" srcOrd="0" destOrd="0" presId="urn:microsoft.com/office/officeart/2005/8/layout/process5"/>
    <dgm:cxn modelId="{5F3D1904-E3EC-477D-9819-C62628303D0D}" type="presParOf" srcId="{E68C1AE6-189F-4284-9332-DE95E8FE059E}" destId="{5BAEBE8F-0F81-4AC1-B025-8E49002976BD}" srcOrd="0" destOrd="0" presId="urn:microsoft.com/office/officeart/2005/8/layout/process5"/>
    <dgm:cxn modelId="{FF5AD5FB-F752-49D1-8BB4-B3052C240592}" type="presParOf" srcId="{E68C1AE6-189F-4284-9332-DE95E8FE059E}" destId="{CBBFB3E7-FF6B-484A-B3CD-C358AE5D1D75}" srcOrd="1" destOrd="0" presId="urn:microsoft.com/office/officeart/2005/8/layout/process5"/>
    <dgm:cxn modelId="{ABA7C0E2-DF6A-4165-9158-293F87BCD817}" type="presParOf" srcId="{CBBFB3E7-FF6B-484A-B3CD-C358AE5D1D75}" destId="{77CC433E-8FBF-440D-BF37-CB6B98AD99CD}" srcOrd="0" destOrd="0" presId="urn:microsoft.com/office/officeart/2005/8/layout/process5"/>
    <dgm:cxn modelId="{BC343CC4-B914-4E79-B27D-53CACCBCCD8C}" type="presParOf" srcId="{E68C1AE6-189F-4284-9332-DE95E8FE059E}" destId="{B0CBB71D-F97E-4309-8413-CF239EC20CEA}" srcOrd="2" destOrd="0" presId="urn:microsoft.com/office/officeart/2005/8/layout/process5"/>
    <dgm:cxn modelId="{D42C1176-12E5-44C6-9A55-FB006A284513}" type="presParOf" srcId="{E68C1AE6-189F-4284-9332-DE95E8FE059E}" destId="{9E45FDEA-9A67-43E4-A52E-63219AEB9414}" srcOrd="3" destOrd="0" presId="urn:microsoft.com/office/officeart/2005/8/layout/process5"/>
    <dgm:cxn modelId="{D2260063-67FD-4C90-A28E-A470DEB8E8AB}" type="presParOf" srcId="{9E45FDEA-9A67-43E4-A52E-63219AEB9414}" destId="{C4EF5AF2-4494-459C-968B-D58F44DD1AB4}" srcOrd="0" destOrd="0" presId="urn:microsoft.com/office/officeart/2005/8/layout/process5"/>
    <dgm:cxn modelId="{3F432EBF-2D70-4794-8B31-178604FE55FB}" type="presParOf" srcId="{E68C1AE6-189F-4284-9332-DE95E8FE059E}" destId="{6100D7B2-588D-4968-B673-F2F7B9A9EDA1}" srcOrd="4" destOrd="0" presId="urn:microsoft.com/office/officeart/2005/8/layout/process5"/>
    <dgm:cxn modelId="{7FE0CC3B-ECE5-4A62-A61F-363CD294F576}" type="presParOf" srcId="{E68C1AE6-189F-4284-9332-DE95E8FE059E}" destId="{E301CE63-FC8B-464A-8063-4FA69D306DC6}" srcOrd="5" destOrd="0" presId="urn:microsoft.com/office/officeart/2005/8/layout/process5"/>
    <dgm:cxn modelId="{E1D5385F-A2B7-4F9A-998A-2565F354D88B}" type="presParOf" srcId="{E301CE63-FC8B-464A-8063-4FA69D306DC6}" destId="{FFDFA8DD-500E-4262-9E75-C60A2161A8D5}" srcOrd="0" destOrd="0" presId="urn:microsoft.com/office/officeart/2005/8/layout/process5"/>
    <dgm:cxn modelId="{5840D348-33F5-40ED-A8E2-9BA283C36219}" type="presParOf" srcId="{E68C1AE6-189F-4284-9332-DE95E8FE059E}" destId="{2529197B-4C39-4027-AF72-E198244E9120}" srcOrd="6" destOrd="0" presId="urn:microsoft.com/office/officeart/2005/8/layout/process5"/>
    <dgm:cxn modelId="{FE3606E7-D08C-4762-816A-E1C361E6F813}" type="presParOf" srcId="{E68C1AE6-189F-4284-9332-DE95E8FE059E}" destId="{75B8B526-59FD-4933-927B-02ED103AE2AE}" srcOrd="7" destOrd="0" presId="urn:microsoft.com/office/officeart/2005/8/layout/process5"/>
    <dgm:cxn modelId="{C1750D31-E31D-4E93-9EA6-A24AAA736B14}" type="presParOf" srcId="{75B8B526-59FD-4933-927B-02ED103AE2AE}" destId="{CAB2EA6B-7BB5-4888-9AE5-DB126A17176F}" srcOrd="0" destOrd="0" presId="urn:microsoft.com/office/officeart/2005/8/layout/process5"/>
    <dgm:cxn modelId="{6B6D9BF4-4496-4A9A-A883-46A0B52F4ECD}" type="presParOf" srcId="{E68C1AE6-189F-4284-9332-DE95E8FE059E}" destId="{5A24417D-5EF9-464F-8274-561DBFC911B1}" srcOrd="8" destOrd="0" presId="urn:microsoft.com/office/officeart/2005/8/layout/process5"/>
    <dgm:cxn modelId="{0D6C4D2F-8346-400F-B11A-E12B0A7320BA}" type="presParOf" srcId="{E68C1AE6-189F-4284-9332-DE95E8FE059E}" destId="{9EF941BD-A84E-4B2F-8CBB-8E1C932B0F93}" srcOrd="9" destOrd="0" presId="urn:microsoft.com/office/officeart/2005/8/layout/process5"/>
    <dgm:cxn modelId="{6A144D5E-4BC9-41EF-9E3F-9C009DBEF92E}" type="presParOf" srcId="{9EF941BD-A84E-4B2F-8CBB-8E1C932B0F93}" destId="{7223AC76-3B01-48E7-BE58-F8E3EA93EE03}" srcOrd="0" destOrd="0" presId="urn:microsoft.com/office/officeart/2005/8/layout/process5"/>
    <dgm:cxn modelId="{1C3DB65A-D61D-40FA-89D2-FFA624E70CCF}" type="presParOf" srcId="{E68C1AE6-189F-4284-9332-DE95E8FE059E}" destId="{D331BC24-2947-485F-ACDD-2ADCB95236B4}" srcOrd="10" destOrd="0" presId="urn:microsoft.com/office/officeart/2005/8/layout/process5"/>
    <dgm:cxn modelId="{00C41A5D-F981-44C0-946A-D22DB498F15E}" type="presParOf" srcId="{E68C1AE6-189F-4284-9332-DE95E8FE059E}" destId="{2044B480-45E3-41B1-8C5E-39E238ED80D5}" srcOrd="11" destOrd="0" presId="urn:microsoft.com/office/officeart/2005/8/layout/process5"/>
    <dgm:cxn modelId="{1548868E-E348-42DB-964D-82D27A2F7713}" type="presParOf" srcId="{2044B480-45E3-41B1-8C5E-39E238ED80D5}" destId="{EAC55D1A-0E8F-49E5-B696-1FB9AB7D9007}" srcOrd="0" destOrd="0" presId="urn:microsoft.com/office/officeart/2005/8/layout/process5"/>
    <dgm:cxn modelId="{2A298D56-9EE2-40A9-B7D4-1FF78389AF84}" type="presParOf" srcId="{E68C1AE6-189F-4284-9332-DE95E8FE059E}" destId="{957B2EA3-2CE0-4A0E-A8AE-718446745556}" srcOrd="12" destOrd="0" presId="urn:microsoft.com/office/officeart/2005/8/layout/process5"/>
    <dgm:cxn modelId="{91B00C24-5FFE-4C2E-B280-81CC9977E9C9}" type="presParOf" srcId="{E68C1AE6-189F-4284-9332-DE95E8FE059E}" destId="{CA12E63A-48F7-4225-93C2-84BA38957F33}" srcOrd="13" destOrd="0" presId="urn:microsoft.com/office/officeart/2005/8/layout/process5"/>
    <dgm:cxn modelId="{833ACDE7-88C6-4256-826B-B748C2568677}" type="presParOf" srcId="{CA12E63A-48F7-4225-93C2-84BA38957F33}" destId="{CE962091-7D41-4AA2-BFA6-4B46FF43AF86}" srcOrd="0" destOrd="0" presId="urn:microsoft.com/office/officeart/2005/8/layout/process5"/>
    <dgm:cxn modelId="{EE762E88-9141-49FE-A650-F38DDB0F4644}" type="presParOf" srcId="{E68C1AE6-189F-4284-9332-DE95E8FE059E}" destId="{C8A5FF98-0639-463B-80D7-F21C8E7A01F0}"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EBE8F-0F81-4AC1-B025-8E49002976BD}">
      <dsp:nvSpPr>
        <dsp:cNvPr id="0" name=""/>
        <dsp:cNvSpPr/>
      </dsp:nvSpPr>
      <dsp:spPr>
        <a:xfrm>
          <a:off x="871064" y="996"/>
          <a:ext cx="1895897" cy="11375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Understanding</a:t>
          </a:r>
          <a:endParaRPr lang="en-IN" sz="1500" kern="1200" dirty="0"/>
        </a:p>
      </dsp:txBody>
      <dsp:txXfrm>
        <a:off x="904381" y="34313"/>
        <a:ext cx="1829263" cy="1070904"/>
      </dsp:txXfrm>
    </dsp:sp>
    <dsp:sp modelId="{CBBFB3E7-FF6B-484A-B3CD-C358AE5D1D75}">
      <dsp:nvSpPr>
        <dsp:cNvPr id="0" name=""/>
        <dsp:cNvSpPr/>
      </dsp:nvSpPr>
      <dsp:spPr>
        <a:xfrm>
          <a:off x="2933801" y="334674"/>
          <a:ext cx="401930" cy="4701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2933801" y="428710"/>
        <a:ext cx="281351" cy="282110"/>
      </dsp:txXfrm>
    </dsp:sp>
    <dsp:sp modelId="{B0CBB71D-F97E-4309-8413-CF239EC20CEA}">
      <dsp:nvSpPr>
        <dsp:cNvPr id="0" name=""/>
        <dsp:cNvSpPr/>
      </dsp:nvSpPr>
      <dsp:spPr>
        <a:xfrm>
          <a:off x="3525321" y="996"/>
          <a:ext cx="1895897" cy="11375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dirty="0"/>
            <a:t>Data Cleaning</a:t>
          </a:r>
          <a:endParaRPr lang="en-IN" sz="1500" kern="1200" dirty="0"/>
        </a:p>
      </dsp:txBody>
      <dsp:txXfrm>
        <a:off x="3558638" y="34313"/>
        <a:ext cx="1829263" cy="1070904"/>
      </dsp:txXfrm>
    </dsp:sp>
    <dsp:sp modelId="{9E45FDEA-9A67-43E4-A52E-63219AEB9414}">
      <dsp:nvSpPr>
        <dsp:cNvPr id="0" name=""/>
        <dsp:cNvSpPr/>
      </dsp:nvSpPr>
      <dsp:spPr>
        <a:xfrm>
          <a:off x="5588058" y="334674"/>
          <a:ext cx="401930" cy="4701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5588058" y="428710"/>
        <a:ext cx="281351" cy="282110"/>
      </dsp:txXfrm>
    </dsp:sp>
    <dsp:sp modelId="{6100D7B2-588D-4968-B673-F2F7B9A9EDA1}">
      <dsp:nvSpPr>
        <dsp:cNvPr id="0" name=""/>
        <dsp:cNvSpPr/>
      </dsp:nvSpPr>
      <dsp:spPr>
        <a:xfrm>
          <a:off x="6179578" y="996"/>
          <a:ext cx="1895897" cy="11375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dirty="0"/>
            <a:t>EDA</a:t>
          </a:r>
          <a:endParaRPr lang="en-IN" sz="1500" kern="1200" dirty="0"/>
        </a:p>
      </dsp:txBody>
      <dsp:txXfrm>
        <a:off x="6212895" y="34313"/>
        <a:ext cx="1829263" cy="1070904"/>
      </dsp:txXfrm>
    </dsp:sp>
    <dsp:sp modelId="{E301CE63-FC8B-464A-8063-4FA69D306DC6}">
      <dsp:nvSpPr>
        <dsp:cNvPr id="0" name=""/>
        <dsp:cNvSpPr/>
      </dsp:nvSpPr>
      <dsp:spPr>
        <a:xfrm rot="5400000">
          <a:off x="6926562" y="1271248"/>
          <a:ext cx="401930" cy="4701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rot="-5400000">
        <a:off x="6986473" y="1305374"/>
        <a:ext cx="282110" cy="281351"/>
      </dsp:txXfrm>
    </dsp:sp>
    <dsp:sp modelId="{2529197B-4C39-4027-AF72-E198244E9120}">
      <dsp:nvSpPr>
        <dsp:cNvPr id="0" name=""/>
        <dsp:cNvSpPr/>
      </dsp:nvSpPr>
      <dsp:spPr>
        <a:xfrm>
          <a:off x="6179578" y="1896894"/>
          <a:ext cx="1895897" cy="11375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dirty="0"/>
            <a:t>Data Preparation</a:t>
          </a:r>
          <a:endParaRPr lang="en-IN" sz="1500" kern="1200" dirty="0"/>
        </a:p>
      </dsp:txBody>
      <dsp:txXfrm>
        <a:off x="6212895" y="1930211"/>
        <a:ext cx="1829263" cy="1070904"/>
      </dsp:txXfrm>
    </dsp:sp>
    <dsp:sp modelId="{75B8B526-59FD-4933-927B-02ED103AE2AE}">
      <dsp:nvSpPr>
        <dsp:cNvPr id="0" name=""/>
        <dsp:cNvSpPr/>
      </dsp:nvSpPr>
      <dsp:spPr>
        <a:xfrm rot="10800000">
          <a:off x="5610809" y="2230572"/>
          <a:ext cx="401930" cy="4701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rot="10800000">
        <a:off x="5731388" y="2324608"/>
        <a:ext cx="281351" cy="282110"/>
      </dsp:txXfrm>
    </dsp:sp>
    <dsp:sp modelId="{5A24417D-5EF9-464F-8274-561DBFC911B1}">
      <dsp:nvSpPr>
        <dsp:cNvPr id="0" name=""/>
        <dsp:cNvSpPr/>
      </dsp:nvSpPr>
      <dsp:spPr>
        <a:xfrm>
          <a:off x="3525321" y="1896894"/>
          <a:ext cx="1895897" cy="11375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dirty="0"/>
            <a:t>Model Building</a:t>
          </a:r>
          <a:endParaRPr lang="en-IN" sz="1500" kern="1200" dirty="0"/>
        </a:p>
      </dsp:txBody>
      <dsp:txXfrm>
        <a:off x="3558638" y="1930211"/>
        <a:ext cx="1829263" cy="1070904"/>
      </dsp:txXfrm>
    </dsp:sp>
    <dsp:sp modelId="{9EF941BD-A84E-4B2F-8CBB-8E1C932B0F93}">
      <dsp:nvSpPr>
        <dsp:cNvPr id="0" name=""/>
        <dsp:cNvSpPr/>
      </dsp:nvSpPr>
      <dsp:spPr>
        <a:xfrm rot="10800000">
          <a:off x="2956552" y="2230572"/>
          <a:ext cx="401930" cy="4701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rot="10800000">
        <a:off x="3077131" y="2324608"/>
        <a:ext cx="281351" cy="282110"/>
      </dsp:txXfrm>
    </dsp:sp>
    <dsp:sp modelId="{D331BC24-2947-485F-ACDD-2ADCB95236B4}">
      <dsp:nvSpPr>
        <dsp:cNvPr id="0" name=""/>
        <dsp:cNvSpPr/>
      </dsp:nvSpPr>
      <dsp:spPr>
        <a:xfrm>
          <a:off x="871064" y="1896894"/>
          <a:ext cx="1895897" cy="11375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dirty="0"/>
            <a:t>Model Evaluation</a:t>
          </a:r>
          <a:endParaRPr lang="en-IN" sz="1500" kern="1200" dirty="0"/>
        </a:p>
      </dsp:txBody>
      <dsp:txXfrm>
        <a:off x="904381" y="1930211"/>
        <a:ext cx="1829263" cy="1070904"/>
      </dsp:txXfrm>
    </dsp:sp>
    <dsp:sp modelId="{2044B480-45E3-41B1-8C5E-39E238ED80D5}">
      <dsp:nvSpPr>
        <dsp:cNvPr id="0" name=""/>
        <dsp:cNvSpPr/>
      </dsp:nvSpPr>
      <dsp:spPr>
        <a:xfrm rot="5400000">
          <a:off x="1618048" y="3167146"/>
          <a:ext cx="401930" cy="4701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rot="-5400000">
        <a:off x="1677959" y="3201272"/>
        <a:ext cx="282110" cy="281351"/>
      </dsp:txXfrm>
    </dsp:sp>
    <dsp:sp modelId="{957B2EA3-2CE0-4A0E-A8AE-718446745556}">
      <dsp:nvSpPr>
        <dsp:cNvPr id="0" name=""/>
        <dsp:cNvSpPr/>
      </dsp:nvSpPr>
      <dsp:spPr>
        <a:xfrm>
          <a:off x="871064" y="3792792"/>
          <a:ext cx="1895897" cy="11375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dirty="0"/>
            <a:t>Prediction</a:t>
          </a:r>
          <a:endParaRPr lang="en-IN" sz="1500" kern="1200" dirty="0"/>
        </a:p>
      </dsp:txBody>
      <dsp:txXfrm>
        <a:off x="904381" y="3826109"/>
        <a:ext cx="1829263" cy="1070904"/>
      </dsp:txXfrm>
    </dsp:sp>
    <dsp:sp modelId="{CA12E63A-48F7-4225-93C2-84BA38957F33}">
      <dsp:nvSpPr>
        <dsp:cNvPr id="0" name=""/>
        <dsp:cNvSpPr/>
      </dsp:nvSpPr>
      <dsp:spPr>
        <a:xfrm>
          <a:off x="2933801" y="4126470"/>
          <a:ext cx="401930" cy="4701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2933801" y="4220506"/>
        <a:ext cx="281351" cy="282110"/>
      </dsp:txXfrm>
    </dsp:sp>
    <dsp:sp modelId="{C8A5FF98-0639-463B-80D7-F21C8E7A01F0}">
      <dsp:nvSpPr>
        <dsp:cNvPr id="0" name=""/>
        <dsp:cNvSpPr/>
      </dsp:nvSpPr>
      <dsp:spPr>
        <a:xfrm>
          <a:off x="3525321" y="3792792"/>
          <a:ext cx="1895897" cy="11375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dirty="0"/>
            <a:t>Recommendation</a:t>
          </a:r>
          <a:endParaRPr lang="en-IN" sz="1500" kern="1200" dirty="0"/>
        </a:p>
      </dsp:txBody>
      <dsp:txXfrm>
        <a:off x="3558638" y="3826109"/>
        <a:ext cx="1829263" cy="107090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6566BD-20BE-4184-A361-47F163F0CD25}"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07C045-155F-4990-92D2-F8DB9663A357}" type="slidenum">
              <a:rPr lang="en-IN" smtClean="0"/>
              <a:t>‹#›</a:t>
            </a:fld>
            <a:endParaRPr lang="en-IN"/>
          </a:p>
        </p:txBody>
      </p:sp>
    </p:spTree>
    <p:extLst>
      <p:ext uri="{BB962C8B-B14F-4D97-AF65-F5344CB8AC3E}">
        <p14:creationId xmlns:p14="http://schemas.microsoft.com/office/powerpoint/2010/main" val="1036575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6566BD-20BE-4184-A361-47F163F0CD25}" type="datetimeFigureOut">
              <a:rPr lang="en-IN" smtClean="0"/>
              <a:t>17-07-2023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07C045-155F-4990-92D2-F8DB9663A357}" type="slidenum">
              <a:rPr lang="en-IN" smtClean="0"/>
              <a:t>‹#›</a:t>
            </a:fld>
            <a:endParaRPr lang="en-IN"/>
          </a:p>
        </p:txBody>
      </p:sp>
    </p:spTree>
    <p:extLst>
      <p:ext uri="{BB962C8B-B14F-4D97-AF65-F5344CB8AC3E}">
        <p14:creationId xmlns:p14="http://schemas.microsoft.com/office/powerpoint/2010/main" val="2991097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56566BD-20BE-4184-A361-47F163F0CD25}"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07C045-155F-4990-92D2-F8DB9663A357}" type="slidenum">
              <a:rPr lang="en-IN" smtClean="0"/>
              <a:t>‹#›</a:t>
            </a:fld>
            <a:endParaRPr lang="en-IN"/>
          </a:p>
        </p:txBody>
      </p:sp>
    </p:spTree>
    <p:extLst>
      <p:ext uri="{BB962C8B-B14F-4D97-AF65-F5344CB8AC3E}">
        <p14:creationId xmlns:p14="http://schemas.microsoft.com/office/powerpoint/2010/main" val="2185716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56566BD-20BE-4184-A361-47F163F0CD25}"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07C045-155F-4990-92D2-F8DB9663A35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27935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6566BD-20BE-4184-A361-47F163F0CD25}"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07C045-155F-4990-92D2-F8DB9663A357}" type="slidenum">
              <a:rPr lang="en-IN" smtClean="0"/>
              <a:t>‹#›</a:t>
            </a:fld>
            <a:endParaRPr lang="en-IN"/>
          </a:p>
        </p:txBody>
      </p:sp>
    </p:spTree>
    <p:extLst>
      <p:ext uri="{BB962C8B-B14F-4D97-AF65-F5344CB8AC3E}">
        <p14:creationId xmlns:p14="http://schemas.microsoft.com/office/powerpoint/2010/main" val="2622507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6566BD-20BE-4184-A361-47F163F0CD25}" type="datetimeFigureOut">
              <a:rPr lang="en-IN" smtClean="0"/>
              <a:t>17-07-2023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07C045-155F-4990-92D2-F8DB9663A357}" type="slidenum">
              <a:rPr lang="en-IN" smtClean="0"/>
              <a:t>‹#›</a:t>
            </a:fld>
            <a:endParaRPr lang="en-IN"/>
          </a:p>
        </p:txBody>
      </p:sp>
    </p:spTree>
    <p:extLst>
      <p:ext uri="{BB962C8B-B14F-4D97-AF65-F5344CB8AC3E}">
        <p14:creationId xmlns:p14="http://schemas.microsoft.com/office/powerpoint/2010/main" val="3232807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6566BD-20BE-4184-A361-47F163F0CD25}" type="datetimeFigureOut">
              <a:rPr lang="en-IN" smtClean="0"/>
              <a:t>17-07-2023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07C045-155F-4990-92D2-F8DB9663A357}" type="slidenum">
              <a:rPr lang="en-IN" smtClean="0"/>
              <a:t>‹#›</a:t>
            </a:fld>
            <a:endParaRPr lang="en-IN"/>
          </a:p>
        </p:txBody>
      </p:sp>
    </p:spTree>
    <p:extLst>
      <p:ext uri="{BB962C8B-B14F-4D97-AF65-F5344CB8AC3E}">
        <p14:creationId xmlns:p14="http://schemas.microsoft.com/office/powerpoint/2010/main" val="4220628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6566BD-20BE-4184-A361-47F163F0CD25}"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07C045-155F-4990-92D2-F8DB9663A357}" type="slidenum">
              <a:rPr lang="en-IN" smtClean="0"/>
              <a:t>‹#›</a:t>
            </a:fld>
            <a:endParaRPr lang="en-IN"/>
          </a:p>
        </p:txBody>
      </p:sp>
    </p:spTree>
    <p:extLst>
      <p:ext uri="{BB962C8B-B14F-4D97-AF65-F5344CB8AC3E}">
        <p14:creationId xmlns:p14="http://schemas.microsoft.com/office/powerpoint/2010/main" val="21883795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6566BD-20BE-4184-A361-47F163F0CD25}"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07C045-155F-4990-92D2-F8DB9663A357}" type="slidenum">
              <a:rPr lang="en-IN" smtClean="0"/>
              <a:t>‹#›</a:t>
            </a:fld>
            <a:endParaRPr lang="en-IN"/>
          </a:p>
        </p:txBody>
      </p:sp>
    </p:spTree>
    <p:extLst>
      <p:ext uri="{BB962C8B-B14F-4D97-AF65-F5344CB8AC3E}">
        <p14:creationId xmlns:p14="http://schemas.microsoft.com/office/powerpoint/2010/main" val="3868474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56566BD-20BE-4184-A361-47F163F0CD25}"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07C045-155F-4990-92D2-F8DB9663A357}" type="slidenum">
              <a:rPr lang="en-IN" smtClean="0"/>
              <a:t>‹#›</a:t>
            </a:fld>
            <a:endParaRPr lang="en-IN"/>
          </a:p>
        </p:txBody>
      </p:sp>
    </p:spTree>
    <p:extLst>
      <p:ext uri="{BB962C8B-B14F-4D97-AF65-F5344CB8AC3E}">
        <p14:creationId xmlns:p14="http://schemas.microsoft.com/office/powerpoint/2010/main" val="1340521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6566BD-20BE-4184-A361-47F163F0CD25}"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07C045-155F-4990-92D2-F8DB9663A357}" type="slidenum">
              <a:rPr lang="en-IN" smtClean="0"/>
              <a:t>‹#›</a:t>
            </a:fld>
            <a:endParaRPr lang="en-IN"/>
          </a:p>
        </p:txBody>
      </p:sp>
    </p:spTree>
    <p:extLst>
      <p:ext uri="{BB962C8B-B14F-4D97-AF65-F5344CB8AC3E}">
        <p14:creationId xmlns:p14="http://schemas.microsoft.com/office/powerpoint/2010/main" val="844336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6566BD-20BE-4184-A361-47F163F0CD25}" type="datetimeFigureOut">
              <a:rPr lang="en-IN" smtClean="0"/>
              <a:t>17-07-2023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07C045-155F-4990-92D2-F8DB9663A357}" type="slidenum">
              <a:rPr lang="en-IN" smtClean="0"/>
              <a:t>‹#›</a:t>
            </a:fld>
            <a:endParaRPr lang="en-IN"/>
          </a:p>
        </p:txBody>
      </p:sp>
    </p:spTree>
    <p:extLst>
      <p:ext uri="{BB962C8B-B14F-4D97-AF65-F5344CB8AC3E}">
        <p14:creationId xmlns:p14="http://schemas.microsoft.com/office/powerpoint/2010/main" val="2774383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6566BD-20BE-4184-A361-47F163F0CD25}" type="datetimeFigureOut">
              <a:rPr lang="en-IN" smtClean="0"/>
              <a:t>17-07-2023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07C045-155F-4990-92D2-F8DB9663A357}" type="slidenum">
              <a:rPr lang="en-IN" smtClean="0"/>
              <a:t>‹#›</a:t>
            </a:fld>
            <a:endParaRPr lang="en-IN"/>
          </a:p>
        </p:txBody>
      </p:sp>
    </p:spTree>
    <p:extLst>
      <p:ext uri="{BB962C8B-B14F-4D97-AF65-F5344CB8AC3E}">
        <p14:creationId xmlns:p14="http://schemas.microsoft.com/office/powerpoint/2010/main" val="1345408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56566BD-20BE-4184-A361-47F163F0CD25}" type="datetimeFigureOut">
              <a:rPr lang="en-IN" smtClean="0"/>
              <a:t>17-07-2023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E07C045-155F-4990-92D2-F8DB9663A357}" type="slidenum">
              <a:rPr lang="en-IN" smtClean="0"/>
              <a:t>‹#›</a:t>
            </a:fld>
            <a:endParaRPr lang="en-IN"/>
          </a:p>
        </p:txBody>
      </p:sp>
    </p:spTree>
    <p:extLst>
      <p:ext uri="{BB962C8B-B14F-4D97-AF65-F5344CB8AC3E}">
        <p14:creationId xmlns:p14="http://schemas.microsoft.com/office/powerpoint/2010/main" val="3063595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56566BD-20BE-4184-A361-47F163F0CD25}" type="datetimeFigureOut">
              <a:rPr lang="en-IN" smtClean="0"/>
              <a:t>17-07-2023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E07C045-155F-4990-92D2-F8DB9663A357}" type="slidenum">
              <a:rPr lang="en-IN" smtClean="0"/>
              <a:t>‹#›</a:t>
            </a:fld>
            <a:endParaRPr lang="en-IN"/>
          </a:p>
        </p:txBody>
      </p:sp>
    </p:spTree>
    <p:extLst>
      <p:ext uri="{BB962C8B-B14F-4D97-AF65-F5344CB8AC3E}">
        <p14:creationId xmlns:p14="http://schemas.microsoft.com/office/powerpoint/2010/main" val="2326643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56566BD-20BE-4184-A361-47F163F0CD25}" type="datetimeFigureOut">
              <a:rPr lang="en-IN" smtClean="0"/>
              <a:t>17-07-2023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E07C045-155F-4990-92D2-F8DB9663A357}" type="slidenum">
              <a:rPr lang="en-IN" smtClean="0"/>
              <a:t>‹#›</a:t>
            </a:fld>
            <a:endParaRPr lang="en-IN"/>
          </a:p>
        </p:txBody>
      </p:sp>
    </p:spTree>
    <p:extLst>
      <p:ext uri="{BB962C8B-B14F-4D97-AF65-F5344CB8AC3E}">
        <p14:creationId xmlns:p14="http://schemas.microsoft.com/office/powerpoint/2010/main" val="2287593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6566BD-20BE-4184-A361-47F163F0CD25}" type="datetimeFigureOut">
              <a:rPr lang="en-IN" smtClean="0"/>
              <a:t>17-07-2023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07C045-155F-4990-92D2-F8DB9663A357}" type="slidenum">
              <a:rPr lang="en-IN" smtClean="0"/>
              <a:t>‹#›</a:t>
            </a:fld>
            <a:endParaRPr lang="en-IN"/>
          </a:p>
        </p:txBody>
      </p:sp>
    </p:spTree>
    <p:extLst>
      <p:ext uri="{BB962C8B-B14F-4D97-AF65-F5344CB8AC3E}">
        <p14:creationId xmlns:p14="http://schemas.microsoft.com/office/powerpoint/2010/main" val="1566842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56566BD-20BE-4184-A361-47F163F0CD25}" type="datetimeFigureOut">
              <a:rPr lang="en-IN" smtClean="0"/>
              <a:t>17-07-2023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E07C045-155F-4990-92D2-F8DB9663A357}" type="slidenum">
              <a:rPr lang="en-IN" smtClean="0"/>
              <a:t>‹#›</a:t>
            </a:fld>
            <a:endParaRPr lang="en-IN"/>
          </a:p>
        </p:txBody>
      </p:sp>
    </p:spTree>
    <p:extLst>
      <p:ext uri="{BB962C8B-B14F-4D97-AF65-F5344CB8AC3E}">
        <p14:creationId xmlns:p14="http://schemas.microsoft.com/office/powerpoint/2010/main" val="18051983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21B1B-E12A-AE3B-D477-27C8CF3CADA1}"/>
              </a:ext>
            </a:extLst>
          </p:cNvPr>
          <p:cNvSpPr>
            <a:spLocks noGrp="1"/>
          </p:cNvSpPr>
          <p:nvPr>
            <p:ph type="ctrTitle"/>
          </p:nvPr>
        </p:nvSpPr>
        <p:spPr/>
        <p:txBody>
          <a:bodyPr/>
          <a:lstStyle/>
          <a:p>
            <a:r>
              <a:rPr lang="en-US" dirty="0"/>
              <a:t>X Education - Lead Scoring Case Study</a:t>
            </a:r>
            <a:endParaRPr lang="en-IN" dirty="0"/>
          </a:p>
        </p:txBody>
      </p:sp>
      <p:sp>
        <p:nvSpPr>
          <p:cNvPr id="3" name="Subtitle 2">
            <a:extLst>
              <a:ext uri="{FF2B5EF4-FFF2-40B4-BE49-F238E27FC236}">
                <a16:creationId xmlns:a16="http://schemas.microsoft.com/office/drawing/2014/main" id="{458BB948-9234-38D9-E46A-1FE7C2754104}"/>
              </a:ext>
            </a:extLst>
          </p:cNvPr>
          <p:cNvSpPr>
            <a:spLocks noGrp="1"/>
          </p:cNvSpPr>
          <p:nvPr>
            <p:ph type="subTitle" idx="1"/>
          </p:nvPr>
        </p:nvSpPr>
        <p:spPr/>
        <p:txBody>
          <a:bodyPr>
            <a:normAutofit/>
          </a:bodyPr>
          <a:lstStyle/>
          <a:p>
            <a:r>
              <a:rPr lang="en-US" sz="1800" dirty="0"/>
              <a:t>Filtration of convertible leads out of total leads pool so the conversion rate of X education can be improved from 30% to 80%</a:t>
            </a:r>
            <a:endParaRPr lang="en-IN" sz="1800" dirty="0"/>
          </a:p>
        </p:txBody>
      </p:sp>
    </p:spTree>
    <p:extLst>
      <p:ext uri="{BB962C8B-B14F-4D97-AF65-F5344CB8AC3E}">
        <p14:creationId xmlns:p14="http://schemas.microsoft.com/office/powerpoint/2010/main" val="512340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B951D3B-1759-6F3A-407F-60292F063E76}"/>
              </a:ext>
            </a:extLst>
          </p:cNvPr>
          <p:cNvSpPr>
            <a:spLocks noGrp="1"/>
          </p:cNvSpPr>
          <p:nvPr>
            <p:ph type="title"/>
          </p:nvPr>
        </p:nvSpPr>
        <p:spPr>
          <a:xfrm>
            <a:off x="646111" y="452718"/>
            <a:ext cx="9404723" cy="763686"/>
          </a:xfrm>
        </p:spPr>
        <p:txBody>
          <a:bodyPr/>
          <a:lstStyle/>
          <a:p>
            <a:r>
              <a:rPr lang="en-US" b="1" dirty="0"/>
              <a:t>Exploratory Data Analysis (EDA)</a:t>
            </a:r>
            <a:endParaRPr lang="en-IN" b="1" dirty="0"/>
          </a:p>
        </p:txBody>
      </p:sp>
      <p:sp>
        <p:nvSpPr>
          <p:cNvPr id="3" name="Content Placeholder 2">
            <a:extLst>
              <a:ext uri="{FF2B5EF4-FFF2-40B4-BE49-F238E27FC236}">
                <a16:creationId xmlns:a16="http://schemas.microsoft.com/office/drawing/2014/main" id="{B4F9F384-C93C-75E2-A07F-6EF172FA1371}"/>
              </a:ext>
            </a:extLst>
          </p:cNvPr>
          <p:cNvSpPr>
            <a:spLocks noGrp="1"/>
          </p:cNvSpPr>
          <p:nvPr>
            <p:ph idx="1"/>
          </p:nvPr>
        </p:nvSpPr>
        <p:spPr/>
        <p:txBody>
          <a:bodyPr/>
          <a:lstStyle/>
          <a:p>
            <a:endParaRPr lang="en-IN" dirty="0"/>
          </a:p>
          <a:p>
            <a:endParaRPr lang="en-IN" dirty="0"/>
          </a:p>
        </p:txBody>
      </p:sp>
      <p:sp>
        <p:nvSpPr>
          <p:cNvPr id="9" name="Rectangle 8">
            <a:extLst>
              <a:ext uri="{FF2B5EF4-FFF2-40B4-BE49-F238E27FC236}">
                <a16:creationId xmlns:a16="http://schemas.microsoft.com/office/drawing/2014/main" id="{58EEB5F9-737E-9A48-319D-693E4148242A}"/>
              </a:ext>
            </a:extLst>
          </p:cNvPr>
          <p:cNvSpPr/>
          <p:nvPr/>
        </p:nvSpPr>
        <p:spPr>
          <a:xfrm>
            <a:off x="646111" y="452718"/>
            <a:ext cx="45719" cy="704963"/>
          </a:xfrm>
          <a:prstGeom prst="rect">
            <a:avLst/>
          </a:prstGeom>
          <a:solidFill>
            <a:srgbClr val="FF0000"/>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Content Placeholder 2">
            <a:extLst>
              <a:ext uri="{FF2B5EF4-FFF2-40B4-BE49-F238E27FC236}">
                <a16:creationId xmlns:a16="http://schemas.microsoft.com/office/drawing/2014/main" id="{2758B16F-948E-84CE-AF64-FE5B5693C232}"/>
              </a:ext>
            </a:extLst>
          </p:cNvPr>
          <p:cNvSpPr txBox="1">
            <a:spLocks/>
          </p:cNvSpPr>
          <p:nvPr/>
        </p:nvSpPr>
        <p:spPr>
          <a:xfrm>
            <a:off x="1255713" y="2205318"/>
            <a:ext cx="4150006"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The combination of Google and Direct Traffic contributes to 58% of the lead sources.</a:t>
            </a:r>
          </a:p>
        </p:txBody>
      </p:sp>
      <p:sp>
        <p:nvSpPr>
          <p:cNvPr id="4" name="TextBox 3">
            <a:extLst>
              <a:ext uri="{FF2B5EF4-FFF2-40B4-BE49-F238E27FC236}">
                <a16:creationId xmlns:a16="http://schemas.microsoft.com/office/drawing/2014/main" id="{4FF044C7-DEF6-5C3F-71A1-B38055704E97}"/>
              </a:ext>
            </a:extLst>
          </p:cNvPr>
          <p:cNvSpPr txBox="1"/>
          <p:nvPr/>
        </p:nvSpPr>
        <p:spPr>
          <a:xfrm>
            <a:off x="646111" y="1392572"/>
            <a:ext cx="4144003" cy="523220"/>
          </a:xfrm>
          <a:prstGeom prst="rect">
            <a:avLst/>
          </a:prstGeom>
          <a:noFill/>
        </p:spPr>
        <p:txBody>
          <a:bodyPr wrap="square" rtlCol="0">
            <a:spAutoFit/>
          </a:bodyPr>
          <a:lstStyle/>
          <a:p>
            <a:pPr marL="457200" indent="-457200">
              <a:buFont typeface="Arial" panose="020B0604020202020204" pitchFamily="34" charset="0"/>
              <a:buChar char="•"/>
            </a:pPr>
            <a:r>
              <a:rPr lang="en-IN" sz="2800" dirty="0"/>
              <a:t>Univariate Analysis</a:t>
            </a:r>
          </a:p>
        </p:txBody>
      </p:sp>
      <p:pic>
        <p:nvPicPr>
          <p:cNvPr id="2" name="Picture 1">
            <a:extLst>
              <a:ext uri="{FF2B5EF4-FFF2-40B4-BE49-F238E27FC236}">
                <a16:creationId xmlns:a16="http://schemas.microsoft.com/office/drawing/2014/main" id="{9024100D-D362-B1FC-2431-34514BDA4ED7}"/>
              </a:ext>
            </a:extLst>
          </p:cNvPr>
          <p:cNvPicPr>
            <a:picLocks noChangeAspect="1"/>
          </p:cNvPicPr>
          <p:nvPr/>
        </p:nvPicPr>
        <p:blipFill>
          <a:blip r:embed="rId2"/>
          <a:stretch>
            <a:fillRect/>
          </a:stretch>
        </p:blipFill>
        <p:spPr>
          <a:xfrm>
            <a:off x="5895975" y="1654182"/>
            <a:ext cx="5886450" cy="39147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52986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B951D3B-1759-6F3A-407F-60292F063E76}"/>
              </a:ext>
            </a:extLst>
          </p:cNvPr>
          <p:cNvSpPr>
            <a:spLocks noGrp="1"/>
          </p:cNvSpPr>
          <p:nvPr>
            <p:ph type="title"/>
          </p:nvPr>
        </p:nvSpPr>
        <p:spPr>
          <a:xfrm>
            <a:off x="646111" y="452718"/>
            <a:ext cx="9404723" cy="763686"/>
          </a:xfrm>
        </p:spPr>
        <p:txBody>
          <a:bodyPr/>
          <a:lstStyle/>
          <a:p>
            <a:r>
              <a:rPr lang="en-US" b="1" dirty="0"/>
              <a:t>Exploratory Data Analysis (EDA)</a:t>
            </a:r>
            <a:endParaRPr lang="en-IN" b="1" dirty="0"/>
          </a:p>
        </p:txBody>
      </p:sp>
      <p:sp>
        <p:nvSpPr>
          <p:cNvPr id="3" name="Content Placeholder 2">
            <a:extLst>
              <a:ext uri="{FF2B5EF4-FFF2-40B4-BE49-F238E27FC236}">
                <a16:creationId xmlns:a16="http://schemas.microsoft.com/office/drawing/2014/main" id="{B4F9F384-C93C-75E2-A07F-6EF172FA1371}"/>
              </a:ext>
            </a:extLst>
          </p:cNvPr>
          <p:cNvSpPr>
            <a:spLocks noGrp="1"/>
          </p:cNvSpPr>
          <p:nvPr>
            <p:ph idx="1"/>
          </p:nvPr>
        </p:nvSpPr>
        <p:spPr/>
        <p:txBody>
          <a:bodyPr/>
          <a:lstStyle/>
          <a:p>
            <a:endParaRPr lang="en-IN" dirty="0"/>
          </a:p>
          <a:p>
            <a:endParaRPr lang="en-IN" dirty="0"/>
          </a:p>
        </p:txBody>
      </p:sp>
      <p:sp>
        <p:nvSpPr>
          <p:cNvPr id="9" name="Rectangle 8">
            <a:extLst>
              <a:ext uri="{FF2B5EF4-FFF2-40B4-BE49-F238E27FC236}">
                <a16:creationId xmlns:a16="http://schemas.microsoft.com/office/drawing/2014/main" id="{58EEB5F9-737E-9A48-319D-693E4148242A}"/>
              </a:ext>
            </a:extLst>
          </p:cNvPr>
          <p:cNvSpPr/>
          <p:nvPr/>
        </p:nvSpPr>
        <p:spPr>
          <a:xfrm>
            <a:off x="646111" y="452718"/>
            <a:ext cx="45719" cy="704963"/>
          </a:xfrm>
          <a:prstGeom prst="rect">
            <a:avLst/>
          </a:prstGeom>
          <a:solidFill>
            <a:srgbClr val="FF0000"/>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Content Placeholder 2">
            <a:extLst>
              <a:ext uri="{FF2B5EF4-FFF2-40B4-BE49-F238E27FC236}">
                <a16:creationId xmlns:a16="http://schemas.microsoft.com/office/drawing/2014/main" id="{2758B16F-948E-84CE-AF64-FE5B5693C232}"/>
              </a:ext>
            </a:extLst>
          </p:cNvPr>
          <p:cNvSpPr txBox="1">
            <a:spLocks/>
          </p:cNvSpPr>
          <p:nvPr/>
        </p:nvSpPr>
        <p:spPr>
          <a:xfrm>
            <a:off x="1255713" y="2205318"/>
            <a:ext cx="3692806"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The majority of customer interactions, approximately 68%, involve "SMS Sent" and "Email Opened" activities.</a:t>
            </a:r>
          </a:p>
        </p:txBody>
      </p:sp>
      <p:sp>
        <p:nvSpPr>
          <p:cNvPr id="4" name="TextBox 3">
            <a:extLst>
              <a:ext uri="{FF2B5EF4-FFF2-40B4-BE49-F238E27FC236}">
                <a16:creationId xmlns:a16="http://schemas.microsoft.com/office/drawing/2014/main" id="{4FF044C7-DEF6-5C3F-71A1-B38055704E97}"/>
              </a:ext>
            </a:extLst>
          </p:cNvPr>
          <p:cNvSpPr txBox="1"/>
          <p:nvPr/>
        </p:nvSpPr>
        <p:spPr>
          <a:xfrm>
            <a:off x="646111" y="1392572"/>
            <a:ext cx="4144003" cy="523220"/>
          </a:xfrm>
          <a:prstGeom prst="rect">
            <a:avLst/>
          </a:prstGeom>
          <a:noFill/>
        </p:spPr>
        <p:txBody>
          <a:bodyPr wrap="square" rtlCol="0">
            <a:spAutoFit/>
          </a:bodyPr>
          <a:lstStyle/>
          <a:p>
            <a:pPr marL="457200" indent="-457200">
              <a:buFont typeface="Arial" panose="020B0604020202020204" pitchFamily="34" charset="0"/>
              <a:buChar char="•"/>
            </a:pPr>
            <a:r>
              <a:rPr lang="en-IN" sz="2800" dirty="0"/>
              <a:t>Univariate Analysis</a:t>
            </a:r>
          </a:p>
        </p:txBody>
      </p:sp>
      <p:pic>
        <p:nvPicPr>
          <p:cNvPr id="5" name="Picture 4">
            <a:extLst>
              <a:ext uri="{FF2B5EF4-FFF2-40B4-BE49-F238E27FC236}">
                <a16:creationId xmlns:a16="http://schemas.microsoft.com/office/drawing/2014/main" id="{5A34A694-489B-D953-F08B-84D3A2FA95DF}"/>
              </a:ext>
            </a:extLst>
          </p:cNvPr>
          <p:cNvPicPr>
            <a:picLocks noChangeAspect="1"/>
          </p:cNvPicPr>
          <p:nvPr/>
        </p:nvPicPr>
        <p:blipFill>
          <a:blip r:embed="rId2"/>
          <a:stretch>
            <a:fillRect/>
          </a:stretch>
        </p:blipFill>
        <p:spPr>
          <a:xfrm>
            <a:off x="5576582" y="1368804"/>
            <a:ext cx="5886450" cy="43910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88088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B951D3B-1759-6F3A-407F-60292F063E76}"/>
              </a:ext>
            </a:extLst>
          </p:cNvPr>
          <p:cNvSpPr>
            <a:spLocks noGrp="1"/>
          </p:cNvSpPr>
          <p:nvPr>
            <p:ph type="title"/>
          </p:nvPr>
        </p:nvSpPr>
        <p:spPr>
          <a:xfrm>
            <a:off x="646111" y="452718"/>
            <a:ext cx="9404723" cy="763686"/>
          </a:xfrm>
        </p:spPr>
        <p:txBody>
          <a:bodyPr/>
          <a:lstStyle/>
          <a:p>
            <a:r>
              <a:rPr lang="en-US" b="1" dirty="0"/>
              <a:t>Exploratory Data Analysis (EDA)</a:t>
            </a:r>
            <a:endParaRPr lang="en-IN" b="1" dirty="0"/>
          </a:p>
        </p:txBody>
      </p:sp>
      <p:sp>
        <p:nvSpPr>
          <p:cNvPr id="3" name="Content Placeholder 2">
            <a:extLst>
              <a:ext uri="{FF2B5EF4-FFF2-40B4-BE49-F238E27FC236}">
                <a16:creationId xmlns:a16="http://schemas.microsoft.com/office/drawing/2014/main" id="{B4F9F384-C93C-75E2-A07F-6EF172FA1371}"/>
              </a:ext>
            </a:extLst>
          </p:cNvPr>
          <p:cNvSpPr>
            <a:spLocks noGrp="1"/>
          </p:cNvSpPr>
          <p:nvPr>
            <p:ph idx="1"/>
          </p:nvPr>
        </p:nvSpPr>
        <p:spPr>
          <a:xfrm>
            <a:off x="1104293" y="2052918"/>
            <a:ext cx="8946541" cy="4195481"/>
          </a:xfrm>
        </p:spPr>
        <p:txBody>
          <a:bodyPr/>
          <a:lstStyle/>
          <a:p>
            <a:endParaRPr lang="en-IN" dirty="0"/>
          </a:p>
          <a:p>
            <a:endParaRPr lang="en-IN" dirty="0"/>
          </a:p>
        </p:txBody>
      </p:sp>
      <p:sp>
        <p:nvSpPr>
          <p:cNvPr id="9" name="Rectangle 8">
            <a:extLst>
              <a:ext uri="{FF2B5EF4-FFF2-40B4-BE49-F238E27FC236}">
                <a16:creationId xmlns:a16="http://schemas.microsoft.com/office/drawing/2014/main" id="{58EEB5F9-737E-9A48-319D-693E4148242A}"/>
              </a:ext>
            </a:extLst>
          </p:cNvPr>
          <p:cNvSpPr/>
          <p:nvPr/>
        </p:nvSpPr>
        <p:spPr>
          <a:xfrm>
            <a:off x="646111" y="452718"/>
            <a:ext cx="45719" cy="704963"/>
          </a:xfrm>
          <a:prstGeom prst="rect">
            <a:avLst/>
          </a:prstGeom>
          <a:solidFill>
            <a:srgbClr val="FF0000"/>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Content Placeholder 2">
            <a:extLst>
              <a:ext uri="{FF2B5EF4-FFF2-40B4-BE49-F238E27FC236}">
                <a16:creationId xmlns:a16="http://schemas.microsoft.com/office/drawing/2014/main" id="{2758B16F-948E-84CE-AF64-FE5B5693C232}"/>
              </a:ext>
            </a:extLst>
          </p:cNvPr>
          <p:cNvSpPr txBox="1">
            <a:spLocks/>
          </p:cNvSpPr>
          <p:nvPr/>
        </p:nvSpPr>
        <p:spPr>
          <a:xfrm>
            <a:off x="646110" y="1716266"/>
            <a:ext cx="10821639" cy="207208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The majority of leads, approximately 52%, were generated through "Landing Page Submission," and these leads had a lead conversion rate (LCR) of 36%. Another source, the "API," accounted for around 39% of customers, with a lead conversion rate (LCR) of 31%.</a:t>
            </a:r>
          </a:p>
        </p:txBody>
      </p:sp>
      <p:sp>
        <p:nvSpPr>
          <p:cNvPr id="4" name="TextBox 3">
            <a:extLst>
              <a:ext uri="{FF2B5EF4-FFF2-40B4-BE49-F238E27FC236}">
                <a16:creationId xmlns:a16="http://schemas.microsoft.com/office/drawing/2014/main" id="{4FF044C7-DEF6-5C3F-71A1-B38055704E97}"/>
              </a:ext>
            </a:extLst>
          </p:cNvPr>
          <p:cNvSpPr txBox="1"/>
          <p:nvPr/>
        </p:nvSpPr>
        <p:spPr>
          <a:xfrm>
            <a:off x="559913" y="1232723"/>
            <a:ext cx="4144003" cy="523220"/>
          </a:xfrm>
          <a:prstGeom prst="rect">
            <a:avLst/>
          </a:prstGeom>
          <a:noFill/>
        </p:spPr>
        <p:txBody>
          <a:bodyPr wrap="square" rtlCol="0">
            <a:spAutoFit/>
          </a:bodyPr>
          <a:lstStyle/>
          <a:p>
            <a:pPr marL="457200" indent="-457200">
              <a:buFont typeface="Arial" panose="020B0604020202020204" pitchFamily="34" charset="0"/>
              <a:buChar char="•"/>
            </a:pPr>
            <a:r>
              <a:rPr lang="en-IN" sz="2800" dirty="0"/>
              <a:t>Bivariate Analysis</a:t>
            </a:r>
          </a:p>
        </p:txBody>
      </p:sp>
      <p:pic>
        <p:nvPicPr>
          <p:cNvPr id="15362" name="Picture 2">
            <a:extLst>
              <a:ext uri="{FF2B5EF4-FFF2-40B4-BE49-F238E27FC236}">
                <a16:creationId xmlns:a16="http://schemas.microsoft.com/office/drawing/2014/main" id="{DBF846C0-B4CA-0D48-09CB-B5FDCDB77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10" y="3042594"/>
            <a:ext cx="11050589" cy="354963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040790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B951D3B-1759-6F3A-407F-60292F063E76}"/>
              </a:ext>
            </a:extLst>
          </p:cNvPr>
          <p:cNvSpPr>
            <a:spLocks noGrp="1"/>
          </p:cNvSpPr>
          <p:nvPr>
            <p:ph type="title"/>
          </p:nvPr>
        </p:nvSpPr>
        <p:spPr>
          <a:xfrm>
            <a:off x="646111" y="452718"/>
            <a:ext cx="9404723" cy="763686"/>
          </a:xfrm>
        </p:spPr>
        <p:txBody>
          <a:bodyPr/>
          <a:lstStyle/>
          <a:p>
            <a:r>
              <a:rPr lang="en-US" b="1" dirty="0"/>
              <a:t>Exploratory Data Analysis (EDA)</a:t>
            </a:r>
            <a:endParaRPr lang="en-IN" b="1" dirty="0"/>
          </a:p>
        </p:txBody>
      </p:sp>
      <p:sp>
        <p:nvSpPr>
          <p:cNvPr id="3" name="Content Placeholder 2">
            <a:extLst>
              <a:ext uri="{FF2B5EF4-FFF2-40B4-BE49-F238E27FC236}">
                <a16:creationId xmlns:a16="http://schemas.microsoft.com/office/drawing/2014/main" id="{B4F9F384-C93C-75E2-A07F-6EF172FA1371}"/>
              </a:ext>
            </a:extLst>
          </p:cNvPr>
          <p:cNvSpPr>
            <a:spLocks noGrp="1"/>
          </p:cNvSpPr>
          <p:nvPr>
            <p:ph idx="1"/>
          </p:nvPr>
        </p:nvSpPr>
        <p:spPr>
          <a:xfrm>
            <a:off x="1104293" y="2052918"/>
            <a:ext cx="8946541" cy="4195481"/>
          </a:xfrm>
        </p:spPr>
        <p:txBody>
          <a:bodyPr/>
          <a:lstStyle/>
          <a:p>
            <a:endParaRPr lang="en-IN" dirty="0"/>
          </a:p>
          <a:p>
            <a:endParaRPr lang="en-IN" dirty="0"/>
          </a:p>
        </p:txBody>
      </p:sp>
      <p:sp>
        <p:nvSpPr>
          <p:cNvPr id="9" name="Rectangle 8">
            <a:extLst>
              <a:ext uri="{FF2B5EF4-FFF2-40B4-BE49-F238E27FC236}">
                <a16:creationId xmlns:a16="http://schemas.microsoft.com/office/drawing/2014/main" id="{58EEB5F9-737E-9A48-319D-693E4148242A}"/>
              </a:ext>
            </a:extLst>
          </p:cNvPr>
          <p:cNvSpPr/>
          <p:nvPr/>
        </p:nvSpPr>
        <p:spPr>
          <a:xfrm>
            <a:off x="646111" y="452718"/>
            <a:ext cx="45719" cy="704963"/>
          </a:xfrm>
          <a:prstGeom prst="rect">
            <a:avLst/>
          </a:prstGeom>
          <a:solidFill>
            <a:srgbClr val="FF0000"/>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Content Placeholder 2">
            <a:extLst>
              <a:ext uri="{FF2B5EF4-FFF2-40B4-BE49-F238E27FC236}">
                <a16:creationId xmlns:a16="http://schemas.microsoft.com/office/drawing/2014/main" id="{2758B16F-948E-84CE-AF64-FE5B5693C232}"/>
              </a:ext>
            </a:extLst>
          </p:cNvPr>
          <p:cNvSpPr txBox="1">
            <a:spLocks/>
          </p:cNvSpPr>
          <p:nvPr/>
        </p:nvSpPr>
        <p:spPr>
          <a:xfrm>
            <a:off x="646110" y="1716266"/>
            <a:ext cx="10821639" cy="207208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Unemployed individuals comprised approximately 90% of the customer base, and they had a lead conversion rate (LCR) of 34%.</a:t>
            </a:r>
          </a:p>
          <a:p>
            <a:r>
              <a:rPr lang="en-US" dirty="0"/>
              <a:t>Working Professionals constituted only 7.6% of the total customers but had an impressive lead conversion rate (LCR) of almost 92%.</a:t>
            </a:r>
          </a:p>
        </p:txBody>
      </p:sp>
      <p:sp>
        <p:nvSpPr>
          <p:cNvPr id="4" name="TextBox 3">
            <a:extLst>
              <a:ext uri="{FF2B5EF4-FFF2-40B4-BE49-F238E27FC236}">
                <a16:creationId xmlns:a16="http://schemas.microsoft.com/office/drawing/2014/main" id="{4FF044C7-DEF6-5C3F-71A1-B38055704E97}"/>
              </a:ext>
            </a:extLst>
          </p:cNvPr>
          <p:cNvSpPr txBox="1"/>
          <p:nvPr/>
        </p:nvSpPr>
        <p:spPr>
          <a:xfrm>
            <a:off x="559913" y="1232723"/>
            <a:ext cx="4144003" cy="523220"/>
          </a:xfrm>
          <a:prstGeom prst="rect">
            <a:avLst/>
          </a:prstGeom>
          <a:noFill/>
        </p:spPr>
        <p:txBody>
          <a:bodyPr wrap="square" rtlCol="0">
            <a:spAutoFit/>
          </a:bodyPr>
          <a:lstStyle/>
          <a:p>
            <a:pPr marL="457200" indent="-457200">
              <a:buFont typeface="Arial" panose="020B0604020202020204" pitchFamily="34" charset="0"/>
              <a:buChar char="•"/>
            </a:pPr>
            <a:r>
              <a:rPr lang="en-IN" sz="2800" dirty="0"/>
              <a:t>Bivariate Analysis</a:t>
            </a:r>
          </a:p>
        </p:txBody>
      </p:sp>
      <p:pic>
        <p:nvPicPr>
          <p:cNvPr id="16388" name="Picture 4">
            <a:extLst>
              <a:ext uri="{FF2B5EF4-FFF2-40B4-BE49-F238E27FC236}">
                <a16:creationId xmlns:a16="http://schemas.microsoft.com/office/drawing/2014/main" id="{D42C25AB-D626-C1C1-76AE-7DFDD52C2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10" y="3280094"/>
            <a:ext cx="11106866" cy="312518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697948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B951D3B-1759-6F3A-407F-60292F063E76}"/>
              </a:ext>
            </a:extLst>
          </p:cNvPr>
          <p:cNvSpPr>
            <a:spLocks noGrp="1"/>
          </p:cNvSpPr>
          <p:nvPr>
            <p:ph type="title"/>
          </p:nvPr>
        </p:nvSpPr>
        <p:spPr>
          <a:xfrm>
            <a:off x="646111" y="452718"/>
            <a:ext cx="9404723" cy="763686"/>
          </a:xfrm>
        </p:spPr>
        <p:txBody>
          <a:bodyPr/>
          <a:lstStyle/>
          <a:p>
            <a:r>
              <a:rPr lang="en-US" b="1" dirty="0"/>
              <a:t>Exploratory Data Analysis (EDA)</a:t>
            </a:r>
            <a:endParaRPr lang="en-IN" b="1" dirty="0"/>
          </a:p>
        </p:txBody>
      </p:sp>
      <p:sp>
        <p:nvSpPr>
          <p:cNvPr id="3" name="Content Placeholder 2">
            <a:extLst>
              <a:ext uri="{FF2B5EF4-FFF2-40B4-BE49-F238E27FC236}">
                <a16:creationId xmlns:a16="http://schemas.microsoft.com/office/drawing/2014/main" id="{B4F9F384-C93C-75E2-A07F-6EF172FA1371}"/>
              </a:ext>
            </a:extLst>
          </p:cNvPr>
          <p:cNvSpPr>
            <a:spLocks noGrp="1"/>
          </p:cNvSpPr>
          <p:nvPr>
            <p:ph idx="1"/>
          </p:nvPr>
        </p:nvSpPr>
        <p:spPr>
          <a:xfrm>
            <a:off x="1104293" y="2052918"/>
            <a:ext cx="8946541" cy="4195481"/>
          </a:xfrm>
        </p:spPr>
        <p:txBody>
          <a:bodyPr/>
          <a:lstStyle/>
          <a:p>
            <a:endParaRPr lang="en-IN" dirty="0"/>
          </a:p>
          <a:p>
            <a:endParaRPr lang="en-IN" dirty="0"/>
          </a:p>
        </p:txBody>
      </p:sp>
      <p:sp>
        <p:nvSpPr>
          <p:cNvPr id="9" name="Rectangle 8">
            <a:extLst>
              <a:ext uri="{FF2B5EF4-FFF2-40B4-BE49-F238E27FC236}">
                <a16:creationId xmlns:a16="http://schemas.microsoft.com/office/drawing/2014/main" id="{58EEB5F9-737E-9A48-319D-693E4148242A}"/>
              </a:ext>
            </a:extLst>
          </p:cNvPr>
          <p:cNvSpPr/>
          <p:nvPr/>
        </p:nvSpPr>
        <p:spPr>
          <a:xfrm>
            <a:off x="646111" y="452718"/>
            <a:ext cx="45719" cy="704963"/>
          </a:xfrm>
          <a:prstGeom prst="rect">
            <a:avLst/>
          </a:prstGeom>
          <a:solidFill>
            <a:srgbClr val="FF0000"/>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Content Placeholder 2">
            <a:extLst>
              <a:ext uri="{FF2B5EF4-FFF2-40B4-BE49-F238E27FC236}">
                <a16:creationId xmlns:a16="http://schemas.microsoft.com/office/drawing/2014/main" id="{2758B16F-948E-84CE-AF64-FE5B5693C232}"/>
              </a:ext>
            </a:extLst>
          </p:cNvPr>
          <p:cNvSpPr txBox="1">
            <a:spLocks/>
          </p:cNvSpPr>
          <p:nvPr/>
        </p:nvSpPr>
        <p:spPr>
          <a:xfrm>
            <a:off x="646110" y="1716266"/>
            <a:ext cx="10821639" cy="207208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Among the customers, Google has a lead conversion rate (LCR) of 40%, accounting for 31% of the total customers. </a:t>
            </a:r>
          </a:p>
          <a:p>
            <a:r>
              <a:rPr lang="en-US" dirty="0"/>
              <a:t>Direct Traffic, although contributing to 27% of the customers, has a slightly lower LCR of 32% compared to Google. </a:t>
            </a:r>
          </a:p>
          <a:p>
            <a:r>
              <a:rPr lang="en-US" dirty="0"/>
              <a:t>Organic Search, on the other hand, yields a higher LCR of 37.8%, but it only represents 12.5% of the customer base. </a:t>
            </a:r>
          </a:p>
          <a:p>
            <a:r>
              <a:rPr lang="en-US" dirty="0"/>
              <a:t>Reference is an interesting case with a high LCR of 91%, but it only contributes to approximately 6% of the customers.</a:t>
            </a:r>
          </a:p>
        </p:txBody>
      </p:sp>
      <p:sp>
        <p:nvSpPr>
          <p:cNvPr id="4" name="TextBox 3">
            <a:extLst>
              <a:ext uri="{FF2B5EF4-FFF2-40B4-BE49-F238E27FC236}">
                <a16:creationId xmlns:a16="http://schemas.microsoft.com/office/drawing/2014/main" id="{4FF044C7-DEF6-5C3F-71A1-B38055704E97}"/>
              </a:ext>
            </a:extLst>
          </p:cNvPr>
          <p:cNvSpPr txBox="1"/>
          <p:nvPr/>
        </p:nvSpPr>
        <p:spPr>
          <a:xfrm>
            <a:off x="559913" y="1232723"/>
            <a:ext cx="4144003" cy="523220"/>
          </a:xfrm>
          <a:prstGeom prst="rect">
            <a:avLst/>
          </a:prstGeom>
          <a:noFill/>
        </p:spPr>
        <p:txBody>
          <a:bodyPr wrap="square" rtlCol="0">
            <a:spAutoFit/>
          </a:bodyPr>
          <a:lstStyle/>
          <a:p>
            <a:pPr marL="457200" indent="-457200">
              <a:buFont typeface="Arial" panose="020B0604020202020204" pitchFamily="34" charset="0"/>
              <a:buChar char="•"/>
            </a:pPr>
            <a:r>
              <a:rPr lang="en-IN" sz="2800" dirty="0"/>
              <a:t>Bivariate Analysis</a:t>
            </a:r>
          </a:p>
        </p:txBody>
      </p:sp>
      <p:pic>
        <p:nvPicPr>
          <p:cNvPr id="17412" name="Picture 4">
            <a:extLst>
              <a:ext uri="{FF2B5EF4-FFF2-40B4-BE49-F238E27FC236}">
                <a16:creationId xmlns:a16="http://schemas.microsoft.com/office/drawing/2014/main" id="{650E04B7-CAB5-286E-418B-AE9DA4CA90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7" y="3788346"/>
            <a:ext cx="11210925" cy="279670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739969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B951D3B-1759-6F3A-407F-60292F063E76}"/>
              </a:ext>
            </a:extLst>
          </p:cNvPr>
          <p:cNvSpPr>
            <a:spLocks noGrp="1"/>
          </p:cNvSpPr>
          <p:nvPr>
            <p:ph type="title"/>
          </p:nvPr>
        </p:nvSpPr>
        <p:spPr>
          <a:xfrm>
            <a:off x="646111" y="452718"/>
            <a:ext cx="9404723" cy="763686"/>
          </a:xfrm>
        </p:spPr>
        <p:txBody>
          <a:bodyPr/>
          <a:lstStyle/>
          <a:p>
            <a:r>
              <a:rPr lang="en-US" b="1" dirty="0"/>
              <a:t>Exploratory Data Analysis (EDA)</a:t>
            </a:r>
            <a:endParaRPr lang="en-IN" b="1" dirty="0"/>
          </a:p>
        </p:txBody>
      </p:sp>
      <p:sp>
        <p:nvSpPr>
          <p:cNvPr id="3" name="Content Placeholder 2">
            <a:extLst>
              <a:ext uri="{FF2B5EF4-FFF2-40B4-BE49-F238E27FC236}">
                <a16:creationId xmlns:a16="http://schemas.microsoft.com/office/drawing/2014/main" id="{B4F9F384-C93C-75E2-A07F-6EF172FA1371}"/>
              </a:ext>
            </a:extLst>
          </p:cNvPr>
          <p:cNvSpPr>
            <a:spLocks noGrp="1"/>
          </p:cNvSpPr>
          <p:nvPr>
            <p:ph idx="1"/>
          </p:nvPr>
        </p:nvSpPr>
        <p:spPr>
          <a:xfrm>
            <a:off x="1104293" y="2052918"/>
            <a:ext cx="8946541" cy="4195481"/>
          </a:xfrm>
        </p:spPr>
        <p:txBody>
          <a:bodyPr/>
          <a:lstStyle/>
          <a:p>
            <a:endParaRPr lang="en-IN" dirty="0"/>
          </a:p>
          <a:p>
            <a:endParaRPr lang="en-IN" dirty="0"/>
          </a:p>
        </p:txBody>
      </p:sp>
      <p:sp>
        <p:nvSpPr>
          <p:cNvPr id="9" name="Rectangle 8">
            <a:extLst>
              <a:ext uri="{FF2B5EF4-FFF2-40B4-BE49-F238E27FC236}">
                <a16:creationId xmlns:a16="http://schemas.microsoft.com/office/drawing/2014/main" id="{58EEB5F9-737E-9A48-319D-693E4148242A}"/>
              </a:ext>
            </a:extLst>
          </p:cNvPr>
          <p:cNvSpPr/>
          <p:nvPr/>
        </p:nvSpPr>
        <p:spPr>
          <a:xfrm>
            <a:off x="646111" y="452718"/>
            <a:ext cx="45719" cy="704963"/>
          </a:xfrm>
          <a:prstGeom prst="rect">
            <a:avLst/>
          </a:prstGeom>
          <a:solidFill>
            <a:srgbClr val="FF0000"/>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Content Placeholder 2">
            <a:extLst>
              <a:ext uri="{FF2B5EF4-FFF2-40B4-BE49-F238E27FC236}">
                <a16:creationId xmlns:a16="http://schemas.microsoft.com/office/drawing/2014/main" id="{2758B16F-948E-84CE-AF64-FE5B5693C232}"/>
              </a:ext>
            </a:extLst>
          </p:cNvPr>
          <p:cNvSpPr txBox="1">
            <a:spLocks/>
          </p:cNvSpPr>
          <p:nvPr/>
        </p:nvSpPr>
        <p:spPr>
          <a:xfrm>
            <a:off x="646110" y="1716266"/>
            <a:ext cx="10821639" cy="18684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The "SMS Sent" activity stands out with a significant lead conversion rate of 63%, and it is attributed to 30% of the last activities performed by the customers. "Email Opened" represents 38% of the last activities and has a respectable lead conversion rate of 37%.</a:t>
            </a:r>
          </a:p>
        </p:txBody>
      </p:sp>
      <p:sp>
        <p:nvSpPr>
          <p:cNvPr id="4" name="TextBox 3">
            <a:extLst>
              <a:ext uri="{FF2B5EF4-FFF2-40B4-BE49-F238E27FC236}">
                <a16:creationId xmlns:a16="http://schemas.microsoft.com/office/drawing/2014/main" id="{4FF044C7-DEF6-5C3F-71A1-B38055704E97}"/>
              </a:ext>
            </a:extLst>
          </p:cNvPr>
          <p:cNvSpPr txBox="1"/>
          <p:nvPr/>
        </p:nvSpPr>
        <p:spPr>
          <a:xfrm>
            <a:off x="559913" y="1232723"/>
            <a:ext cx="4144003" cy="523220"/>
          </a:xfrm>
          <a:prstGeom prst="rect">
            <a:avLst/>
          </a:prstGeom>
          <a:noFill/>
        </p:spPr>
        <p:txBody>
          <a:bodyPr wrap="square" rtlCol="0">
            <a:spAutoFit/>
          </a:bodyPr>
          <a:lstStyle/>
          <a:p>
            <a:pPr marL="457200" indent="-457200">
              <a:buFont typeface="Arial" panose="020B0604020202020204" pitchFamily="34" charset="0"/>
              <a:buChar char="•"/>
            </a:pPr>
            <a:r>
              <a:rPr lang="en-IN" sz="2800" dirty="0"/>
              <a:t>Bivariate Analysis</a:t>
            </a:r>
          </a:p>
        </p:txBody>
      </p:sp>
      <p:pic>
        <p:nvPicPr>
          <p:cNvPr id="19458" name="Picture 2">
            <a:extLst>
              <a:ext uri="{FF2B5EF4-FFF2-40B4-BE49-F238E27FC236}">
                <a16:creationId xmlns:a16="http://schemas.microsoft.com/office/drawing/2014/main" id="{B6364654-36AE-CF6C-89C5-301624030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466" y="3229761"/>
            <a:ext cx="11210925" cy="335529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304680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ead Conversion Process - Demonstrated as a funnel">
            <a:extLst>
              <a:ext uri="{FF2B5EF4-FFF2-40B4-BE49-F238E27FC236}">
                <a16:creationId xmlns:a16="http://schemas.microsoft.com/office/drawing/2014/main" id="{FB9DBA64-1D35-1897-6FB9-79D7A8F47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2084" y="1853248"/>
            <a:ext cx="2857500" cy="43951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CDEDBA0-C555-D120-62E9-54D3475B6616}"/>
              </a:ext>
            </a:extLst>
          </p:cNvPr>
          <p:cNvSpPr>
            <a:spLocks noGrp="1"/>
          </p:cNvSpPr>
          <p:nvPr>
            <p:ph type="title"/>
          </p:nvPr>
        </p:nvSpPr>
        <p:spPr/>
        <p:txBody>
          <a:bodyPr/>
          <a:lstStyle/>
          <a:p>
            <a:r>
              <a:rPr lang="en-US" b="1" dirty="0"/>
              <a:t>Business Objective</a:t>
            </a:r>
            <a:endParaRPr lang="en-IN" b="1" dirty="0"/>
          </a:p>
        </p:txBody>
      </p:sp>
      <p:sp>
        <p:nvSpPr>
          <p:cNvPr id="3" name="Content Placeholder 2">
            <a:extLst>
              <a:ext uri="{FF2B5EF4-FFF2-40B4-BE49-F238E27FC236}">
                <a16:creationId xmlns:a16="http://schemas.microsoft.com/office/drawing/2014/main" id="{89FAC861-781B-BD91-398A-5F91135AE191}"/>
              </a:ext>
            </a:extLst>
          </p:cNvPr>
          <p:cNvSpPr>
            <a:spLocks noGrp="1"/>
          </p:cNvSpPr>
          <p:nvPr>
            <p:ph idx="1"/>
          </p:nvPr>
        </p:nvSpPr>
        <p:spPr>
          <a:xfrm>
            <a:off x="1103313" y="2052918"/>
            <a:ext cx="6648116" cy="4195481"/>
          </a:xfrm>
        </p:spPr>
        <p:txBody>
          <a:bodyPr/>
          <a:lstStyle/>
          <a:p>
            <a:r>
              <a:rPr lang="en-US" dirty="0"/>
              <a:t>To Increase the leads conversion from 30% to at least 80% by filtering out potential leads.</a:t>
            </a:r>
          </a:p>
          <a:p>
            <a:r>
              <a:rPr lang="en-US" dirty="0"/>
              <a:t>To create a model that can rank all the leads based on leads score so sales team can prioritize them.</a:t>
            </a:r>
            <a:endParaRPr lang="en-IN" dirty="0"/>
          </a:p>
        </p:txBody>
      </p:sp>
      <p:sp>
        <p:nvSpPr>
          <p:cNvPr id="4" name="Rectangle 3">
            <a:extLst>
              <a:ext uri="{FF2B5EF4-FFF2-40B4-BE49-F238E27FC236}">
                <a16:creationId xmlns:a16="http://schemas.microsoft.com/office/drawing/2014/main" id="{2EDD65A1-7C5D-29AE-3012-527FBFB29F2F}"/>
              </a:ext>
            </a:extLst>
          </p:cNvPr>
          <p:cNvSpPr/>
          <p:nvPr/>
        </p:nvSpPr>
        <p:spPr>
          <a:xfrm>
            <a:off x="646111" y="452718"/>
            <a:ext cx="45719" cy="704963"/>
          </a:xfrm>
          <a:prstGeom prst="rect">
            <a:avLst/>
          </a:prstGeom>
          <a:solidFill>
            <a:srgbClr val="FF0000"/>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7061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977E46-2228-0258-0728-6A84A8AE3570}"/>
              </a:ext>
            </a:extLst>
          </p:cNvPr>
          <p:cNvSpPr>
            <a:spLocks noGrp="1"/>
          </p:cNvSpPr>
          <p:nvPr>
            <p:ph type="title"/>
          </p:nvPr>
        </p:nvSpPr>
        <p:spPr/>
        <p:txBody>
          <a:bodyPr/>
          <a:lstStyle/>
          <a:p>
            <a:r>
              <a:rPr lang="en-US" b="1" dirty="0"/>
              <a:t>Steps of Analysis</a:t>
            </a:r>
            <a:endParaRPr lang="en-IN" b="1" dirty="0"/>
          </a:p>
        </p:txBody>
      </p:sp>
      <p:graphicFrame>
        <p:nvGraphicFramePr>
          <p:cNvPr id="7" name="Content Placeholder 6">
            <a:extLst>
              <a:ext uri="{FF2B5EF4-FFF2-40B4-BE49-F238E27FC236}">
                <a16:creationId xmlns:a16="http://schemas.microsoft.com/office/drawing/2014/main" id="{17B70C0F-E6BB-2007-CCC1-9A8A40C9CC5D}"/>
              </a:ext>
            </a:extLst>
          </p:cNvPr>
          <p:cNvGraphicFramePr>
            <a:graphicFrameLocks noGrp="1"/>
          </p:cNvGraphicFramePr>
          <p:nvPr>
            <p:ph idx="1"/>
            <p:extLst>
              <p:ext uri="{D42A27DB-BD31-4B8C-83A1-F6EECF244321}">
                <p14:modId xmlns:p14="http://schemas.microsoft.com/office/powerpoint/2010/main" val="2741989605"/>
              </p:ext>
            </p:extLst>
          </p:nvPr>
        </p:nvGraphicFramePr>
        <p:xfrm>
          <a:off x="1103312" y="1317072"/>
          <a:ext cx="8946541" cy="4931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E6B0317F-7CE7-98D4-A022-8F635C9D8DBC}"/>
              </a:ext>
            </a:extLst>
          </p:cNvPr>
          <p:cNvSpPr/>
          <p:nvPr/>
        </p:nvSpPr>
        <p:spPr>
          <a:xfrm>
            <a:off x="646111" y="452718"/>
            <a:ext cx="45719" cy="704963"/>
          </a:xfrm>
          <a:prstGeom prst="rect">
            <a:avLst/>
          </a:prstGeom>
          <a:solidFill>
            <a:srgbClr val="FF0000"/>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5387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B951D3B-1759-6F3A-407F-60292F063E76}"/>
              </a:ext>
            </a:extLst>
          </p:cNvPr>
          <p:cNvSpPr>
            <a:spLocks noGrp="1"/>
          </p:cNvSpPr>
          <p:nvPr>
            <p:ph type="title"/>
          </p:nvPr>
        </p:nvSpPr>
        <p:spPr/>
        <p:txBody>
          <a:bodyPr/>
          <a:lstStyle/>
          <a:p>
            <a:r>
              <a:rPr lang="en-US" b="1" dirty="0"/>
              <a:t>Data Understanding and Cleaning</a:t>
            </a:r>
            <a:endParaRPr lang="en-IN" b="1" dirty="0"/>
          </a:p>
        </p:txBody>
      </p:sp>
      <p:sp>
        <p:nvSpPr>
          <p:cNvPr id="3" name="Content Placeholder 2">
            <a:extLst>
              <a:ext uri="{FF2B5EF4-FFF2-40B4-BE49-F238E27FC236}">
                <a16:creationId xmlns:a16="http://schemas.microsoft.com/office/drawing/2014/main" id="{B4F9F384-C93C-75E2-A07F-6EF172FA1371}"/>
              </a:ext>
            </a:extLst>
          </p:cNvPr>
          <p:cNvSpPr>
            <a:spLocks noGrp="1"/>
          </p:cNvSpPr>
          <p:nvPr>
            <p:ph idx="1"/>
          </p:nvPr>
        </p:nvSpPr>
        <p:spPr/>
        <p:txBody>
          <a:bodyPr/>
          <a:lstStyle/>
          <a:p>
            <a:r>
              <a:rPr lang="en-US" dirty="0"/>
              <a:t>The data have Approx. 9k records with 37 columns.</a:t>
            </a:r>
          </a:p>
          <a:p>
            <a:r>
              <a:rPr lang="en-IN" dirty="0"/>
              <a:t>During Data cleaning process we discovered 7 columns having more than 40% of missing value. These columns were dropped.</a:t>
            </a:r>
          </a:p>
          <a:p>
            <a:r>
              <a:rPr lang="en-IN" dirty="0"/>
              <a:t>Columns such as Lead number and Prospect ID were also dropped as they had unique values for every entry indicating it was an ID column proving no value add in model building.</a:t>
            </a:r>
          </a:p>
          <a:p>
            <a:r>
              <a:rPr lang="en-IN" dirty="0"/>
              <a:t>Imputation was done for categorical columns having missing values.</a:t>
            </a:r>
          </a:p>
          <a:p>
            <a:r>
              <a:rPr lang="en-IN" dirty="0"/>
              <a:t>In numerical columns mode imputation was used for handling missing values.</a:t>
            </a:r>
          </a:p>
          <a:p>
            <a:r>
              <a:rPr lang="en-IN" dirty="0"/>
              <a:t>Categorical columns having skewed data were dropped as they might bias our logistic regression model.</a:t>
            </a:r>
          </a:p>
          <a:p>
            <a:endParaRPr lang="en-IN" dirty="0"/>
          </a:p>
          <a:p>
            <a:endParaRPr lang="en-IN" dirty="0"/>
          </a:p>
          <a:p>
            <a:endParaRPr lang="en-IN" dirty="0"/>
          </a:p>
        </p:txBody>
      </p:sp>
      <p:sp>
        <p:nvSpPr>
          <p:cNvPr id="9" name="Rectangle 8">
            <a:extLst>
              <a:ext uri="{FF2B5EF4-FFF2-40B4-BE49-F238E27FC236}">
                <a16:creationId xmlns:a16="http://schemas.microsoft.com/office/drawing/2014/main" id="{58EEB5F9-737E-9A48-319D-693E4148242A}"/>
              </a:ext>
            </a:extLst>
          </p:cNvPr>
          <p:cNvSpPr/>
          <p:nvPr/>
        </p:nvSpPr>
        <p:spPr>
          <a:xfrm>
            <a:off x="646111" y="452718"/>
            <a:ext cx="45719" cy="704963"/>
          </a:xfrm>
          <a:prstGeom prst="rect">
            <a:avLst/>
          </a:prstGeom>
          <a:solidFill>
            <a:srgbClr val="FF0000"/>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71637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B951D3B-1759-6F3A-407F-60292F063E76}"/>
              </a:ext>
            </a:extLst>
          </p:cNvPr>
          <p:cNvSpPr>
            <a:spLocks noGrp="1"/>
          </p:cNvSpPr>
          <p:nvPr>
            <p:ph type="title"/>
          </p:nvPr>
        </p:nvSpPr>
        <p:spPr/>
        <p:txBody>
          <a:bodyPr/>
          <a:lstStyle/>
          <a:p>
            <a:r>
              <a:rPr lang="en-US" b="1" dirty="0"/>
              <a:t>Data Understanding and Cleaning</a:t>
            </a:r>
            <a:endParaRPr lang="en-IN" b="1" dirty="0"/>
          </a:p>
        </p:txBody>
      </p:sp>
      <p:sp>
        <p:nvSpPr>
          <p:cNvPr id="3" name="Content Placeholder 2">
            <a:extLst>
              <a:ext uri="{FF2B5EF4-FFF2-40B4-BE49-F238E27FC236}">
                <a16:creationId xmlns:a16="http://schemas.microsoft.com/office/drawing/2014/main" id="{B4F9F384-C93C-75E2-A07F-6EF172FA1371}"/>
              </a:ext>
            </a:extLst>
          </p:cNvPr>
          <p:cNvSpPr>
            <a:spLocks noGrp="1"/>
          </p:cNvSpPr>
          <p:nvPr>
            <p:ph idx="1"/>
          </p:nvPr>
        </p:nvSpPr>
        <p:spPr/>
        <p:txBody>
          <a:bodyPr/>
          <a:lstStyle/>
          <a:p>
            <a:r>
              <a:rPr lang="en-IN" dirty="0" err="1"/>
              <a:t>Winsorization</a:t>
            </a:r>
            <a:r>
              <a:rPr lang="en-IN" dirty="0"/>
              <a:t> method was used for outliers treatment.</a:t>
            </a:r>
          </a:p>
          <a:p>
            <a:r>
              <a:rPr lang="en-IN" dirty="0"/>
              <a:t>Other cleansing steps</a:t>
            </a:r>
          </a:p>
          <a:p>
            <a:pPr lvl="1"/>
            <a:r>
              <a:rPr lang="en-IN" dirty="0"/>
              <a:t>Standardized invalid values.</a:t>
            </a:r>
          </a:p>
          <a:p>
            <a:pPr lvl="1"/>
            <a:r>
              <a:rPr lang="en-IN" dirty="0"/>
              <a:t>Encoding was done for categorical variables.</a:t>
            </a:r>
          </a:p>
          <a:p>
            <a:pPr lvl="1"/>
            <a:r>
              <a:rPr lang="en-IN" dirty="0"/>
              <a:t>Standard Casing was done for categorical variables. </a:t>
            </a:r>
          </a:p>
          <a:p>
            <a:endParaRPr lang="en-IN" dirty="0"/>
          </a:p>
          <a:p>
            <a:endParaRPr lang="en-IN" dirty="0"/>
          </a:p>
        </p:txBody>
      </p:sp>
      <p:sp>
        <p:nvSpPr>
          <p:cNvPr id="9" name="Rectangle 8">
            <a:extLst>
              <a:ext uri="{FF2B5EF4-FFF2-40B4-BE49-F238E27FC236}">
                <a16:creationId xmlns:a16="http://schemas.microsoft.com/office/drawing/2014/main" id="{58EEB5F9-737E-9A48-319D-693E4148242A}"/>
              </a:ext>
            </a:extLst>
          </p:cNvPr>
          <p:cNvSpPr/>
          <p:nvPr/>
        </p:nvSpPr>
        <p:spPr>
          <a:xfrm>
            <a:off x="646111" y="452718"/>
            <a:ext cx="45719" cy="704963"/>
          </a:xfrm>
          <a:prstGeom prst="rect">
            <a:avLst/>
          </a:prstGeom>
          <a:solidFill>
            <a:srgbClr val="FF0000"/>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79213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B951D3B-1759-6F3A-407F-60292F063E76}"/>
              </a:ext>
            </a:extLst>
          </p:cNvPr>
          <p:cNvSpPr>
            <a:spLocks noGrp="1"/>
          </p:cNvSpPr>
          <p:nvPr>
            <p:ph type="title"/>
          </p:nvPr>
        </p:nvSpPr>
        <p:spPr/>
        <p:txBody>
          <a:bodyPr/>
          <a:lstStyle/>
          <a:p>
            <a:r>
              <a:rPr lang="en-US" b="1" dirty="0"/>
              <a:t>Exploratory Data Analysis (EDA)</a:t>
            </a:r>
            <a:endParaRPr lang="en-IN" b="1" dirty="0"/>
          </a:p>
        </p:txBody>
      </p:sp>
      <p:sp>
        <p:nvSpPr>
          <p:cNvPr id="3" name="Content Placeholder 2">
            <a:extLst>
              <a:ext uri="{FF2B5EF4-FFF2-40B4-BE49-F238E27FC236}">
                <a16:creationId xmlns:a16="http://schemas.microsoft.com/office/drawing/2014/main" id="{B4F9F384-C93C-75E2-A07F-6EF172FA1371}"/>
              </a:ext>
            </a:extLst>
          </p:cNvPr>
          <p:cNvSpPr>
            <a:spLocks noGrp="1"/>
          </p:cNvSpPr>
          <p:nvPr>
            <p:ph idx="1"/>
          </p:nvPr>
        </p:nvSpPr>
        <p:spPr/>
        <p:txBody>
          <a:bodyPr/>
          <a:lstStyle/>
          <a:p>
            <a:endParaRPr lang="en-IN" dirty="0"/>
          </a:p>
          <a:p>
            <a:endParaRPr lang="en-IN" dirty="0"/>
          </a:p>
        </p:txBody>
      </p:sp>
      <p:sp>
        <p:nvSpPr>
          <p:cNvPr id="9" name="Rectangle 8">
            <a:extLst>
              <a:ext uri="{FF2B5EF4-FFF2-40B4-BE49-F238E27FC236}">
                <a16:creationId xmlns:a16="http://schemas.microsoft.com/office/drawing/2014/main" id="{58EEB5F9-737E-9A48-319D-693E4148242A}"/>
              </a:ext>
            </a:extLst>
          </p:cNvPr>
          <p:cNvSpPr/>
          <p:nvPr/>
        </p:nvSpPr>
        <p:spPr>
          <a:xfrm>
            <a:off x="646111" y="452718"/>
            <a:ext cx="45719" cy="704963"/>
          </a:xfrm>
          <a:prstGeom prst="rect">
            <a:avLst/>
          </a:prstGeom>
          <a:solidFill>
            <a:srgbClr val="FF0000"/>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5" name="Picture 2">
            <a:extLst>
              <a:ext uri="{FF2B5EF4-FFF2-40B4-BE49-F238E27FC236}">
                <a16:creationId xmlns:a16="http://schemas.microsoft.com/office/drawing/2014/main" id="{77CEF6FD-4AF5-9CE2-E081-A411D9105D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9753" y="1801042"/>
            <a:ext cx="3934435" cy="325591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6" name="Content Placeholder 2">
            <a:extLst>
              <a:ext uri="{FF2B5EF4-FFF2-40B4-BE49-F238E27FC236}">
                <a16:creationId xmlns:a16="http://schemas.microsoft.com/office/drawing/2014/main" id="{2758B16F-948E-84CE-AF64-FE5B5693C232}"/>
              </a:ext>
            </a:extLst>
          </p:cNvPr>
          <p:cNvSpPr txBox="1">
            <a:spLocks/>
          </p:cNvSpPr>
          <p:nvPr/>
        </p:nvSpPr>
        <p:spPr>
          <a:xfrm>
            <a:off x="1255712" y="2205318"/>
            <a:ext cx="57461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38.5% of the people have converted to leads, While 61.5% of the people didn't convert to leads.</a:t>
            </a:r>
          </a:p>
          <a:p>
            <a:r>
              <a:rPr lang="en-US" dirty="0"/>
              <a:t>This Explains the data is in line with the problem statement given by X Education.</a:t>
            </a:r>
            <a:endParaRPr lang="en-IN" dirty="0"/>
          </a:p>
          <a:p>
            <a:endParaRPr lang="en-IN" dirty="0"/>
          </a:p>
        </p:txBody>
      </p:sp>
      <p:sp>
        <p:nvSpPr>
          <p:cNvPr id="7" name="TextBox 6">
            <a:extLst>
              <a:ext uri="{FF2B5EF4-FFF2-40B4-BE49-F238E27FC236}">
                <a16:creationId xmlns:a16="http://schemas.microsoft.com/office/drawing/2014/main" id="{115E1F79-DB03-EE4D-D777-CF4652DF295C}"/>
              </a:ext>
            </a:extLst>
          </p:cNvPr>
          <p:cNvSpPr txBox="1"/>
          <p:nvPr/>
        </p:nvSpPr>
        <p:spPr>
          <a:xfrm>
            <a:off x="646111" y="1392572"/>
            <a:ext cx="4144003" cy="523220"/>
          </a:xfrm>
          <a:prstGeom prst="rect">
            <a:avLst/>
          </a:prstGeom>
          <a:noFill/>
        </p:spPr>
        <p:txBody>
          <a:bodyPr wrap="square" rtlCol="0">
            <a:spAutoFit/>
          </a:bodyPr>
          <a:lstStyle/>
          <a:p>
            <a:pPr marL="457200" indent="-457200">
              <a:buFont typeface="Arial" panose="020B0604020202020204" pitchFamily="34" charset="0"/>
              <a:buChar char="•"/>
            </a:pPr>
            <a:r>
              <a:rPr lang="en-IN" sz="2800" dirty="0"/>
              <a:t>Univariate Analysis</a:t>
            </a:r>
          </a:p>
        </p:txBody>
      </p:sp>
    </p:spTree>
    <p:extLst>
      <p:ext uri="{BB962C8B-B14F-4D97-AF65-F5344CB8AC3E}">
        <p14:creationId xmlns:p14="http://schemas.microsoft.com/office/powerpoint/2010/main" val="3809432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B951D3B-1759-6F3A-407F-60292F063E76}"/>
              </a:ext>
            </a:extLst>
          </p:cNvPr>
          <p:cNvSpPr>
            <a:spLocks noGrp="1"/>
          </p:cNvSpPr>
          <p:nvPr>
            <p:ph type="title"/>
          </p:nvPr>
        </p:nvSpPr>
        <p:spPr>
          <a:xfrm>
            <a:off x="646111" y="452718"/>
            <a:ext cx="9404723" cy="763686"/>
          </a:xfrm>
        </p:spPr>
        <p:txBody>
          <a:bodyPr/>
          <a:lstStyle/>
          <a:p>
            <a:r>
              <a:rPr lang="en-US" b="1" dirty="0"/>
              <a:t>Exploratory Data Analysis (EDA)</a:t>
            </a:r>
            <a:endParaRPr lang="en-IN" b="1" dirty="0"/>
          </a:p>
        </p:txBody>
      </p:sp>
      <p:sp>
        <p:nvSpPr>
          <p:cNvPr id="3" name="Content Placeholder 2">
            <a:extLst>
              <a:ext uri="{FF2B5EF4-FFF2-40B4-BE49-F238E27FC236}">
                <a16:creationId xmlns:a16="http://schemas.microsoft.com/office/drawing/2014/main" id="{B4F9F384-C93C-75E2-A07F-6EF172FA1371}"/>
              </a:ext>
            </a:extLst>
          </p:cNvPr>
          <p:cNvSpPr>
            <a:spLocks noGrp="1"/>
          </p:cNvSpPr>
          <p:nvPr>
            <p:ph idx="1"/>
          </p:nvPr>
        </p:nvSpPr>
        <p:spPr/>
        <p:txBody>
          <a:bodyPr/>
          <a:lstStyle/>
          <a:p>
            <a:endParaRPr lang="en-IN" dirty="0"/>
          </a:p>
          <a:p>
            <a:endParaRPr lang="en-IN" dirty="0"/>
          </a:p>
        </p:txBody>
      </p:sp>
      <p:sp>
        <p:nvSpPr>
          <p:cNvPr id="9" name="Rectangle 8">
            <a:extLst>
              <a:ext uri="{FF2B5EF4-FFF2-40B4-BE49-F238E27FC236}">
                <a16:creationId xmlns:a16="http://schemas.microsoft.com/office/drawing/2014/main" id="{58EEB5F9-737E-9A48-319D-693E4148242A}"/>
              </a:ext>
            </a:extLst>
          </p:cNvPr>
          <p:cNvSpPr/>
          <p:nvPr/>
        </p:nvSpPr>
        <p:spPr>
          <a:xfrm>
            <a:off x="646111" y="452718"/>
            <a:ext cx="45719" cy="704963"/>
          </a:xfrm>
          <a:prstGeom prst="rect">
            <a:avLst/>
          </a:prstGeom>
          <a:solidFill>
            <a:srgbClr val="FF0000"/>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Content Placeholder 2">
            <a:extLst>
              <a:ext uri="{FF2B5EF4-FFF2-40B4-BE49-F238E27FC236}">
                <a16:creationId xmlns:a16="http://schemas.microsoft.com/office/drawing/2014/main" id="{2758B16F-948E-84CE-AF64-FE5B5693C232}"/>
              </a:ext>
            </a:extLst>
          </p:cNvPr>
          <p:cNvSpPr txBox="1">
            <a:spLocks/>
          </p:cNvSpPr>
          <p:nvPr/>
        </p:nvSpPr>
        <p:spPr>
          <a:xfrm>
            <a:off x="1255713" y="2205318"/>
            <a:ext cx="3782452"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The source for 53% of customers is "Landing Page Submission," while "API" accounts for 39%.</a:t>
            </a:r>
          </a:p>
        </p:txBody>
      </p:sp>
      <p:sp>
        <p:nvSpPr>
          <p:cNvPr id="4" name="TextBox 3">
            <a:extLst>
              <a:ext uri="{FF2B5EF4-FFF2-40B4-BE49-F238E27FC236}">
                <a16:creationId xmlns:a16="http://schemas.microsoft.com/office/drawing/2014/main" id="{4FF044C7-DEF6-5C3F-71A1-B38055704E97}"/>
              </a:ext>
            </a:extLst>
          </p:cNvPr>
          <p:cNvSpPr txBox="1"/>
          <p:nvPr/>
        </p:nvSpPr>
        <p:spPr>
          <a:xfrm>
            <a:off x="646111" y="1392572"/>
            <a:ext cx="4144003" cy="523220"/>
          </a:xfrm>
          <a:prstGeom prst="rect">
            <a:avLst/>
          </a:prstGeom>
          <a:noFill/>
        </p:spPr>
        <p:txBody>
          <a:bodyPr wrap="square" rtlCol="0">
            <a:spAutoFit/>
          </a:bodyPr>
          <a:lstStyle/>
          <a:p>
            <a:pPr marL="457200" indent="-457200">
              <a:buFont typeface="Arial" panose="020B0604020202020204" pitchFamily="34" charset="0"/>
              <a:buChar char="•"/>
            </a:pPr>
            <a:r>
              <a:rPr lang="en-IN" sz="2800" dirty="0"/>
              <a:t>Univariate Analysis</a:t>
            </a:r>
          </a:p>
        </p:txBody>
      </p:sp>
      <p:pic>
        <p:nvPicPr>
          <p:cNvPr id="5" name="Picture 4">
            <a:extLst>
              <a:ext uri="{FF2B5EF4-FFF2-40B4-BE49-F238E27FC236}">
                <a16:creationId xmlns:a16="http://schemas.microsoft.com/office/drawing/2014/main" id="{5097BEA9-41F7-5C0A-29C1-89486F0E80F4}"/>
              </a:ext>
            </a:extLst>
          </p:cNvPr>
          <p:cNvPicPr>
            <a:picLocks noChangeAspect="1"/>
          </p:cNvPicPr>
          <p:nvPr/>
        </p:nvPicPr>
        <p:blipFill>
          <a:blip r:embed="rId2"/>
          <a:stretch>
            <a:fillRect/>
          </a:stretch>
        </p:blipFill>
        <p:spPr>
          <a:xfrm>
            <a:off x="5887010" y="1392572"/>
            <a:ext cx="5886450" cy="42862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27739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B951D3B-1759-6F3A-407F-60292F063E76}"/>
              </a:ext>
            </a:extLst>
          </p:cNvPr>
          <p:cNvSpPr>
            <a:spLocks noGrp="1"/>
          </p:cNvSpPr>
          <p:nvPr>
            <p:ph type="title"/>
          </p:nvPr>
        </p:nvSpPr>
        <p:spPr>
          <a:xfrm>
            <a:off x="646111" y="452718"/>
            <a:ext cx="9404723" cy="763686"/>
          </a:xfrm>
        </p:spPr>
        <p:txBody>
          <a:bodyPr/>
          <a:lstStyle/>
          <a:p>
            <a:r>
              <a:rPr lang="en-US" b="1" dirty="0"/>
              <a:t>Exploratory Data Analysis (EDA)</a:t>
            </a:r>
            <a:endParaRPr lang="en-IN" b="1" dirty="0"/>
          </a:p>
        </p:txBody>
      </p:sp>
      <p:sp>
        <p:nvSpPr>
          <p:cNvPr id="3" name="Content Placeholder 2">
            <a:extLst>
              <a:ext uri="{FF2B5EF4-FFF2-40B4-BE49-F238E27FC236}">
                <a16:creationId xmlns:a16="http://schemas.microsoft.com/office/drawing/2014/main" id="{B4F9F384-C93C-75E2-A07F-6EF172FA1371}"/>
              </a:ext>
            </a:extLst>
          </p:cNvPr>
          <p:cNvSpPr>
            <a:spLocks noGrp="1"/>
          </p:cNvSpPr>
          <p:nvPr>
            <p:ph idx="1"/>
          </p:nvPr>
        </p:nvSpPr>
        <p:spPr/>
        <p:txBody>
          <a:bodyPr/>
          <a:lstStyle/>
          <a:p>
            <a:endParaRPr lang="en-IN" dirty="0"/>
          </a:p>
          <a:p>
            <a:endParaRPr lang="en-IN" dirty="0"/>
          </a:p>
        </p:txBody>
      </p:sp>
      <p:sp>
        <p:nvSpPr>
          <p:cNvPr id="9" name="Rectangle 8">
            <a:extLst>
              <a:ext uri="{FF2B5EF4-FFF2-40B4-BE49-F238E27FC236}">
                <a16:creationId xmlns:a16="http://schemas.microsoft.com/office/drawing/2014/main" id="{58EEB5F9-737E-9A48-319D-693E4148242A}"/>
              </a:ext>
            </a:extLst>
          </p:cNvPr>
          <p:cNvSpPr/>
          <p:nvPr/>
        </p:nvSpPr>
        <p:spPr>
          <a:xfrm>
            <a:off x="646111" y="452718"/>
            <a:ext cx="45719" cy="704963"/>
          </a:xfrm>
          <a:prstGeom prst="rect">
            <a:avLst/>
          </a:prstGeom>
          <a:solidFill>
            <a:srgbClr val="FF0000"/>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Content Placeholder 2">
            <a:extLst>
              <a:ext uri="{FF2B5EF4-FFF2-40B4-BE49-F238E27FC236}">
                <a16:creationId xmlns:a16="http://schemas.microsoft.com/office/drawing/2014/main" id="{2758B16F-948E-84CE-AF64-FE5B5693C232}"/>
              </a:ext>
            </a:extLst>
          </p:cNvPr>
          <p:cNvSpPr txBox="1">
            <a:spLocks/>
          </p:cNvSpPr>
          <p:nvPr/>
        </p:nvSpPr>
        <p:spPr>
          <a:xfrm>
            <a:off x="1255712" y="2205318"/>
            <a:ext cx="4365159"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Approximately 90% of customers are classified as "Unemployed“.</a:t>
            </a:r>
          </a:p>
          <a:p>
            <a:r>
              <a:rPr lang="en-US" dirty="0"/>
              <a:t>Rest of the categories are minimal.</a:t>
            </a:r>
          </a:p>
        </p:txBody>
      </p:sp>
      <p:sp>
        <p:nvSpPr>
          <p:cNvPr id="4" name="TextBox 3">
            <a:extLst>
              <a:ext uri="{FF2B5EF4-FFF2-40B4-BE49-F238E27FC236}">
                <a16:creationId xmlns:a16="http://schemas.microsoft.com/office/drawing/2014/main" id="{4FF044C7-DEF6-5C3F-71A1-B38055704E97}"/>
              </a:ext>
            </a:extLst>
          </p:cNvPr>
          <p:cNvSpPr txBox="1"/>
          <p:nvPr/>
        </p:nvSpPr>
        <p:spPr>
          <a:xfrm>
            <a:off x="646111" y="1392572"/>
            <a:ext cx="4144003" cy="523220"/>
          </a:xfrm>
          <a:prstGeom prst="rect">
            <a:avLst/>
          </a:prstGeom>
          <a:noFill/>
        </p:spPr>
        <p:txBody>
          <a:bodyPr wrap="square" rtlCol="0">
            <a:spAutoFit/>
          </a:bodyPr>
          <a:lstStyle/>
          <a:p>
            <a:pPr marL="457200" indent="-457200">
              <a:buFont typeface="Arial" panose="020B0604020202020204" pitchFamily="34" charset="0"/>
              <a:buChar char="•"/>
            </a:pPr>
            <a:r>
              <a:rPr lang="en-IN" sz="2800" dirty="0"/>
              <a:t>Univariate Analysis</a:t>
            </a:r>
          </a:p>
        </p:txBody>
      </p:sp>
      <p:pic>
        <p:nvPicPr>
          <p:cNvPr id="2" name="Picture 1">
            <a:extLst>
              <a:ext uri="{FF2B5EF4-FFF2-40B4-BE49-F238E27FC236}">
                <a16:creationId xmlns:a16="http://schemas.microsoft.com/office/drawing/2014/main" id="{2C0C6853-0C57-D90B-5086-A8C8276D2C40}"/>
              </a:ext>
            </a:extLst>
          </p:cNvPr>
          <p:cNvPicPr>
            <a:picLocks noChangeAspect="1"/>
          </p:cNvPicPr>
          <p:nvPr/>
        </p:nvPicPr>
        <p:blipFill>
          <a:blip r:embed="rId2"/>
          <a:stretch>
            <a:fillRect/>
          </a:stretch>
        </p:blipFill>
        <p:spPr>
          <a:xfrm>
            <a:off x="5779434" y="1353530"/>
            <a:ext cx="5886450" cy="40767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25991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B951D3B-1759-6F3A-407F-60292F063E76}"/>
              </a:ext>
            </a:extLst>
          </p:cNvPr>
          <p:cNvSpPr>
            <a:spLocks noGrp="1"/>
          </p:cNvSpPr>
          <p:nvPr>
            <p:ph type="title"/>
          </p:nvPr>
        </p:nvSpPr>
        <p:spPr>
          <a:xfrm>
            <a:off x="646111" y="452718"/>
            <a:ext cx="9404723" cy="763686"/>
          </a:xfrm>
        </p:spPr>
        <p:txBody>
          <a:bodyPr/>
          <a:lstStyle/>
          <a:p>
            <a:r>
              <a:rPr lang="en-US" b="1" dirty="0"/>
              <a:t>Exploratory Data Analysis (EDA)</a:t>
            </a:r>
            <a:endParaRPr lang="en-IN" b="1" dirty="0"/>
          </a:p>
        </p:txBody>
      </p:sp>
      <p:sp>
        <p:nvSpPr>
          <p:cNvPr id="3" name="Content Placeholder 2">
            <a:extLst>
              <a:ext uri="{FF2B5EF4-FFF2-40B4-BE49-F238E27FC236}">
                <a16:creationId xmlns:a16="http://schemas.microsoft.com/office/drawing/2014/main" id="{B4F9F384-C93C-75E2-A07F-6EF172FA1371}"/>
              </a:ext>
            </a:extLst>
          </p:cNvPr>
          <p:cNvSpPr>
            <a:spLocks noGrp="1"/>
          </p:cNvSpPr>
          <p:nvPr>
            <p:ph idx="1"/>
          </p:nvPr>
        </p:nvSpPr>
        <p:spPr/>
        <p:txBody>
          <a:bodyPr/>
          <a:lstStyle/>
          <a:p>
            <a:endParaRPr lang="en-IN" dirty="0"/>
          </a:p>
          <a:p>
            <a:endParaRPr lang="en-IN" dirty="0"/>
          </a:p>
        </p:txBody>
      </p:sp>
      <p:sp>
        <p:nvSpPr>
          <p:cNvPr id="9" name="Rectangle 8">
            <a:extLst>
              <a:ext uri="{FF2B5EF4-FFF2-40B4-BE49-F238E27FC236}">
                <a16:creationId xmlns:a16="http://schemas.microsoft.com/office/drawing/2014/main" id="{58EEB5F9-737E-9A48-319D-693E4148242A}"/>
              </a:ext>
            </a:extLst>
          </p:cNvPr>
          <p:cNvSpPr/>
          <p:nvPr/>
        </p:nvSpPr>
        <p:spPr>
          <a:xfrm>
            <a:off x="646111" y="452718"/>
            <a:ext cx="45719" cy="704963"/>
          </a:xfrm>
          <a:prstGeom prst="rect">
            <a:avLst/>
          </a:prstGeom>
          <a:solidFill>
            <a:srgbClr val="FF0000"/>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Content Placeholder 2">
            <a:extLst>
              <a:ext uri="{FF2B5EF4-FFF2-40B4-BE49-F238E27FC236}">
                <a16:creationId xmlns:a16="http://schemas.microsoft.com/office/drawing/2014/main" id="{2758B16F-948E-84CE-AF64-FE5B5693C232}"/>
              </a:ext>
            </a:extLst>
          </p:cNvPr>
          <p:cNvSpPr txBox="1">
            <a:spLocks/>
          </p:cNvSpPr>
          <p:nvPr/>
        </p:nvSpPr>
        <p:spPr>
          <a:xfrm>
            <a:off x="1255713" y="2205318"/>
            <a:ext cx="4302406"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Around 92% of individuals have indicated their preference not to receive emails regarding the course.</a:t>
            </a:r>
          </a:p>
          <a:p>
            <a:r>
              <a:rPr lang="en-US" dirty="0"/>
              <a:t>A collective approach should be given to change this numbers.</a:t>
            </a:r>
          </a:p>
        </p:txBody>
      </p:sp>
      <p:sp>
        <p:nvSpPr>
          <p:cNvPr id="4" name="TextBox 3">
            <a:extLst>
              <a:ext uri="{FF2B5EF4-FFF2-40B4-BE49-F238E27FC236}">
                <a16:creationId xmlns:a16="http://schemas.microsoft.com/office/drawing/2014/main" id="{4FF044C7-DEF6-5C3F-71A1-B38055704E97}"/>
              </a:ext>
            </a:extLst>
          </p:cNvPr>
          <p:cNvSpPr txBox="1"/>
          <p:nvPr/>
        </p:nvSpPr>
        <p:spPr>
          <a:xfrm>
            <a:off x="646111" y="1392572"/>
            <a:ext cx="4144003" cy="523220"/>
          </a:xfrm>
          <a:prstGeom prst="rect">
            <a:avLst/>
          </a:prstGeom>
          <a:noFill/>
        </p:spPr>
        <p:txBody>
          <a:bodyPr wrap="square" rtlCol="0">
            <a:spAutoFit/>
          </a:bodyPr>
          <a:lstStyle/>
          <a:p>
            <a:pPr marL="457200" indent="-457200">
              <a:buFont typeface="Arial" panose="020B0604020202020204" pitchFamily="34" charset="0"/>
              <a:buChar char="•"/>
            </a:pPr>
            <a:r>
              <a:rPr lang="en-IN" sz="2800" dirty="0"/>
              <a:t>Univariate Analysis</a:t>
            </a:r>
          </a:p>
        </p:txBody>
      </p:sp>
      <p:pic>
        <p:nvPicPr>
          <p:cNvPr id="2" name="Picture 1">
            <a:extLst>
              <a:ext uri="{FF2B5EF4-FFF2-40B4-BE49-F238E27FC236}">
                <a16:creationId xmlns:a16="http://schemas.microsoft.com/office/drawing/2014/main" id="{C7ED8AB2-3FB6-18C0-10D0-CF8A6A3C7922}"/>
              </a:ext>
            </a:extLst>
          </p:cNvPr>
          <p:cNvPicPr>
            <a:picLocks noChangeAspect="1"/>
          </p:cNvPicPr>
          <p:nvPr/>
        </p:nvPicPr>
        <p:blipFill>
          <a:blip r:embed="rId2"/>
          <a:stretch>
            <a:fillRect/>
          </a:stretch>
        </p:blipFill>
        <p:spPr>
          <a:xfrm>
            <a:off x="6054138" y="1790419"/>
            <a:ext cx="5886450" cy="31337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44319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270</TotalTime>
  <Words>710</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X Education - Lead Scoring Case Study</vt:lpstr>
      <vt:lpstr>Business Objective</vt:lpstr>
      <vt:lpstr>Steps of Analysis</vt:lpstr>
      <vt:lpstr>Data Understanding and Cleaning</vt:lpstr>
      <vt:lpstr>Data Understanding and Cleaning</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Education - Lead Scoring Case Study</dc:title>
  <dc:creator>Ritesh Thakre</dc:creator>
  <cp:lastModifiedBy>Dipak Pradhan</cp:lastModifiedBy>
  <cp:revision>3</cp:revision>
  <dcterms:created xsi:type="dcterms:W3CDTF">2023-07-17T05:08:03Z</dcterms:created>
  <dcterms:modified xsi:type="dcterms:W3CDTF">2023-07-17T13:36:34Z</dcterms:modified>
</cp:coreProperties>
</file>