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2"/>
  </p:notesMasterIdLst>
  <p:sldIdLst>
    <p:sldId id="348" r:id="rId2"/>
    <p:sldId id="287" r:id="rId3"/>
    <p:sldId id="257" r:id="rId4"/>
    <p:sldId id="260" r:id="rId5"/>
    <p:sldId id="340" r:id="rId6"/>
    <p:sldId id="299" r:id="rId7"/>
    <p:sldId id="288" r:id="rId8"/>
    <p:sldId id="266" r:id="rId9"/>
    <p:sldId id="349" r:id="rId10"/>
    <p:sldId id="343" r:id="rId11"/>
    <p:sldId id="350" r:id="rId12"/>
    <p:sldId id="351" r:id="rId13"/>
    <p:sldId id="345" r:id="rId14"/>
    <p:sldId id="352" r:id="rId15"/>
    <p:sldId id="353" r:id="rId16"/>
    <p:sldId id="275" r:id="rId17"/>
    <p:sldId id="346" r:id="rId18"/>
    <p:sldId id="270" r:id="rId19"/>
    <p:sldId id="271" r:id="rId20"/>
    <p:sldId id="32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FF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44" autoAdjust="0"/>
    <p:restoredTop sz="99822" autoAdjust="0"/>
  </p:normalViewPr>
  <p:slideViewPr>
    <p:cSldViewPr>
      <p:cViewPr>
        <p:scale>
          <a:sx n="100" d="100"/>
          <a:sy n="100" d="100"/>
        </p:scale>
        <p:origin x="618" y="3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1/10/2022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p14="http://schemas.microsoft.com/office/powerpoint/2010/main" val="569294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17</a:t>
            </a:fld>
            <a:endParaRPr lang="en-US" dirty="0"/>
          </a:p>
        </p:txBody>
      </p:sp>
    </p:spTree>
    <p:extLst>
      <p:ext uri="{BB962C8B-B14F-4D97-AF65-F5344CB8AC3E}">
        <p14:creationId xmlns:p14="http://schemas.microsoft.com/office/powerpoint/2010/main" val="1963588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10</a:t>
            </a:fld>
            <a:endParaRPr lang="en-US" dirty="0"/>
          </a:p>
        </p:txBody>
      </p:sp>
    </p:spTree>
    <p:extLst>
      <p:ext uri="{BB962C8B-B14F-4D97-AF65-F5344CB8AC3E}">
        <p14:creationId xmlns:p14="http://schemas.microsoft.com/office/powerpoint/2010/main" val="262031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11</a:t>
            </a:fld>
            <a:endParaRPr lang="en-US" dirty="0"/>
          </a:p>
        </p:txBody>
      </p:sp>
    </p:spTree>
    <p:extLst>
      <p:ext uri="{BB962C8B-B14F-4D97-AF65-F5344CB8AC3E}">
        <p14:creationId xmlns:p14="http://schemas.microsoft.com/office/powerpoint/2010/main" val="3146031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12</a:t>
            </a:fld>
            <a:endParaRPr lang="en-US" dirty="0"/>
          </a:p>
        </p:txBody>
      </p:sp>
    </p:spTree>
    <p:extLst>
      <p:ext uri="{BB962C8B-B14F-4D97-AF65-F5344CB8AC3E}">
        <p14:creationId xmlns:p14="http://schemas.microsoft.com/office/powerpoint/2010/main" val="1766263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13</a:t>
            </a:fld>
            <a:endParaRPr lang="en-US" dirty="0"/>
          </a:p>
        </p:txBody>
      </p:sp>
    </p:spTree>
    <p:extLst>
      <p:ext uri="{BB962C8B-B14F-4D97-AF65-F5344CB8AC3E}">
        <p14:creationId xmlns:p14="http://schemas.microsoft.com/office/powerpoint/2010/main" val="229628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14</a:t>
            </a:fld>
            <a:endParaRPr lang="en-US" dirty="0"/>
          </a:p>
        </p:txBody>
      </p:sp>
    </p:spTree>
    <p:extLst>
      <p:ext uri="{BB962C8B-B14F-4D97-AF65-F5344CB8AC3E}">
        <p14:creationId xmlns:p14="http://schemas.microsoft.com/office/powerpoint/2010/main" val="3853652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15</a:t>
            </a:fld>
            <a:endParaRPr lang="en-US" dirty="0"/>
          </a:p>
        </p:txBody>
      </p:sp>
    </p:spTree>
    <p:extLst>
      <p:ext uri="{BB962C8B-B14F-4D97-AF65-F5344CB8AC3E}">
        <p14:creationId xmlns:p14="http://schemas.microsoft.com/office/powerpoint/2010/main" val="4232905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53080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7939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14794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2786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6490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38680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VIII Semester, Department of ISE, RNSIT</a:t>
            </a:r>
            <a:endParaRPr lang="en-US" dirty="0"/>
          </a:p>
        </p:txBody>
      </p:sp>
      <p:sp>
        <p:nvSpPr>
          <p:cNvPr id="8" name="Footer Placeholder 7"/>
          <p:cNvSpPr>
            <a:spLocks noGrp="1"/>
          </p:cNvSpPr>
          <p:nvPr>
            <p:ph type="ftr" sz="quarter" idx="11"/>
          </p:nvPr>
        </p:nvSpPr>
        <p:spPr/>
        <p:txBody>
          <a:bodyPr/>
          <a:lstStyle/>
          <a:p>
            <a:r>
              <a:rPr lang="en-US"/>
              <a:t>2021 - 2022</a:t>
            </a:r>
            <a:endParaRPr lang="en-US" dirty="0"/>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3085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6446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6119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35598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876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a:t>VIII Semester, Department of ISE, RNSIT</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a:t>2021 - 2022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a16="http://schemas.microsoft.com/office/drawing/2014/main" id="{AFC93F2D-9111-4E77-98B1-F1ACD37A82C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a16="http://schemas.microsoft.com/office/drawing/2014/main" id="{937059C3-335C-47D5-99C1-8813DA15D67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val="954556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www.medium.com/" TargetMode="External"/><Relationship Id="rId3" Type="http://schemas.openxmlformats.org/officeDocument/2006/relationships/hyperlink" Target="http://www.w3schools.com/" TargetMode="External"/><Relationship Id="rId7" Type="http://schemas.openxmlformats.org/officeDocument/2006/relationships/hyperlink" Target="http://www.dribble.com/" TargetMode="External"/><Relationship Id="rId2" Type="http://schemas.openxmlformats.org/officeDocument/2006/relationships/hyperlink" Target="http://www.stackoverflow.com/" TargetMode="External"/><Relationship Id="rId1" Type="http://schemas.openxmlformats.org/officeDocument/2006/relationships/slideLayout" Target="../slideLayouts/slideLayout2.xml"/><Relationship Id="rId6" Type="http://schemas.openxmlformats.org/officeDocument/2006/relationships/hyperlink" Target="http://www.geeksforgeeks.org/" TargetMode="External"/><Relationship Id="rId5" Type="http://schemas.openxmlformats.org/officeDocument/2006/relationships/hyperlink" Target="http://www.codecademy.com/" TargetMode="External"/><Relationship Id="rId4" Type="http://schemas.openxmlformats.org/officeDocument/2006/relationships/hyperlink" Target="http://www.github.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247592"/>
            <a:ext cx="12192000" cy="1285884"/>
          </a:xfrm>
        </p:spPr>
        <p:txBody>
          <a:bodyPr>
            <a:normAutofit/>
          </a:bodyPr>
          <a:lstStyle/>
          <a:p>
            <a:pPr algn="ctr"/>
            <a:r>
              <a:rPr lang="en-US" sz="3400" i="1" dirty="0" err="1">
                <a:solidFill>
                  <a:srgbClr val="FF0000"/>
                </a:solidFill>
              </a:rPr>
              <a:t>Car_On_road</a:t>
            </a:r>
            <a:r>
              <a:rPr lang="en-US" sz="3400" b="1" i="1" dirty="0">
                <a:solidFill>
                  <a:srgbClr val="FF0000"/>
                </a:solidFill>
              </a:rPr>
              <a:t>  </a:t>
            </a:r>
            <a:br>
              <a:rPr lang="en-US" sz="3400" dirty="0">
                <a:solidFill>
                  <a:srgbClr val="FF0000"/>
                </a:solidFill>
              </a:rPr>
            </a:br>
            <a:endParaRPr lang="en-US" sz="3400" dirty="0">
              <a:solidFill>
                <a:srgbClr val="FF0000"/>
              </a:solidFill>
            </a:endParaRPr>
          </a:p>
        </p:txBody>
      </p:sp>
      <p:sp>
        <p:nvSpPr>
          <p:cNvPr id="11" name="Subtitle 10"/>
          <p:cNvSpPr>
            <a:spLocks noGrp="1"/>
          </p:cNvSpPr>
          <p:nvPr>
            <p:ph type="subTitle" idx="1"/>
          </p:nvPr>
        </p:nvSpPr>
        <p:spPr>
          <a:xfrm>
            <a:off x="3867148" y="3426452"/>
            <a:ext cx="4457704" cy="824888"/>
          </a:xfrm>
        </p:spPr>
        <p:txBody>
          <a:bodyPr>
            <a:noAutofit/>
          </a:bodyPr>
          <a:lstStyle/>
          <a:p>
            <a:pPr lvl="0" algn="ctr" fontAlgn="base">
              <a:spcBef>
                <a:spcPct val="0"/>
              </a:spcBef>
              <a:spcAft>
                <a:spcPct val="0"/>
              </a:spcAft>
            </a:pPr>
            <a:r>
              <a:rPr lang="en-US" sz="2400" b="1" dirty="0">
                <a:solidFill>
                  <a:srgbClr val="C00000"/>
                </a:solidFill>
                <a:latin typeface="Times New Roman" pitchFamily="18" charset="0"/>
                <a:cs typeface="Times New Roman" pitchFamily="18" charset="0"/>
              </a:rPr>
              <a:t>Ronak H Rathod</a:t>
            </a:r>
          </a:p>
          <a:p>
            <a:pPr lvl="0" algn="ctr" fontAlgn="base">
              <a:spcBef>
                <a:spcPct val="0"/>
              </a:spcBef>
              <a:spcAft>
                <a:spcPct val="0"/>
              </a:spcAft>
            </a:pPr>
            <a:r>
              <a:rPr lang="en-US" sz="2400" b="1" dirty="0">
                <a:solidFill>
                  <a:srgbClr val="000066"/>
                </a:solidFill>
                <a:latin typeface="Times New Roman" pitchFamily="18" charset="0"/>
                <a:cs typeface="Times New Roman" pitchFamily="18" charset="0"/>
              </a:rPr>
              <a:t>USN: 1RN19IS406</a:t>
            </a:r>
            <a:endParaRPr lang="en-IN" sz="2400" b="1" dirty="0">
              <a:solidFill>
                <a:srgbClr val="000066"/>
              </a:solidFill>
            </a:endParaRPr>
          </a:p>
        </p:txBody>
      </p:sp>
      <p:sp>
        <p:nvSpPr>
          <p:cNvPr id="7" name="Rectangle 6"/>
          <p:cNvSpPr/>
          <p:nvPr/>
        </p:nvSpPr>
        <p:spPr>
          <a:xfrm>
            <a:off x="0" y="-24735"/>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0" y="983917"/>
            <a:ext cx="121920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DEPARTMENT OF INFORMATION SCIENCE &amp; ENGINEERING</a:t>
            </a:r>
          </a:p>
        </p:txBody>
      </p:sp>
      <p:sp>
        <p:nvSpPr>
          <p:cNvPr id="9" name="Rectangle 8"/>
          <p:cNvSpPr/>
          <p:nvPr/>
        </p:nvSpPr>
        <p:spPr>
          <a:xfrm>
            <a:off x="-25898" y="1785927"/>
            <a:ext cx="12192000"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Presentation on Internship</a:t>
            </a:r>
          </a:p>
        </p:txBody>
      </p:sp>
      <p:sp>
        <p:nvSpPr>
          <p:cNvPr id="10" name="Rectangle 9"/>
          <p:cNvSpPr/>
          <p:nvPr/>
        </p:nvSpPr>
        <p:spPr>
          <a:xfrm>
            <a:off x="35659" y="5269170"/>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 Internal Guide</a:t>
            </a:r>
          </a:p>
          <a:p>
            <a:pPr lvl="0" algn="ctr" fontAlgn="base">
              <a:spcBef>
                <a:spcPct val="0"/>
              </a:spcBef>
              <a:spcAft>
                <a:spcPct val="0"/>
              </a:spcAft>
            </a:pPr>
            <a:r>
              <a:rPr lang="en-US" sz="2000" b="1" dirty="0">
                <a:solidFill>
                  <a:srgbClr val="000066"/>
                </a:solidFill>
                <a:latin typeface="Times New Roman" pitchFamily="18" charset="0"/>
                <a:cs typeface="Times New Roman" pitchFamily="18" charset="0"/>
              </a:rPr>
              <a:t>Dr.</a:t>
            </a:r>
            <a:r>
              <a:rPr lang="en-IN" sz="2000" b="1" dirty="0">
                <a:solidFill>
                  <a:srgbClr val="000066"/>
                </a:solidFill>
                <a:latin typeface="Times New Roman" pitchFamily="18" charset="0"/>
                <a:cs typeface="Times New Roman" pitchFamily="18" charset="0"/>
              </a:rPr>
              <a:t> </a:t>
            </a:r>
            <a:r>
              <a:rPr lang="en-US" sz="2000" b="1" dirty="0">
                <a:solidFill>
                  <a:srgbClr val="000066"/>
                </a:solidFill>
                <a:latin typeface="Times New Roman" pitchFamily="18" charset="0"/>
                <a:cs typeface="Times New Roman" pitchFamily="18" charset="0"/>
              </a:rPr>
              <a:t>Santhosh Kumar</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a:solidFill>
                  <a:schemeClr val="tx1">
                    <a:lumMod val="85000"/>
                    <a:lumOff val="15000"/>
                  </a:schemeClr>
                </a:solidFill>
                <a:latin typeface="Times New Roman" pitchFamily="18" charset="0"/>
                <a:ea typeface="Times New Roman" pitchFamily="18" charset="0"/>
                <a:cs typeface="Times New Roman" pitchFamily="18" charset="0"/>
              </a:rPr>
              <a:t>Asst. Prof, Dept of  ISE, RNSIT</a:t>
            </a:r>
            <a:endParaRPr lang="en-US" dirty="0">
              <a:solidFill>
                <a:schemeClr val="tx1">
                  <a:lumMod val="85000"/>
                  <a:lumOff val="15000"/>
                </a:schemeClr>
              </a:solidFill>
              <a:latin typeface="Times New Roman" pitchFamily="18" charset="0"/>
              <a:cs typeface="Times New Roman" pitchFamily="18" charset="0"/>
            </a:endParaRPr>
          </a:p>
        </p:txBody>
      </p:sp>
      <p:sp>
        <p:nvSpPr>
          <p:cNvPr id="14" name="Rectangle 13">
            <a:extLst>
              <a:ext uri="{FF2B5EF4-FFF2-40B4-BE49-F238E27FC236}">
                <a16:creationId xmlns:a16="http://schemas.microsoft.com/office/drawing/2014/main" id="{EA472F78-45DD-40B9-BA53-4226E0E3EDA4}"/>
              </a:ext>
            </a:extLst>
          </p:cNvPr>
          <p:cNvSpPr/>
          <p:nvPr/>
        </p:nvSpPr>
        <p:spPr>
          <a:xfrm>
            <a:off x="7037211" y="5244054"/>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External Guide</a:t>
            </a:r>
          </a:p>
          <a:p>
            <a:pPr lvl="0" algn="ctr" fontAlgn="base">
              <a:spcBef>
                <a:spcPct val="0"/>
              </a:spcBef>
              <a:spcAft>
                <a:spcPct val="0"/>
              </a:spcAft>
            </a:pPr>
            <a:r>
              <a:rPr lang="en-US" sz="2000" b="1" dirty="0">
                <a:solidFill>
                  <a:srgbClr val="000066"/>
                </a:solidFill>
                <a:latin typeface="Times New Roman" pitchFamily="18" charset="0"/>
                <a:cs typeface="Times New Roman" pitchFamily="18" charset="0"/>
              </a:rPr>
              <a:t>Mr. </a:t>
            </a:r>
            <a:r>
              <a:rPr lang="en-IN" sz="2000" b="1" dirty="0" err="1">
                <a:solidFill>
                  <a:srgbClr val="000066"/>
                </a:solidFill>
                <a:latin typeface="Times New Roman" pitchFamily="18" charset="0"/>
                <a:cs typeface="Times New Roman" pitchFamily="18" charset="0"/>
              </a:rPr>
              <a:t>Akshay</a:t>
            </a:r>
            <a:r>
              <a:rPr lang="en-IN" sz="2000" b="1" dirty="0">
                <a:solidFill>
                  <a:srgbClr val="000066"/>
                </a:solidFill>
                <a:latin typeface="Times New Roman" pitchFamily="18" charset="0"/>
                <a:cs typeface="Times New Roman" pitchFamily="18" charset="0"/>
              </a:rPr>
              <a:t> D R</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a:solidFill>
                  <a:schemeClr val="tx1">
                    <a:lumMod val="85000"/>
                    <a:lumOff val="15000"/>
                  </a:schemeClr>
                </a:solidFill>
                <a:latin typeface="Times New Roman" pitchFamily="18" charset="0"/>
                <a:ea typeface="Times New Roman" pitchFamily="18" charset="0"/>
                <a:cs typeface="Times New Roman" pitchFamily="18" charset="0"/>
              </a:rPr>
              <a:t>Co-Founder, EMMAZ, Bengaluru, Karnataka</a:t>
            </a:r>
            <a:endParaRPr lang="en-US" dirty="0">
              <a:solidFill>
                <a:schemeClr val="tx1">
                  <a:lumMod val="85000"/>
                  <a:lumOff val="15000"/>
                </a:schemeClr>
              </a:solidFill>
              <a:latin typeface="Times New Roman" pitchFamily="18" charset="0"/>
              <a:cs typeface="Times New Roman" pitchFamily="18" charset="0"/>
            </a:endParaRPr>
          </a:p>
        </p:txBody>
      </p:sp>
      <p:sp>
        <p:nvSpPr>
          <p:cNvPr id="20" name="TextBox 19">
            <a:extLst>
              <a:ext uri="{FF2B5EF4-FFF2-40B4-BE49-F238E27FC236}">
                <a16:creationId xmlns:a16="http://schemas.microsoft.com/office/drawing/2014/main" id="{027E3AEF-60DE-459F-A536-25F4B75B8EC2}"/>
              </a:ext>
            </a:extLst>
          </p:cNvPr>
          <p:cNvSpPr txBox="1"/>
          <p:nvPr/>
        </p:nvSpPr>
        <p:spPr>
          <a:xfrm>
            <a:off x="7777792" y="4787579"/>
            <a:ext cx="3718808" cy="369332"/>
          </a:xfrm>
          <a:prstGeom prst="rect">
            <a:avLst/>
          </a:prstGeom>
          <a:noFill/>
        </p:spPr>
        <p:txBody>
          <a:bodyPr wrap="square">
            <a:spAutoFit/>
          </a:bodyPr>
          <a:lstStyle/>
          <a:p>
            <a:pPr algn="ctr"/>
            <a:r>
              <a:rPr lang="en-US" b="1" dirty="0">
                <a:solidFill>
                  <a:srgbClr val="C00000"/>
                </a:solidFill>
              </a:rPr>
              <a:t>ENMAZ Engineering Services Pvt. Ltd. </a:t>
            </a:r>
            <a:endParaRPr lang="en-IN" b="1" dirty="0">
              <a:solidFill>
                <a:srgbClr val="C00000"/>
              </a:solidFill>
            </a:endParaRPr>
          </a:p>
        </p:txBody>
      </p:sp>
      <p:pic>
        <p:nvPicPr>
          <p:cNvPr id="5" name="Picture 4">
            <a:extLst>
              <a:ext uri="{FF2B5EF4-FFF2-40B4-BE49-F238E27FC236}">
                <a16:creationId xmlns:a16="http://schemas.microsoft.com/office/drawing/2014/main" id="{91FAF898-D6AB-4495-87D6-E50CAE2D80D0}"/>
              </a:ext>
            </a:extLst>
          </p:cNvPr>
          <p:cNvPicPr>
            <a:picLocks noChangeAspect="1"/>
          </p:cNvPicPr>
          <p:nvPr/>
        </p:nvPicPr>
        <p:blipFill>
          <a:blip r:embed="rId3"/>
          <a:stretch>
            <a:fillRect/>
          </a:stretch>
        </p:blipFill>
        <p:spPr>
          <a:xfrm>
            <a:off x="8338880" y="4190801"/>
            <a:ext cx="2600688" cy="657317"/>
          </a:xfrm>
          <a:prstGeom prst="rect">
            <a:avLst/>
          </a:prstGeom>
        </p:spPr>
      </p:pic>
    </p:spTree>
    <p:extLst>
      <p:ext uri="{BB962C8B-B14F-4D97-AF65-F5344CB8AC3E}">
        <p14:creationId xmlns:p14="http://schemas.microsoft.com/office/powerpoint/2010/main" val="339669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Detailed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dirty="0"/>
              <a:t>VIII Semester, Department of ISE, RNSIT</a:t>
            </a:r>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335878" y="992124"/>
            <a:ext cx="11376746" cy="536422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r>
              <a:rPr lang="en-US" b="1" dirty="0">
                <a:latin typeface="Times New Roman" pitchFamily="18" charset="0"/>
                <a:cs typeface="Times New Roman" pitchFamily="18" charset="0"/>
              </a:rPr>
              <a:t>Design details on Horizontal and Vertical </a:t>
            </a:r>
            <a:r>
              <a:rPr lang="en-US" b="1" dirty="0" err="1">
                <a:latin typeface="Times New Roman" pitchFamily="18" charset="0"/>
                <a:cs typeface="Times New Roman" pitchFamily="18" charset="0"/>
              </a:rPr>
              <a:t>ListView</a:t>
            </a: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ADDD09B3-3028-473B-9357-1EA21BF6A6BD}"/>
              </a:ext>
            </a:extLst>
          </p:cNvPr>
          <p:cNvSpPr>
            <a:spLocks noGrp="1"/>
          </p:cNvSpPr>
          <p:nvPr>
            <p:ph type="sldNum" sz="quarter" idx="12"/>
          </p:nvPr>
        </p:nvSpPr>
        <p:spPr/>
        <p:txBody>
          <a:bodyPr/>
          <a:lstStyle/>
          <a:p>
            <a:fld id="{5B4F5413-E548-45A8-B9DD-11B71454D5CA}" type="slidenum">
              <a:rPr lang="en-US" smtClean="0"/>
              <a:pPr/>
              <a:t>10</a:t>
            </a:fld>
            <a:endParaRPr lang="en-US" dirty="0"/>
          </a:p>
        </p:txBody>
      </p:sp>
      <p:pic>
        <p:nvPicPr>
          <p:cNvPr id="8" name="Picture 7">
            <a:extLst>
              <a:ext uri="{FF2B5EF4-FFF2-40B4-BE49-F238E27FC236}">
                <a16:creationId xmlns:a16="http://schemas.microsoft.com/office/drawing/2014/main" id="{5AEADBDE-6386-474D-BAD1-0909AFE92A2A}"/>
              </a:ext>
            </a:extLst>
          </p:cNvPr>
          <p:cNvPicPr>
            <a:picLocks noChangeAspect="1"/>
          </p:cNvPicPr>
          <p:nvPr/>
        </p:nvPicPr>
        <p:blipFill>
          <a:blip r:embed="rId3"/>
          <a:stretch>
            <a:fillRect/>
          </a:stretch>
        </p:blipFill>
        <p:spPr>
          <a:xfrm>
            <a:off x="812717" y="1700808"/>
            <a:ext cx="7310586" cy="4378229"/>
          </a:xfrm>
          <a:prstGeom prst="rect">
            <a:avLst/>
          </a:prstGeom>
        </p:spPr>
      </p:pic>
      <p:pic>
        <p:nvPicPr>
          <p:cNvPr id="11" name="Picture 10">
            <a:extLst>
              <a:ext uri="{FF2B5EF4-FFF2-40B4-BE49-F238E27FC236}">
                <a16:creationId xmlns:a16="http://schemas.microsoft.com/office/drawing/2014/main" id="{D5E3FC06-8906-4604-A113-88960D856DEB}"/>
              </a:ext>
            </a:extLst>
          </p:cNvPr>
          <p:cNvPicPr>
            <a:picLocks noChangeAspect="1"/>
          </p:cNvPicPr>
          <p:nvPr/>
        </p:nvPicPr>
        <p:blipFill rotWithShape="1">
          <a:blip r:embed="rId4"/>
          <a:srcRect/>
          <a:stretch/>
        </p:blipFill>
        <p:spPr>
          <a:xfrm>
            <a:off x="8544272" y="1700808"/>
            <a:ext cx="2060467" cy="4323692"/>
          </a:xfrm>
          <a:prstGeom prst="rect">
            <a:avLst/>
          </a:prstGeom>
        </p:spPr>
      </p:pic>
    </p:spTree>
    <p:extLst>
      <p:ext uri="{BB962C8B-B14F-4D97-AF65-F5344CB8AC3E}">
        <p14:creationId xmlns:p14="http://schemas.microsoft.com/office/powerpoint/2010/main" val="2002129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Detailed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dirty="0"/>
              <a:t>VIII Semester, Department of ISE, RNSIT</a:t>
            </a:r>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3" name="Slide Number Placeholder 2">
            <a:extLst>
              <a:ext uri="{FF2B5EF4-FFF2-40B4-BE49-F238E27FC236}">
                <a16:creationId xmlns:a16="http://schemas.microsoft.com/office/drawing/2014/main" id="{ADDD09B3-3028-473B-9357-1EA21BF6A6BD}"/>
              </a:ext>
            </a:extLst>
          </p:cNvPr>
          <p:cNvSpPr>
            <a:spLocks noGrp="1"/>
          </p:cNvSpPr>
          <p:nvPr>
            <p:ph type="sldNum" sz="quarter" idx="12"/>
          </p:nvPr>
        </p:nvSpPr>
        <p:spPr/>
        <p:txBody>
          <a:bodyPr/>
          <a:lstStyle/>
          <a:p>
            <a:fld id="{5B4F5413-E548-45A8-B9DD-11B71454D5CA}" type="slidenum">
              <a:rPr lang="en-US" smtClean="0"/>
              <a:pPr/>
              <a:t>11</a:t>
            </a:fld>
            <a:endParaRPr lang="en-US" dirty="0"/>
          </a:p>
        </p:txBody>
      </p:sp>
      <p:sp>
        <p:nvSpPr>
          <p:cNvPr id="10" name="TextBox 9">
            <a:extLst>
              <a:ext uri="{FF2B5EF4-FFF2-40B4-BE49-F238E27FC236}">
                <a16:creationId xmlns:a16="http://schemas.microsoft.com/office/drawing/2014/main" id="{43755F73-0873-40E3-BDE1-4466BB60827A}"/>
              </a:ext>
            </a:extLst>
          </p:cNvPr>
          <p:cNvSpPr txBox="1"/>
          <p:nvPr/>
        </p:nvSpPr>
        <p:spPr>
          <a:xfrm>
            <a:off x="767408" y="1412776"/>
            <a:ext cx="10657184" cy="4016484"/>
          </a:xfrm>
          <a:prstGeom prst="rect">
            <a:avLst/>
          </a:prstGeom>
          <a:noFill/>
        </p:spPr>
        <p:txBody>
          <a:bodyPr wrap="square" rtlCol="0">
            <a:spAutoFit/>
          </a:bodyPr>
          <a:lstStyle/>
          <a:p>
            <a:pPr>
              <a:lnSpc>
                <a:spcPct val="150000"/>
              </a:lnSpc>
            </a:pPr>
            <a:endParaRPr lang="en-US" dirty="0"/>
          </a:p>
          <a:p>
            <a:pPr>
              <a:lnSpc>
                <a:spcPct val="150000"/>
              </a:lnSpc>
            </a:pPr>
            <a:r>
              <a:rPr lang="en-US" sz="2000" b="1" dirty="0"/>
              <a:t>Horizontal List View:</a:t>
            </a:r>
            <a:br>
              <a:rPr lang="en-US" sz="2000" dirty="0"/>
            </a:br>
            <a:r>
              <a:rPr lang="en-US" sz="2000" b="0" i="0" dirty="0">
                <a:solidFill>
                  <a:srgbClr val="202124"/>
                </a:solidFill>
                <a:effectLst/>
                <a:latin typeface="Roboto" pitchFamily="2" charset="0"/>
              </a:rPr>
              <a:t>To scroll a Flutter </a:t>
            </a:r>
            <a:r>
              <a:rPr lang="en-US" sz="2000" b="0" i="0" dirty="0" err="1">
                <a:solidFill>
                  <a:srgbClr val="202124"/>
                </a:solidFill>
                <a:effectLst/>
                <a:latin typeface="Roboto" pitchFamily="2" charset="0"/>
              </a:rPr>
              <a:t>ListView</a:t>
            </a:r>
            <a:r>
              <a:rPr lang="en-US" sz="2000" b="0" i="0" dirty="0">
                <a:solidFill>
                  <a:srgbClr val="202124"/>
                </a:solidFill>
                <a:effectLst/>
                <a:latin typeface="Roboto" pitchFamily="2" charset="0"/>
              </a:rPr>
              <a:t> widget horizontally, set scroll Direction property of the </a:t>
            </a:r>
            <a:r>
              <a:rPr lang="en-US" sz="2000" b="0" i="0" dirty="0" err="1">
                <a:solidFill>
                  <a:srgbClr val="202124"/>
                </a:solidFill>
                <a:effectLst/>
                <a:latin typeface="Roboto" pitchFamily="2" charset="0"/>
              </a:rPr>
              <a:t>ListView</a:t>
            </a:r>
            <a:r>
              <a:rPr lang="en-US" sz="2000" b="0" i="0" dirty="0">
                <a:solidFill>
                  <a:srgbClr val="202124"/>
                </a:solidFill>
                <a:effectLst/>
                <a:latin typeface="Roboto" pitchFamily="2" charset="0"/>
              </a:rPr>
              <a:t> widget to Axis. horizontal. This arranges the items side by side horizontally.</a:t>
            </a:r>
          </a:p>
          <a:p>
            <a:pPr>
              <a:lnSpc>
                <a:spcPct val="150000"/>
              </a:lnSpc>
            </a:pPr>
            <a:endParaRPr lang="en-US" sz="2000" dirty="0">
              <a:solidFill>
                <a:srgbClr val="202124"/>
              </a:solidFill>
              <a:latin typeface="Roboto" pitchFamily="2" charset="0"/>
            </a:endParaRPr>
          </a:p>
          <a:p>
            <a:pPr>
              <a:lnSpc>
                <a:spcPct val="150000"/>
              </a:lnSpc>
            </a:pPr>
            <a:r>
              <a:rPr lang="en-US" sz="2000" b="1" dirty="0"/>
              <a:t>Vertical List View:</a:t>
            </a:r>
            <a:br>
              <a:rPr lang="en-US" sz="2000" dirty="0"/>
            </a:br>
            <a:r>
              <a:rPr lang="en-US" sz="2000" b="0" i="0" dirty="0">
                <a:solidFill>
                  <a:srgbClr val="202124"/>
                </a:solidFill>
                <a:effectLst/>
                <a:latin typeface="Roboto" pitchFamily="2" charset="0"/>
              </a:rPr>
              <a:t>To scroll a Flutter </a:t>
            </a:r>
            <a:r>
              <a:rPr lang="en-US" sz="2000" b="0" i="0" dirty="0" err="1">
                <a:solidFill>
                  <a:srgbClr val="202124"/>
                </a:solidFill>
                <a:effectLst/>
                <a:latin typeface="Roboto" pitchFamily="2" charset="0"/>
              </a:rPr>
              <a:t>ListView</a:t>
            </a:r>
            <a:r>
              <a:rPr lang="en-US" sz="2000" b="0" i="0" dirty="0">
                <a:solidFill>
                  <a:srgbClr val="202124"/>
                </a:solidFill>
                <a:effectLst/>
                <a:latin typeface="Roboto" pitchFamily="2" charset="0"/>
              </a:rPr>
              <a:t> widget </a:t>
            </a:r>
            <a:r>
              <a:rPr lang="en-US" sz="2000" dirty="0">
                <a:solidFill>
                  <a:srgbClr val="202124"/>
                </a:solidFill>
                <a:latin typeface="Roboto" pitchFamily="2" charset="0"/>
              </a:rPr>
              <a:t>vertica</a:t>
            </a:r>
            <a:r>
              <a:rPr lang="en-US" sz="2000" b="0" i="0" dirty="0">
                <a:solidFill>
                  <a:srgbClr val="202124"/>
                </a:solidFill>
                <a:effectLst/>
                <a:latin typeface="Roboto" pitchFamily="2" charset="0"/>
              </a:rPr>
              <a:t>lly, set scroll Direction property of the </a:t>
            </a:r>
            <a:r>
              <a:rPr lang="en-US" sz="2000" b="0" i="0" dirty="0" err="1">
                <a:solidFill>
                  <a:srgbClr val="202124"/>
                </a:solidFill>
                <a:effectLst/>
                <a:latin typeface="Roboto" pitchFamily="2" charset="0"/>
              </a:rPr>
              <a:t>ListView</a:t>
            </a:r>
            <a:r>
              <a:rPr lang="en-US" sz="2000" b="0" i="0" dirty="0">
                <a:solidFill>
                  <a:srgbClr val="202124"/>
                </a:solidFill>
                <a:effectLst/>
                <a:latin typeface="Roboto" pitchFamily="2" charset="0"/>
              </a:rPr>
              <a:t> widget to Axis. </a:t>
            </a:r>
            <a:r>
              <a:rPr lang="en-US" sz="2000" dirty="0">
                <a:solidFill>
                  <a:srgbClr val="202124"/>
                </a:solidFill>
                <a:latin typeface="Roboto" pitchFamily="2" charset="0"/>
              </a:rPr>
              <a:t>vertic</a:t>
            </a:r>
            <a:r>
              <a:rPr lang="en-US" sz="2000" b="0" i="0" dirty="0">
                <a:solidFill>
                  <a:srgbClr val="202124"/>
                </a:solidFill>
                <a:effectLst/>
                <a:latin typeface="Roboto" pitchFamily="2" charset="0"/>
              </a:rPr>
              <a:t>al. This arranges the items one below the other </a:t>
            </a:r>
            <a:r>
              <a:rPr lang="en-US" sz="2000" dirty="0">
                <a:solidFill>
                  <a:srgbClr val="202124"/>
                </a:solidFill>
                <a:latin typeface="Roboto" pitchFamily="2" charset="0"/>
              </a:rPr>
              <a:t>vertic</a:t>
            </a:r>
            <a:r>
              <a:rPr lang="en-US" sz="2000" b="0" i="0" dirty="0">
                <a:solidFill>
                  <a:srgbClr val="202124"/>
                </a:solidFill>
                <a:effectLst/>
                <a:latin typeface="Roboto" pitchFamily="2" charset="0"/>
              </a:rPr>
              <a:t>ally.</a:t>
            </a:r>
          </a:p>
          <a:p>
            <a:endParaRPr lang="en-US" dirty="0"/>
          </a:p>
        </p:txBody>
      </p:sp>
    </p:spTree>
    <p:extLst>
      <p:ext uri="{BB962C8B-B14F-4D97-AF65-F5344CB8AC3E}">
        <p14:creationId xmlns:p14="http://schemas.microsoft.com/office/powerpoint/2010/main" val="1369719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Detailed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dirty="0"/>
              <a:t>VIII Semester, Department of ISE, RNSIT</a:t>
            </a:r>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335878" y="992124"/>
            <a:ext cx="11376746" cy="536422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r>
              <a:rPr lang="en-US" b="1" dirty="0">
                <a:latin typeface="Times New Roman" pitchFamily="18" charset="0"/>
                <a:cs typeface="Times New Roman" pitchFamily="18" charset="0"/>
              </a:rPr>
              <a:t>Design details – Scaffold/Forms/</a:t>
            </a:r>
            <a:r>
              <a:rPr lang="en-US" b="1" dirty="0" err="1">
                <a:latin typeface="Times New Roman" pitchFamily="18" charset="0"/>
                <a:cs typeface="Times New Roman" pitchFamily="18" charset="0"/>
              </a:rPr>
              <a:t>ElevatedButtons</a:t>
            </a: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ADDD09B3-3028-473B-9357-1EA21BF6A6BD}"/>
              </a:ext>
            </a:extLst>
          </p:cNvPr>
          <p:cNvSpPr>
            <a:spLocks noGrp="1"/>
          </p:cNvSpPr>
          <p:nvPr>
            <p:ph type="sldNum" sz="quarter" idx="12"/>
          </p:nvPr>
        </p:nvSpPr>
        <p:spPr/>
        <p:txBody>
          <a:bodyPr/>
          <a:lstStyle/>
          <a:p>
            <a:fld id="{5B4F5413-E548-45A8-B9DD-11B71454D5CA}" type="slidenum">
              <a:rPr lang="en-US" smtClean="0"/>
              <a:pPr/>
              <a:t>12</a:t>
            </a:fld>
            <a:endParaRPr lang="en-US" dirty="0"/>
          </a:p>
        </p:txBody>
      </p:sp>
      <p:pic>
        <p:nvPicPr>
          <p:cNvPr id="7" name="Picture 6">
            <a:extLst>
              <a:ext uri="{FF2B5EF4-FFF2-40B4-BE49-F238E27FC236}">
                <a16:creationId xmlns:a16="http://schemas.microsoft.com/office/drawing/2014/main" id="{5FAA9441-6DF7-46D7-ADE5-7CDA0045AAEC}"/>
              </a:ext>
            </a:extLst>
          </p:cNvPr>
          <p:cNvPicPr>
            <a:picLocks noChangeAspect="1"/>
          </p:cNvPicPr>
          <p:nvPr/>
        </p:nvPicPr>
        <p:blipFill>
          <a:blip r:embed="rId3"/>
          <a:stretch>
            <a:fillRect/>
          </a:stretch>
        </p:blipFill>
        <p:spPr>
          <a:xfrm>
            <a:off x="767408" y="1916832"/>
            <a:ext cx="2030677" cy="3543816"/>
          </a:xfrm>
          <a:prstGeom prst="rect">
            <a:avLst/>
          </a:prstGeom>
        </p:spPr>
      </p:pic>
      <p:pic>
        <p:nvPicPr>
          <p:cNvPr id="11" name="Picture 10">
            <a:extLst>
              <a:ext uri="{FF2B5EF4-FFF2-40B4-BE49-F238E27FC236}">
                <a16:creationId xmlns:a16="http://schemas.microsoft.com/office/drawing/2014/main" id="{74C960A2-2D1C-4FDA-9627-80DD3DBB5560}"/>
              </a:ext>
            </a:extLst>
          </p:cNvPr>
          <p:cNvPicPr>
            <a:picLocks noChangeAspect="1"/>
          </p:cNvPicPr>
          <p:nvPr/>
        </p:nvPicPr>
        <p:blipFill>
          <a:blip r:embed="rId4"/>
          <a:stretch>
            <a:fillRect/>
          </a:stretch>
        </p:blipFill>
        <p:spPr>
          <a:xfrm>
            <a:off x="3359696" y="1902329"/>
            <a:ext cx="2030677" cy="3543816"/>
          </a:xfrm>
          <a:prstGeom prst="rect">
            <a:avLst/>
          </a:prstGeom>
        </p:spPr>
      </p:pic>
      <p:pic>
        <p:nvPicPr>
          <p:cNvPr id="13" name="Picture 12">
            <a:extLst>
              <a:ext uri="{FF2B5EF4-FFF2-40B4-BE49-F238E27FC236}">
                <a16:creationId xmlns:a16="http://schemas.microsoft.com/office/drawing/2014/main" id="{A9EF6C22-CF39-4281-A142-3B0665D1BA79}"/>
              </a:ext>
            </a:extLst>
          </p:cNvPr>
          <p:cNvPicPr>
            <a:picLocks noChangeAspect="1"/>
          </p:cNvPicPr>
          <p:nvPr/>
        </p:nvPicPr>
        <p:blipFill rotWithShape="1">
          <a:blip r:embed="rId5"/>
          <a:srcRect t="6505"/>
          <a:stretch/>
        </p:blipFill>
        <p:spPr>
          <a:xfrm>
            <a:off x="6024250" y="1916832"/>
            <a:ext cx="1994275" cy="3529313"/>
          </a:xfrm>
          <a:prstGeom prst="rect">
            <a:avLst/>
          </a:prstGeom>
        </p:spPr>
      </p:pic>
      <p:pic>
        <p:nvPicPr>
          <p:cNvPr id="15" name="Picture 14">
            <a:extLst>
              <a:ext uri="{FF2B5EF4-FFF2-40B4-BE49-F238E27FC236}">
                <a16:creationId xmlns:a16="http://schemas.microsoft.com/office/drawing/2014/main" id="{028785C0-FF6B-4A08-AD82-4C73CD021E0E}"/>
              </a:ext>
            </a:extLst>
          </p:cNvPr>
          <p:cNvPicPr>
            <a:picLocks noChangeAspect="1"/>
          </p:cNvPicPr>
          <p:nvPr/>
        </p:nvPicPr>
        <p:blipFill>
          <a:blip r:embed="rId6"/>
          <a:stretch>
            <a:fillRect/>
          </a:stretch>
        </p:blipFill>
        <p:spPr>
          <a:xfrm>
            <a:off x="8544272" y="1923634"/>
            <a:ext cx="2030676" cy="3558319"/>
          </a:xfrm>
          <a:prstGeom prst="rect">
            <a:avLst/>
          </a:prstGeom>
        </p:spPr>
      </p:pic>
      <p:sp>
        <p:nvSpPr>
          <p:cNvPr id="16" name="TextBox 15">
            <a:extLst>
              <a:ext uri="{FF2B5EF4-FFF2-40B4-BE49-F238E27FC236}">
                <a16:creationId xmlns:a16="http://schemas.microsoft.com/office/drawing/2014/main" id="{B90DB152-81E5-4D60-91A3-82A60CF677D8}"/>
              </a:ext>
            </a:extLst>
          </p:cNvPr>
          <p:cNvSpPr txBox="1"/>
          <p:nvPr/>
        </p:nvSpPr>
        <p:spPr>
          <a:xfrm>
            <a:off x="2185400" y="5825581"/>
            <a:ext cx="1853200" cy="369332"/>
          </a:xfrm>
          <a:prstGeom prst="rect">
            <a:avLst/>
          </a:prstGeom>
          <a:noFill/>
        </p:spPr>
        <p:txBody>
          <a:bodyPr wrap="none" rtlCol="0">
            <a:spAutoFit/>
          </a:bodyPr>
          <a:lstStyle/>
          <a:p>
            <a:r>
              <a:rPr lang="en-US" dirty="0"/>
              <a:t>Wireframe design</a:t>
            </a:r>
          </a:p>
        </p:txBody>
      </p:sp>
      <p:sp>
        <p:nvSpPr>
          <p:cNvPr id="17" name="TextBox 16">
            <a:extLst>
              <a:ext uri="{FF2B5EF4-FFF2-40B4-BE49-F238E27FC236}">
                <a16:creationId xmlns:a16="http://schemas.microsoft.com/office/drawing/2014/main" id="{1CF7EF26-1D1A-44D7-A4BF-2500DCE46FBF}"/>
              </a:ext>
            </a:extLst>
          </p:cNvPr>
          <p:cNvSpPr txBox="1"/>
          <p:nvPr/>
        </p:nvSpPr>
        <p:spPr>
          <a:xfrm>
            <a:off x="7752184" y="5806559"/>
            <a:ext cx="1053494" cy="369332"/>
          </a:xfrm>
          <a:prstGeom prst="rect">
            <a:avLst/>
          </a:prstGeom>
          <a:noFill/>
        </p:spPr>
        <p:txBody>
          <a:bodyPr wrap="none" rtlCol="0">
            <a:spAutoFit/>
          </a:bodyPr>
          <a:lstStyle/>
          <a:p>
            <a:r>
              <a:rPr lang="en-US" dirty="0"/>
              <a:t>UI design</a:t>
            </a:r>
          </a:p>
        </p:txBody>
      </p:sp>
    </p:spTree>
    <p:extLst>
      <p:ext uri="{BB962C8B-B14F-4D97-AF65-F5344CB8AC3E}">
        <p14:creationId xmlns:p14="http://schemas.microsoft.com/office/powerpoint/2010/main" val="4013713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dirty="0"/>
              <a:t>VIII Semester, Department of ISE, RNSIT</a:t>
            </a:r>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r>
              <a:rPr lang="en-US" b="1" dirty="0">
                <a:latin typeface="Times New Roman" pitchFamily="18" charset="0"/>
                <a:cs typeface="Times New Roman" pitchFamily="18" charset="0"/>
              </a:rPr>
              <a:t>Start Screen </a:t>
            </a: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13</a:t>
            </a:fld>
            <a:endParaRPr lang="en-US" dirty="0"/>
          </a:p>
        </p:txBody>
      </p:sp>
      <p:pic>
        <p:nvPicPr>
          <p:cNvPr id="11" name="Content Placeholder 10">
            <a:extLst>
              <a:ext uri="{FF2B5EF4-FFF2-40B4-BE49-F238E27FC236}">
                <a16:creationId xmlns:a16="http://schemas.microsoft.com/office/drawing/2014/main" id="{58CA9BA4-36E6-4E9A-AF7A-2224B872C3D2}"/>
              </a:ext>
            </a:extLst>
          </p:cNvPr>
          <p:cNvPicPr>
            <a:picLocks noGrp="1" noChangeAspect="1"/>
          </p:cNvPicPr>
          <p:nvPr>
            <p:ph idx="1"/>
          </p:nvPr>
        </p:nvPicPr>
        <p:blipFill rotWithShape="1">
          <a:blip r:embed="rId3"/>
          <a:srcRect l="8929"/>
          <a:stretch/>
        </p:blipFill>
        <p:spPr>
          <a:xfrm>
            <a:off x="1127448" y="1700808"/>
            <a:ext cx="3672408" cy="4472802"/>
          </a:xfrm>
        </p:spPr>
      </p:pic>
      <p:pic>
        <p:nvPicPr>
          <p:cNvPr id="13" name="Picture 12">
            <a:extLst>
              <a:ext uri="{FF2B5EF4-FFF2-40B4-BE49-F238E27FC236}">
                <a16:creationId xmlns:a16="http://schemas.microsoft.com/office/drawing/2014/main" id="{A01E363E-CB70-4B58-B2D4-7C4775E28B46}"/>
              </a:ext>
            </a:extLst>
          </p:cNvPr>
          <p:cNvPicPr>
            <a:picLocks noChangeAspect="1"/>
          </p:cNvPicPr>
          <p:nvPr/>
        </p:nvPicPr>
        <p:blipFill rotWithShape="1">
          <a:blip r:embed="rId4"/>
          <a:srcRect l="10118"/>
          <a:stretch/>
        </p:blipFill>
        <p:spPr>
          <a:xfrm>
            <a:off x="5076304" y="1702705"/>
            <a:ext cx="5117520" cy="4479289"/>
          </a:xfrm>
          <a:prstGeom prst="rect">
            <a:avLst/>
          </a:prstGeom>
        </p:spPr>
      </p:pic>
    </p:spTree>
    <p:extLst>
      <p:ext uri="{BB962C8B-B14F-4D97-AF65-F5344CB8AC3E}">
        <p14:creationId xmlns:p14="http://schemas.microsoft.com/office/powerpoint/2010/main" val="4109366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dirty="0"/>
              <a:t>VIII Semester, Department of ISE, RNSIT</a:t>
            </a:r>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r>
              <a:rPr lang="en-US" b="1" dirty="0">
                <a:latin typeface="Times New Roman" pitchFamily="18" charset="0"/>
                <a:cs typeface="Times New Roman" pitchFamily="18" charset="0"/>
              </a:rPr>
              <a:t>Cont. of Start screen				   Vertical </a:t>
            </a:r>
            <a:r>
              <a:rPr lang="en-US" b="1" dirty="0" err="1">
                <a:latin typeface="Times New Roman" pitchFamily="18" charset="0"/>
                <a:cs typeface="Times New Roman" pitchFamily="18" charset="0"/>
              </a:rPr>
              <a:t>ListView</a:t>
            </a: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14</a:t>
            </a:fld>
            <a:endParaRPr lang="en-US" dirty="0"/>
          </a:p>
        </p:txBody>
      </p:sp>
      <p:pic>
        <p:nvPicPr>
          <p:cNvPr id="10" name="Picture 9">
            <a:extLst>
              <a:ext uri="{FF2B5EF4-FFF2-40B4-BE49-F238E27FC236}">
                <a16:creationId xmlns:a16="http://schemas.microsoft.com/office/drawing/2014/main" id="{6D8EE801-17AF-4097-A87C-2D9FF64D11C7}"/>
              </a:ext>
            </a:extLst>
          </p:cNvPr>
          <p:cNvPicPr>
            <a:picLocks noChangeAspect="1"/>
          </p:cNvPicPr>
          <p:nvPr/>
        </p:nvPicPr>
        <p:blipFill>
          <a:blip r:embed="rId3"/>
          <a:stretch>
            <a:fillRect/>
          </a:stretch>
        </p:blipFill>
        <p:spPr>
          <a:xfrm>
            <a:off x="911424" y="1772816"/>
            <a:ext cx="3736234" cy="4320480"/>
          </a:xfrm>
          <a:prstGeom prst="rect">
            <a:avLst/>
          </a:prstGeom>
        </p:spPr>
      </p:pic>
      <p:pic>
        <p:nvPicPr>
          <p:cNvPr id="14" name="Picture 13">
            <a:extLst>
              <a:ext uri="{FF2B5EF4-FFF2-40B4-BE49-F238E27FC236}">
                <a16:creationId xmlns:a16="http://schemas.microsoft.com/office/drawing/2014/main" id="{2C6DB075-F63F-4360-93CE-8285F183B022}"/>
              </a:ext>
            </a:extLst>
          </p:cNvPr>
          <p:cNvPicPr>
            <a:picLocks noChangeAspect="1"/>
          </p:cNvPicPr>
          <p:nvPr/>
        </p:nvPicPr>
        <p:blipFill>
          <a:blip r:embed="rId4"/>
          <a:stretch>
            <a:fillRect/>
          </a:stretch>
        </p:blipFill>
        <p:spPr>
          <a:xfrm>
            <a:off x="5591944" y="1781403"/>
            <a:ext cx="5904082" cy="4332688"/>
          </a:xfrm>
          <a:prstGeom prst="rect">
            <a:avLst/>
          </a:prstGeom>
        </p:spPr>
      </p:pic>
    </p:spTree>
    <p:extLst>
      <p:ext uri="{BB962C8B-B14F-4D97-AF65-F5344CB8AC3E}">
        <p14:creationId xmlns:p14="http://schemas.microsoft.com/office/powerpoint/2010/main" val="2364882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dirty="0"/>
              <a:t>VIII Semester, Department of ISE, RNSIT</a:t>
            </a:r>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r>
              <a:rPr lang="en-US" sz="1800" b="1" dirty="0">
                <a:solidFill>
                  <a:schemeClr val="tx1">
                    <a:lumMod val="75000"/>
                    <a:lumOff val="25000"/>
                  </a:schemeClr>
                </a:solidFill>
                <a:latin typeface="Times New Roman" pitchFamily="18" charset="0"/>
                <a:cs typeface="Times New Roman" pitchFamily="18" charset="0"/>
              </a:rPr>
              <a:t>Horizontal </a:t>
            </a:r>
            <a:r>
              <a:rPr lang="en-US" sz="1800" b="1" dirty="0" err="1">
                <a:solidFill>
                  <a:schemeClr val="tx1">
                    <a:lumMod val="75000"/>
                    <a:lumOff val="25000"/>
                  </a:schemeClr>
                </a:solidFill>
                <a:latin typeface="Times New Roman" pitchFamily="18" charset="0"/>
                <a:cs typeface="Times New Roman" pitchFamily="18" charset="0"/>
              </a:rPr>
              <a:t>ListView</a:t>
            </a:r>
            <a:r>
              <a:rPr lang="en-US" sz="1800" b="1" dirty="0">
                <a:solidFill>
                  <a:schemeClr val="tx1">
                    <a:lumMod val="75000"/>
                    <a:lumOff val="25000"/>
                  </a:schemeClr>
                </a:solidFill>
                <a:latin typeface="Times New Roman" pitchFamily="18" charset="0"/>
                <a:cs typeface="Times New Roman" pitchFamily="18" charset="0"/>
              </a:rPr>
              <a:t> and Splash screen</a:t>
            </a: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15</a:t>
            </a:fld>
            <a:endParaRPr lang="en-US" dirty="0"/>
          </a:p>
        </p:txBody>
      </p:sp>
      <p:pic>
        <p:nvPicPr>
          <p:cNvPr id="7" name="Picture 6">
            <a:extLst>
              <a:ext uri="{FF2B5EF4-FFF2-40B4-BE49-F238E27FC236}">
                <a16:creationId xmlns:a16="http://schemas.microsoft.com/office/drawing/2014/main" id="{43D77961-3051-4A43-8B0E-89E66DFD4FEF}"/>
              </a:ext>
            </a:extLst>
          </p:cNvPr>
          <p:cNvPicPr>
            <a:picLocks noChangeAspect="1"/>
          </p:cNvPicPr>
          <p:nvPr/>
        </p:nvPicPr>
        <p:blipFill>
          <a:blip r:embed="rId3"/>
          <a:stretch>
            <a:fillRect/>
          </a:stretch>
        </p:blipFill>
        <p:spPr>
          <a:xfrm>
            <a:off x="838200" y="2060848"/>
            <a:ext cx="5801535" cy="2972215"/>
          </a:xfrm>
          <a:prstGeom prst="rect">
            <a:avLst/>
          </a:prstGeom>
        </p:spPr>
      </p:pic>
      <p:pic>
        <p:nvPicPr>
          <p:cNvPr id="11" name="Picture 10">
            <a:extLst>
              <a:ext uri="{FF2B5EF4-FFF2-40B4-BE49-F238E27FC236}">
                <a16:creationId xmlns:a16="http://schemas.microsoft.com/office/drawing/2014/main" id="{ED1DF991-2636-476E-B3CD-2B7CAC2DA86E}"/>
              </a:ext>
            </a:extLst>
          </p:cNvPr>
          <p:cNvPicPr>
            <a:picLocks noChangeAspect="1"/>
          </p:cNvPicPr>
          <p:nvPr/>
        </p:nvPicPr>
        <p:blipFill>
          <a:blip r:embed="rId4"/>
          <a:stretch>
            <a:fillRect/>
          </a:stretch>
        </p:blipFill>
        <p:spPr>
          <a:xfrm>
            <a:off x="7176120" y="1340768"/>
            <a:ext cx="4402277" cy="4823082"/>
          </a:xfrm>
          <a:prstGeom prst="rect">
            <a:avLst/>
          </a:prstGeom>
        </p:spPr>
      </p:pic>
    </p:spTree>
    <p:extLst>
      <p:ext uri="{BB962C8B-B14F-4D97-AF65-F5344CB8AC3E}">
        <p14:creationId xmlns:p14="http://schemas.microsoft.com/office/powerpoint/2010/main" val="1523852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191482"/>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CONCLUSIONS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79376" y="1046531"/>
            <a:ext cx="11377264" cy="5292588"/>
          </a:xfrm>
        </p:spPr>
        <p:txBody>
          <a:bodyPr>
            <a:normAutofit/>
          </a:bodyPr>
          <a:lstStyle/>
          <a:p>
            <a:pPr marL="88900" marR="784860" algn="just">
              <a:lnSpc>
                <a:spcPct val="150000"/>
              </a:lnSpc>
              <a:spcAft>
                <a:spcPts val="0"/>
              </a:spcAf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This project was developed to allow users to rent a self driving car and find information on that particular car. </a:t>
            </a:r>
          </a:p>
          <a:p>
            <a:pPr marL="88900" marR="784860" algn="just">
              <a:lnSpc>
                <a:spcPct val="150000"/>
              </a:lnSpc>
              <a:spcAft>
                <a:spcPts val="0"/>
              </a:spcAf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The app allows a user to find the different types of cars available for renting such a Audi, Tesla, Mercedes, etc. It also provides the link to the main website of any given car chosen. </a:t>
            </a:r>
          </a:p>
          <a:p>
            <a:pPr marL="88900" marR="784860" algn="just">
              <a:lnSpc>
                <a:spcPct val="150000"/>
              </a:lnSpc>
              <a:spcAft>
                <a:spcPts val="0"/>
              </a:spcAf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The users hence can create a profile on their own and have access to renting and travelling through these self driven car. </a:t>
            </a:r>
          </a:p>
          <a:p>
            <a:pPr marL="88900" marR="784860" algn="just">
              <a:lnSpc>
                <a:spcPct val="150000"/>
              </a:lnSpc>
              <a:spcAft>
                <a:spcPts val="0"/>
              </a:spcAf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Flutter  framework  will  surely  enable  a  lot  of  new developers to develop high performance and feature-full mobile application in the near future for applications.</a:t>
            </a:r>
            <a:endParaRPr lang="en-GB" sz="20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800" dirty="0"/>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dirty="0"/>
              <a:t>VIII Semester, Department of ISE, RNSIT</a:t>
            </a:r>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36525"/>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Future Enhancements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767408" y="1063160"/>
            <a:ext cx="10945216" cy="5292588"/>
          </a:xfrm>
        </p:spPr>
        <p:txBody>
          <a:bodyPr>
            <a:normAutofit/>
          </a:bodyPr>
          <a:lstStyle/>
          <a:p>
            <a:pPr algn="just">
              <a:lnSpc>
                <a:spcPct val="150000"/>
              </a:lnSpc>
            </a:pPr>
            <a:r>
              <a:rPr lang="en-US" sz="2000" dirty="0"/>
              <a:t>A separate set of screens can be developed for users rent the car by entering their details such as pick up location.</a:t>
            </a:r>
          </a:p>
          <a:p>
            <a:pPr algn="just">
              <a:lnSpc>
                <a:spcPct val="150000"/>
              </a:lnSpc>
            </a:pPr>
            <a:r>
              <a:rPr lang="en-US" sz="2000" dirty="0"/>
              <a:t>A detailed display of the fair of different cars can be shown.</a:t>
            </a:r>
          </a:p>
          <a:p>
            <a:pPr algn="just">
              <a:lnSpc>
                <a:spcPct val="150000"/>
              </a:lnSpc>
            </a:pPr>
            <a:r>
              <a:rPr lang="en-US" sz="2000" dirty="0"/>
              <a:t>An option for the user to pick what type of initial payment he wants to do.</a:t>
            </a:r>
          </a:p>
          <a:p>
            <a:pPr algn="just">
              <a:lnSpc>
                <a:spcPct val="150000"/>
              </a:lnSpc>
            </a:pPr>
            <a:r>
              <a:rPr lang="en-US" sz="2000" dirty="0"/>
              <a:t>A confirmation screen to show that the car is on the way along with the location tracker 	</a:t>
            </a:r>
          </a:p>
          <a:p>
            <a:pPr algn="just">
              <a:lnSpc>
                <a:spcPct val="150000"/>
              </a:lnSpc>
            </a:pPr>
            <a:r>
              <a:rPr lang="en-US" sz="2000" dirty="0"/>
              <a:t>Security can be added by providing OTP for each ride for safer and secure transportation.</a:t>
            </a:r>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dirty="0"/>
              <a:t>VIII Semester, Department of ISE, RNSIT</a:t>
            </a:r>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EE063CF-6D7D-432E-B18C-EBA1A9073E26}"/>
              </a:ext>
            </a:extLst>
          </p:cNvPr>
          <p:cNvSpPr>
            <a:spLocks noGrp="1"/>
          </p:cNvSpPr>
          <p:nvPr>
            <p:ph type="sldNum" sz="quarter" idx="12"/>
          </p:nvPr>
        </p:nvSpPr>
        <p:spPr/>
        <p:txBody>
          <a:bodyPr/>
          <a:lstStyle/>
          <a:p>
            <a:fld id="{5B4F5413-E548-45A8-B9DD-11B71454D5CA}" type="slidenum">
              <a:rPr lang="en-US" smtClean="0"/>
              <a:pPr/>
              <a:t>17</a:t>
            </a:fld>
            <a:endParaRPr lang="en-US" dirty="0"/>
          </a:p>
        </p:txBody>
      </p:sp>
    </p:spTree>
    <p:extLst>
      <p:ext uri="{BB962C8B-B14F-4D97-AF65-F5344CB8AC3E}">
        <p14:creationId xmlns:p14="http://schemas.microsoft.com/office/powerpoint/2010/main" val="1294571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136525"/>
            <a:ext cx="10370368" cy="6219825"/>
          </a:xfrm>
        </p:spPr>
        <p:txBody>
          <a:bodyPr>
            <a:normAutofit/>
          </a:bodyPr>
          <a:lstStyle/>
          <a:p>
            <a:pPr algn="ctr">
              <a:buNone/>
            </a:pPr>
            <a:r>
              <a:rPr lang="en-US" sz="3200" b="1" dirty="0">
                <a:solidFill>
                  <a:schemeClr val="accent1">
                    <a:lumMod val="75000"/>
                  </a:schemeClr>
                </a:solidFill>
                <a:latin typeface="Times New Roman" pitchFamily="18" charset="0"/>
                <a:cs typeface="Times New Roman" pitchFamily="18" charset="0"/>
              </a:rPr>
              <a:t>REFERENCES</a:t>
            </a:r>
          </a:p>
          <a:p>
            <a:pPr>
              <a:buNone/>
            </a:pPr>
            <a:r>
              <a:rPr lang="en-US" sz="1800" dirty="0">
                <a:solidFill>
                  <a:schemeClr val="tx1">
                    <a:lumMod val="75000"/>
                    <a:lumOff val="25000"/>
                  </a:schemeClr>
                </a:solidFill>
              </a:rPr>
              <a:t> </a:t>
            </a:r>
            <a:r>
              <a:rPr lang="en-US" dirty="0"/>
              <a:t> </a:t>
            </a:r>
            <a:endParaRPr lang="en-GB" dirty="0"/>
          </a:p>
          <a:p>
            <a:pPr marL="0" indent="0">
              <a:buNone/>
            </a:pPr>
            <a:r>
              <a:rPr lang="en-US" b="1" dirty="0"/>
              <a:t>	[1]	</a:t>
            </a:r>
            <a:r>
              <a:rPr lang="en-US" b="1" u="sng" dirty="0"/>
              <a:t> </a:t>
            </a:r>
            <a:r>
              <a:rPr lang="en-US" u="sng" dirty="0">
                <a:hlinkClick r:id="rId2"/>
              </a:rPr>
              <a:t>www.stackoverflow.com</a:t>
            </a:r>
            <a:endParaRPr lang="en-GB" dirty="0"/>
          </a:p>
          <a:p>
            <a:pPr marL="0" indent="0">
              <a:buNone/>
            </a:pPr>
            <a:r>
              <a:rPr lang="en-US" b="1" dirty="0"/>
              <a:t>	[2]	</a:t>
            </a:r>
            <a:r>
              <a:rPr lang="en-US" b="1" u="sng" dirty="0"/>
              <a:t> </a:t>
            </a:r>
            <a:r>
              <a:rPr lang="en-US" u="sng" dirty="0">
                <a:hlinkClick r:id="rId3"/>
              </a:rPr>
              <a:t>www.w3schools.com</a:t>
            </a:r>
            <a:endParaRPr lang="en-GB" dirty="0"/>
          </a:p>
          <a:p>
            <a:pPr marL="0" indent="0">
              <a:buNone/>
            </a:pPr>
            <a:r>
              <a:rPr lang="en-US" b="1" dirty="0"/>
              <a:t>	[3]	</a:t>
            </a:r>
            <a:r>
              <a:rPr lang="en-US" b="1" u="sng" dirty="0"/>
              <a:t> </a:t>
            </a:r>
            <a:r>
              <a:rPr lang="en-US" u="sng" dirty="0">
                <a:hlinkClick r:id="rId4"/>
              </a:rPr>
              <a:t>www.github.com</a:t>
            </a:r>
            <a:endParaRPr lang="en-GB" dirty="0"/>
          </a:p>
          <a:p>
            <a:pPr marL="457200" lvl="1" indent="0">
              <a:buNone/>
            </a:pPr>
            <a:r>
              <a:rPr lang="en-US" b="1" dirty="0"/>
              <a:t>	[4]	</a:t>
            </a:r>
            <a:r>
              <a:rPr lang="en-US" b="1" u="sng" dirty="0"/>
              <a:t> </a:t>
            </a:r>
            <a:r>
              <a:rPr lang="en-US" u="sng" dirty="0">
                <a:hlinkClick r:id="rId5"/>
              </a:rPr>
              <a:t>www.codecademy.com</a:t>
            </a:r>
            <a:endParaRPr lang="en-GB" dirty="0"/>
          </a:p>
          <a:p>
            <a:pPr marL="457200" lvl="1" indent="0">
              <a:buNone/>
            </a:pPr>
            <a:r>
              <a:rPr lang="en-US" b="1" dirty="0"/>
              <a:t>	[5]	</a:t>
            </a:r>
            <a:r>
              <a:rPr lang="en-US" b="1" u="sng" dirty="0"/>
              <a:t> </a:t>
            </a:r>
            <a:r>
              <a:rPr lang="en-US" u="sng" dirty="0">
                <a:hlinkClick r:id="rId6"/>
              </a:rPr>
              <a:t>www.geeksforgeeks.org</a:t>
            </a:r>
            <a:endParaRPr lang="en-GB" dirty="0"/>
          </a:p>
          <a:p>
            <a:pPr marL="457200" lvl="1" indent="0">
              <a:buNone/>
            </a:pPr>
            <a:r>
              <a:rPr lang="en-US" b="1" dirty="0"/>
              <a:t>	[6]        </a:t>
            </a:r>
            <a:r>
              <a:rPr lang="en-US" u="sng" dirty="0">
                <a:hlinkClick r:id="rId7"/>
              </a:rPr>
              <a:t>www.dribble.com</a:t>
            </a:r>
            <a:endParaRPr lang="en-GB" dirty="0"/>
          </a:p>
          <a:p>
            <a:pPr marL="457200" lvl="1" indent="0">
              <a:buNone/>
            </a:pPr>
            <a:r>
              <a:rPr lang="en-US" b="1" dirty="0"/>
              <a:t>	[7]        </a:t>
            </a:r>
            <a:r>
              <a:rPr lang="en-US" u="sng" dirty="0">
                <a:hlinkClick r:id="rId8"/>
              </a:rPr>
              <a:t>www.medium.com</a:t>
            </a:r>
            <a:endParaRPr lang="en-GB" dirty="0"/>
          </a:p>
          <a:p>
            <a:endParaRPr lang="en-GB" dirty="0"/>
          </a:p>
          <a:p>
            <a:endParaRPr lang="en-GB" dirty="0"/>
          </a:p>
          <a:p>
            <a:pPr marL="0" indent="0">
              <a:buNone/>
            </a:pPr>
            <a:endParaRPr lang="en-US" sz="2000" dirty="0">
              <a:solidFill>
                <a:schemeClr val="tx1">
                  <a:lumMod val="75000"/>
                  <a:lumOff val="25000"/>
                </a:schemeClr>
              </a:solidFill>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A7C2A149-87F3-4546-B37B-612BD139184B}"/>
              </a:ext>
            </a:extLst>
          </p:cNvPr>
          <p:cNvSpPr>
            <a:spLocks noGrp="1"/>
          </p:cNvSpPr>
          <p:nvPr>
            <p:ph type="dt" sz="half" idx="10"/>
          </p:nvPr>
        </p:nvSpPr>
        <p:spPr/>
        <p:txBody>
          <a:bodyPr/>
          <a:lstStyle/>
          <a:p>
            <a:r>
              <a:rPr lang="en-US" dirty="0"/>
              <a:t>VIII Semester, Department of ISE, RNSIT</a:t>
            </a:r>
          </a:p>
        </p:txBody>
      </p:sp>
      <p:sp>
        <p:nvSpPr>
          <p:cNvPr id="2" name="Footer Placeholder 1">
            <a:extLst>
              <a:ext uri="{FF2B5EF4-FFF2-40B4-BE49-F238E27FC236}">
                <a16:creationId xmlns:a16="http://schemas.microsoft.com/office/drawing/2014/main" id="{DFA78DEB-6914-4A76-B9B4-66FB89B00F93}"/>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351C7A7-D0BC-42EC-8035-D91B8D8A8121}"/>
              </a:ext>
            </a:extLst>
          </p:cNvPr>
          <p:cNvSpPr>
            <a:spLocks noGrp="1"/>
          </p:cNvSpPr>
          <p:nvPr>
            <p:ph type="sldNum" sz="quarter" idx="12"/>
          </p:nvPr>
        </p:nvSpPr>
        <p:spPr/>
        <p:txBody>
          <a:bodyPr/>
          <a:lstStyle/>
          <a:p>
            <a:fld id="{5B4F5413-E548-45A8-B9DD-11B71454D5CA}"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3632" y="2132856"/>
            <a:ext cx="6428184" cy="990600"/>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Question and Answer</a:t>
            </a:r>
          </a:p>
        </p:txBody>
      </p:sp>
      <p:sp>
        <p:nvSpPr>
          <p:cNvPr id="4" name="Date Placeholder 3">
            <a:extLst>
              <a:ext uri="{FF2B5EF4-FFF2-40B4-BE49-F238E27FC236}">
                <a16:creationId xmlns:a16="http://schemas.microsoft.com/office/drawing/2014/main" id="{0DD6ABC9-2AA8-45D3-BBEA-5EDA91A7663B}"/>
              </a:ext>
            </a:extLst>
          </p:cNvPr>
          <p:cNvSpPr>
            <a:spLocks noGrp="1"/>
          </p:cNvSpPr>
          <p:nvPr>
            <p:ph type="dt" sz="half" idx="10"/>
          </p:nvPr>
        </p:nvSpPr>
        <p:spPr/>
        <p:txBody>
          <a:bodyPr/>
          <a:lstStyle/>
          <a:p>
            <a:r>
              <a:rPr lang="en-US" dirty="0"/>
              <a:t>VII Semester, Department of ISE, RNSIT</a:t>
            </a:r>
          </a:p>
        </p:txBody>
      </p:sp>
      <p:sp>
        <p:nvSpPr>
          <p:cNvPr id="3" name="Footer Placeholder 2">
            <a:extLst>
              <a:ext uri="{FF2B5EF4-FFF2-40B4-BE49-F238E27FC236}">
                <a16:creationId xmlns:a16="http://schemas.microsoft.com/office/drawing/2014/main" id="{7BFABEAA-379F-4A82-AF2D-B81BD8E4AC4A}"/>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4D77451-EDE1-4F8C-ACC9-367848FE9A6A}"/>
              </a:ext>
            </a:extLst>
          </p:cNvPr>
          <p:cNvSpPr>
            <a:spLocks noGrp="1"/>
          </p:cNvSpPr>
          <p:nvPr>
            <p:ph type="sldNum" sz="quarter" idx="12"/>
          </p:nvPr>
        </p:nvSpPr>
        <p:spPr/>
        <p:txBody>
          <a:bodyPr/>
          <a:lstStyle/>
          <a:p>
            <a:fld id="{5B4F5413-E548-45A8-B9DD-11B71454D5CA}"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404664"/>
            <a:ext cx="7467600" cy="792088"/>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1743046" y="1414105"/>
            <a:ext cx="7886700" cy="4692179"/>
          </a:xfrm>
        </p:spPr>
        <p:txBody>
          <a:bodyPr>
            <a:normAutofit fontScale="85000" lnSpcReduction="20000"/>
          </a:bodyPr>
          <a:lstStyle/>
          <a:p>
            <a:pPr marL="355600" indent="-355600">
              <a:buFont typeface="Wingdings" pitchFamily="2" charset="2"/>
              <a:buChar char="q"/>
            </a:pPr>
            <a:r>
              <a:rPr lang="en-IN" dirty="0">
                <a:latin typeface="Times New Roman" pitchFamily="18" charset="0"/>
                <a:cs typeface="Times New Roman" pitchFamily="18" charset="0"/>
              </a:rPr>
              <a:t>Abstract</a:t>
            </a:r>
          </a:p>
          <a:p>
            <a:pPr marL="355600" indent="-355600">
              <a:buFont typeface="Wingdings" pitchFamily="2" charset="2"/>
              <a:buChar char="q"/>
            </a:pPr>
            <a:r>
              <a:rPr lang="en-IN" dirty="0">
                <a:latin typeface="Times New Roman" pitchFamily="18" charset="0"/>
                <a:cs typeface="Times New Roman" pitchFamily="18" charset="0"/>
              </a:rPr>
              <a:t>About the Company</a:t>
            </a:r>
          </a:p>
          <a:p>
            <a:pPr marL="355600" indent="-355600">
              <a:buFont typeface="Wingdings" pitchFamily="2" charset="2"/>
              <a:buChar char="q"/>
            </a:pPr>
            <a:r>
              <a:rPr lang="en-IN" dirty="0">
                <a:latin typeface="Times New Roman" pitchFamily="18" charset="0"/>
                <a:cs typeface="Times New Roman" pitchFamily="18" charset="0"/>
              </a:rPr>
              <a:t>Introduction</a:t>
            </a:r>
          </a:p>
          <a:p>
            <a:pPr marL="355600" indent="-355600">
              <a:buFont typeface="Wingdings" pitchFamily="2" charset="2"/>
              <a:buChar char="q"/>
            </a:pPr>
            <a:r>
              <a:rPr lang="en-IN" dirty="0">
                <a:latin typeface="Times New Roman" pitchFamily="18" charset="0"/>
                <a:cs typeface="Times New Roman" pitchFamily="18" charset="0"/>
              </a:rPr>
              <a:t>Literature Survey</a:t>
            </a:r>
          </a:p>
          <a:p>
            <a:pPr marL="355600" indent="-355600">
              <a:buFont typeface="Wingdings" pitchFamily="2" charset="2"/>
              <a:buChar char="q"/>
            </a:pPr>
            <a:r>
              <a:rPr lang="en-IN" dirty="0">
                <a:latin typeface="Times New Roman" pitchFamily="18" charset="0"/>
                <a:cs typeface="Times New Roman" pitchFamily="18" charset="0"/>
              </a:rPr>
              <a:t>Requirements</a:t>
            </a:r>
          </a:p>
          <a:p>
            <a:pPr marL="355600" indent="-355600">
              <a:buFont typeface="Wingdings" pitchFamily="2" charset="2"/>
              <a:buChar char="q"/>
            </a:pPr>
            <a:r>
              <a:rPr lang="en-IN" dirty="0">
                <a:latin typeface="Times New Roman" pitchFamily="18" charset="0"/>
                <a:cs typeface="Times New Roman" pitchFamily="18" charset="0"/>
              </a:rPr>
              <a:t>System Design</a:t>
            </a:r>
          </a:p>
          <a:p>
            <a:pPr marL="355600" indent="-355600">
              <a:buFont typeface="Wingdings" pitchFamily="2" charset="2"/>
              <a:buChar char="q"/>
            </a:pPr>
            <a:r>
              <a:rPr lang="en-IN" dirty="0">
                <a:latin typeface="Times New Roman" pitchFamily="18" charset="0"/>
                <a:cs typeface="Times New Roman" pitchFamily="18" charset="0"/>
              </a:rPr>
              <a:t>Detailed Design</a:t>
            </a:r>
          </a:p>
          <a:p>
            <a:pPr marL="355600" indent="-355600">
              <a:buFont typeface="Wingdings" pitchFamily="2" charset="2"/>
              <a:buChar char="q"/>
            </a:pPr>
            <a:r>
              <a:rPr lang="en-IN" dirty="0">
                <a:latin typeface="Times New Roman" pitchFamily="18" charset="0"/>
                <a:cs typeface="Times New Roman" pitchFamily="18" charset="0"/>
              </a:rPr>
              <a:t>Implementation</a:t>
            </a:r>
          </a:p>
          <a:p>
            <a:pPr marL="355600" indent="-355600">
              <a:buFont typeface="Wingdings" pitchFamily="2" charset="2"/>
              <a:buChar char="q"/>
            </a:pPr>
            <a:r>
              <a:rPr lang="en-IN" dirty="0">
                <a:latin typeface="Times New Roman" pitchFamily="18" charset="0"/>
                <a:cs typeface="Times New Roman" pitchFamily="18" charset="0"/>
              </a:rPr>
              <a:t>Testing</a:t>
            </a:r>
          </a:p>
          <a:p>
            <a:pPr marL="355600" indent="-355600">
              <a:buFont typeface="Wingdings" pitchFamily="2" charset="2"/>
              <a:buChar char="q"/>
            </a:pPr>
            <a:r>
              <a:rPr lang="en-IN" dirty="0">
                <a:latin typeface="Times New Roman" pitchFamily="18" charset="0"/>
                <a:cs typeface="Times New Roman" pitchFamily="18" charset="0"/>
              </a:rPr>
              <a:t>Conclusion and Future Enhancements</a:t>
            </a:r>
          </a:p>
          <a:p>
            <a:pPr marL="355600" indent="-355600">
              <a:buFont typeface="Wingdings" pitchFamily="2" charset="2"/>
              <a:buChar char="q"/>
            </a:pPr>
            <a:r>
              <a:rPr lang="en-IN" dirty="0">
                <a:latin typeface="Times New Roman" pitchFamily="18" charset="0"/>
                <a:cs typeface="Times New Roman" pitchFamily="18" charset="0"/>
              </a:rPr>
              <a:t>References</a:t>
            </a:r>
          </a:p>
          <a:p>
            <a:pPr marL="355600" indent="-355600">
              <a:buFont typeface="Wingdings" pitchFamily="2" charset="2"/>
              <a:buChar char="q"/>
            </a:pPr>
            <a:r>
              <a:rPr lang="en-IN" dirty="0">
                <a:latin typeface="Times New Roman" pitchFamily="18" charset="0"/>
                <a:cs typeface="Times New Roman" pitchFamily="18" charset="0"/>
              </a:rPr>
              <a:t>Q &amp; A</a:t>
            </a:r>
          </a:p>
          <a:p>
            <a:pPr marL="0" indent="0">
              <a:buNone/>
            </a:pPr>
            <a:endParaRPr lang="en-IN" dirty="0">
              <a:solidFill>
                <a:schemeClr val="tx1">
                  <a:lumMod val="75000"/>
                  <a:lumOff val="25000"/>
                </a:schemeClr>
              </a:solidFill>
            </a:endParaRPr>
          </a:p>
        </p:txBody>
      </p:sp>
      <p:sp>
        <p:nvSpPr>
          <p:cNvPr id="5" name="Date Placeholder 4">
            <a:extLst>
              <a:ext uri="{FF2B5EF4-FFF2-40B4-BE49-F238E27FC236}">
                <a16:creationId xmlns:a16="http://schemas.microsoft.com/office/drawing/2014/main" id="{F3107C6F-CCDB-468C-A092-047170622C85}"/>
              </a:ext>
            </a:extLst>
          </p:cNvPr>
          <p:cNvSpPr>
            <a:spLocks noGrp="1"/>
          </p:cNvSpPr>
          <p:nvPr>
            <p:ph type="dt" sz="half" idx="10"/>
          </p:nvPr>
        </p:nvSpPr>
        <p:spPr/>
        <p:txBody>
          <a:bodyPr/>
          <a:lstStyle/>
          <a:p>
            <a:r>
              <a:rPr lang="en-US" dirty="0"/>
              <a:t>VIII Semester, Department of ISE, RNSIT</a:t>
            </a:r>
          </a:p>
        </p:txBody>
      </p:sp>
      <p:sp>
        <p:nvSpPr>
          <p:cNvPr id="4" name="Footer Placeholder 3">
            <a:extLst>
              <a:ext uri="{FF2B5EF4-FFF2-40B4-BE49-F238E27FC236}">
                <a16:creationId xmlns:a16="http://schemas.microsoft.com/office/drawing/2014/main" id="{DF95553B-50BC-4DC2-A8CE-4336C1382E65}"/>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458552"/>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THANK YOU</a:t>
            </a:r>
          </a:p>
        </p:txBody>
      </p:sp>
      <p:sp>
        <p:nvSpPr>
          <p:cNvPr id="4" name="Date Placeholder 3">
            <a:extLst>
              <a:ext uri="{FF2B5EF4-FFF2-40B4-BE49-F238E27FC236}">
                <a16:creationId xmlns:a16="http://schemas.microsoft.com/office/drawing/2014/main" id="{4F225990-F38C-4DDC-86BA-7F06ABDAFCC0}"/>
              </a:ext>
            </a:extLst>
          </p:cNvPr>
          <p:cNvSpPr>
            <a:spLocks noGrp="1"/>
          </p:cNvSpPr>
          <p:nvPr>
            <p:ph type="dt" sz="half" idx="10"/>
          </p:nvPr>
        </p:nvSpPr>
        <p:spPr/>
        <p:txBody>
          <a:bodyPr/>
          <a:lstStyle/>
          <a:p>
            <a:r>
              <a:rPr lang="en-US" dirty="0"/>
              <a:t>III Semester, Department of ISE, RNSIT</a:t>
            </a:r>
          </a:p>
        </p:txBody>
      </p:sp>
      <p:sp>
        <p:nvSpPr>
          <p:cNvPr id="3" name="Footer Placeholder 2">
            <a:extLst>
              <a:ext uri="{FF2B5EF4-FFF2-40B4-BE49-F238E27FC236}">
                <a16:creationId xmlns:a16="http://schemas.microsoft.com/office/drawing/2014/main" id="{6E55FA4F-0ACB-4158-BB75-7AD52B710C35}"/>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CD602A3F-45C8-46FF-A99F-20E606B7B72B}"/>
              </a:ext>
            </a:extLst>
          </p:cNvPr>
          <p:cNvSpPr>
            <a:spLocks noGrp="1"/>
          </p:cNvSpPr>
          <p:nvPr>
            <p:ph type="sldNum" sz="quarter" idx="12"/>
          </p:nvPr>
        </p:nvSpPr>
        <p:spPr/>
        <p:txBody>
          <a:bodyPr/>
          <a:lstStyle/>
          <a:p>
            <a:fld id="{5B4F5413-E548-45A8-B9DD-11B71454D5CA}" type="slidenum">
              <a:rPr lang="en-US" smtClean="0"/>
              <a:pPr/>
              <a:t>20</a:t>
            </a:fld>
            <a:endParaRPr lang="en-US" dirty="0"/>
          </a:p>
        </p:txBody>
      </p:sp>
    </p:spTree>
    <p:extLst>
      <p:ext uri="{BB962C8B-B14F-4D97-AF65-F5344CB8AC3E}">
        <p14:creationId xmlns:p14="http://schemas.microsoft.com/office/powerpoint/2010/main" val="12703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592" y="332656"/>
            <a:ext cx="7467600" cy="1296144"/>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ABSTRACT</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809720" y="1340768"/>
            <a:ext cx="8572560" cy="4591982"/>
          </a:xfrm>
        </p:spPr>
        <p:txBody>
          <a:bodyPr>
            <a:normAutofit fontScale="92500"/>
          </a:bodyPr>
          <a:lstStyle/>
          <a:p>
            <a:pPr algn="just">
              <a:lnSpc>
                <a:spcPct val="150000"/>
              </a:lnSpc>
            </a:pPr>
            <a:r>
              <a:rPr lang="en-US" sz="2000" b="1" dirty="0" err="1"/>
              <a:t>Car_On_road</a:t>
            </a:r>
            <a:r>
              <a:rPr lang="en-US" sz="2000" dirty="0"/>
              <a:t> app is an application developed for renting self driving cars and providing information about them. </a:t>
            </a:r>
          </a:p>
          <a:p>
            <a:pPr algn="just">
              <a:lnSpc>
                <a:spcPct val="150000"/>
              </a:lnSpc>
            </a:pPr>
            <a:r>
              <a:rPr lang="en-US" sz="2000" dirty="0">
                <a:latin typeface="Calibri" panose="020F0502020204030204" pitchFamily="34" charset="0"/>
                <a:ea typeface="Times New Roman" panose="02020603050405020304" pitchFamily="18" charset="0"/>
                <a:cs typeface="Times New Roman" panose="02020603050405020304" pitchFamily="18" charset="0"/>
              </a:rPr>
              <a:t>In recent years, it is difficult to develop applications for both iOS and Android with in less time.  </a:t>
            </a:r>
          </a:p>
          <a:p>
            <a:pPr algn="just">
              <a:lnSpc>
                <a:spcPct val="150000"/>
              </a:lnSpc>
            </a:pPr>
            <a:r>
              <a:rPr lang="en-US" sz="2000" dirty="0">
                <a:latin typeface="Calibri" panose="020F0502020204030204" pitchFamily="34" charset="0"/>
                <a:ea typeface="Times New Roman" panose="02020603050405020304" pitchFamily="18" charset="0"/>
                <a:cs typeface="Times New Roman" panose="02020603050405020304" pitchFamily="18" charset="0"/>
              </a:rPr>
              <a:t>To overcome this, Google introduced a new framework called Flutter. </a:t>
            </a:r>
          </a:p>
          <a:p>
            <a:pPr algn="just">
              <a:lnSpc>
                <a:spcPct val="150000"/>
              </a:lnSpc>
            </a:pPr>
            <a:r>
              <a:rPr lang="en-US" sz="2000" dirty="0">
                <a:latin typeface="Calibri" panose="020F0502020204030204" pitchFamily="34" charset="0"/>
                <a:ea typeface="Times New Roman" panose="02020603050405020304" pitchFamily="18" charset="0"/>
                <a:cs typeface="Times New Roman" panose="02020603050405020304" pitchFamily="18" charset="0"/>
              </a:rPr>
              <a:t>So with this reactive framework we have developed responsive Flutter application for a  user friendly interface for viewing and renting self driving cars</a:t>
            </a:r>
          </a:p>
          <a:p>
            <a:pPr algn="just">
              <a:lnSpc>
                <a:spcPct val="150000"/>
              </a:lnSpc>
            </a:pPr>
            <a:r>
              <a:rPr lang="en-US" sz="2000" dirty="0">
                <a:latin typeface="Calibri" panose="020F0502020204030204" pitchFamily="34" charset="0"/>
                <a:ea typeface="Times New Roman" panose="02020603050405020304" pitchFamily="18" charset="0"/>
                <a:cs typeface="Times New Roman" panose="02020603050405020304" pitchFamily="18" charset="0"/>
              </a:rPr>
              <a:t>Flutter is highly customizable, which allows it to build apps that are brand-centric, or with the look and feel of native Android and iOS apps from a single code base</a:t>
            </a:r>
            <a:endParaRPr lang="en-US" sz="2000" b="1" dirty="0"/>
          </a:p>
          <a:p>
            <a:pPr algn="just"/>
            <a:endParaRPr lang="en-US" sz="1800" b="1" dirty="0"/>
          </a:p>
          <a:p>
            <a:pPr algn="just"/>
            <a:endParaRPr lang="en-US" sz="1800" dirty="0"/>
          </a:p>
          <a:p>
            <a:pPr algn="just"/>
            <a:endParaRPr lang="en-US" sz="1800" dirty="0"/>
          </a:p>
          <a:p>
            <a:pPr algn="just"/>
            <a:endParaRPr lang="en-US" sz="1800" dirty="0"/>
          </a:p>
        </p:txBody>
      </p:sp>
      <p:sp>
        <p:nvSpPr>
          <p:cNvPr id="5" name="Date Placeholder 4">
            <a:extLst>
              <a:ext uri="{FF2B5EF4-FFF2-40B4-BE49-F238E27FC236}">
                <a16:creationId xmlns:a16="http://schemas.microsoft.com/office/drawing/2014/main" id="{9218EC12-73AA-4416-AB80-CFE95158E424}"/>
              </a:ext>
            </a:extLst>
          </p:cNvPr>
          <p:cNvSpPr>
            <a:spLocks noGrp="1"/>
          </p:cNvSpPr>
          <p:nvPr>
            <p:ph type="dt" sz="half" idx="10"/>
          </p:nvPr>
        </p:nvSpPr>
        <p:spPr/>
        <p:txBody>
          <a:bodyPr/>
          <a:lstStyle/>
          <a:p>
            <a:r>
              <a:rPr lang="en-US" dirty="0"/>
              <a:t>VIII Semester, Department of ISE, RNSIT</a:t>
            </a:r>
          </a:p>
        </p:txBody>
      </p:sp>
      <p:sp>
        <p:nvSpPr>
          <p:cNvPr id="4" name="Footer Placeholder 3">
            <a:extLst>
              <a:ext uri="{FF2B5EF4-FFF2-40B4-BE49-F238E27FC236}">
                <a16:creationId xmlns:a16="http://schemas.microsoft.com/office/drawing/2014/main" id="{5CD64878-040F-43D3-8C50-5126F2C2CDC1}"/>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251B2EA-778B-412E-9857-F89F9B20D7C5}"/>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08112"/>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About the Company</a:t>
            </a:r>
          </a:p>
        </p:txBody>
      </p:sp>
      <p:sp>
        <p:nvSpPr>
          <p:cNvPr id="3" name="Content Placeholder 2"/>
          <p:cNvSpPr>
            <a:spLocks noGrp="1"/>
          </p:cNvSpPr>
          <p:nvPr>
            <p:ph idx="1"/>
          </p:nvPr>
        </p:nvSpPr>
        <p:spPr>
          <a:xfrm>
            <a:off x="872385" y="908720"/>
            <a:ext cx="10225136" cy="5322912"/>
          </a:xfrm>
        </p:spPr>
        <p:txBody>
          <a:bodyPr>
            <a:normAutofit fontScale="25000" lnSpcReduction="20000"/>
          </a:bodyPr>
          <a:lstStyle/>
          <a:p>
            <a:pPr lvl="1" algn="just">
              <a:lnSpc>
                <a:spcPct val="170000"/>
              </a:lnSpc>
            </a:pPr>
            <a:r>
              <a:rPr lang="en-GB" sz="7600" b="1" dirty="0" err="1"/>
              <a:t>Enmaz</a:t>
            </a:r>
            <a:r>
              <a:rPr lang="en-GB" sz="7600" dirty="0"/>
              <a:t> has a simple yet robust solution that helps any Industry / Factory digitise their </a:t>
            </a:r>
            <a:r>
              <a:rPr lang="en-GB" sz="7600" dirty="0" err="1"/>
              <a:t>workfloor</a:t>
            </a:r>
            <a:r>
              <a:rPr lang="en-GB" sz="7600" dirty="0"/>
              <a:t> in no time. The products offered will help in remote monitoring, controlling and also analysing any machine parameter or process</a:t>
            </a:r>
            <a:endParaRPr lang="en-GB" sz="7600" b="1" dirty="0"/>
          </a:p>
          <a:p>
            <a:pPr lvl="1" algn="just">
              <a:lnSpc>
                <a:spcPct val="170000"/>
              </a:lnSpc>
            </a:pPr>
            <a:r>
              <a:rPr lang="en-GB" sz="7600" dirty="0"/>
              <a:t>This company has reliable hardware that its time tested, high quality, designed, developed and manufactured in India with 18 months of replacement warranty.</a:t>
            </a:r>
            <a:endParaRPr lang="en-GB" sz="7600" b="1" dirty="0"/>
          </a:p>
          <a:p>
            <a:pPr lvl="1" algn="just">
              <a:lnSpc>
                <a:spcPct val="170000"/>
              </a:lnSpc>
            </a:pPr>
            <a:r>
              <a:rPr lang="en-GB" sz="7600" dirty="0"/>
              <a:t>Innovative software that is easy to use, highly scalable and cloud-based IoT platform. </a:t>
            </a:r>
          </a:p>
          <a:p>
            <a:pPr lvl="1" algn="just">
              <a:lnSpc>
                <a:spcPct val="170000"/>
              </a:lnSpc>
            </a:pPr>
            <a:r>
              <a:rPr lang="en-GB" sz="7600" dirty="0"/>
              <a:t>Dynamic dashboard, Reports, Remote control, Email &amp; SMS alerts.</a:t>
            </a:r>
          </a:p>
          <a:p>
            <a:pPr lvl="1" algn="just">
              <a:lnSpc>
                <a:spcPct val="170000"/>
              </a:lnSpc>
            </a:pPr>
            <a:r>
              <a:rPr lang="en-GB" sz="7600" dirty="0"/>
              <a:t>Their competitive cost is that their cloud hosting starts as low as INR 1299 per month and Hardware prices can compete with best in the industry</a:t>
            </a:r>
          </a:p>
          <a:p>
            <a:pPr algn="just">
              <a:lnSpc>
                <a:spcPct val="120000"/>
              </a:lnSpc>
            </a:pPr>
            <a:endParaRPr lang="en-GB" dirty="0"/>
          </a:p>
          <a:p>
            <a:pPr algn="just">
              <a:lnSpc>
                <a:spcPct val="120000"/>
              </a:lnSpc>
            </a:pPr>
            <a:endParaRPr lang="en-US" b="1" dirty="0">
              <a:latin typeface="Times New Roman" pitchFamily="18" charset="0"/>
              <a:cs typeface="Times New Roman" pitchFamily="18" charset="0"/>
            </a:endParaRPr>
          </a:p>
          <a:p>
            <a:pPr marL="0" indent="0" algn="just">
              <a:lnSpc>
                <a:spcPct val="120000"/>
              </a:lnSpc>
              <a:buNone/>
            </a:pPr>
            <a:endParaRPr lang="en-US" sz="1800" b="1" dirty="0">
              <a:solidFill>
                <a:schemeClr val="tx1">
                  <a:lumMod val="75000"/>
                  <a:lumOff val="25000"/>
                </a:schemeClr>
              </a:solidFill>
              <a:latin typeface="Times New Roman" pitchFamily="18" charset="0"/>
              <a:cs typeface="Times New Roman" pitchFamily="18" charset="0"/>
            </a:endParaRPr>
          </a:p>
          <a:p>
            <a:pPr algn="just">
              <a:lnSpc>
                <a:spcPct val="120000"/>
              </a:lnSpc>
              <a:buFont typeface="Wingdings" pitchFamily="2" charset="2"/>
              <a:buChar char="Ø"/>
            </a:pPr>
            <a:endParaRPr lang="en-US" sz="1800" b="1" dirty="0">
              <a:solidFill>
                <a:schemeClr val="tx1">
                  <a:lumMod val="75000"/>
                  <a:lumOff val="25000"/>
                </a:schemeClr>
              </a:solidFill>
              <a:latin typeface="Times New Roman" pitchFamily="18" charset="0"/>
              <a:cs typeface="Times New Roman" pitchFamily="18" charset="0"/>
            </a:endParaRPr>
          </a:p>
          <a:p>
            <a:pPr algn="just">
              <a:lnSpc>
                <a:spcPct val="120000"/>
              </a:lnSpc>
              <a:buFont typeface="Wingdings" pitchFamily="2" charset="2"/>
              <a:buChar char="Ø"/>
            </a:pPr>
            <a:endParaRPr lang="en-US" sz="1800" b="1" dirty="0">
              <a:solidFill>
                <a:schemeClr val="tx1">
                  <a:lumMod val="75000"/>
                  <a:lumOff val="25000"/>
                </a:schemeClr>
              </a:solidFill>
              <a:latin typeface="Times New Roman" pitchFamily="18" charset="0"/>
              <a:cs typeface="Times New Roman" pitchFamily="18" charset="0"/>
            </a:endParaRPr>
          </a:p>
          <a:p>
            <a:pPr marL="0" indent="0" algn="just">
              <a:lnSpc>
                <a:spcPct val="120000"/>
              </a:lnSpc>
              <a:buNone/>
            </a:pPr>
            <a:r>
              <a:rPr lang="en-US" sz="1800" b="1" dirty="0">
                <a:solidFill>
                  <a:schemeClr val="tx1">
                    <a:lumMod val="75000"/>
                    <a:lumOff val="25000"/>
                  </a:schemeClr>
                </a:solidFill>
                <a:latin typeface="Times New Roman" pitchFamily="18" charset="0"/>
                <a:cs typeface="Times New Roman" pitchFamily="18" charset="0"/>
              </a:rPr>
              <a:t>    </a:t>
            </a:r>
            <a:endParaRPr lang="en-US" sz="2000" b="1" dirty="0">
              <a:solidFill>
                <a:schemeClr val="tx1">
                  <a:lumMod val="75000"/>
                  <a:lumOff val="25000"/>
                </a:schemeClr>
              </a:solidFill>
              <a:latin typeface="Times New Roman" pitchFamily="18" charset="0"/>
              <a:cs typeface="Times New Roman" pitchFamily="18" charset="0"/>
            </a:endParaRPr>
          </a:p>
          <a:p>
            <a:pPr algn="just">
              <a:lnSpc>
                <a:spcPct val="120000"/>
              </a:lnSpc>
            </a:pPr>
            <a:endParaRPr lang="en-US" sz="1800" dirty="0"/>
          </a:p>
          <a:p>
            <a:pPr algn="just">
              <a:lnSpc>
                <a:spcPct val="120000"/>
              </a:lnSpc>
            </a:pPr>
            <a:endParaRPr lang="en-US" sz="1800" dirty="0"/>
          </a:p>
          <a:p>
            <a:pPr algn="just">
              <a:lnSpc>
                <a:spcPct val="120000"/>
              </a:lnSpc>
            </a:pPr>
            <a:endParaRPr lang="en-US" sz="1800" dirty="0"/>
          </a:p>
          <a:p>
            <a:pPr algn="just">
              <a:lnSpc>
                <a:spcPct val="120000"/>
              </a:lnSpc>
            </a:pPr>
            <a:endParaRPr lang="en-US" sz="1800" dirty="0"/>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dirty="0"/>
              <a:t>VIII Semester, Department of ISE, RNSIT</a:t>
            </a:r>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70F791B-2FC0-473B-A001-5B20E76E69A9}"/>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80120"/>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INTRODUCTION</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838200" y="980728"/>
            <a:ext cx="10225136" cy="4968552"/>
          </a:xfrm>
        </p:spPr>
        <p:txBody>
          <a:bodyPr>
            <a:normAutofit/>
          </a:bodyPr>
          <a:lstStyle/>
          <a:p>
            <a:r>
              <a:rPr lang="en-US" sz="1800" b="1" dirty="0" err="1"/>
              <a:t>Car_On_road</a:t>
            </a:r>
            <a:r>
              <a:rPr lang="en-US" sz="1800" dirty="0"/>
              <a:t> app is an application developed for renting self driving cars and providing information about them. </a:t>
            </a:r>
          </a:p>
          <a:p>
            <a:r>
              <a:rPr lang="en-US" sz="1800" dirty="0"/>
              <a:t>Self-driving vehicles are cars or trucks in which human drivers are never required to take control to safely operate the vehicle. Also known as autonomous or “driverless” cars, they combine sensors and software to control, navigate, and drive the vehicle. </a:t>
            </a:r>
          </a:p>
          <a:p>
            <a:r>
              <a:rPr lang="en-US" sz="1800" dirty="0"/>
              <a:t>This app facilitates a user to rent and provide information about the self driving cars. Each user can create an account with a username and password. </a:t>
            </a:r>
          </a:p>
          <a:p>
            <a:r>
              <a:rPr lang="en-US" sz="1800" dirty="0"/>
              <a:t>This allows the users to login into their profile and have access to their account and rent cars and view information on them.</a:t>
            </a:r>
          </a:p>
          <a:p>
            <a:r>
              <a:rPr lang="en-US" sz="1800" dirty="0"/>
              <a:t>In the existing system, the users don’t have the option to rent self driving cars. Users usually book cars which are driven by drivers manually, where the driver comes to the pick up location and drives you to your location or you can book any car for rent and go pick it up from the agency for example like zoom cars and return it once used.</a:t>
            </a:r>
          </a:p>
          <a:p>
            <a:r>
              <a:rPr lang="en-US" sz="1800" dirty="0"/>
              <a:t>In order to increase luxury and comfort, the proposed system has been developed. This project has been developed so that a user can easily rent a car a self driving car at the convenience of his house with a trusted company providing rental services and information. The interface is easy to understand user friendly.</a:t>
            </a:r>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dirty="0"/>
              <a:t>VIII Semester, Department of ISE, RNSIT</a:t>
            </a:r>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dirty="0"/>
              <a:t>2021 - 2022</a:t>
            </a:r>
          </a:p>
        </p:txBody>
      </p:sp>
      <p:sp>
        <p:nvSpPr>
          <p:cNvPr id="7" name="Slide Number Placeholder 6">
            <a:extLst>
              <a:ext uri="{FF2B5EF4-FFF2-40B4-BE49-F238E27FC236}">
                <a16:creationId xmlns:a16="http://schemas.microsoft.com/office/drawing/2014/main" id="{A398D7C1-FF9A-4118-8448-A4F79609E2B4}"/>
              </a:ext>
            </a:extLst>
          </p:cNvPr>
          <p:cNvSpPr>
            <a:spLocks noGrp="1"/>
          </p:cNvSpPr>
          <p:nvPr>
            <p:ph type="sldNum" sz="quarter" idx="12"/>
          </p:nvPr>
        </p:nvSpPr>
        <p:spPr/>
        <p:txBody>
          <a:bodyPr/>
          <a:lstStyle/>
          <a:p>
            <a:fld id="{5B4F5413-E548-45A8-B9DD-11B71454D5CA}" type="slidenum">
              <a:rPr lang="en-US" smtClean="0"/>
              <a:pPr/>
              <a:t>5</a:t>
            </a:fld>
            <a:endParaRPr lang="en-US" dirty="0"/>
          </a:p>
        </p:txBody>
      </p:sp>
    </p:spTree>
    <p:extLst>
      <p:ext uri="{BB962C8B-B14F-4D97-AF65-F5344CB8AC3E}">
        <p14:creationId xmlns:p14="http://schemas.microsoft.com/office/powerpoint/2010/main" val="2690663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1196752"/>
            <a:ext cx="11521280" cy="5040560"/>
          </a:xfrm>
        </p:spPr>
        <p:txBody>
          <a:bodyPr>
            <a:normAutofit fontScale="92500" lnSpcReduction="10000"/>
          </a:bodyPr>
          <a:lstStyle/>
          <a:p>
            <a:pPr>
              <a:lnSpc>
                <a:spcPct val="150000"/>
              </a:lnSpc>
            </a:pPr>
            <a:r>
              <a:rPr lang="en-US" sz="2000" b="1" dirty="0"/>
              <a:t>Android Studio </a:t>
            </a:r>
            <a:r>
              <a:rPr lang="en-US" sz="2000" dirty="0"/>
              <a:t>is an integrated development environment (IDE) for Google Android Operating System. It is built based on JetBrains’ IntelliJ IDEA Community Edition, and it specifically designed for creating applications on Android devices. Some of the key features of Android Studio are as follows: </a:t>
            </a:r>
          </a:p>
          <a:p>
            <a:pPr>
              <a:lnSpc>
                <a:spcPct val="150000"/>
              </a:lnSpc>
            </a:pPr>
            <a:r>
              <a:rPr lang="en-US" sz="2000" dirty="0"/>
              <a:t>1. Instant Run – a feature that pushes code and resource changes to the running app. It allows changes to be made to the app without the need to restart the app, or rebuilding the APK, so that the effects can be seen instantly. </a:t>
            </a:r>
          </a:p>
          <a:p>
            <a:pPr>
              <a:lnSpc>
                <a:spcPct val="150000"/>
              </a:lnSpc>
            </a:pPr>
            <a:r>
              <a:rPr lang="en-US" sz="2000" dirty="0"/>
              <a:t>2. An Emulator – a virtual android device that can simulate variety of hardware features such as GPS location, network latency, motion sensors, and multi-touch input that can be used to run and install the app. It can then be used for testing purposes. </a:t>
            </a:r>
          </a:p>
          <a:p>
            <a:pPr>
              <a:lnSpc>
                <a:spcPct val="150000"/>
              </a:lnSpc>
            </a:pPr>
            <a:r>
              <a:rPr lang="en-US" sz="2000" dirty="0"/>
              <a:t>3. Testing Tools and Frameworks – extensive testing tools such as, JUnit 4 and functional UI test frameworks are included with Android Studio. </a:t>
            </a:r>
          </a:p>
        </p:txBody>
      </p:sp>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p:txBody>
          <a:bodyPr/>
          <a:lstStyle/>
          <a:p>
            <a:r>
              <a:rPr lang="en-US" dirty="0"/>
              <a:t>VIII Semester, Department of ISE, RNSIT</a:t>
            </a:r>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dirty="0"/>
              <a:t>2021 - 2022</a:t>
            </a:r>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b="1" dirty="0">
                <a:solidFill>
                  <a:schemeClr val="accent1">
                    <a:lumMod val="75000"/>
                  </a:schemeClr>
                </a:solidFill>
                <a:latin typeface="Times New Roman" pitchFamily="18" charset="0"/>
                <a:cs typeface="Times New Roman" pitchFamily="18" charset="0"/>
              </a:rPr>
              <a:t>LITERATURE</a:t>
            </a:r>
            <a:r>
              <a:rPr lang="en-IN" b="1" dirty="0">
                <a:solidFill>
                  <a:schemeClr val="accent1"/>
                </a:solidFill>
                <a:latin typeface="Times New Roman" pitchFamily="18" charset="0"/>
                <a:cs typeface="Times New Roman" pitchFamily="18" charset="0"/>
              </a:rPr>
              <a:t> </a:t>
            </a:r>
            <a:r>
              <a:rPr lang="en-IN" b="1" dirty="0">
                <a:solidFill>
                  <a:schemeClr val="accent1">
                    <a:lumMod val="75000"/>
                  </a:schemeClr>
                </a:solidFill>
                <a:latin typeface="Times New Roman" pitchFamily="18" charset="0"/>
                <a:cs typeface="Times New Roman" pitchFamily="18" charset="0"/>
              </a:rPr>
              <a:t>SURVEY</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6</a:t>
            </a:fld>
            <a:endParaRPr lang="en-US" dirty="0"/>
          </a:p>
        </p:txBody>
      </p:sp>
    </p:spTree>
    <p:extLst>
      <p:ext uri="{BB962C8B-B14F-4D97-AF65-F5344CB8AC3E}">
        <p14:creationId xmlns:p14="http://schemas.microsoft.com/office/powerpoint/2010/main" val="159045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46036"/>
            <a:ext cx="7467600" cy="786569"/>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Requirements</a:t>
            </a:r>
          </a:p>
        </p:txBody>
      </p:sp>
      <p:sp>
        <p:nvSpPr>
          <p:cNvPr id="3" name="Content Placeholder 2"/>
          <p:cNvSpPr>
            <a:spLocks noGrp="1"/>
          </p:cNvSpPr>
          <p:nvPr>
            <p:ph idx="1"/>
          </p:nvPr>
        </p:nvSpPr>
        <p:spPr>
          <a:xfrm>
            <a:off x="983432" y="992124"/>
            <a:ext cx="10729191" cy="5245188"/>
          </a:xfrm>
        </p:spPr>
        <p:txBody>
          <a:bodyPr>
            <a:normAutofit/>
          </a:bodyPr>
          <a:lstStyle/>
          <a:p>
            <a:pPr marL="0" indent="0">
              <a:buNone/>
            </a:pPr>
            <a:r>
              <a:rPr lang="en-US" b="1" dirty="0"/>
              <a:t>      Hardware Requirements</a:t>
            </a:r>
          </a:p>
          <a:p>
            <a:pPr marL="0" indent="0">
              <a:buNone/>
            </a:pPr>
            <a:endParaRPr lang="en-GB" sz="2000" dirty="0"/>
          </a:p>
          <a:p>
            <a:pPr lvl="3"/>
            <a:r>
              <a:rPr lang="en-US" b="1" dirty="0"/>
              <a:t>CPU</a:t>
            </a:r>
            <a:r>
              <a:rPr lang="en-US" dirty="0"/>
              <a:t>: Intel i5 8</a:t>
            </a:r>
            <a:r>
              <a:rPr lang="en-US" baseline="30000" dirty="0"/>
              <a:t>th</a:t>
            </a:r>
            <a:r>
              <a:rPr lang="en-US" dirty="0"/>
              <a:t> gen and above</a:t>
            </a:r>
            <a:endParaRPr lang="en-GB" sz="1600" dirty="0"/>
          </a:p>
          <a:p>
            <a:pPr lvl="3"/>
            <a:r>
              <a:rPr lang="en-US" b="1" dirty="0"/>
              <a:t>RAM</a:t>
            </a:r>
            <a:r>
              <a:rPr lang="en-US" dirty="0"/>
              <a:t>: 8 GB</a:t>
            </a:r>
            <a:endParaRPr lang="en-GB" sz="1600" dirty="0"/>
          </a:p>
          <a:p>
            <a:pPr lvl="3"/>
            <a:r>
              <a:rPr lang="en-US" b="1" dirty="0"/>
              <a:t>HDD</a:t>
            </a:r>
            <a:r>
              <a:rPr lang="en-US" dirty="0"/>
              <a:t>: 40 GB</a:t>
            </a:r>
            <a:endParaRPr lang="en-GB" sz="1600" dirty="0"/>
          </a:p>
          <a:p>
            <a:endParaRPr lang="en-GB" sz="2400" dirty="0"/>
          </a:p>
          <a:p>
            <a:pPr marL="0" indent="0">
              <a:buNone/>
            </a:pPr>
            <a:r>
              <a:rPr lang="en-US" b="1" dirty="0"/>
              <a:t>      Software Requirements </a:t>
            </a:r>
          </a:p>
          <a:p>
            <a:pPr marL="0" indent="0">
              <a:buNone/>
            </a:pPr>
            <a:endParaRPr lang="en-GB" sz="2000" dirty="0"/>
          </a:p>
          <a:p>
            <a:pPr lvl="3"/>
            <a:r>
              <a:rPr lang="en-US" b="1" dirty="0"/>
              <a:t>Operating System: </a:t>
            </a:r>
            <a:r>
              <a:rPr lang="en-US" dirty="0"/>
              <a:t>Windows 10 and above</a:t>
            </a:r>
            <a:endParaRPr lang="en-GB" sz="1600" dirty="0"/>
          </a:p>
          <a:p>
            <a:pPr lvl="3"/>
            <a:r>
              <a:rPr lang="en-US" b="1" dirty="0"/>
              <a:t>Front-end Design:</a:t>
            </a:r>
            <a:r>
              <a:rPr lang="en-US" dirty="0"/>
              <a:t>  Visual Studio Code / Android Studio Emulator / Chrome</a:t>
            </a:r>
            <a:endParaRPr lang="en-GB" sz="1600" dirty="0"/>
          </a:p>
          <a:p>
            <a:pPr lvl="3"/>
            <a:r>
              <a:rPr lang="en-US" b="1" dirty="0"/>
              <a:t>Front-end Language</a:t>
            </a:r>
            <a:r>
              <a:rPr lang="en-US" dirty="0"/>
              <a:t>: Dart</a:t>
            </a:r>
            <a:endParaRPr lang="en-GB" sz="1600" dirty="0"/>
          </a:p>
          <a:p>
            <a:pPr marL="0" indent="0">
              <a:buNone/>
            </a:pPr>
            <a:r>
              <a:rPr lang="en-US" b="1" dirty="0"/>
              <a:t> </a:t>
            </a:r>
            <a:endParaRPr lang="en-GB" sz="2400" dirty="0"/>
          </a:p>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3055E591-C18D-425A-AAC9-A7B8DDE5C8BB}"/>
              </a:ext>
            </a:extLst>
          </p:cNvPr>
          <p:cNvSpPr>
            <a:spLocks noGrp="1"/>
          </p:cNvSpPr>
          <p:nvPr>
            <p:ph type="dt" sz="half" idx="10"/>
          </p:nvPr>
        </p:nvSpPr>
        <p:spPr/>
        <p:txBody>
          <a:bodyPr/>
          <a:lstStyle/>
          <a:p>
            <a:r>
              <a:rPr lang="en-US" dirty="0"/>
              <a:t>VIII Semester, Department of ISE, RNSIT</a:t>
            </a:r>
          </a:p>
        </p:txBody>
      </p:sp>
      <p:sp>
        <p:nvSpPr>
          <p:cNvPr id="4" name="Footer Placeholder 3">
            <a:extLst>
              <a:ext uri="{FF2B5EF4-FFF2-40B4-BE49-F238E27FC236}">
                <a16:creationId xmlns:a16="http://schemas.microsoft.com/office/drawing/2014/main" id="{F07D3F4B-99EC-490F-B7F2-3CD7EFAB9616}"/>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5FE7CFFF-CD13-4F2E-A803-A2A984D354C1}"/>
              </a:ext>
            </a:extLst>
          </p:cNvPr>
          <p:cNvSpPr>
            <a:spLocks noGrp="1"/>
          </p:cNvSpPr>
          <p:nvPr>
            <p:ph type="sldNum" sz="quarter" idx="12"/>
          </p:nvPr>
        </p:nvSpPr>
        <p:spPr/>
        <p:txBody>
          <a:bodyPr/>
          <a:lstStyle/>
          <a:p>
            <a:fld id="{5B4F5413-E548-45A8-B9DD-11B71454D5CA}"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System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dirty="0"/>
              <a:t>VIII Semester, Department of ISE, RNSIT</a:t>
            </a:r>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15380" y="992124"/>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en-US" b="1" dirty="0">
                <a:latin typeface="Times New Roman" pitchFamily="18" charset="0"/>
                <a:cs typeface="Times New Roman" pitchFamily="18" charset="0"/>
              </a:rPr>
              <a:t>Architecture </a:t>
            </a:r>
          </a:p>
          <a:p>
            <a:pPr>
              <a:lnSpc>
                <a:spcPct val="150000"/>
              </a:lnSpc>
            </a:pPr>
            <a:r>
              <a:rPr lang="en-US" dirty="0"/>
              <a:t>The Flutter framework is organized into a series of layers, with each layer building upon the previous layer. </a:t>
            </a:r>
            <a:endParaRPr lang="en-US" b="1"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8</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408" y="2651637"/>
            <a:ext cx="6858000" cy="3505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Continuation of Architecture:</a:t>
            </a:r>
          </a:p>
        </p:txBody>
      </p:sp>
      <p:sp>
        <p:nvSpPr>
          <p:cNvPr id="3" name="Content Placeholder 2"/>
          <p:cNvSpPr>
            <a:spLocks noGrp="1"/>
          </p:cNvSpPr>
          <p:nvPr>
            <p:ph idx="1"/>
          </p:nvPr>
        </p:nvSpPr>
        <p:spPr>
          <a:xfrm>
            <a:off x="479376" y="1185383"/>
            <a:ext cx="9865096" cy="5033842"/>
          </a:xfrm>
        </p:spPr>
        <p:txBody>
          <a:bodyPr/>
          <a:lstStyle/>
          <a:p>
            <a:pPr lvl="2">
              <a:lnSpc>
                <a:spcPct val="150000"/>
              </a:lnSpc>
            </a:pPr>
            <a:r>
              <a:rPr lang="en-US" dirty="0"/>
              <a:t>Embedder: Operating  system  adaptation  layer  to  realize  rendering Surface settings, thread settings, etc.</a:t>
            </a:r>
            <a:endParaRPr lang="en-GB" dirty="0"/>
          </a:p>
          <a:p>
            <a:pPr lvl="2">
              <a:lnSpc>
                <a:spcPct val="150000"/>
              </a:lnSpc>
            </a:pPr>
            <a:r>
              <a:rPr lang="en-US" dirty="0"/>
              <a:t> Engine◦:  Realize  functions  such  as  Flutter  rendering  engine,  text layout,  event  processing,  and  Dart  runtime.  Including  </a:t>
            </a:r>
            <a:r>
              <a:rPr lang="en-US" dirty="0" err="1"/>
              <a:t>Skia</a:t>
            </a:r>
            <a:r>
              <a:rPr lang="en-US" dirty="0"/>
              <a:t>  graphics drawing  library,  Dart  VM,  Text,  etc.,  among  which  </a:t>
            </a:r>
            <a:r>
              <a:rPr lang="en-US" dirty="0" err="1"/>
              <a:t>Skia</a:t>
            </a:r>
            <a:r>
              <a:rPr lang="en-US" dirty="0"/>
              <a:t>  and  Text provide the ability to call the underlying rendering and typesetting for the upper layer interface. </a:t>
            </a:r>
            <a:endParaRPr lang="en-GB" dirty="0"/>
          </a:p>
          <a:p>
            <a:pPr lvl="2">
              <a:lnSpc>
                <a:spcPct val="150000"/>
              </a:lnSpc>
            </a:pPr>
            <a:r>
              <a:rPr lang="en-US" dirty="0"/>
              <a:t> Framework: It  is  a  UI  SDK  implemented  with  Dart.  From  top  to bottom,  it  includes  two  major  style  component  libraries,  basic component libraries, graphics drawing, gesture recognition, animation and other functions.</a:t>
            </a:r>
            <a:endParaRPr lang="en-GB" dirty="0"/>
          </a:p>
          <a:p>
            <a:pPr>
              <a:lnSpc>
                <a:spcPct val="150000"/>
              </a:lnSpc>
            </a:pPr>
            <a:endParaRPr lang="en-GB" dirty="0"/>
          </a:p>
        </p:txBody>
      </p:sp>
      <p:sp>
        <p:nvSpPr>
          <p:cNvPr id="4" name="Date Placeholder 3"/>
          <p:cNvSpPr>
            <a:spLocks noGrp="1"/>
          </p:cNvSpPr>
          <p:nvPr>
            <p:ph type="dt" sz="half" idx="10"/>
          </p:nvPr>
        </p:nvSpPr>
        <p:spPr/>
        <p:txBody>
          <a:bodyPr/>
          <a:lstStyle/>
          <a:p>
            <a:r>
              <a:rPr lang="en-US" dirty="0"/>
              <a:t>VIII Semester, Department of ISE, RNSIT</a:t>
            </a:r>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9</a:t>
            </a:fld>
            <a:endParaRPr lang="en-US" dirty="0"/>
          </a:p>
        </p:txBody>
      </p:sp>
    </p:spTree>
    <p:extLst>
      <p:ext uri="{BB962C8B-B14F-4D97-AF65-F5344CB8AC3E}">
        <p14:creationId xmlns:p14="http://schemas.microsoft.com/office/powerpoint/2010/main" val="37767058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3149</TotalTime>
  <Words>1578</Words>
  <Application>Microsoft Office PowerPoint</Application>
  <PresentationFormat>Widescreen</PresentationFormat>
  <Paragraphs>188</Paragraphs>
  <Slides>20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Roboto</vt:lpstr>
      <vt:lpstr>Times New Roman</vt:lpstr>
      <vt:lpstr>Wingdings</vt:lpstr>
      <vt:lpstr>Office Theme</vt:lpstr>
      <vt:lpstr>Car_On_road   </vt:lpstr>
      <vt:lpstr>AGENDA</vt:lpstr>
      <vt:lpstr>ABSTRACT </vt:lpstr>
      <vt:lpstr>About the Company</vt:lpstr>
      <vt:lpstr>INTRODUCTION </vt:lpstr>
      <vt:lpstr>PowerPoint Presentation</vt:lpstr>
      <vt:lpstr>Requirements</vt:lpstr>
      <vt:lpstr>System Design </vt:lpstr>
      <vt:lpstr>Continuation of Architecture:</vt:lpstr>
      <vt:lpstr>Detailed Design </vt:lpstr>
      <vt:lpstr>Detailed Design </vt:lpstr>
      <vt:lpstr>Detailed Design </vt:lpstr>
      <vt:lpstr>Implementation </vt:lpstr>
      <vt:lpstr>Implementation </vt:lpstr>
      <vt:lpstr>Implementation </vt:lpstr>
      <vt:lpstr>CONCLUSIONS</vt:lpstr>
      <vt:lpstr>Future Enhancements</vt:lpstr>
      <vt:lpstr>PowerPoint Presentation</vt:lpstr>
      <vt:lpstr>Question and Answer</vt:lpstr>
      <vt:lpstr>THANK YOU</vt:lpstr>
    </vt:vector>
  </TitlesOfParts>
  <Company>DARSHAN SATHYA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Ronak rathod</cp:lastModifiedBy>
  <cp:revision>310</cp:revision>
  <dcterms:created xsi:type="dcterms:W3CDTF">2015-10-29T14:36:38Z</dcterms:created>
  <dcterms:modified xsi:type="dcterms:W3CDTF">2022-01-10T08:44:00Z</dcterms:modified>
</cp:coreProperties>
</file>