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58" r:id="rId5"/>
    <p:sldId id="259" r:id="rId6"/>
    <p:sldId id="268" r:id="rId7"/>
    <p:sldId id="267" r:id="rId8"/>
    <p:sldId id="275" r:id="rId9"/>
    <p:sldId id="265" r:id="rId10"/>
    <p:sldId id="272" r:id="rId11"/>
    <p:sldId id="273" r:id="rId12"/>
    <p:sldId id="270" r:id="rId13"/>
    <p:sldId id="261" r:id="rId14"/>
    <p:sldId id="269" r:id="rId15"/>
    <p:sldId id="262" r:id="rId16"/>
    <p:sldId id="263" r:id="rId17"/>
    <p:sldId id="274" r:id="rId18"/>
    <p:sldId id="264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1E6"/>
    <a:srgbClr val="365F91"/>
    <a:srgbClr val="06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82670" autoAdjust="0"/>
  </p:normalViewPr>
  <p:slideViewPr>
    <p:cSldViewPr>
      <p:cViewPr varScale="1">
        <p:scale>
          <a:sx n="95" d="100"/>
          <a:sy n="95" d="100"/>
        </p:scale>
        <p:origin x="181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92A8-E3E8-434C-92C0-520E1DF9277B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C420-CE83-453F-83A5-25E4D29069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9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an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converts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. First,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reveive</a:t>
            </a:r>
            <a:r>
              <a:rPr lang="de-DE" dirty="0"/>
              <a:t>, </a:t>
            </a:r>
            <a:r>
              <a:rPr lang="de-DE" dirty="0" err="1"/>
              <a:t>looks</a:t>
            </a:r>
            <a:r>
              <a:rPr lang="de-DE" dirty="0"/>
              <a:t> like.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devided</a:t>
            </a:r>
            <a:r>
              <a:rPr lang="de-DE" dirty="0"/>
              <a:t> in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top.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longitude</a:t>
            </a:r>
            <a:r>
              <a:rPr lang="de-DE" dirty="0"/>
              <a:t>, </a:t>
            </a:r>
            <a:r>
              <a:rPr lang="de-DE" dirty="0" err="1"/>
              <a:t>latitude</a:t>
            </a:r>
            <a:r>
              <a:rPr lang="de-DE" dirty="0"/>
              <a:t> and </a:t>
            </a:r>
            <a:r>
              <a:rPr lang="de-DE" dirty="0" err="1"/>
              <a:t>altitude</a:t>
            </a:r>
            <a:r>
              <a:rPr lang="de-DE" dirty="0"/>
              <a:t> form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gps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correpsonding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.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. 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earliest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and </a:t>
            </a:r>
            <a:r>
              <a:rPr lang="de-DE" dirty="0" err="1"/>
              <a:t>throw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personal </a:t>
            </a:r>
            <a:r>
              <a:rPr lang="de-DE" dirty="0" err="1"/>
              <a:t>use</a:t>
            </a:r>
            <a:r>
              <a:rPr lang="de-DE" dirty="0"/>
              <a:t>. Last,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form a </a:t>
            </a:r>
            <a:r>
              <a:rPr lang="de-DE" dirty="0" err="1"/>
              <a:t>sequence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.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59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introduced</a:t>
            </a:r>
            <a:r>
              <a:rPr lang="de-DE" dirty="0"/>
              <a:t> a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.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in </a:t>
            </a:r>
            <a:r>
              <a:rPr lang="de-DE" dirty="0" err="1"/>
              <a:t>random</a:t>
            </a:r>
            <a:r>
              <a:rPr lang="de-DE" dirty="0"/>
              <a:t> time </a:t>
            </a:r>
            <a:r>
              <a:rPr lang="de-DE" dirty="0" err="1"/>
              <a:t>intervals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redundant </a:t>
            </a:r>
            <a:r>
              <a:rPr lang="de-DE" dirty="0" err="1"/>
              <a:t>information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repetitive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 30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on all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. As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compresses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greatly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75 </a:t>
            </a:r>
            <a:r>
              <a:rPr lang="de-DE" dirty="0" err="1"/>
              <a:t>to</a:t>
            </a:r>
            <a:r>
              <a:rPr lang="de-DE" dirty="0"/>
              <a:t> 80 </a:t>
            </a:r>
            <a:r>
              <a:rPr lang="de-DE" dirty="0" err="1"/>
              <a:t>percent</a:t>
            </a:r>
            <a:r>
              <a:rPr lang="de-DE" dirty="0"/>
              <a:t>. This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7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original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compressed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„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4-5 </a:t>
            </a:r>
            <a:r>
              <a:rPr lang="de-DE" dirty="0" err="1"/>
              <a:t>characters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form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„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Every </a:t>
            </a:r>
            <a:r>
              <a:rPr lang="de-DE" dirty="0" err="1"/>
              <a:t>character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form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append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05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Smith-Waterman-</a:t>
            </a:r>
            <a:r>
              <a:rPr lang="de-DE" dirty="0" err="1"/>
              <a:t>Algorithm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finds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partial </a:t>
            </a:r>
            <a:r>
              <a:rPr lang="de-DE" dirty="0" err="1"/>
              <a:t>sequence</a:t>
            </a:r>
            <a:r>
              <a:rPr lang="de-DE" dirty="0"/>
              <a:t> in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in a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 </a:t>
            </a:r>
            <a:r>
              <a:rPr lang="de-DE" dirty="0" err="1"/>
              <a:t>squared</a:t>
            </a:r>
            <a:r>
              <a:rPr lang="de-DE" dirty="0"/>
              <a:t>. </a:t>
            </a:r>
            <a:r>
              <a:rPr lang="de-DE" dirty="0" err="1"/>
              <a:t>Usually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in </a:t>
            </a:r>
            <a:r>
              <a:rPr lang="de-DE" dirty="0" err="1"/>
              <a:t>bioinformatics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DNA and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Temple F. Smith and Michael S. Waterman in 1981.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2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 </a:t>
            </a:r>
            <a:r>
              <a:rPr lang="de-DE" dirty="0" err="1"/>
              <a:t>squared</a:t>
            </a:r>
            <a:r>
              <a:rPr lang="de-DE" dirty="0"/>
              <a:t>? Well,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and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aligned</a:t>
            </a:r>
            <a:r>
              <a:rPr lang="de-DE" dirty="0"/>
              <a:t> in a </a:t>
            </a:r>
            <a:r>
              <a:rPr lang="de-DE" dirty="0" err="1"/>
              <a:t>matrix</a:t>
            </a:r>
            <a:r>
              <a:rPr lang="de-DE" dirty="0"/>
              <a:t> like </a:t>
            </a:r>
            <a:r>
              <a:rPr lang="de-DE" dirty="0" err="1"/>
              <a:t>here</a:t>
            </a:r>
            <a:r>
              <a:rPr lang="de-DE" dirty="0"/>
              <a:t>. 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and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zeros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reccurence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score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north</a:t>
            </a:r>
            <a:r>
              <a:rPr lang="de-DE" dirty="0"/>
              <a:t> and west </a:t>
            </a:r>
            <a:r>
              <a:rPr lang="de-DE" dirty="0" err="1"/>
              <a:t>scores</a:t>
            </a:r>
            <a:r>
              <a:rPr lang="de-DE" dirty="0"/>
              <a:t>.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backtrace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score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recursively</a:t>
            </a:r>
            <a:r>
              <a:rPr lang="de-DE" dirty="0"/>
              <a:t> </a:t>
            </a:r>
            <a:r>
              <a:rPr lang="de-DE" dirty="0" err="1"/>
              <a:t>backwards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excluded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  The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counterclockwise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A-CA,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a </a:t>
            </a:r>
            <a:r>
              <a:rPr lang="de-DE" dirty="0" err="1"/>
              <a:t>gap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26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. First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google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compress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smith-waterman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.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in </a:t>
            </a:r>
            <a:r>
              <a:rPr lang="de-DE" dirty="0" err="1"/>
              <a:t>JavaSE</a:t>
            </a:r>
            <a:r>
              <a:rPr lang="de-DE" dirty="0"/>
              <a:t> 1.8.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paramater </a:t>
            </a:r>
            <a:r>
              <a:rPr lang="de-DE" dirty="0" err="1"/>
              <a:t>inputs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5.0.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30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70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redundancy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compressed</a:t>
            </a:r>
            <a:r>
              <a:rPr lang="de-DE" dirty="0"/>
              <a:t> </a:t>
            </a:r>
            <a:r>
              <a:rPr lang="de-DE" dirty="0" err="1"/>
              <a:t>sequences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4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mmanuel\Desktop\Uni K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" y="347857"/>
            <a:ext cx="3357198" cy="6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8" name="Textfeld 19"/>
          <p:cNvSpPr txBox="1">
            <a:spLocks noChangeArrowheads="1"/>
          </p:cNvSpPr>
          <p:nvPr userDrawn="1"/>
        </p:nvSpPr>
        <p:spPr bwMode="auto">
          <a:xfrm>
            <a:off x="4760897" y="364640"/>
            <a:ext cx="335018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GB" sz="1200" b="1" noProof="0" dirty="0"/>
              <a:t>Chair for Communication Technology</a:t>
            </a:r>
          </a:p>
          <a:p>
            <a:pPr algn="r" eaLnBrk="1" hangingPunct="1"/>
            <a:endParaRPr lang="en-GB" sz="1100" b="1" noProof="0" dirty="0"/>
          </a:p>
          <a:p>
            <a:pPr algn="r" eaLnBrk="1" hangingPunct="1"/>
            <a:r>
              <a:rPr lang="en-GB" sz="1200" b="1" noProof="0" dirty="0" err="1"/>
              <a:t>Prof.</a:t>
            </a:r>
            <a:r>
              <a:rPr lang="en-GB" sz="1200" b="1" noProof="0" dirty="0"/>
              <a:t> Dr.-</a:t>
            </a:r>
            <a:r>
              <a:rPr lang="en-GB" sz="1200" b="1" noProof="0" dirty="0" err="1"/>
              <a:t>Ing</a:t>
            </a:r>
            <a:r>
              <a:rPr lang="en-GB" sz="1200" b="1" noProof="0" dirty="0"/>
              <a:t>. Klaus David</a:t>
            </a:r>
          </a:p>
        </p:txBody>
      </p:sp>
      <p:sp>
        <p:nvSpPr>
          <p:cNvPr id="26626" name="Titelplatzhalt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/>
          <a:lstStyle>
            <a:lvl1pPr algn="ctr">
              <a:defRPr sz="6000" smtClean="0">
                <a:solidFill>
                  <a:srgbClr val="0E61E6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26629" name="Textplatzhalter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z="3200" smtClean="0"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07504" y="6557546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\\141.51.114.8\docu\Poster-Flyer-Logos\Logos\ComTec\neu_2012\Logo-ohne-Spiegelung_20120521_v1_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rcod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44" y="5855664"/>
            <a:ext cx="648889" cy="64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0" name="Gruppieren 9"/>
          <p:cNvGrpSpPr/>
          <p:nvPr userDrawn="1"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3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7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9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4375" y="274638"/>
            <a:ext cx="6643688" cy="9398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443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Tec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/>
              <a:t>ComTec</a:t>
            </a:r>
            <a:r>
              <a:rPr lang="de-DE" dirty="0"/>
              <a:t> Farben und Schriftgrößen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251520" y="3178917"/>
            <a:ext cx="8648628" cy="1619976"/>
          </a:xfrm>
          <a:prstGeom prst="rect">
            <a:avLst/>
          </a:prstGeom>
          <a:solidFill>
            <a:srgbClr val="0E61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07504" y="4438853"/>
            <a:ext cx="1152000" cy="1152128"/>
          </a:xfrm>
          <a:prstGeom prst="rect">
            <a:avLst/>
          </a:prstGeom>
          <a:solidFill>
            <a:srgbClr val="558E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-36512" y="5879013"/>
            <a:ext cx="138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85 142 234</a:t>
            </a:r>
          </a:p>
          <a:p>
            <a:pPr algn="ctr"/>
            <a:r>
              <a:rPr lang="de-DE" sz="1200" dirty="0"/>
              <a:t>CMYK: 64 39 0 8</a:t>
            </a:r>
          </a:p>
          <a:p>
            <a:pPr algn="ctr"/>
            <a:r>
              <a:rPr lang="de-DE" sz="1200" dirty="0"/>
              <a:t>Hex: 558EEA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421058" y="4438853"/>
            <a:ext cx="1152000" cy="1152128"/>
          </a:xfrm>
          <a:prstGeom prst="rect">
            <a:avLst/>
          </a:prstGeom>
          <a:solidFill>
            <a:srgbClr val="062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1259632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6 43 102</a:t>
            </a:r>
          </a:p>
          <a:p>
            <a:pPr algn="ctr"/>
            <a:r>
              <a:rPr lang="de-DE" sz="1200" dirty="0"/>
              <a:t>CMYK: 94 58 0 60</a:t>
            </a:r>
          </a:p>
          <a:p>
            <a:pPr algn="ctr"/>
            <a:r>
              <a:rPr lang="de-DE" sz="1200" dirty="0"/>
              <a:t>Hex: 062B66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2717201" y="4438853"/>
            <a:ext cx="1152000" cy="1152128"/>
          </a:xfrm>
          <a:prstGeom prst="rect">
            <a:avLst/>
          </a:prstGeom>
          <a:solidFill>
            <a:srgbClr val="3B4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555776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59 70 89</a:t>
            </a:r>
          </a:p>
          <a:p>
            <a:pPr algn="ctr"/>
            <a:r>
              <a:rPr lang="de-DE" sz="1200" dirty="0"/>
              <a:t>CMYK: 34 21 0 65</a:t>
            </a:r>
          </a:p>
          <a:p>
            <a:pPr algn="ctr"/>
            <a:r>
              <a:rPr lang="de-DE" sz="1200" dirty="0"/>
              <a:t>Hex: 3B4659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5320454" y="4438853"/>
            <a:ext cx="1152000" cy="1152128"/>
          </a:xfrm>
          <a:prstGeom prst="rect">
            <a:avLst/>
          </a:prstGeom>
          <a:solidFill>
            <a:srgbClr val="6572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5148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101 114 64</a:t>
            </a:r>
          </a:p>
          <a:p>
            <a:pPr algn="ctr"/>
            <a:r>
              <a:rPr lang="de-DE" sz="1200" dirty="0"/>
              <a:t>CMYK: 12 0 44 55</a:t>
            </a:r>
          </a:p>
          <a:p>
            <a:pPr algn="ctr"/>
            <a:r>
              <a:rPr lang="de-DE" sz="1200" dirty="0"/>
              <a:t>Hex: 657240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4024310" y="4438853"/>
            <a:ext cx="1152000" cy="1152128"/>
          </a:xfrm>
          <a:prstGeom prst="rect">
            <a:avLst/>
          </a:prstGeom>
          <a:solidFill>
            <a:srgbClr val="6D82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851920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109 130 165</a:t>
            </a:r>
          </a:p>
          <a:p>
            <a:pPr algn="ctr"/>
            <a:r>
              <a:rPr lang="de-DE" sz="1200" dirty="0"/>
              <a:t>CMYK: 34 21 0 35</a:t>
            </a:r>
          </a:p>
          <a:p>
            <a:pPr algn="ctr"/>
            <a:r>
              <a:rPr lang="de-DE" sz="1200" dirty="0"/>
              <a:t>Hex: 6D82A5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884496" y="4438853"/>
            <a:ext cx="1152000" cy="1152128"/>
          </a:xfrm>
          <a:prstGeom prst="rect">
            <a:avLst/>
          </a:prstGeom>
          <a:solidFill>
            <a:srgbClr val="D8A2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7698208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216 162 121</a:t>
            </a:r>
          </a:p>
          <a:p>
            <a:pPr algn="ctr"/>
            <a:r>
              <a:rPr lang="de-DE" sz="1200" dirty="0"/>
              <a:t>CMYK: 0 25 44 15</a:t>
            </a:r>
          </a:p>
          <a:p>
            <a:pPr algn="ctr"/>
            <a:r>
              <a:rPr lang="de-DE" sz="1200" dirty="0"/>
              <a:t>Hex: D8A279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71018" y="3322933"/>
            <a:ext cx="143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ComTec</a:t>
            </a:r>
            <a:r>
              <a:rPr lang="de-DE" sz="1200" dirty="0">
                <a:solidFill>
                  <a:schemeClr val="bg1"/>
                </a:solidFill>
              </a:rPr>
              <a:t>-Blau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RGB: 14 97 230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CMYK: 94 58 0 10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HEX: 0E61E6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 hasCustomPrompt="1"/>
          </p:nvPr>
        </p:nvSpPr>
        <p:spPr>
          <a:xfrm>
            <a:off x="414366" y="1600201"/>
            <a:ext cx="8229600" cy="1612776"/>
          </a:xfrm>
        </p:spPr>
        <p:txBody>
          <a:bodyPr/>
          <a:lstStyle>
            <a:lvl1pPr>
              <a:defRPr/>
            </a:lvl1pPr>
          </a:lstStyle>
          <a:p>
            <a:r>
              <a:rPr lang="de-DE" sz="2800" dirty="0"/>
              <a:t>Schriftgröße Titelfolie</a:t>
            </a:r>
            <a:r>
              <a:rPr lang="de-DE" sz="2800" baseline="0" dirty="0"/>
              <a:t> Titel: 	60 punkte</a:t>
            </a:r>
          </a:p>
          <a:p>
            <a:r>
              <a:rPr lang="de-DE" sz="2800" dirty="0"/>
              <a:t>Schriftgröße Titelfolie Untertitel:</a:t>
            </a:r>
            <a:r>
              <a:rPr lang="de-DE" sz="2800" baseline="0" dirty="0"/>
              <a:t> 	32 punkte</a:t>
            </a:r>
            <a:endParaRPr lang="de-DE" sz="2800" dirty="0"/>
          </a:p>
          <a:p>
            <a:r>
              <a:rPr lang="de-DE" sz="2800" dirty="0"/>
              <a:t>Schriftgröße Folientitel: 		32</a:t>
            </a:r>
            <a:r>
              <a:rPr lang="de-DE" sz="2800" baseline="0" dirty="0"/>
              <a:t> punkte</a:t>
            </a:r>
            <a:endParaRPr lang="de-DE" sz="2800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6611151" y="4438853"/>
            <a:ext cx="1152000" cy="1152128"/>
          </a:xfrm>
          <a:prstGeom prst="rect">
            <a:avLst/>
          </a:prstGeom>
          <a:solidFill>
            <a:srgbClr val="365F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6402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54 95 154</a:t>
            </a:r>
          </a:p>
          <a:p>
            <a:pPr algn="ctr"/>
            <a:r>
              <a:rPr lang="de-DE" sz="1200" dirty="0"/>
              <a:t>CMYK: 65 38 0 40</a:t>
            </a:r>
          </a:p>
          <a:p>
            <a:pPr algn="ctr"/>
            <a:r>
              <a:rPr lang="de-DE" sz="1200" dirty="0"/>
              <a:t>Hex: 365F9A</a:t>
            </a:r>
          </a:p>
        </p:txBody>
      </p:sp>
    </p:spTree>
    <p:extLst>
      <p:ext uri="{BB962C8B-B14F-4D97-AF65-F5344CB8AC3E}">
        <p14:creationId xmlns:p14="http://schemas.microsoft.com/office/powerpoint/2010/main" val="27358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643734" cy="939784"/>
          </a:xfrm>
        </p:spPr>
        <p:txBody>
          <a:bodyPr/>
          <a:lstStyle>
            <a:lvl1pPr>
              <a:defRPr>
                <a:solidFill>
                  <a:srgbClr val="0E61E6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4366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33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13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0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1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24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67544" y="260648"/>
            <a:ext cx="66436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7504" y="6556481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3688" y="6570662"/>
            <a:ext cx="5472113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pic>
        <p:nvPicPr>
          <p:cNvPr id="11" name="Picture 2" descr="\\141.51.114.8\docu\Poster-Flyer-Logos\Logos\ComTec\neu_2012\Logo-ohne-Spiegelung_20120521_v1_ap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>
          <a:solidFill>
            <a:srgbClr val="0E61E6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aba.sourceforge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7383" y="1484784"/>
            <a:ext cx="7702624" cy="3024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Communication Technologies 2 (CT2)</a:t>
            </a:r>
            <a:br>
              <a:rPr lang="en-US" sz="1800" dirty="0"/>
            </a:br>
            <a:r>
              <a:rPr lang="en-US" sz="1800" dirty="0"/>
              <a:t>Machine Learning: </a:t>
            </a:r>
            <a:br>
              <a:rPr lang="en-US" sz="1800" dirty="0"/>
            </a:br>
            <a:r>
              <a:rPr lang="en-US" sz="1800" dirty="0"/>
              <a:t>Applications and Algorithms</a:t>
            </a:r>
            <a:br>
              <a:rPr lang="en-US" sz="3200" dirty="0"/>
            </a:br>
            <a:r>
              <a:rPr lang="en-US" sz="4400" dirty="0"/>
              <a:t>Using Alignment with </a:t>
            </a:r>
            <a:br>
              <a:rPr lang="en-US" sz="4400" dirty="0"/>
            </a:br>
            <a:r>
              <a:rPr lang="en-US" sz="4400" dirty="0"/>
              <a:t>Location Prediction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7383" y="4725144"/>
            <a:ext cx="7702624" cy="1368152"/>
          </a:xfrm>
        </p:spPr>
        <p:txBody>
          <a:bodyPr/>
          <a:lstStyle/>
          <a:p>
            <a:r>
              <a:rPr lang="en-US" dirty="0"/>
              <a:t>Fabian </a:t>
            </a:r>
            <a:r>
              <a:rPr lang="en-US" dirty="0" err="1"/>
              <a:t>Frölich</a:t>
            </a:r>
            <a:r>
              <a:rPr lang="en-US" dirty="0"/>
              <a:t>, Johann Götz, Olga Groh</a:t>
            </a:r>
          </a:p>
          <a:p>
            <a:r>
              <a:rPr lang="en-US" sz="2000" dirty="0"/>
              <a:t>Lecture in WS 2017 / 2018</a:t>
            </a:r>
            <a:br>
              <a:rPr lang="en-US" sz="2000" dirty="0"/>
            </a:br>
            <a:r>
              <a:rPr lang="en-US" sz="2000" dirty="0"/>
              <a:t>2018/03/22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28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975517-F575-4DD0-9FBE-A866FC89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Technical Facts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08B047-0659-4D32-AF7A-CDD71C67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JavaSE</a:t>
            </a:r>
            <a:r>
              <a:rPr lang="de-DE" dirty="0"/>
              <a:t> 1.8</a:t>
            </a:r>
          </a:p>
          <a:p>
            <a:r>
              <a:rPr lang="de-DE" dirty="0" err="1"/>
              <a:t>JUnit</a:t>
            </a:r>
            <a:r>
              <a:rPr lang="de-DE" dirty="0"/>
              <a:t> 5.0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62AA7-79C6-4941-9C6F-ED989A9D4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63181"/>
            <a:ext cx="8640960" cy="15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E73C1-19CC-465E-BE9E-7359830E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Output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8ADAB55-D3D8-4CB8-AA74-6A57A884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1F709F3-DAB7-4FB0-BB1D-C1A73B19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05807"/>
            <a:ext cx="8928992" cy="47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0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1B1DD-BEEE-41C9-A0DA-EACCE331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39C1A-B4B9-4111-A725-95C03555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original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compressed</a:t>
            </a:r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lengths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100B75-3840-4101-B316-9EA56ABB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7" y="4725144"/>
            <a:ext cx="8643966" cy="13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20" y="1200432"/>
            <a:ext cx="8229600" cy="4525963"/>
          </a:xfrm>
        </p:spPr>
        <p:txBody>
          <a:bodyPr/>
          <a:lstStyle/>
          <a:p>
            <a:r>
              <a:rPr lang="de-DE" dirty="0"/>
              <a:t>Original </a:t>
            </a:r>
            <a:r>
              <a:rPr lang="de-DE" dirty="0" err="1"/>
              <a:t>sequences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132598-D601-4B1D-8662-5F20431B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43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7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066FB-B030-47DE-8726-8417CC5A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851EF-1A58-4CF0-A9CF-CAF2491D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432"/>
            <a:ext cx="8229600" cy="4525963"/>
          </a:xfrm>
        </p:spPr>
        <p:txBody>
          <a:bodyPr/>
          <a:lstStyle/>
          <a:p>
            <a:r>
              <a:rPr lang="de-DE" dirty="0"/>
              <a:t>Compressed </a:t>
            </a:r>
            <a:r>
              <a:rPr lang="de-DE" dirty="0" err="1"/>
              <a:t>sequences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967154-F899-4863-9EDB-E765A3641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832"/>
            <a:ext cx="9144000" cy="43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4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Smith-Waterman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suited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 and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purposes</a:t>
            </a:r>
            <a:endParaRPr lang="de-DE" sz="2000" dirty="0"/>
          </a:p>
          <a:p>
            <a:r>
              <a:rPr lang="de-DE" sz="2000" dirty="0"/>
              <a:t>Google Location Data was </a:t>
            </a:r>
            <a:r>
              <a:rPr lang="de-DE" sz="2000" dirty="0" err="1"/>
              <a:t>gathered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device</a:t>
            </a:r>
            <a:endParaRPr lang="de-DE" sz="2000" dirty="0"/>
          </a:p>
          <a:p>
            <a:r>
              <a:rPr lang="de-DE" sz="2000" dirty="0" err="1"/>
              <a:t>Uncompressed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higher</a:t>
            </a:r>
            <a:endParaRPr lang="de-DE" sz="2000" dirty="0"/>
          </a:p>
          <a:p>
            <a:pPr lvl="1"/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r>
              <a:rPr lang="de-DE" sz="2000" dirty="0" err="1"/>
              <a:t>Compresed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lower</a:t>
            </a:r>
            <a:endParaRPr lang="de-DE" sz="2000" dirty="0"/>
          </a:p>
          <a:p>
            <a:pPr lvl="1"/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r>
              <a:rPr lang="de-DE" sz="2000" dirty="0"/>
              <a:t>Future Work:</a:t>
            </a:r>
          </a:p>
          <a:p>
            <a:pPr lvl="1"/>
            <a:r>
              <a:rPr lang="de-DE" dirty="0"/>
              <a:t>Real-time </a:t>
            </a:r>
            <a:r>
              <a:rPr lang="de-DE" dirty="0" err="1"/>
              <a:t>applications</a:t>
            </a:r>
            <a:endParaRPr lang="de-DE" dirty="0"/>
          </a:p>
          <a:p>
            <a:pPr lvl="1"/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same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de-DE" dirty="0"/>
          </a:p>
          <a:p>
            <a:pPr lvl="1"/>
            <a:r>
              <a:rPr lang="de-DE" dirty="0"/>
              <a:t>Take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(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sequenes</a:t>
            </a:r>
            <a:r>
              <a:rPr lang="de-DE" dirty="0"/>
              <a:t>, </a:t>
            </a:r>
            <a:r>
              <a:rPr lang="de-DE" dirty="0" err="1"/>
              <a:t>coordinates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Smart-Home: Radiator, Coffee </a:t>
            </a:r>
            <a:r>
              <a:rPr lang="de-DE" dirty="0" err="1"/>
              <a:t>machine</a:t>
            </a:r>
            <a:r>
              <a:rPr lang="de-DE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8641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C22E9A1-E7AA-4FA3-BEDE-0AA52CF2E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0A07E-AD59-4707-87BC-A15618D6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D4EC8-918F-4C11-8EE3-68341A90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US" dirty="0" err="1"/>
              <a:t>Sigg</a:t>
            </a:r>
            <a:r>
              <a:rPr lang="en-US" dirty="0"/>
              <a:t> et al. [9] describe an approach where context sequences can be predicted by using alignment. The utilization of alignment algorithms allows </a:t>
            </a:r>
            <a:r>
              <a:rPr lang="en-US" dirty="0" err="1"/>
              <a:t>Sigg</a:t>
            </a:r>
            <a:r>
              <a:rPr lang="en-US" dirty="0"/>
              <a:t> et al. to find the most similar partial sequences and with the aid of these to predict the next entry. </a:t>
            </a:r>
          </a:p>
          <a:p>
            <a:r>
              <a:rPr lang="de-DE" dirty="0"/>
              <a:t>Craig et al. [3] </a:t>
            </a:r>
            <a:r>
              <a:rPr lang="en-US" dirty="0"/>
              <a:t>use a clustering approach for defining whereabouts of one person trough clusters. This is done by dividing a location in preferably small regions and then combining similar adjacent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96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b="1" dirty="0"/>
              <a:t>[1] „</a:t>
            </a:r>
            <a:r>
              <a:rPr lang="de-DE" sz="1200" dirty="0"/>
              <a:t>Dynamic </a:t>
            </a:r>
            <a:r>
              <a:rPr lang="de-DE" sz="1200" dirty="0" err="1"/>
              <a:t>programming</a:t>
            </a:r>
            <a:r>
              <a:rPr lang="de-DE" sz="1200" dirty="0"/>
              <a:t> and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alignment</a:t>
            </a:r>
            <a:r>
              <a:rPr lang="de-DE" sz="1200" dirty="0"/>
              <a:t>“ https://www.ibm.com/developerworks/library/j-seqalign/, </a:t>
            </a:r>
            <a:r>
              <a:rPr lang="de-DE" sz="1200" dirty="0" err="1"/>
              <a:t>accessed</a:t>
            </a:r>
            <a:r>
              <a:rPr lang="de-DE" sz="1200" dirty="0"/>
              <a:t>: 2018-02-07.</a:t>
            </a:r>
          </a:p>
          <a:p>
            <a:pPr marL="0" indent="0">
              <a:buNone/>
            </a:pPr>
            <a:r>
              <a:rPr lang="de-DE" sz="1200" b="1" dirty="0"/>
              <a:t>[2] „</a:t>
            </a:r>
            <a:r>
              <a:rPr lang="de-DE" sz="1200" dirty="0"/>
              <a:t>Google </a:t>
            </a:r>
            <a:r>
              <a:rPr lang="de-DE" sz="1200" dirty="0" err="1"/>
              <a:t>maps</a:t>
            </a:r>
            <a:r>
              <a:rPr lang="de-DE" sz="1200" dirty="0"/>
              <a:t> – </a:t>
            </a:r>
            <a:r>
              <a:rPr lang="de-DE" sz="1200" dirty="0" err="1"/>
              <a:t>timeline</a:t>
            </a:r>
            <a:r>
              <a:rPr lang="de-DE" sz="1200" dirty="0"/>
              <a:t>“ https://www.google.com/maps/timeline, accessed:2018-02-15.</a:t>
            </a:r>
          </a:p>
          <a:p>
            <a:pPr marL="0" indent="0">
              <a:buNone/>
            </a:pPr>
            <a:r>
              <a:rPr lang="de-DE" sz="1200" b="1" dirty="0"/>
              <a:t>[3] </a:t>
            </a:r>
            <a:r>
              <a:rPr lang="de-DE" sz="1200" dirty="0"/>
              <a:t>I. Craig and M. </a:t>
            </a:r>
            <a:r>
              <a:rPr lang="de-DE" sz="1200" dirty="0" err="1"/>
              <a:t>Whitty</a:t>
            </a:r>
            <a:r>
              <a:rPr lang="de-DE" sz="1200" dirty="0"/>
              <a:t>, “Region </a:t>
            </a:r>
            <a:r>
              <a:rPr lang="de-DE" sz="1200" dirty="0" err="1"/>
              <a:t>formation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efficient</a:t>
            </a:r>
            <a:r>
              <a:rPr lang="de-DE" sz="1200" dirty="0"/>
              <a:t> offline </a:t>
            </a:r>
            <a:r>
              <a:rPr lang="de-DE" sz="1200" dirty="0" err="1"/>
              <a:t>locationprediction</a:t>
            </a:r>
            <a:r>
              <a:rPr lang="de-DE" sz="1200" dirty="0"/>
              <a:t>,” IEEE Pervasive Computing, vol. 16, </a:t>
            </a:r>
            <a:r>
              <a:rPr lang="de-DE" sz="1200" dirty="0" err="1"/>
              <a:t>no</a:t>
            </a:r>
            <a:r>
              <a:rPr lang="de-DE" sz="1200" dirty="0"/>
              <a:t>. 1, pp. 66–73, 2017.</a:t>
            </a:r>
          </a:p>
          <a:p>
            <a:pPr marL="0" indent="0">
              <a:buNone/>
            </a:pPr>
            <a:r>
              <a:rPr lang="de-DE" sz="1200" b="1" dirty="0"/>
              <a:t>[4] </a:t>
            </a:r>
            <a:r>
              <a:rPr lang="de-DE" sz="1200" dirty="0"/>
              <a:t>T. </a:t>
            </a:r>
            <a:r>
              <a:rPr lang="de-DE" sz="1200" dirty="0" err="1"/>
              <a:t>Gueniche</a:t>
            </a:r>
            <a:r>
              <a:rPr lang="de-DE" sz="1200" dirty="0"/>
              <a:t>, P. Fournier-</a:t>
            </a:r>
            <a:r>
              <a:rPr lang="de-DE" sz="1200" dirty="0" err="1"/>
              <a:t>Viger</a:t>
            </a:r>
            <a:r>
              <a:rPr lang="de-DE" sz="1200" dirty="0"/>
              <a:t>, and V. S. </a:t>
            </a:r>
            <a:r>
              <a:rPr lang="de-DE" sz="1200" dirty="0" err="1"/>
              <a:t>Tseng</a:t>
            </a:r>
            <a:r>
              <a:rPr lang="de-DE" sz="1200" dirty="0"/>
              <a:t>, „Compact </a:t>
            </a:r>
            <a:r>
              <a:rPr lang="de-DE" sz="1200" dirty="0" err="1"/>
              <a:t>predictiontree</a:t>
            </a:r>
            <a:r>
              <a:rPr lang="de-DE" sz="1200" dirty="0"/>
              <a:t>: A </a:t>
            </a:r>
            <a:r>
              <a:rPr lang="de-DE" sz="1200" dirty="0" err="1"/>
              <a:t>lossless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accurate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“ in International Conference on </a:t>
            </a:r>
            <a:r>
              <a:rPr lang="de-DE" sz="1200" dirty="0" err="1"/>
              <a:t>Advanced</a:t>
            </a:r>
            <a:r>
              <a:rPr lang="de-DE" sz="1200" dirty="0"/>
              <a:t> Data Mining and </a:t>
            </a:r>
            <a:r>
              <a:rPr lang="de-DE" sz="1200" dirty="0" err="1"/>
              <a:t>Applications</a:t>
            </a:r>
            <a:r>
              <a:rPr lang="de-DE" sz="1200" dirty="0"/>
              <a:t>. Springer,2013, pp. 177–188.</a:t>
            </a:r>
          </a:p>
          <a:p>
            <a:pPr marL="0" indent="0">
              <a:buNone/>
            </a:pPr>
            <a:r>
              <a:rPr lang="de-DE" sz="1200" b="1" dirty="0"/>
              <a:t>[5] </a:t>
            </a:r>
            <a:r>
              <a:rPr lang="de-DE" sz="1200" dirty="0"/>
              <a:t>D. S. Hirschberg, „A linear </a:t>
            </a:r>
            <a:r>
              <a:rPr lang="de-DE" sz="1200" dirty="0" err="1"/>
              <a:t>space</a:t>
            </a:r>
            <a:r>
              <a:rPr lang="de-DE" sz="1200" dirty="0"/>
              <a:t> </a:t>
            </a:r>
            <a:r>
              <a:rPr lang="de-DE" sz="1200" dirty="0" err="1"/>
              <a:t>algorithm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computing</a:t>
            </a:r>
            <a:r>
              <a:rPr lang="de-DE" sz="1200" dirty="0"/>
              <a:t> maximal </a:t>
            </a:r>
            <a:r>
              <a:rPr lang="de-DE" sz="1200" dirty="0" err="1"/>
              <a:t>common</a:t>
            </a:r>
            <a:r>
              <a:rPr lang="de-DE" sz="1200" dirty="0"/>
              <a:t> </a:t>
            </a:r>
            <a:r>
              <a:rPr lang="de-DE" sz="1200" dirty="0" err="1"/>
              <a:t>subsequences</a:t>
            </a:r>
            <a:r>
              <a:rPr lang="de-DE" sz="1200" dirty="0"/>
              <a:t>“ Communications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ACM, vol. 18, </a:t>
            </a:r>
            <a:r>
              <a:rPr lang="de-DE" sz="1200" dirty="0" err="1"/>
              <a:t>no</a:t>
            </a:r>
            <a:r>
              <a:rPr lang="de-DE" sz="1200" dirty="0"/>
              <a:t>. 6, pp. 341–343, 1975.</a:t>
            </a:r>
          </a:p>
          <a:p>
            <a:pPr marL="0" indent="0">
              <a:buNone/>
            </a:pPr>
            <a:r>
              <a:rPr lang="de-DE" sz="1200" b="1" dirty="0"/>
              <a:t>[6] </a:t>
            </a:r>
            <a:r>
              <a:rPr lang="de-DE" sz="1200" dirty="0"/>
              <a:t>A. Kirmse, T. </a:t>
            </a:r>
            <a:r>
              <a:rPr lang="de-DE" sz="1200" dirty="0" err="1"/>
              <a:t>Udeshi</a:t>
            </a:r>
            <a:r>
              <a:rPr lang="de-DE" sz="1200" dirty="0"/>
              <a:t>, P. </a:t>
            </a:r>
            <a:r>
              <a:rPr lang="de-DE" sz="1200" dirty="0" err="1"/>
              <a:t>Bellver</a:t>
            </a:r>
            <a:r>
              <a:rPr lang="de-DE" sz="1200" dirty="0"/>
              <a:t>, and J. </a:t>
            </a:r>
            <a:r>
              <a:rPr lang="de-DE" sz="1200" dirty="0" err="1"/>
              <a:t>Shuma</a:t>
            </a:r>
            <a:r>
              <a:rPr lang="de-DE" sz="1200" dirty="0"/>
              <a:t>, „</a:t>
            </a:r>
            <a:r>
              <a:rPr lang="de-DE" sz="1200" dirty="0" err="1"/>
              <a:t>Extracting</a:t>
            </a:r>
            <a:r>
              <a:rPr lang="de-DE" sz="1200" dirty="0"/>
              <a:t> </a:t>
            </a:r>
            <a:r>
              <a:rPr lang="de-DE" sz="1200" dirty="0" err="1"/>
              <a:t>patterns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location</a:t>
            </a:r>
            <a:r>
              <a:rPr lang="de-DE" sz="1200" dirty="0"/>
              <a:t> </a:t>
            </a:r>
            <a:r>
              <a:rPr lang="de-DE" sz="1200" dirty="0" err="1"/>
              <a:t>history</a:t>
            </a:r>
            <a:r>
              <a:rPr lang="de-DE" sz="1200" dirty="0"/>
              <a:t>“ in ACM SIGSPATIAL GIS 2011, http://www.sigspatial.org/, 2011, pp. 397–400.</a:t>
            </a:r>
          </a:p>
          <a:p>
            <a:pPr marL="0" indent="0">
              <a:buNone/>
            </a:pPr>
            <a:r>
              <a:rPr lang="de-DE" sz="1200" b="1" dirty="0"/>
              <a:t>[7] </a:t>
            </a:r>
            <a:r>
              <a:rPr lang="de-DE" sz="1200" dirty="0"/>
              <a:t>S. B. </a:t>
            </a:r>
            <a:r>
              <a:rPr lang="de-DE" sz="1200" dirty="0" err="1"/>
              <a:t>Needleman</a:t>
            </a:r>
            <a:r>
              <a:rPr lang="de-DE" sz="1200" dirty="0"/>
              <a:t> and C. D. Wunsch, „A </a:t>
            </a:r>
            <a:r>
              <a:rPr lang="de-DE" sz="1200" dirty="0" err="1"/>
              <a:t>general</a:t>
            </a:r>
            <a:r>
              <a:rPr lang="de-DE" sz="1200" dirty="0"/>
              <a:t> </a:t>
            </a:r>
            <a:r>
              <a:rPr lang="de-DE" sz="1200" dirty="0" err="1"/>
              <a:t>method</a:t>
            </a:r>
            <a:r>
              <a:rPr lang="de-DE" sz="1200" dirty="0"/>
              <a:t> </a:t>
            </a:r>
            <a:r>
              <a:rPr lang="de-DE" sz="1200" dirty="0" err="1"/>
              <a:t>applicable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search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similarities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amino</a:t>
            </a:r>
            <a:r>
              <a:rPr lang="de-DE" sz="1200" dirty="0"/>
              <a:t> </a:t>
            </a:r>
            <a:r>
              <a:rPr lang="de-DE" sz="1200" dirty="0" err="1"/>
              <a:t>acid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proteins</a:t>
            </a:r>
            <a:r>
              <a:rPr lang="de-DE" sz="1200" dirty="0"/>
              <a:t>“ Journal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, vol. 48, </a:t>
            </a:r>
            <a:r>
              <a:rPr lang="de-DE" sz="1200" dirty="0" err="1"/>
              <a:t>no</a:t>
            </a:r>
            <a:r>
              <a:rPr lang="de-DE" sz="1200" dirty="0"/>
              <a:t>. 3, pp. 443–453, 1970.</a:t>
            </a:r>
          </a:p>
          <a:p>
            <a:pPr marL="0" indent="0">
              <a:buNone/>
            </a:pPr>
            <a:r>
              <a:rPr lang="de-DE" sz="1200" b="1" dirty="0"/>
              <a:t>[8] </a:t>
            </a:r>
            <a:r>
              <a:rPr lang="de-DE" sz="1200" dirty="0"/>
              <a:t>C. B. </a:t>
            </a:r>
            <a:r>
              <a:rPr lang="de-DE" sz="1200" dirty="0" err="1"/>
              <a:t>Rjeily</a:t>
            </a:r>
            <a:r>
              <a:rPr lang="de-DE" sz="1200" dirty="0"/>
              <a:t>, G. </a:t>
            </a:r>
            <a:r>
              <a:rPr lang="de-DE" sz="1200" dirty="0" err="1"/>
              <a:t>Badr</a:t>
            </a:r>
            <a:r>
              <a:rPr lang="de-DE" sz="1200" dirty="0"/>
              <a:t>, A. H. A. Hassani, and E. Andres, „</a:t>
            </a:r>
            <a:r>
              <a:rPr lang="de-DE" sz="1200" dirty="0" err="1"/>
              <a:t>Predicting</a:t>
            </a:r>
            <a:r>
              <a:rPr lang="de-DE" sz="1200" dirty="0"/>
              <a:t> </a:t>
            </a:r>
            <a:r>
              <a:rPr lang="de-DE" sz="1200" dirty="0" err="1"/>
              <a:t>heart</a:t>
            </a:r>
            <a:r>
              <a:rPr lang="de-DE" sz="1200" dirty="0"/>
              <a:t> </a:t>
            </a:r>
            <a:r>
              <a:rPr lang="de-DE" sz="1200" dirty="0" err="1"/>
              <a:t>failure</a:t>
            </a:r>
            <a:r>
              <a:rPr lang="de-DE" sz="1200" dirty="0"/>
              <a:t> </a:t>
            </a:r>
            <a:r>
              <a:rPr lang="de-DE" sz="1200" dirty="0" err="1"/>
              <a:t>class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a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algorithm</a:t>
            </a:r>
            <a:r>
              <a:rPr lang="de-DE" sz="1200" dirty="0"/>
              <a:t>“ in 2017 </a:t>
            </a:r>
            <a:r>
              <a:rPr lang="de-DE" sz="1200" dirty="0" err="1"/>
              <a:t>Fourth</a:t>
            </a:r>
            <a:r>
              <a:rPr lang="de-DE" sz="1200" dirty="0"/>
              <a:t> International Conference on </a:t>
            </a:r>
            <a:r>
              <a:rPr lang="de-DE" sz="1200" dirty="0" err="1"/>
              <a:t>Advances</a:t>
            </a:r>
            <a:r>
              <a:rPr lang="de-DE" sz="1200" dirty="0"/>
              <a:t> in Biomedical Engineering (ICABME), </a:t>
            </a:r>
            <a:r>
              <a:rPr lang="de-DE" sz="1200" dirty="0" err="1"/>
              <a:t>Oct</a:t>
            </a:r>
            <a:r>
              <a:rPr lang="de-DE" sz="1200" dirty="0"/>
              <a:t> 2017, pp. 1–4.</a:t>
            </a:r>
          </a:p>
          <a:p>
            <a:pPr marL="0" indent="0">
              <a:buNone/>
            </a:pPr>
            <a:r>
              <a:rPr lang="de-DE" sz="1200" b="1" dirty="0"/>
              <a:t>[9] </a:t>
            </a:r>
            <a:r>
              <a:rPr lang="de-DE" sz="1200" dirty="0"/>
              <a:t>S. Sigg, S. Haseloff, and K. David, „An </a:t>
            </a:r>
            <a:r>
              <a:rPr lang="de-DE" sz="1200" dirty="0" err="1"/>
              <a:t>alignment</a:t>
            </a:r>
            <a:r>
              <a:rPr lang="de-DE" sz="1200" dirty="0"/>
              <a:t> </a:t>
            </a:r>
            <a:r>
              <a:rPr lang="de-DE" sz="1200" dirty="0" err="1"/>
              <a:t>approach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context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in </a:t>
            </a:r>
            <a:r>
              <a:rPr lang="de-DE" sz="1200" dirty="0" err="1"/>
              <a:t>ubicomp</a:t>
            </a:r>
            <a:r>
              <a:rPr lang="de-DE" sz="1200" dirty="0"/>
              <a:t> </a:t>
            </a:r>
            <a:r>
              <a:rPr lang="de-DE" sz="1200" dirty="0" err="1"/>
              <a:t>environments</a:t>
            </a:r>
            <a:r>
              <a:rPr lang="de-DE" sz="1200" dirty="0"/>
              <a:t>“ IEEE Pervasive Computing, vol. 9, </a:t>
            </a:r>
            <a:r>
              <a:rPr lang="de-DE" sz="1200" dirty="0" err="1"/>
              <a:t>no</a:t>
            </a:r>
            <a:r>
              <a:rPr lang="de-DE" sz="1200" dirty="0"/>
              <a:t>. 4, pp. 90–97, 2010.</a:t>
            </a:r>
          </a:p>
          <a:p>
            <a:pPr marL="0" indent="0">
              <a:buNone/>
            </a:pPr>
            <a:r>
              <a:rPr lang="de-DE" sz="1200" b="1" dirty="0"/>
              <a:t>[10] </a:t>
            </a:r>
            <a:r>
              <a:rPr lang="de-DE" sz="1200" dirty="0"/>
              <a:t>T. F. Smith and M. S. Waterman, „</a:t>
            </a:r>
            <a:r>
              <a:rPr lang="de-DE" sz="1200" dirty="0" err="1"/>
              <a:t>Identification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common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subsequences</a:t>
            </a:r>
            <a:r>
              <a:rPr lang="de-DE" sz="1200" dirty="0"/>
              <a:t>“ Journal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, vol. 147, </a:t>
            </a:r>
            <a:r>
              <a:rPr lang="de-DE" sz="1200" dirty="0" err="1"/>
              <a:t>no</a:t>
            </a:r>
            <a:r>
              <a:rPr lang="de-DE" sz="1200" dirty="0"/>
              <a:t>. 1, pp. 195– 197, 1981.</a:t>
            </a:r>
          </a:p>
          <a:p>
            <a:pPr marL="0" indent="0">
              <a:buNone/>
            </a:pPr>
            <a:r>
              <a:rPr lang="de-DE" sz="1200" b="1" dirty="0"/>
              <a:t>[11] </a:t>
            </a:r>
            <a:r>
              <a:rPr lang="de-DE" sz="1200" dirty="0"/>
              <a:t>M. S. Waterman, „</a:t>
            </a:r>
            <a:r>
              <a:rPr lang="de-DE" sz="1200" dirty="0" err="1"/>
              <a:t>Introduction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computational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: </a:t>
            </a:r>
            <a:r>
              <a:rPr lang="de-DE" sz="1200" dirty="0" err="1"/>
              <a:t>maps</a:t>
            </a:r>
            <a:r>
              <a:rPr lang="de-DE" sz="1200" dirty="0"/>
              <a:t>, </a:t>
            </a:r>
            <a:r>
              <a:rPr lang="de-DE" sz="1200" dirty="0" err="1"/>
              <a:t>sequences</a:t>
            </a:r>
            <a:r>
              <a:rPr lang="de-DE" sz="1200" dirty="0"/>
              <a:t> and </a:t>
            </a:r>
            <a:r>
              <a:rPr lang="de-DE" sz="1200" dirty="0" err="1"/>
              <a:t>genomes</a:t>
            </a:r>
            <a:r>
              <a:rPr lang="de-DE" sz="1200" dirty="0"/>
              <a:t>“. CRC Press, 1995.</a:t>
            </a:r>
          </a:p>
          <a:p>
            <a:pPr marL="0" indent="0">
              <a:buNone/>
            </a:pPr>
            <a:r>
              <a:rPr lang="de-DE" sz="1200" b="1" dirty="0"/>
              <a:t>[12] </a:t>
            </a:r>
            <a:r>
              <a:rPr lang="de-DE" sz="1200" dirty="0"/>
              <a:t>N. Casagrande</a:t>
            </a:r>
            <a:r>
              <a:rPr lang="de-DE" sz="1200" b="1" dirty="0"/>
              <a:t>, „</a:t>
            </a:r>
            <a:r>
              <a:rPr lang="de-DE" sz="1200" dirty="0"/>
              <a:t>Basic-</a:t>
            </a:r>
            <a:r>
              <a:rPr lang="de-DE" sz="1200" dirty="0" err="1"/>
              <a:t>Algorithms</a:t>
            </a:r>
            <a:r>
              <a:rPr lang="de-DE" sz="1200" dirty="0"/>
              <a:t>-</a:t>
            </a:r>
            <a:r>
              <a:rPr lang="de-DE" sz="1200" dirty="0" err="1"/>
              <a:t>of-Bioinformatics</a:t>
            </a:r>
            <a:r>
              <a:rPr lang="de-DE" sz="1200" dirty="0"/>
              <a:t> Applet“</a:t>
            </a:r>
            <a:r>
              <a:rPr lang="de-DE" sz="1200" b="1" dirty="0"/>
              <a:t>, </a:t>
            </a:r>
            <a:r>
              <a:rPr lang="de-DE" sz="1200" dirty="0">
                <a:hlinkClick r:id="rId2"/>
              </a:rPr>
              <a:t>http://baba.sourceforge.net/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2628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16AB81-93D3-47DA-9016-187527D6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</a:p>
          <a:p>
            <a:r>
              <a:rPr lang="de-DE" dirty="0"/>
              <a:t>Motivation</a:t>
            </a:r>
          </a:p>
          <a:p>
            <a:r>
              <a:rPr lang="de-DE" dirty="0" err="1"/>
              <a:t>Conception</a:t>
            </a:r>
            <a:endParaRPr lang="de-DE" dirty="0"/>
          </a:p>
          <a:p>
            <a:r>
              <a:rPr lang="de-DE" dirty="0"/>
              <a:t>Implementation</a:t>
            </a:r>
          </a:p>
          <a:p>
            <a:r>
              <a:rPr lang="de-DE" dirty="0"/>
              <a:t>Evaluation</a:t>
            </a:r>
          </a:p>
          <a:p>
            <a:r>
              <a:rPr lang="de-DE" dirty="0" err="1"/>
              <a:t>Conclusion</a:t>
            </a:r>
            <a:r>
              <a:rPr lang="de-DE" dirty="0"/>
              <a:t> and Future Work</a:t>
            </a:r>
          </a:p>
          <a:p>
            <a:r>
              <a:rPr lang="de-D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5306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Goal: </a:t>
            </a:r>
            <a:r>
              <a:rPr lang="de-DE" dirty="0"/>
              <a:t>Position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on Google Location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GPS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Gathered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modern mobile </a:t>
            </a:r>
            <a:r>
              <a:rPr lang="de-DE" dirty="0" err="1"/>
              <a:t>devices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Smith-Waterman </a:t>
            </a:r>
            <a:r>
              <a:rPr lang="de-DE" dirty="0" err="1"/>
              <a:t>algorithm</a:t>
            </a:r>
            <a:r>
              <a:rPr lang="de-DE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8B1275-935D-4813-8828-9B820E42C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69911"/>
            <a:ext cx="3711926" cy="24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1D569C-31F3-4BF8-B3E1-AE09334A8A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0" y="1340075"/>
            <a:ext cx="2424370" cy="3121925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35AA4DB-6687-444C-AF5D-818F0B1F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944" y="1479703"/>
            <a:ext cx="4038600" cy="4525963"/>
          </a:xfrm>
        </p:spPr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Position </a:t>
            </a:r>
            <a:r>
              <a:rPr lang="de-DE" dirty="0" err="1"/>
              <a:t>prediction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emergency</a:t>
            </a:r>
            <a:endParaRPr lang="de-DE" dirty="0"/>
          </a:p>
          <a:p>
            <a:pPr lvl="1"/>
            <a:r>
              <a:rPr lang="de-DE" dirty="0"/>
              <a:t>Radiator </a:t>
            </a:r>
            <a:r>
              <a:rPr lang="de-DE" dirty="0" err="1"/>
              <a:t>turns</a:t>
            </a:r>
            <a:r>
              <a:rPr lang="de-DE" dirty="0"/>
              <a:t> on in time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AEB767-2AA6-4375-B268-E19776F54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89" y="4601627"/>
            <a:ext cx="3199461" cy="17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graphicFrame>
        <p:nvGraphicFramePr>
          <p:cNvPr id="17" name="Inhaltsplatzhalter 16">
            <a:extLst>
              <a:ext uri="{FF2B5EF4-FFF2-40B4-BE49-F238E27FC236}">
                <a16:creationId xmlns:a16="http://schemas.microsoft.com/office/drawing/2014/main" id="{1DDFFA11-1F80-4678-9C29-60E309D88B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2372942"/>
              </p:ext>
            </p:extLst>
          </p:nvPr>
        </p:nvGraphicFramePr>
        <p:xfrm>
          <a:off x="468313" y="1412875"/>
          <a:ext cx="8207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96">
                  <a:extLst>
                    <a:ext uri="{9D8B030D-6E8A-4147-A177-3AD203B41FA5}">
                      <a16:colId xmlns:a16="http://schemas.microsoft.com/office/drawing/2014/main" val="70970679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418980576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1114662502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716054091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410111227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27122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Altitude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2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1300040100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7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1300028400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97849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3C91CAF1-7445-4D80-8FEC-D69A3833A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37459"/>
              </p:ext>
            </p:extLst>
          </p:nvPr>
        </p:nvGraphicFramePr>
        <p:xfrm>
          <a:off x="454615" y="3513048"/>
          <a:ext cx="27363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37804822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668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02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1300028400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0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1300040100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80307"/>
                  </a:ext>
                </a:extLst>
              </a:tr>
            </a:tbl>
          </a:graphicData>
        </a:graphic>
      </p:graphicFrame>
      <p:sp>
        <p:nvSpPr>
          <p:cNvPr id="24" name="Textfeld 23">
            <a:extLst>
              <a:ext uri="{FF2B5EF4-FFF2-40B4-BE49-F238E27FC236}">
                <a16:creationId xmlns:a16="http://schemas.microsoft.com/office/drawing/2014/main" id="{E83B8274-DED9-4844-86EE-4B4BB91C56D9}"/>
              </a:ext>
            </a:extLst>
          </p:cNvPr>
          <p:cNvSpPr txBox="1"/>
          <p:nvPr/>
        </p:nvSpPr>
        <p:spPr>
          <a:xfrm flipH="1">
            <a:off x="5148064" y="351304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:</a:t>
            </a:r>
          </a:p>
          <a:p>
            <a:r>
              <a:rPr lang="de-DE" dirty="0"/>
              <a:t>Work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</a:t>
            </a:r>
          </a:p>
          <a:p>
            <a:r>
              <a:rPr lang="de-DE" dirty="0"/>
              <a:t>Sport </a:t>
            </a:r>
            <a:r>
              <a:rPr lang="de-DE" dirty="0">
                <a:sym typeface="Wingdings" panose="05000000000000000000" pitchFamily="2" charset="2"/>
              </a:rPr>
              <a:t> B</a:t>
            </a:r>
          </a:p>
          <a:p>
            <a:r>
              <a:rPr lang="de-DE" dirty="0">
                <a:sym typeface="Wingdings" panose="05000000000000000000" pitchFamily="2" charset="2"/>
              </a:rPr>
              <a:t>Home  C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E4E08E-0F4A-403D-A8F0-A893AE197E8A}"/>
              </a:ext>
            </a:extLst>
          </p:cNvPr>
          <p:cNvSpPr txBox="1"/>
          <p:nvPr/>
        </p:nvSpPr>
        <p:spPr>
          <a:xfrm>
            <a:off x="464983" y="5626145"/>
            <a:ext cx="281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: </a:t>
            </a:r>
            <a:r>
              <a:rPr lang="de-DE" dirty="0">
                <a:solidFill>
                  <a:srgbClr val="0E61E6"/>
                </a:solidFill>
              </a:rPr>
              <a:t>ABC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8340D4F-B76A-49EA-8A18-920781A6F824}"/>
              </a:ext>
            </a:extLst>
          </p:cNvPr>
          <p:cNvSpPr txBox="1"/>
          <p:nvPr/>
        </p:nvSpPr>
        <p:spPr>
          <a:xfrm>
            <a:off x="454615" y="104718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Raw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78ED441-6604-437E-9582-121CB1657F77}"/>
              </a:ext>
            </a:extLst>
          </p:cNvPr>
          <p:cNvSpPr txBox="1"/>
          <p:nvPr/>
        </p:nvSpPr>
        <p:spPr>
          <a:xfrm>
            <a:off x="464983" y="3143716"/>
            <a:ext cx="17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2378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28275-F77C-4D72-8867-67EB7448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130A88-94FA-4E8A-84A7-F4B96618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Compression</a:t>
            </a:r>
            <a:endParaRPr 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A26AFAB3-E258-4A61-B569-6693B4A53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299473"/>
              </p:ext>
            </p:extLst>
          </p:nvPr>
        </p:nvGraphicFramePr>
        <p:xfrm>
          <a:off x="500034" y="2379821"/>
          <a:ext cx="8143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3">
                  <a:extLst>
                    <a:ext uri="{9D8B030D-6E8A-4147-A177-3AD203B41FA5}">
                      <a16:colId xmlns:a16="http://schemas.microsoft.com/office/drawing/2014/main" val="3105924198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302927119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3171748794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946563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Data </a:t>
                      </a:r>
                      <a:r>
                        <a:rPr lang="de-DE" dirty="0" err="1"/>
                        <a:t>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uncompressed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reduction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5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76,53%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6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81,54%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73,85%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8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AF26E34-A853-4992-9A9B-7F0465239D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65104"/>
            <a:ext cx="8208912" cy="1224136"/>
          </a:xfrm>
        </p:spPr>
      </p:pic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56ADED2-9DC7-47B8-8CE3-6E300BDA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412776"/>
            <a:ext cx="8208912" cy="3168352"/>
          </a:xfrm>
        </p:spPr>
        <p:txBody>
          <a:bodyPr/>
          <a:lstStyle/>
          <a:p>
            <a:r>
              <a:rPr lang="de-DE" b="1" dirty="0" err="1"/>
              <a:t>History</a:t>
            </a:r>
            <a:r>
              <a:rPr lang="de-DE" b="1" dirty="0"/>
              <a:t>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/>
              <a:t>The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/>
              <a:t>Search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/>
              <a:t>Last x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/>
              <a:t>Match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 err="1"/>
              <a:t>Prediction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Continuation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15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B5184-3F6F-4FB4-8E34-43B6A3C9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4D179-A41A-477C-8219-D9475BDA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Smith-Waterman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in </a:t>
            </a:r>
            <a:r>
              <a:rPr lang="de-DE" dirty="0" err="1"/>
              <a:t>bioinformatics</a:t>
            </a:r>
            <a:endParaRPr lang="de-DE" dirty="0"/>
          </a:p>
          <a:p>
            <a:pPr lvl="1"/>
            <a:r>
              <a:rPr lang="de-DE" dirty="0"/>
              <a:t>Alignment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Temple F. Smith and Michael S. Waterman in 1981</a:t>
            </a:r>
          </a:p>
          <a:p>
            <a:pPr lvl="1"/>
            <a:r>
              <a:rPr lang="de-DE" dirty="0" err="1"/>
              <a:t>Local</a:t>
            </a:r>
            <a:r>
              <a:rPr lang="de-DE" dirty="0"/>
              <a:t> Alignment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 err="1"/>
              <a:t>Compares</a:t>
            </a:r>
            <a:r>
              <a:rPr lang="de-DE" dirty="0"/>
              <a:t>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DNA and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 [11]</a:t>
            </a:r>
          </a:p>
          <a:p>
            <a:pPr lvl="1"/>
            <a:r>
              <a:rPr lang="de-DE" dirty="0" err="1"/>
              <a:t>Runtime</a:t>
            </a:r>
            <a:r>
              <a:rPr lang="de-DE" dirty="0"/>
              <a:t> O(n²)</a:t>
            </a:r>
          </a:p>
        </p:txBody>
      </p:sp>
    </p:spTree>
    <p:extLst>
      <p:ext uri="{BB962C8B-B14F-4D97-AF65-F5344CB8AC3E}">
        <p14:creationId xmlns:p14="http://schemas.microsoft.com/office/powerpoint/2010/main" val="244199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r>
              <a:rPr lang="de-DE" dirty="0"/>
              <a:t> – Alignment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95A52B-E81B-4812-AE2D-92E7A9F38E74}"/>
              </a:ext>
            </a:extLst>
          </p:cNvPr>
          <p:cNvSpPr txBox="1"/>
          <p:nvPr/>
        </p:nvSpPr>
        <p:spPr>
          <a:xfrm>
            <a:off x="405304" y="5882818"/>
            <a:ext cx="836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Result</a:t>
            </a:r>
            <a:r>
              <a:rPr lang="de-DE" b="1" dirty="0"/>
              <a:t>: A-CA</a:t>
            </a:r>
          </a:p>
          <a:p>
            <a:r>
              <a:rPr lang="de-DE" b="1" dirty="0" err="1"/>
              <a:t>Reccurences</a:t>
            </a:r>
            <a:r>
              <a:rPr lang="de-DE" dirty="0"/>
              <a:t>: Match = 2	 </a:t>
            </a:r>
            <a:r>
              <a:rPr lang="de-DE" dirty="0" err="1"/>
              <a:t>Mismatch</a:t>
            </a:r>
            <a:r>
              <a:rPr lang="de-DE" dirty="0"/>
              <a:t> = -1	 Gap = -1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9BF914-3E0B-4EBF-A875-01FEE302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2" y="1412776"/>
            <a:ext cx="3819525" cy="19145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7D1B237-BDA2-47B4-AB85-8E0D7E64D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72" y="3755949"/>
            <a:ext cx="3819525" cy="19145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E3700D3-0185-4D68-8940-A9D10C4C6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203" y="3756981"/>
            <a:ext cx="3819525" cy="19145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B2F8B7E-80E2-4B88-9712-666730E27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755" y="1412776"/>
            <a:ext cx="3819525" cy="1914525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29D034F-CD0D-43A2-868E-A97F0F722B1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288035" y="3327301"/>
            <a:ext cx="0" cy="432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70047F6-4F02-478E-A014-BFF0281D104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197797" y="4713212"/>
            <a:ext cx="748406" cy="1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3FAFA3-2133-4C5C-9C8B-BAB226B84C45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6852518" y="3327301"/>
            <a:ext cx="3448" cy="429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60424"/>
      </p:ext>
    </p:extLst>
  </p:cSld>
  <p:clrMapOvr>
    <a:masterClrMapping/>
  </p:clrMapOvr>
</p:sld>
</file>

<file path=ppt/theme/theme1.xml><?xml version="1.0" encoding="utf-8"?>
<a:theme xmlns:a="http://schemas.openxmlformats.org/drawingml/2006/main" name="ComTec_pptx_EN_v15.0_Powerpoint_Office20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C200ECA-DD3D-F04E-8DA0-41CB102B7F0C}" vid="{246AED23-2DF0-B745-A74B-432438745D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ComTec_pptx_DE_v16.0_Powerpoint_Office2010</Template>
  <TotalTime>0</TotalTime>
  <Words>1567</Words>
  <Application>Microsoft Office PowerPoint</Application>
  <PresentationFormat>On-screen Show (4:3)</PresentationFormat>
  <Paragraphs>152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ComTec_pptx_EN_v15.0_Powerpoint_Office2010</vt:lpstr>
      <vt:lpstr>Communication Technologies 2 (CT2) Machine Learning:  Applications and Algorithms Using Alignment with  Location Prediction</vt:lpstr>
      <vt:lpstr>Outline</vt:lpstr>
      <vt:lpstr>Introduction</vt:lpstr>
      <vt:lpstr>Motivation</vt:lpstr>
      <vt:lpstr>Conception</vt:lpstr>
      <vt:lpstr>Conception</vt:lpstr>
      <vt:lpstr>Conception</vt:lpstr>
      <vt:lpstr>Conception</vt:lpstr>
      <vt:lpstr>Conception – Alignment Algorithm</vt:lpstr>
      <vt:lpstr>Implementation – Technical Facts</vt:lpstr>
      <vt:lpstr>Implementation – Output </vt:lpstr>
      <vt:lpstr>Evaluation</vt:lpstr>
      <vt:lpstr>Evaluation</vt:lpstr>
      <vt:lpstr>Evaluation</vt:lpstr>
      <vt:lpstr>Conclusion</vt:lpstr>
      <vt:lpstr>Thank you for your attention!</vt:lpstr>
      <vt:lpstr>Related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Technologies 2 (CT2) - Introduction</dc:title>
  <dc:creator>Michel Morold</dc:creator>
  <cp:lastModifiedBy>FRÖLICH Fabian</cp:lastModifiedBy>
  <cp:revision>189</cp:revision>
  <dcterms:created xsi:type="dcterms:W3CDTF">2016-10-12T12:41:28Z</dcterms:created>
  <dcterms:modified xsi:type="dcterms:W3CDTF">2018-03-20T09:13:56Z</dcterms:modified>
</cp:coreProperties>
</file>