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6" r:id="rId4"/>
    <p:sldId id="258" r:id="rId5"/>
    <p:sldId id="259" r:id="rId6"/>
    <p:sldId id="268" r:id="rId7"/>
    <p:sldId id="267" r:id="rId8"/>
    <p:sldId id="275" r:id="rId9"/>
    <p:sldId id="265" r:id="rId10"/>
    <p:sldId id="272" r:id="rId11"/>
    <p:sldId id="273" r:id="rId12"/>
    <p:sldId id="270" r:id="rId13"/>
    <p:sldId id="261" r:id="rId14"/>
    <p:sldId id="269" r:id="rId15"/>
    <p:sldId id="262" r:id="rId16"/>
    <p:sldId id="263" r:id="rId17"/>
    <p:sldId id="264" r:id="rId18"/>
    <p:sldId id="274" r:id="rId19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1E6"/>
    <a:srgbClr val="365F91"/>
    <a:srgbClr val="062B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4" autoAdjust="0"/>
    <p:restoredTop sz="82670" autoAdjust="0"/>
  </p:normalViewPr>
  <p:slideViewPr>
    <p:cSldViewPr>
      <p:cViewPr varScale="1">
        <p:scale>
          <a:sx n="90" d="100"/>
          <a:sy n="90" d="100"/>
        </p:scale>
        <p:origin x="144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5392A8-E3E8-434C-92C0-520E1DF9277B}" type="datetimeFigureOut">
              <a:rPr lang="de-DE" smtClean="0"/>
              <a:t>20.03.2018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07C420-CE83-453F-83A5-25E4D29069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5495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implemented</a:t>
            </a:r>
            <a:r>
              <a:rPr lang="de-DE" dirty="0"/>
              <a:t> an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converts</a:t>
            </a:r>
            <a:r>
              <a:rPr lang="de-DE" dirty="0"/>
              <a:t> </a:t>
            </a:r>
            <a:r>
              <a:rPr lang="de-DE" dirty="0" err="1"/>
              <a:t>raw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a </a:t>
            </a:r>
            <a:r>
              <a:rPr lang="de-DE" dirty="0" err="1"/>
              <a:t>sequence</a:t>
            </a:r>
            <a:r>
              <a:rPr lang="de-DE" dirty="0"/>
              <a:t>. First,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raw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,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reveive</a:t>
            </a:r>
            <a:r>
              <a:rPr lang="de-DE" dirty="0"/>
              <a:t>, </a:t>
            </a:r>
            <a:r>
              <a:rPr lang="de-DE" dirty="0" err="1"/>
              <a:t>looks</a:t>
            </a:r>
            <a:r>
              <a:rPr lang="de-DE" dirty="0"/>
              <a:t> like. The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devided</a:t>
            </a:r>
            <a:r>
              <a:rPr lang="de-DE" dirty="0"/>
              <a:t> in </a:t>
            </a:r>
            <a:r>
              <a:rPr lang="de-DE" dirty="0" err="1"/>
              <a:t>rows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contains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latest</a:t>
            </a:r>
            <a:r>
              <a:rPr lang="de-DE" dirty="0"/>
              <a:t> </a:t>
            </a:r>
            <a:r>
              <a:rPr lang="de-DE" dirty="0" err="1"/>
              <a:t>timestamp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top. </a:t>
            </a:r>
            <a:r>
              <a:rPr lang="de-DE" dirty="0" err="1"/>
              <a:t>Then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components</a:t>
            </a:r>
            <a:r>
              <a:rPr lang="de-DE" dirty="0"/>
              <a:t> </a:t>
            </a:r>
            <a:r>
              <a:rPr lang="de-DE" dirty="0" err="1"/>
              <a:t>longitude</a:t>
            </a:r>
            <a:r>
              <a:rPr lang="de-DE" dirty="0"/>
              <a:t>, </a:t>
            </a:r>
            <a:r>
              <a:rPr lang="de-DE" dirty="0" err="1"/>
              <a:t>latitude</a:t>
            </a:r>
            <a:r>
              <a:rPr lang="de-DE" dirty="0"/>
              <a:t> and </a:t>
            </a:r>
            <a:r>
              <a:rPr lang="de-DE" dirty="0" err="1"/>
              <a:t>altitude</a:t>
            </a:r>
            <a:r>
              <a:rPr lang="de-DE" dirty="0"/>
              <a:t> form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exact</a:t>
            </a:r>
            <a:r>
              <a:rPr lang="de-DE" dirty="0"/>
              <a:t> </a:t>
            </a:r>
            <a:r>
              <a:rPr lang="de-DE" dirty="0" err="1"/>
              <a:t>gps</a:t>
            </a:r>
            <a:r>
              <a:rPr lang="de-DE" dirty="0"/>
              <a:t> </a:t>
            </a:r>
            <a:r>
              <a:rPr lang="de-DE" dirty="0" err="1"/>
              <a:t>coordinates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correpsonding</a:t>
            </a:r>
            <a:r>
              <a:rPr lang="de-DE" dirty="0"/>
              <a:t> </a:t>
            </a:r>
            <a:r>
              <a:rPr lang="de-DE" dirty="0" err="1"/>
              <a:t>accuracy</a:t>
            </a:r>
            <a:r>
              <a:rPr lang="de-DE" dirty="0"/>
              <a:t>. </a:t>
            </a:r>
            <a:r>
              <a:rPr lang="de-DE" dirty="0" err="1"/>
              <a:t>Since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coordinates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complicated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alignment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location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, </a:t>
            </a:r>
            <a:r>
              <a:rPr lang="de-DE" dirty="0" err="1"/>
              <a:t>here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right</a:t>
            </a:r>
            <a:r>
              <a:rPr lang="de-DE" dirty="0"/>
              <a:t>. So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sort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row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earliest</a:t>
            </a:r>
            <a:r>
              <a:rPr lang="de-DE" dirty="0"/>
              <a:t> </a:t>
            </a:r>
            <a:r>
              <a:rPr lang="de-DE" dirty="0" err="1"/>
              <a:t>timestamp</a:t>
            </a:r>
            <a:r>
              <a:rPr lang="de-DE" dirty="0"/>
              <a:t> and </a:t>
            </a:r>
            <a:r>
              <a:rPr lang="de-DE" dirty="0" err="1"/>
              <a:t>throw</a:t>
            </a:r>
            <a:r>
              <a:rPr lang="de-DE" dirty="0"/>
              <a:t> </a:t>
            </a:r>
            <a:r>
              <a:rPr lang="de-DE" dirty="0" err="1"/>
              <a:t>away</a:t>
            </a:r>
            <a:r>
              <a:rPr lang="de-DE" dirty="0"/>
              <a:t> </a:t>
            </a:r>
            <a:r>
              <a:rPr lang="de-DE" dirty="0" err="1"/>
              <a:t>everything</a:t>
            </a:r>
            <a:r>
              <a:rPr lang="de-DE" dirty="0"/>
              <a:t> </a:t>
            </a:r>
            <a:r>
              <a:rPr lang="de-DE" dirty="0" err="1"/>
              <a:t>else</a:t>
            </a:r>
            <a:r>
              <a:rPr lang="de-DE" dirty="0"/>
              <a:t> </a:t>
            </a:r>
            <a:r>
              <a:rPr lang="de-DE" dirty="0" err="1"/>
              <a:t>except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location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. </a:t>
            </a:r>
            <a:r>
              <a:rPr lang="de-DE" dirty="0" err="1"/>
              <a:t>Then</a:t>
            </a:r>
            <a:r>
              <a:rPr lang="de-DE" dirty="0"/>
              <a:t>,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location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assigned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character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alphabet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sufficient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personal </a:t>
            </a:r>
            <a:r>
              <a:rPr lang="de-DE" dirty="0" err="1"/>
              <a:t>use</a:t>
            </a:r>
            <a:r>
              <a:rPr lang="de-DE" dirty="0"/>
              <a:t>. Last,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location</a:t>
            </a:r>
            <a:r>
              <a:rPr lang="de-DE" dirty="0"/>
              <a:t> </a:t>
            </a:r>
            <a:r>
              <a:rPr lang="de-DE" dirty="0" err="1"/>
              <a:t>names</a:t>
            </a:r>
            <a:r>
              <a:rPr lang="de-DE" dirty="0"/>
              <a:t> form a </a:t>
            </a:r>
            <a:r>
              <a:rPr lang="de-DE" dirty="0" err="1"/>
              <a:t>sequence</a:t>
            </a:r>
            <a:r>
              <a:rPr lang="de-DE" dirty="0"/>
              <a:t> out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assigned</a:t>
            </a:r>
            <a:r>
              <a:rPr lang="de-DE" dirty="0"/>
              <a:t> </a:t>
            </a:r>
            <a:r>
              <a:rPr lang="de-DE" dirty="0" err="1"/>
              <a:t>characters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timestamp</a:t>
            </a:r>
            <a:r>
              <a:rPr lang="de-DE" dirty="0"/>
              <a:t> </a:t>
            </a:r>
            <a:r>
              <a:rPr lang="de-DE" dirty="0" err="1"/>
              <a:t>order</a:t>
            </a:r>
            <a:r>
              <a:rPr lang="de-DE" dirty="0"/>
              <a:t>. 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a 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. </a:t>
            </a:r>
            <a:r>
              <a:rPr lang="de-DE" dirty="0" err="1"/>
              <a:t>Usually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sequences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longer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7C420-CE83-453F-83A5-25E4D290697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8590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also </a:t>
            </a:r>
            <a:r>
              <a:rPr lang="de-DE" dirty="0" err="1"/>
              <a:t>introduced</a:t>
            </a:r>
            <a:r>
              <a:rPr lang="de-DE" dirty="0"/>
              <a:t> a </a:t>
            </a:r>
            <a:r>
              <a:rPr lang="de-DE" dirty="0" err="1"/>
              <a:t>compression</a:t>
            </a:r>
            <a:r>
              <a:rPr lang="de-DE" dirty="0"/>
              <a:t> </a:t>
            </a:r>
            <a:r>
              <a:rPr lang="de-DE" dirty="0" err="1"/>
              <a:t>method</a:t>
            </a:r>
            <a:r>
              <a:rPr lang="de-DE" dirty="0"/>
              <a:t>. </a:t>
            </a:r>
            <a:r>
              <a:rPr lang="de-DE" dirty="0" err="1"/>
              <a:t>Since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sometimes</a:t>
            </a:r>
            <a:r>
              <a:rPr lang="de-DE" dirty="0"/>
              <a:t> </a:t>
            </a:r>
            <a:r>
              <a:rPr lang="de-DE" dirty="0" err="1"/>
              <a:t>being</a:t>
            </a:r>
            <a:r>
              <a:rPr lang="de-DE" dirty="0"/>
              <a:t> </a:t>
            </a:r>
            <a:r>
              <a:rPr lang="de-DE" dirty="0" err="1"/>
              <a:t>collected</a:t>
            </a:r>
            <a:r>
              <a:rPr lang="de-DE" dirty="0"/>
              <a:t> in </a:t>
            </a:r>
            <a:r>
              <a:rPr lang="de-DE" dirty="0" err="1"/>
              <a:t>random</a:t>
            </a:r>
            <a:r>
              <a:rPr lang="de-DE" dirty="0"/>
              <a:t> time </a:t>
            </a:r>
            <a:r>
              <a:rPr lang="de-DE" dirty="0" err="1"/>
              <a:t>intervals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sets</a:t>
            </a:r>
            <a:r>
              <a:rPr lang="de-DE" dirty="0"/>
              <a:t> </a:t>
            </a:r>
            <a:r>
              <a:rPr lang="de-DE" dirty="0" err="1"/>
              <a:t>contain</a:t>
            </a:r>
            <a:r>
              <a:rPr lang="de-DE" dirty="0"/>
              <a:t> redundant </a:t>
            </a:r>
            <a:r>
              <a:rPr lang="de-DE" dirty="0" err="1"/>
              <a:t>information</a:t>
            </a:r>
            <a:r>
              <a:rPr lang="de-DE" dirty="0"/>
              <a:t>. 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method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remove</a:t>
            </a:r>
            <a:r>
              <a:rPr lang="de-DE" dirty="0"/>
              <a:t> repetitive </a:t>
            </a:r>
            <a:r>
              <a:rPr lang="de-DE" dirty="0" err="1"/>
              <a:t>characters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sequence</a:t>
            </a:r>
            <a:r>
              <a:rPr lang="de-DE" dirty="0"/>
              <a:t> </a:t>
            </a:r>
            <a:r>
              <a:rPr lang="de-DE" dirty="0" err="1"/>
              <a:t>within</a:t>
            </a:r>
            <a:r>
              <a:rPr lang="de-DE" dirty="0"/>
              <a:t> a 30 </a:t>
            </a:r>
            <a:r>
              <a:rPr lang="de-DE" dirty="0" err="1"/>
              <a:t>minutes</a:t>
            </a:r>
            <a:r>
              <a:rPr lang="de-DE" dirty="0"/>
              <a:t> </a:t>
            </a:r>
            <a:r>
              <a:rPr lang="de-DE" dirty="0" err="1"/>
              <a:t>interval</a:t>
            </a:r>
            <a:r>
              <a:rPr lang="de-DE" dirty="0"/>
              <a:t>.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tested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on all </a:t>
            </a:r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 </a:t>
            </a:r>
            <a:r>
              <a:rPr lang="de-DE" dirty="0" err="1"/>
              <a:t>sequences</a:t>
            </a:r>
            <a:r>
              <a:rPr lang="de-DE" dirty="0"/>
              <a:t>. As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,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method</a:t>
            </a:r>
            <a:r>
              <a:rPr lang="de-DE" dirty="0"/>
              <a:t> </a:t>
            </a:r>
            <a:r>
              <a:rPr lang="de-DE" dirty="0" err="1"/>
              <a:t>compresses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</a:t>
            </a:r>
            <a:r>
              <a:rPr lang="de-DE" dirty="0" err="1"/>
              <a:t>greatly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75 </a:t>
            </a:r>
            <a:r>
              <a:rPr lang="de-DE" dirty="0" err="1"/>
              <a:t>to</a:t>
            </a:r>
            <a:r>
              <a:rPr lang="de-DE" dirty="0"/>
              <a:t> 80 </a:t>
            </a:r>
            <a:r>
              <a:rPr lang="de-DE" dirty="0" err="1"/>
              <a:t>percent</a:t>
            </a:r>
            <a:r>
              <a:rPr lang="de-DE" dirty="0"/>
              <a:t>. This </a:t>
            </a:r>
            <a:r>
              <a:rPr lang="de-DE" dirty="0" err="1"/>
              <a:t>enables</a:t>
            </a:r>
            <a:r>
              <a:rPr lang="de-DE" dirty="0"/>
              <a:t> </a:t>
            </a:r>
            <a:r>
              <a:rPr lang="de-DE" dirty="0" err="1"/>
              <a:t>us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on </a:t>
            </a:r>
            <a:r>
              <a:rPr lang="de-DE" dirty="0" err="1"/>
              <a:t>low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devices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7C420-CE83-453F-83A5-25E4D2906979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671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, original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compressed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predict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characters</a:t>
            </a:r>
            <a:r>
              <a:rPr lang="de-DE" dirty="0"/>
              <a:t> after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.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call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whole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 „</a:t>
            </a:r>
            <a:r>
              <a:rPr lang="de-DE" dirty="0" err="1"/>
              <a:t>history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“. At </a:t>
            </a:r>
            <a:r>
              <a:rPr lang="de-DE" dirty="0" err="1"/>
              <a:t>the</a:t>
            </a:r>
            <a:r>
              <a:rPr lang="de-DE" dirty="0"/>
              <a:t> end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take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4-5 </a:t>
            </a:r>
            <a:r>
              <a:rPr lang="de-DE" dirty="0" err="1"/>
              <a:t>characters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form </a:t>
            </a:r>
            <a:r>
              <a:rPr lang="de-DE" dirty="0" err="1"/>
              <a:t>the</a:t>
            </a:r>
            <a:r>
              <a:rPr lang="de-DE" dirty="0"/>
              <a:t> „</a:t>
            </a:r>
            <a:r>
              <a:rPr lang="de-DE" dirty="0" err="1"/>
              <a:t>search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“. </a:t>
            </a: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alignment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find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part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history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call</a:t>
            </a:r>
            <a:r>
              <a:rPr lang="de-DE" dirty="0"/>
              <a:t> „</a:t>
            </a:r>
            <a:r>
              <a:rPr lang="de-DE" dirty="0" err="1"/>
              <a:t>match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“. Every </a:t>
            </a:r>
            <a:r>
              <a:rPr lang="de-DE" dirty="0" err="1"/>
              <a:t>character</a:t>
            </a:r>
            <a:r>
              <a:rPr lang="de-DE" dirty="0"/>
              <a:t> after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match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 form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needed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append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end.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7C420-CE83-453F-83A5-25E4D2906979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4059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alignment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called</a:t>
            </a:r>
            <a:r>
              <a:rPr lang="de-DE" dirty="0"/>
              <a:t> Smith-Waterman-</a:t>
            </a:r>
            <a:r>
              <a:rPr lang="de-DE" dirty="0" err="1"/>
              <a:t>Algorithm</a:t>
            </a:r>
            <a:r>
              <a:rPr lang="de-DE" dirty="0"/>
              <a:t>.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,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finds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 partial </a:t>
            </a:r>
            <a:r>
              <a:rPr lang="de-DE" dirty="0" err="1"/>
              <a:t>sequence</a:t>
            </a:r>
            <a:r>
              <a:rPr lang="de-DE" dirty="0"/>
              <a:t> in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, in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history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, in a </a:t>
            </a:r>
            <a:r>
              <a:rPr lang="de-DE" dirty="0" err="1"/>
              <a:t>runtime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n </a:t>
            </a:r>
            <a:r>
              <a:rPr lang="de-DE" dirty="0" err="1"/>
              <a:t>squared</a:t>
            </a:r>
            <a:r>
              <a:rPr lang="de-DE" dirty="0"/>
              <a:t>. </a:t>
            </a:r>
            <a:r>
              <a:rPr lang="de-DE" dirty="0" err="1"/>
              <a:t>Usually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mainly</a:t>
            </a:r>
            <a:r>
              <a:rPr lang="de-DE" dirty="0"/>
              <a:t> in </a:t>
            </a:r>
            <a:r>
              <a:rPr lang="de-DE" dirty="0" err="1"/>
              <a:t>bioinformatics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evolution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differences</a:t>
            </a:r>
            <a:r>
              <a:rPr lang="de-DE" dirty="0"/>
              <a:t> in DNA and </a:t>
            </a:r>
            <a:r>
              <a:rPr lang="de-DE" dirty="0" err="1"/>
              <a:t>protein</a:t>
            </a:r>
            <a:r>
              <a:rPr lang="de-DE" dirty="0"/>
              <a:t> </a:t>
            </a:r>
            <a:r>
              <a:rPr lang="de-DE" dirty="0" err="1"/>
              <a:t>sequences</a:t>
            </a:r>
            <a:r>
              <a:rPr lang="de-DE" dirty="0"/>
              <a:t>. </a:t>
            </a:r>
            <a:r>
              <a:rPr lang="de-DE" dirty="0" err="1"/>
              <a:t>It</a:t>
            </a:r>
            <a:r>
              <a:rPr lang="de-DE" dirty="0"/>
              <a:t> was </a:t>
            </a:r>
            <a:r>
              <a:rPr lang="de-DE" dirty="0" err="1"/>
              <a:t>invented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Temple F. Smith and Michael S. Waterman in 1981.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7C420-CE83-453F-83A5-25E4D2906979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7725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n </a:t>
            </a:r>
            <a:r>
              <a:rPr lang="de-DE" dirty="0" err="1"/>
              <a:t>squared</a:t>
            </a:r>
            <a:r>
              <a:rPr lang="de-DE" dirty="0"/>
              <a:t>? Well, </a:t>
            </a:r>
            <a:r>
              <a:rPr lang="de-DE" dirty="0" err="1"/>
              <a:t>it‘s</a:t>
            </a:r>
            <a:r>
              <a:rPr lang="de-DE" dirty="0"/>
              <a:t>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both</a:t>
            </a:r>
            <a:r>
              <a:rPr lang="de-DE" dirty="0"/>
              <a:t> </a:t>
            </a:r>
            <a:r>
              <a:rPr lang="de-DE" dirty="0" err="1"/>
              <a:t>sequences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history</a:t>
            </a:r>
            <a:r>
              <a:rPr lang="de-DE" dirty="0"/>
              <a:t> and </a:t>
            </a:r>
            <a:r>
              <a:rPr lang="de-DE" dirty="0" err="1"/>
              <a:t>search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,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aligned</a:t>
            </a:r>
            <a:r>
              <a:rPr lang="de-DE" dirty="0"/>
              <a:t> in a </a:t>
            </a:r>
            <a:r>
              <a:rPr lang="de-DE" dirty="0" err="1"/>
              <a:t>matrix</a:t>
            </a:r>
            <a:r>
              <a:rPr lang="de-DE" dirty="0"/>
              <a:t> like </a:t>
            </a:r>
            <a:r>
              <a:rPr lang="de-DE" dirty="0" err="1"/>
              <a:t>here</a:t>
            </a:r>
            <a:r>
              <a:rPr lang="de-DE" dirty="0"/>
              <a:t>. The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row</a:t>
            </a:r>
            <a:r>
              <a:rPr lang="de-DE" dirty="0"/>
              <a:t> and </a:t>
            </a:r>
            <a:r>
              <a:rPr lang="de-DE" dirty="0" err="1"/>
              <a:t>column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initialized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zeros</a:t>
            </a:r>
            <a:r>
              <a:rPr lang="de-DE" dirty="0"/>
              <a:t>. </a:t>
            </a:r>
            <a:r>
              <a:rPr lang="de-DE" dirty="0" err="1"/>
              <a:t>Then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reccurence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,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seen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bottom</a:t>
            </a:r>
            <a:r>
              <a:rPr lang="de-DE" dirty="0"/>
              <a:t>,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determine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score </a:t>
            </a:r>
            <a:r>
              <a:rPr lang="de-DE" dirty="0" err="1"/>
              <a:t>dependent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north</a:t>
            </a:r>
            <a:r>
              <a:rPr lang="de-DE" dirty="0"/>
              <a:t> and west </a:t>
            </a:r>
            <a:r>
              <a:rPr lang="de-DE" dirty="0" err="1"/>
              <a:t>scores</a:t>
            </a:r>
            <a:r>
              <a:rPr lang="de-DE" dirty="0"/>
              <a:t>. After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whole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filled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backtrace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. In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find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highest</a:t>
            </a:r>
            <a:r>
              <a:rPr lang="de-DE" dirty="0"/>
              <a:t> score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 and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follow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path</a:t>
            </a:r>
            <a:r>
              <a:rPr lang="de-DE" dirty="0"/>
              <a:t> </a:t>
            </a:r>
            <a:r>
              <a:rPr lang="de-DE" dirty="0" err="1"/>
              <a:t>recursively</a:t>
            </a:r>
            <a:r>
              <a:rPr lang="de-DE" dirty="0"/>
              <a:t> </a:t>
            </a:r>
            <a:r>
              <a:rPr lang="de-DE" dirty="0" err="1"/>
              <a:t>backwards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excluded</a:t>
            </a:r>
            <a:r>
              <a:rPr lang="de-DE" dirty="0"/>
              <a:t> </a:t>
            </a:r>
            <a:r>
              <a:rPr lang="de-DE" dirty="0" err="1"/>
              <a:t>zero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included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</a:t>
            </a:r>
            <a:r>
              <a:rPr lang="de-DE" dirty="0"/>
              <a:t>.  The </a:t>
            </a:r>
            <a:r>
              <a:rPr lang="de-DE" dirty="0" err="1"/>
              <a:t>path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decided</a:t>
            </a:r>
            <a:r>
              <a:rPr lang="de-DE" dirty="0"/>
              <a:t> </a:t>
            </a:r>
            <a:r>
              <a:rPr lang="de-DE" dirty="0" err="1"/>
              <a:t>counterclockwise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possibilities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found</a:t>
            </a:r>
            <a:r>
              <a:rPr lang="de-DE" dirty="0"/>
              <a:t>. 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A-CA,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found</a:t>
            </a:r>
            <a:r>
              <a:rPr lang="de-DE" dirty="0"/>
              <a:t> a </a:t>
            </a:r>
            <a:r>
              <a:rPr lang="de-DE" dirty="0" err="1"/>
              <a:t>gap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history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7C420-CE83-453F-83A5-25E4D2906979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7268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7C420-CE83-453F-83A5-25E4D2906979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930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7C420-CE83-453F-83A5-25E4D2906979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4701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 </a:t>
            </a: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original </a:t>
            </a:r>
            <a:r>
              <a:rPr lang="de-DE" dirty="0" err="1"/>
              <a:t>sequence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better</a:t>
            </a:r>
            <a:endParaRPr lang="de-DE" dirty="0"/>
          </a:p>
          <a:p>
            <a:r>
              <a:rPr lang="de-DE" dirty="0"/>
              <a:t>-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redundancy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compressed</a:t>
            </a:r>
            <a:r>
              <a:rPr lang="de-DE" dirty="0"/>
              <a:t> </a:t>
            </a:r>
            <a:r>
              <a:rPr lang="de-DE" dirty="0" err="1"/>
              <a:t>sequences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7C420-CE83-453F-83A5-25E4D2906979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0446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Immanuel\Desktop\Uni KS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14" y="347857"/>
            <a:ext cx="3357198" cy="65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2"/>
          <p:cNvSpPr>
            <a:spLocks noChangeArrowheads="1"/>
          </p:cNvSpPr>
          <p:nvPr/>
        </p:nvSpPr>
        <p:spPr bwMode="auto">
          <a:xfrm>
            <a:off x="0" y="6572250"/>
            <a:ext cx="91440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 noProof="0" dirty="0">
              <a:latin typeface="Calibri" pitchFamily="34" charset="0"/>
            </a:endParaRPr>
          </a:p>
        </p:txBody>
      </p:sp>
      <p:sp>
        <p:nvSpPr>
          <p:cNvPr id="8" name="Textfeld 19"/>
          <p:cNvSpPr txBox="1">
            <a:spLocks noChangeArrowheads="1"/>
          </p:cNvSpPr>
          <p:nvPr userDrawn="1"/>
        </p:nvSpPr>
        <p:spPr bwMode="auto">
          <a:xfrm>
            <a:off x="4760897" y="364640"/>
            <a:ext cx="3350183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GB" sz="1200" b="1" noProof="0" dirty="0"/>
              <a:t>Chair for Communication Technology</a:t>
            </a:r>
          </a:p>
          <a:p>
            <a:pPr algn="r" eaLnBrk="1" hangingPunct="1"/>
            <a:endParaRPr lang="en-GB" sz="1100" b="1" noProof="0" dirty="0"/>
          </a:p>
          <a:p>
            <a:pPr algn="r" eaLnBrk="1" hangingPunct="1"/>
            <a:r>
              <a:rPr lang="en-GB" sz="1200" b="1" noProof="0" dirty="0" err="1"/>
              <a:t>Prof.</a:t>
            </a:r>
            <a:r>
              <a:rPr lang="en-GB" sz="1200" b="1" noProof="0" dirty="0"/>
              <a:t> Dr.-</a:t>
            </a:r>
            <a:r>
              <a:rPr lang="en-GB" sz="1200" b="1" noProof="0" dirty="0" err="1"/>
              <a:t>Ing</a:t>
            </a:r>
            <a:r>
              <a:rPr lang="en-GB" sz="1200" b="1" noProof="0" dirty="0"/>
              <a:t>. Klaus David</a:t>
            </a:r>
          </a:p>
        </p:txBody>
      </p:sp>
      <p:sp>
        <p:nvSpPr>
          <p:cNvPr id="26626" name="Titelplatzhalter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wrap="square"/>
          <a:lstStyle>
            <a:lvl1pPr algn="ctr">
              <a:defRPr sz="6000" smtClean="0">
                <a:solidFill>
                  <a:srgbClr val="0E61E6"/>
                </a:solidFill>
                <a:latin typeface="Arial" charset="0"/>
                <a:cs typeface="Arial" charset="0"/>
              </a:defRPr>
            </a:lvl1pPr>
          </a:lstStyle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26629" name="Textplatzhalter 2"/>
          <p:cNvSpPr>
            <a:spLocks noGrp="1"/>
          </p:cNvSpPr>
          <p:nvPr>
            <p:ph type="subTitle" idx="1"/>
          </p:nvPr>
        </p:nvSpPr>
        <p:spPr>
          <a:xfrm>
            <a:off x="1371600" y="4221088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 sz="3200" smtClean="0">
                <a:latin typeface="Arial" charset="0"/>
                <a:cs typeface="Arial" charset="0"/>
              </a:defRPr>
            </a:lvl1pPr>
          </a:lstStyle>
          <a:p>
            <a:r>
              <a:rPr lang="de-DE" noProof="0"/>
              <a:t>Formatvorlage des Untertitelmasters durch Klicken bearbeiten</a:t>
            </a:r>
            <a:endParaRPr lang="en-GB" noProof="0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107504" y="6557546"/>
            <a:ext cx="17242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36000" rIns="9000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© ComTec 2017</a:t>
            </a:r>
          </a:p>
        </p:txBody>
      </p:sp>
      <p:sp>
        <p:nvSpPr>
          <p:cNvPr id="18" name="Rectangle 22"/>
          <p:cNvSpPr txBox="1">
            <a:spLocks noChangeArrowheads="1"/>
          </p:cNvSpPr>
          <p:nvPr/>
        </p:nvSpPr>
        <p:spPr bwMode="auto">
          <a:xfrm>
            <a:off x="8222799" y="6610350"/>
            <a:ext cx="92120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 algn="ctr">
              <a:defRPr sz="1400" b="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8ED7440A-7A5C-488C-892D-904B8F000944}" type="slidenum">
              <a:rPr lang="en-GB" sz="1600" noProof="0" smtClean="0">
                <a:latin typeface="Arial" pitchFamily="34" charset="0"/>
                <a:cs typeface="Arial" pitchFamily="34" charset="0"/>
              </a:rPr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GB" sz="1600" noProof="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\\141.51.114.8\docu\Poster-Flyer-Logos\Logos\ComTec\neu_2012\Logo-ohne-Spiegelung_20120521_v1_ap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207" y="350155"/>
            <a:ext cx="645427" cy="64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qrcode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4744" y="5855664"/>
            <a:ext cx="648889" cy="648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pic>
      <p:grpSp>
        <p:nvGrpSpPr>
          <p:cNvPr id="10" name="Gruppieren 9"/>
          <p:cNvGrpSpPr/>
          <p:nvPr userDrawn="1"/>
        </p:nvGrpSpPr>
        <p:grpSpPr>
          <a:xfrm>
            <a:off x="8142282" y="6569968"/>
            <a:ext cx="61466" cy="288032"/>
            <a:chOff x="7246838" y="6569968"/>
            <a:chExt cx="61466" cy="288032"/>
          </a:xfrm>
        </p:grpSpPr>
        <p:cxnSp>
          <p:nvCxnSpPr>
            <p:cNvPr id="13" name="Gerade Verbindung 12"/>
            <p:cNvCxnSpPr/>
            <p:nvPr userDrawn="1"/>
          </p:nvCxnSpPr>
          <p:spPr>
            <a:xfrm>
              <a:off x="7246838" y="6569968"/>
              <a:ext cx="0" cy="288032"/>
            </a:xfrm>
            <a:prstGeom prst="line">
              <a:avLst/>
            </a:prstGeom>
            <a:ln>
              <a:solidFill>
                <a:srgbClr val="365F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 userDrawn="1"/>
          </p:nvCxnSpPr>
          <p:spPr>
            <a:xfrm>
              <a:off x="7280746" y="6569968"/>
              <a:ext cx="0" cy="288032"/>
            </a:xfrm>
            <a:prstGeom prst="line">
              <a:avLst/>
            </a:prstGeom>
            <a:ln>
              <a:solidFill>
                <a:srgbClr val="365F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7308304" y="6569968"/>
              <a:ext cx="0" cy="288032"/>
            </a:xfrm>
            <a:prstGeom prst="line">
              <a:avLst/>
            </a:prstGeom>
            <a:ln>
              <a:solidFill>
                <a:srgbClr val="365F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7363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01791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3396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14375" y="274638"/>
            <a:ext cx="6643688" cy="939800"/>
          </a:xfrm>
        </p:spPr>
        <p:txBody>
          <a:bodyPr/>
          <a:lstStyle/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44434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Tec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 err="1"/>
              <a:t>ComTec</a:t>
            </a:r>
            <a:r>
              <a:rPr lang="de-DE" dirty="0"/>
              <a:t> Farben und Schriftgrößen</a:t>
            </a:r>
          </a:p>
        </p:txBody>
      </p:sp>
      <p:sp>
        <p:nvSpPr>
          <p:cNvPr id="4" name="Rechteck 3"/>
          <p:cNvSpPr/>
          <p:nvPr userDrawn="1"/>
        </p:nvSpPr>
        <p:spPr>
          <a:xfrm>
            <a:off x="251520" y="3178917"/>
            <a:ext cx="8648628" cy="1619976"/>
          </a:xfrm>
          <a:prstGeom prst="rect">
            <a:avLst/>
          </a:prstGeom>
          <a:solidFill>
            <a:srgbClr val="0E61E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 userDrawn="1"/>
        </p:nvSpPr>
        <p:spPr>
          <a:xfrm>
            <a:off x="107504" y="4438853"/>
            <a:ext cx="1152000" cy="1152128"/>
          </a:xfrm>
          <a:prstGeom prst="rect">
            <a:avLst/>
          </a:prstGeom>
          <a:solidFill>
            <a:srgbClr val="558EE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 userDrawn="1"/>
        </p:nvSpPr>
        <p:spPr>
          <a:xfrm>
            <a:off x="-36512" y="5879013"/>
            <a:ext cx="1388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RGB: 85 142 234</a:t>
            </a:r>
          </a:p>
          <a:p>
            <a:pPr algn="ctr"/>
            <a:r>
              <a:rPr lang="de-DE" sz="1200" dirty="0"/>
              <a:t>CMYK: 64 39 0 8</a:t>
            </a:r>
          </a:p>
          <a:p>
            <a:pPr algn="ctr"/>
            <a:r>
              <a:rPr lang="de-DE" sz="1200" dirty="0"/>
              <a:t>Hex: 558EEA</a:t>
            </a:r>
          </a:p>
        </p:txBody>
      </p:sp>
      <p:sp>
        <p:nvSpPr>
          <p:cNvPr id="7" name="Rechteck 6"/>
          <p:cNvSpPr/>
          <p:nvPr userDrawn="1"/>
        </p:nvSpPr>
        <p:spPr>
          <a:xfrm>
            <a:off x="1421058" y="4438853"/>
            <a:ext cx="1152000" cy="1152128"/>
          </a:xfrm>
          <a:prstGeom prst="rect">
            <a:avLst/>
          </a:prstGeom>
          <a:solidFill>
            <a:srgbClr val="062B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 userDrawn="1"/>
        </p:nvSpPr>
        <p:spPr>
          <a:xfrm>
            <a:off x="1259632" y="5879013"/>
            <a:ext cx="1464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RGB: 6 43 102</a:t>
            </a:r>
          </a:p>
          <a:p>
            <a:pPr algn="ctr"/>
            <a:r>
              <a:rPr lang="de-DE" sz="1200" dirty="0"/>
              <a:t>CMYK: 94 58 0 60</a:t>
            </a:r>
          </a:p>
          <a:p>
            <a:pPr algn="ctr"/>
            <a:r>
              <a:rPr lang="de-DE" sz="1200" dirty="0"/>
              <a:t>Hex: 062B66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2717201" y="4438853"/>
            <a:ext cx="1152000" cy="1152128"/>
          </a:xfrm>
          <a:prstGeom prst="rect">
            <a:avLst/>
          </a:prstGeom>
          <a:solidFill>
            <a:srgbClr val="3B465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 userDrawn="1"/>
        </p:nvSpPr>
        <p:spPr>
          <a:xfrm>
            <a:off x="2555776" y="5879013"/>
            <a:ext cx="1464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RGB: 59 70 89</a:t>
            </a:r>
          </a:p>
          <a:p>
            <a:pPr algn="ctr"/>
            <a:r>
              <a:rPr lang="de-DE" sz="1200" dirty="0"/>
              <a:t>CMYK: 34 21 0 65</a:t>
            </a:r>
          </a:p>
          <a:p>
            <a:pPr algn="ctr"/>
            <a:r>
              <a:rPr lang="de-DE" sz="1200" dirty="0"/>
              <a:t>Hex: 3B4659</a:t>
            </a:r>
          </a:p>
        </p:txBody>
      </p:sp>
      <p:sp>
        <p:nvSpPr>
          <p:cNvPr id="11" name="Rechteck 10"/>
          <p:cNvSpPr/>
          <p:nvPr userDrawn="1"/>
        </p:nvSpPr>
        <p:spPr>
          <a:xfrm>
            <a:off x="5320454" y="4438853"/>
            <a:ext cx="1152000" cy="1152128"/>
          </a:xfrm>
          <a:prstGeom prst="rect">
            <a:avLst/>
          </a:prstGeom>
          <a:solidFill>
            <a:srgbClr val="65724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5148064" y="5879013"/>
            <a:ext cx="1482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RGB: 101 114 64</a:t>
            </a:r>
          </a:p>
          <a:p>
            <a:pPr algn="ctr"/>
            <a:r>
              <a:rPr lang="de-DE" sz="1200" dirty="0"/>
              <a:t>CMYK: 12 0 44 55</a:t>
            </a:r>
          </a:p>
          <a:p>
            <a:pPr algn="ctr"/>
            <a:r>
              <a:rPr lang="de-DE" sz="1200" dirty="0"/>
              <a:t>Hex: 657240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4024310" y="4438853"/>
            <a:ext cx="1152000" cy="1152128"/>
          </a:xfrm>
          <a:prstGeom prst="rect">
            <a:avLst/>
          </a:prstGeom>
          <a:solidFill>
            <a:srgbClr val="6D82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 userDrawn="1"/>
        </p:nvSpPr>
        <p:spPr>
          <a:xfrm>
            <a:off x="3851920" y="5879013"/>
            <a:ext cx="1482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RGB: 109 130 165</a:t>
            </a:r>
          </a:p>
          <a:p>
            <a:pPr algn="ctr"/>
            <a:r>
              <a:rPr lang="de-DE" sz="1200" dirty="0"/>
              <a:t>CMYK: 34 21 0 35</a:t>
            </a:r>
          </a:p>
          <a:p>
            <a:pPr algn="ctr"/>
            <a:r>
              <a:rPr lang="de-DE" sz="1200" dirty="0"/>
              <a:t>Hex: 6D82A5</a:t>
            </a:r>
          </a:p>
        </p:txBody>
      </p:sp>
      <p:sp>
        <p:nvSpPr>
          <p:cNvPr id="15" name="Rechteck 14"/>
          <p:cNvSpPr/>
          <p:nvPr userDrawn="1"/>
        </p:nvSpPr>
        <p:spPr>
          <a:xfrm>
            <a:off x="7884496" y="4438853"/>
            <a:ext cx="1152000" cy="1152128"/>
          </a:xfrm>
          <a:prstGeom prst="rect">
            <a:avLst/>
          </a:prstGeom>
          <a:solidFill>
            <a:srgbClr val="D8A27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7698208" y="5879013"/>
            <a:ext cx="1482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RGB: 216 162 121</a:t>
            </a:r>
          </a:p>
          <a:p>
            <a:pPr algn="ctr"/>
            <a:r>
              <a:rPr lang="de-DE" sz="1200" dirty="0"/>
              <a:t>CMYK: 0 25 44 15</a:t>
            </a:r>
          </a:p>
          <a:p>
            <a:pPr algn="ctr"/>
            <a:r>
              <a:rPr lang="de-DE" sz="1200" dirty="0"/>
              <a:t>Hex: D8A279</a:t>
            </a:r>
          </a:p>
        </p:txBody>
      </p:sp>
      <p:sp>
        <p:nvSpPr>
          <p:cNvPr id="17" name="Textfeld 16"/>
          <p:cNvSpPr txBox="1"/>
          <p:nvPr userDrawn="1"/>
        </p:nvSpPr>
        <p:spPr>
          <a:xfrm>
            <a:off x="371018" y="3322933"/>
            <a:ext cx="14398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err="1">
                <a:solidFill>
                  <a:schemeClr val="bg1"/>
                </a:solidFill>
              </a:rPr>
              <a:t>ComTec</a:t>
            </a:r>
            <a:r>
              <a:rPr lang="de-DE" sz="1200" dirty="0">
                <a:solidFill>
                  <a:schemeClr val="bg1"/>
                </a:solidFill>
              </a:rPr>
              <a:t>-Blau</a:t>
            </a:r>
          </a:p>
          <a:p>
            <a:pPr algn="ctr"/>
            <a:r>
              <a:rPr lang="de-DE" sz="1200" dirty="0">
                <a:solidFill>
                  <a:schemeClr val="bg1"/>
                </a:solidFill>
              </a:rPr>
              <a:t>RGB: 14 97 230</a:t>
            </a:r>
          </a:p>
          <a:p>
            <a:pPr algn="ctr"/>
            <a:r>
              <a:rPr lang="de-DE" sz="1200" dirty="0">
                <a:solidFill>
                  <a:schemeClr val="bg1"/>
                </a:solidFill>
              </a:rPr>
              <a:t>CMYK: 94 58 0 10</a:t>
            </a:r>
          </a:p>
          <a:p>
            <a:pPr algn="ctr"/>
            <a:r>
              <a:rPr lang="de-DE" sz="1200" dirty="0">
                <a:solidFill>
                  <a:schemeClr val="bg1"/>
                </a:solidFill>
              </a:rPr>
              <a:t>HEX: 0E61E6</a:t>
            </a:r>
          </a:p>
        </p:txBody>
      </p:sp>
      <p:sp>
        <p:nvSpPr>
          <p:cNvPr id="18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20" name="Inhaltsplatzhalter 2"/>
          <p:cNvSpPr>
            <a:spLocks noGrp="1"/>
          </p:cNvSpPr>
          <p:nvPr>
            <p:ph idx="1" hasCustomPrompt="1"/>
          </p:nvPr>
        </p:nvSpPr>
        <p:spPr>
          <a:xfrm>
            <a:off x="414366" y="1600201"/>
            <a:ext cx="8229600" cy="1612776"/>
          </a:xfrm>
        </p:spPr>
        <p:txBody>
          <a:bodyPr/>
          <a:lstStyle>
            <a:lvl1pPr>
              <a:defRPr/>
            </a:lvl1pPr>
          </a:lstStyle>
          <a:p>
            <a:r>
              <a:rPr lang="de-DE" sz="2800" dirty="0"/>
              <a:t>Schriftgröße Titelfolie</a:t>
            </a:r>
            <a:r>
              <a:rPr lang="de-DE" sz="2800" baseline="0" dirty="0"/>
              <a:t> Titel: 	60 punkte</a:t>
            </a:r>
          </a:p>
          <a:p>
            <a:r>
              <a:rPr lang="de-DE" sz="2800" dirty="0"/>
              <a:t>Schriftgröße Titelfolie Untertitel:</a:t>
            </a:r>
            <a:r>
              <a:rPr lang="de-DE" sz="2800" baseline="0" dirty="0"/>
              <a:t> 	32 punkte</a:t>
            </a:r>
            <a:endParaRPr lang="de-DE" sz="2800" dirty="0"/>
          </a:p>
          <a:p>
            <a:r>
              <a:rPr lang="de-DE" sz="2800" dirty="0"/>
              <a:t>Schriftgröße Folientitel: 		32</a:t>
            </a:r>
            <a:r>
              <a:rPr lang="de-DE" sz="2800" baseline="0" dirty="0"/>
              <a:t> punkte</a:t>
            </a:r>
            <a:endParaRPr lang="de-DE" sz="2800" dirty="0"/>
          </a:p>
        </p:txBody>
      </p:sp>
      <p:sp>
        <p:nvSpPr>
          <p:cNvPr id="19" name="Rechteck 18"/>
          <p:cNvSpPr/>
          <p:nvPr userDrawn="1"/>
        </p:nvSpPr>
        <p:spPr>
          <a:xfrm>
            <a:off x="6611151" y="4438853"/>
            <a:ext cx="1152000" cy="1152128"/>
          </a:xfrm>
          <a:prstGeom prst="rect">
            <a:avLst/>
          </a:prstGeom>
          <a:solidFill>
            <a:srgbClr val="365F9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/>
          <p:cNvSpPr txBox="1"/>
          <p:nvPr userDrawn="1"/>
        </p:nvSpPr>
        <p:spPr>
          <a:xfrm>
            <a:off x="6402064" y="5879013"/>
            <a:ext cx="1482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RGB: 54 95 154</a:t>
            </a:r>
          </a:p>
          <a:p>
            <a:pPr algn="ctr"/>
            <a:r>
              <a:rPr lang="de-DE" sz="1200" dirty="0"/>
              <a:t>CMYK: 65 38 0 40</a:t>
            </a:r>
          </a:p>
          <a:p>
            <a:pPr algn="ctr"/>
            <a:r>
              <a:rPr lang="de-DE" sz="1200" dirty="0"/>
              <a:t>Hex: 365F9A</a:t>
            </a:r>
          </a:p>
        </p:txBody>
      </p:sp>
    </p:spTree>
    <p:extLst>
      <p:ext uri="{BB962C8B-B14F-4D97-AF65-F5344CB8AC3E}">
        <p14:creationId xmlns:p14="http://schemas.microsoft.com/office/powerpoint/2010/main" val="2735866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6643734" cy="939784"/>
          </a:xfrm>
        </p:spPr>
        <p:txBody>
          <a:bodyPr/>
          <a:lstStyle>
            <a:lvl1pPr>
              <a:defRPr>
                <a:solidFill>
                  <a:srgbClr val="0E61E6"/>
                </a:solidFill>
              </a:defRPr>
            </a:lvl1pPr>
          </a:lstStyle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14366" y="1600200"/>
            <a:ext cx="8229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noProof="0" dirty="0"/>
              <a:t>Formatvorlagen des Textmasters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  <a:endParaRPr lang="en-GB" noProof="0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27252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73304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26690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41323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63893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3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40890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1198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en-GB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62452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67544" y="260648"/>
            <a:ext cx="6643688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err="1"/>
              <a:t>Titel</a:t>
            </a:r>
            <a:endParaRPr lang="en-GB" noProof="0" dirty="0"/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err="1"/>
              <a:t>Textmasterformate</a:t>
            </a:r>
            <a:r>
              <a:rPr lang="en-GB" noProof="0" dirty="0"/>
              <a:t> </a:t>
            </a:r>
            <a:r>
              <a:rPr lang="en-GB" noProof="0" dirty="0" err="1"/>
              <a:t>durch</a:t>
            </a:r>
            <a:r>
              <a:rPr lang="en-GB" noProof="0" dirty="0"/>
              <a:t> </a:t>
            </a:r>
            <a:r>
              <a:rPr lang="en-GB" noProof="0" dirty="0" err="1"/>
              <a:t>Klicken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  <a:p>
            <a:pPr lvl="1"/>
            <a:r>
              <a:rPr lang="en-GB" noProof="0" dirty="0" err="1"/>
              <a:t>Zweite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2"/>
            <a:r>
              <a:rPr lang="en-GB" noProof="0" dirty="0" err="1"/>
              <a:t>Dritte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3"/>
            <a:r>
              <a:rPr lang="en-GB" noProof="0" dirty="0" err="1"/>
              <a:t>Vierte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4"/>
            <a:r>
              <a:rPr lang="en-GB" noProof="0" dirty="0" err="1"/>
              <a:t>Fünfte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</p:txBody>
      </p:sp>
      <p:sp>
        <p:nvSpPr>
          <p:cNvPr id="1028" name="Rectangle 32"/>
          <p:cNvSpPr>
            <a:spLocks noChangeArrowheads="1"/>
          </p:cNvSpPr>
          <p:nvPr/>
        </p:nvSpPr>
        <p:spPr bwMode="auto">
          <a:xfrm>
            <a:off x="0" y="6572250"/>
            <a:ext cx="91440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 noProof="0" dirty="0">
              <a:latin typeface="Calibri" pitchFamily="34" charset="0"/>
            </a:endParaRPr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107504" y="6556481"/>
            <a:ext cx="17242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36000" rIns="9000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© ComTec 2017</a:t>
            </a:r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763688" y="6570662"/>
            <a:ext cx="5472113" cy="287338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  <p:pic>
        <p:nvPicPr>
          <p:cNvPr id="11" name="Picture 2" descr="\\141.51.114.8\docu\Poster-Flyer-Logos\Logos\ComTec\neu_2012\Logo-ohne-Spiegelung_20120521_v1_ap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207" y="350155"/>
            <a:ext cx="645427" cy="64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22"/>
          <p:cNvSpPr txBox="1">
            <a:spLocks noChangeArrowheads="1"/>
          </p:cNvSpPr>
          <p:nvPr/>
        </p:nvSpPr>
        <p:spPr bwMode="auto">
          <a:xfrm>
            <a:off x="8222799" y="6610350"/>
            <a:ext cx="92120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 algn="ctr">
              <a:defRPr sz="1400" b="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8ED7440A-7A5C-488C-892D-904B8F000944}" type="slidenum">
              <a:rPr lang="en-GB" sz="1600" noProof="0" smtClean="0">
                <a:latin typeface="Arial" pitchFamily="34" charset="0"/>
                <a:cs typeface="Arial" pitchFamily="34" charset="0"/>
              </a:rPr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GB" sz="1600" noProof="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7" name="Gruppieren 16"/>
          <p:cNvGrpSpPr/>
          <p:nvPr/>
        </p:nvGrpSpPr>
        <p:grpSpPr>
          <a:xfrm>
            <a:off x="8142282" y="6569968"/>
            <a:ext cx="61466" cy="288032"/>
            <a:chOff x="7246838" y="6569968"/>
            <a:chExt cx="61466" cy="288032"/>
          </a:xfrm>
        </p:grpSpPr>
        <p:cxnSp>
          <p:nvCxnSpPr>
            <p:cNvPr id="18" name="Gerade Verbindung 17"/>
            <p:cNvCxnSpPr/>
            <p:nvPr userDrawn="1"/>
          </p:nvCxnSpPr>
          <p:spPr>
            <a:xfrm>
              <a:off x="7246838" y="6569968"/>
              <a:ext cx="0" cy="288032"/>
            </a:xfrm>
            <a:prstGeom prst="line">
              <a:avLst/>
            </a:prstGeom>
            <a:ln>
              <a:solidFill>
                <a:srgbClr val="365F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7280746" y="6569968"/>
              <a:ext cx="0" cy="288032"/>
            </a:xfrm>
            <a:prstGeom prst="line">
              <a:avLst/>
            </a:prstGeom>
            <a:ln>
              <a:solidFill>
                <a:srgbClr val="365F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7308304" y="6569968"/>
              <a:ext cx="0" cy="288032"/>
            </a:xfrm>
            <a:prstGeom prst="line">
              <a:avLst/>
            </a:prstGeom>
            <a:ln>
              <a:solidFill>
                <a:srgbClr val="365F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 kern="1200">
          <a:solidFill>
            <a:srgbClr val="0E61E6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baba.sourceforge.net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7383" y="1484784"/>
            <a:ext cx="7702624" cy="3024336"/>
          </a:xfrm>
        </p:spPr>
        <p:txBody>
          <a:bodyPr/>
          <a:lstStyle/>
          <a:p>
            <a:r>
              <a:rPr lang="en-US" sz="1800" dirty="0"/>
              <a:t>Communication Technologies 2 (CT2)</a:t>
            </a:r>
            <a:br>
              <a:rPr lang="en-US" sz="1800" dirty="0"/>
            </a:br>
            <a:r>
              <a:rPr lang="en-US" sz="1800" dirty="0"/>
              <a:t>Machine Learning: </a:t>
            </a:r>
            <a:br>
              <a:rPr lang="en-US" sz="1800" dirty="0"/>
            </a:br>
            <a:r>
              <a:rPr lang="en-US" sz="1800" dirty="0"/>
              <a:t>Applications and Algorithms</a:t>
            </a:r>
            <a:br>
              <a:rPr lang="en-US" sz="1800" dirty="0"/>
            </a:br>
            <a:br>
              <a:rPr lang="en-US" sz="3200" dirty="0"/>
            </a:br>
            <a:r>
              <a:rPr lang="en-US" sz="4400" dirty="0"/>
              <a:t>Alignment with </a:t>
            </a:r>
            <a:br>
              <a:rPr lang="en-US" sz="4400" dirty="0"/>
            </a:br>
            <a:r>
              <a:rPr lang="en-US" sz="4400" dirty="0"/>
              <a:t>Location Prediction</a:t>
            </a:r>
            <a:endParaRPr lang="de-DE" sz="4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57383" y="4725144"/>
            <a:ext cx="7702624" cy="1368152"/>
          </a:xfrm>
        </p:spPr>
        <p:txBody>
          <a:bodyPr/>
          <a:lstStyle/>
          <a:p>
            <a:r>
              <a:rPr lang="en-US" dirty="0"/>
              <a:t>Fabian </a:t>
            </a:r>
            <a:r>
              <a:rPr lang="en-US" dirty="0" err="1"/>
              <a:t>Frölich</a:t>
            </a:r>
            <a:r>
              <a:rPr lang="en-US" dirty="0"/>
              <a:t>, Johann Götz, Olga Groh</a:t>
            </a:r>
          </a:p>
          <a:p>
            <a:r>
              <a:rPr lang="en-US" sz="2000" dirty="0"/>
              <a:t>Lecture in WS 2017 / 2018</a:t>
            </a:r>
            <a:br>
              <a:rPr lang="en-US" sz="2000" dirty="0"/>
            </a:br>
            <a:r>
              <a:rPr lang="en-US" sz="2000" dirty="0"/>
              <a:t>2018/03/22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6281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C9975517-F575-4DD0-9FBE-A866FC89C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 – Technical Facts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508B047-0659-4D32-AF7A-CDD71C679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JavaSE</a:t>
            </a:r>
            <a:r>
              <a:rPr lang="de-DE" dirty="0"/>
              <a:t> 1.8</a:t>
            </a:r>
          </a:p>
          <a:p>
            <a:r>
              <a:rPr lang="de-DE" dirty="0" err="1"/>
              <a:t>JUnit</a:t>
            </a:r>
            <a:r>
              <a:rPr lang="de-DE" dirty="0"/>
              <a:t> 5.0 </a:t>
            </a:r>
            <a:r>
              <a:rPr lang="de-DE" dirty="0" err="1"/>
              <a:t>for</a:t>
            </a:r>
            <a:r>
              <a:rPr lang="de-DE" dirty="0"/>
              <a:t> different </a:t>
            </a:r>
            <a:r>
              <a:rPr lang="de-DE" dirty="0" err="1"/>
              <a:t>parameter</a:t>
            </a:r>
            <a:r>
              <a:rPr lang="de-DE" dirty="0"/>
              <a:t> </a:t>
            </a:r>
            <a:r>
              <a:rPr lang="de-DE" dirty="0" err="1"/>
              <a:t>input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CC62AA7-79C6-4941-9C6F-ED989A9D41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863181"/>
            <a:ext cx="8640960" cy="157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363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9E73C1-19CC-465E-BE9E-7359830E0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 – Output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8ADAB55-D3D8-4CB8-AA74-6A57A8848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1F709F3-DAB7-4FB0-BB1D-C1A73B192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505807"/>
            <a:ext cx="8928992" cy="471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704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B1B1DD-BEEE-41C9-A0DA-EACCE3312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A39C1A-B4B9-4111-A725-95C03555E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71389"/>
            <a:ext cx="8229600" cy="4525963"/>
          </a:xfrm>
        </p:spPr>
        <p:txBody>
          <a:bodyPr/>
          <a:lstStyle/>
          <a:p>
            <a:r>
              <a:rPr lang="de-DE" dirty="0" err="1"/>
              <a:t>Sequence</a:t>
            </a:r>
            <a:r>
              <a:rPr lang="de-DE" dirty="0"/>
              <a:t> </a:t>
            </a:r>
            <a:r>
              <a:rPr lang="de-DE" dirty="0" err="1"/>
              <a:t>testing</a:t>
            </a:r>
            <a:endParaRPr lang="de-DE" dirty="0"/>
          </a:p>
          <a:p>
            <a:pPr lvl="1"/>
            <a:r>
              <a:rPr lang="de-DE" dirty="0" err="1"/>
              <a:t>With</a:t>
            </a:r>
            <a:r>
              <a:rPr lang="de-DE" dirty="0"/>
              <a:t> original</a:t>
            </a:r>
          </a:p>
          <a:p>
            <a:pPr lvl="1"/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compressed</a:t>
            </a:r>
            <a:endParaRPr lang="de-DE" dirty="0"/>
          </a:p>
          <a:p>
            <a:r>
              <a:rPr lang="de-DE" dirty="0"/>
              <a:t>Different </a:t>
            </a:r>
            <a:r>
              <a:rPr lang="de-DE" dirty="0" err="1"/>
              <a:t>search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 </a:t>
            </a:r>
            <a:r>
              <a:rPr lang="de-DE" dirty="0" err="1"/>
              <a:t>lengths</a:t>
            </a: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8100B75-3840-4101-B316-9EA56ABBC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17" y="4725144"/>
            <a:ext cx="8643966" cy="131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133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9B4EF-180C-462D-9742-3A6754B91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22295E-A53E-4275-BBD8-9D394F219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720" y="1200432"/>
            <a:ext cx="8229600" cy="4525963"/>
          </a:xfrm>
        </p:spPr>
        <p:txBody>
          <a:bodyPr/>
          <a:lstStyle/>
          <a:p>
            <a:r>
              <a:rPr lang="de-DE" dirty="0"/>
              <a:t>Original </a:t>
            </a:r>
            <a:r>
              <a:rPr lang="de-DE" dirty="0" err="1"/>
              <a:t>sequences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C132598-D601-4B1D-8662-5F20431BB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6832"/>
            <a:ext cx="9144000" cy="436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775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066FB-B030-47DE-8726-8417CC5A5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6851EF-1A58-4CF0-A9CF-CAF2491D7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432"/>
            <a:ext cx="8229600" cy="4525963"/>
          </a:xfrm>
        </p:spPr>
        <p:txBody>
          <a:bodyPr/>
          <a:lstStyle/>
          <a:p>
            <a:r>
              <a:rPr lang="de-DE" dirty="0"/>
              <a:t>Compressed </a:t>
            </a:r>
            <a:r>
              <a:rPr lang="de-DE" dirty="0" err="1"/>
              <a:t>sequences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6967154-F899-4863-9EDB-E765A3641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16832"/>
            <a:ext cx="9144000" cy="435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645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9B4EF-180C-462D-9742-3A6754B91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22295E-A53E-4275-BBD8-9D394F219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Smith-Waterman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suited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location</a:t>
            </a:r>
            <a:r>
              <a:rPr lang="de-DE" sz="2000" dirty="0"/>
              <a:t> </a:t>
            </a:r>
            <a:r>
              <a:rPr lang="de-DE" sz="2000" dirty="0" err="1"/>
              <a:t>prediction</a:t>
            </a:r>
            <a:endParaRPr lang="de-DE" sz="2000" dirty="0"/>
          </a:p>
          <a:p>
            <a:r>
              <a:rPr lang="de-DE" sz="2000" dirty="0"/>
              <a:t>Google Location Data was </a:t>
            </a:r>
            <a:r>
              <a:rPr lang="de-DE" sz="2000" dirty="0" err="1"/>
              <a:t>gathered</a:t>
            </a:r>
            <a:r>
              <a:rPr lang="de-DE" sz="2000" dirty="0"/>
              <a:t> </a:t>
            </a:r>
            <a:r>
              <a:rPr lang="de-DE" sz="2000" dirty="0" err="1"/>
              <a:t>by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device</a:t>
            </a:r>
            <a:endParaRPr lang="de-DE" sz="2000" dirty="0"/>
          </a:p>
          <a:p>
            <a:r>
              <a:rPr lang="de-DE" sz="2000" dirty="0" err="1"/>
              <a:t>Uncompressed</a:t>
            </a:r>
            <a:r>
              <a:rPr lang="de-DE" sz="2000" dirty="0"/>
              <a:t> </a:t>
            </a:r>
            <a:r>
              <a:rPr lang="de-DE" sz="2000" dirty="0" err="1"/>
              <a:t>data</a:t>
            </a:r>
            <a:r>
              <a:rPr lang="de-DE" sz="2000" dirty="0"/>
              <a:t> </a:t>
            </a:r>
            <a:r>
              <a:rPr lang="de-DE" sz="2000" dirty="0" err="1"/>
              <a:t>accuracy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higher</a:t>
            </a:r>
            <a:endParaRPr lang="de-DE" sz="2000" dirty="0"/>
          </a:p>
          <a:p>
            <a:pPr lvl="1"/>
            <a:r>
              <a:rPr lang="de-DE" dirty="0" err="1"/>
              <a:t>Usable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high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devices</a:t>
            </a:r>
            <a:endParaRPr lang="de-DE" dirty="0"/>
          </a:p>
          <a:p>
            <a:r>
              <a:rPr lang="de-DE" sz="2000" dirty="0" err="1"/>
              <a:t>Compresed</a:t>
            </a:r>
            <a:r>
              <a:rPr lang="de-DE" sz="2000" dirty="0"/>
              <a:t> </a:t>
            </a:r>
            <a:r>
              <a:rPr lang="de-DE" sz="2000" dirty="0" err="1"/>
              <a:t>data</a:t>
            </a:r>
            <a:r>
              <a:rPr lang="de-DE" sz="2000" dirty="0"/>
              <a:t> </a:t>
            </a:r>
            <a:r>
              <a:rPr lang="de-DE" sz="2000" dirty="0" err="1"/>
              <a:t>redundancy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lower</a:t>
            </a:r>
            <a:endParaRPr lang="de-DE" sz="2000" dirty="0"/>
          </a:p>
          <a:p>
            <a:pPr lvl="1"/>
            <a:r>
              <a:rPr lang="de-DE" dirty="0" err="1"/>
              <a:t>Usable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low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devices</a:t>
            </a:r>
            <a:endParaRPr lang="de-DE" dirty="0"/>
          </a:p>
          <a:p>
            <a:r>
              <a:rPr lang="de-DE" sz="2000" dirty="0"/>
              <a:t>Future Work:</a:t>
            </a:r>
          </a:p>
          <a:p>
            <a:pPr lvl="1"/>
            <a:r>
              <a:rPr lang="de-DE" dirty="0"/>
              <a:t>Real-time </a:t>
            </a:r>
            <a:r>
              <a:rPr lang="de-DE" dirty="0" err="1"/>
              <a:t>applications</a:t>
            </a:r>
            <a:endParaRPr lang="de-DE" dirty="0"/>
          </a:p>
          <a:p>
            <a:pPr lvl="1"/>
            <a:r>
              <a:rPr lang="de-DE" dirty="0" err="1"/>
              <a:t>Improve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same </a:t>
            </a:r>
            <a:r>
              <a:rPr lang="de-DE" dirty="0" err="1"/>
              <a:t>matrix</a:t>
            </a:r>
            <a:r>
              <a:rPr lang="de-DE" dirty="0"/>
              <a:t> </a:t>
            </a:r>
            <a:r>
              <a:rPr lang="de-DE" dirty="0" err="1"/>
              <a:t>scores</a:t>
            </a:r>
            <a:endParaRPr lang="de-DE" dirty="0"/>
          </a:p>
          <a:p>
            <a:pPr lvl="1"/>
            <a:r>
              <a:rPr lang="de-DE" dirty="0"/>
              <a:t>Take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account</a:t>
            </a:r>
            <a:r>
              <a:rPr lang="de-DE" dirty="0"/>
              <a:t> (</a:t>
            </a:r>
            <a:r>
              <a:rPr lang="de-DE" dirty="0" err="1"/>
              <a:t>longer</a:t>
            </a:r>
            <a:r>
              <a:rPr lang="de-DE" dirty="0"/>
              <a:t> </a:t>
            </a:r>
            <a:r>
              <a:rPr lang="de-DE" dirty="0" err="1"/>
              <a:t>sequenes</a:t>
            </a:r>
            <a:r>
              <a:rPr lang="de-DE" dirty="0"/>
              <a:t>, </a:t>
            </a:r>
            <a:r>
              <a:rPr lang="de-DE" dirty="0" err="1"/>
              <a:t>coordinates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Smart-Home: Radiator, Coffee </a:t>
            </a:r>
            <a:r>
              <a:rPr lang="de-DE" dirty="0" err="1"/>
              <a:t>machine</a:t>
            </a:r>
            <a:r>
              <a:rPr lang="de-DE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4086417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C22E9A1-E7AA-4FA3-BEDE-0AA52CF2E0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r>
              <a:rPr lang="de-DE" dirty="0"/>
              <a:t>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22295E-A53E-4275-BBD8-9D394F2198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95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9B4EF-180C-462D-9742-3A6754B91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22295E-A53E-4275-BBD8-9D394F219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200" b="1" dirty="0"/>
              <a:t>[1] „</a:t>
            </a:r>
            <a:r>
              <a:rPr lang="de-DE" sz="1200" dirty="0"/>
              <a:t>Dynamic </a:t>
            </a:r>
            <a:r>
              <a:rPr lang="de-DE" sz="1200" dirty="0" err="1"/>
              <a:t>programming</a:t>
            </a:r>
            <a:r>
              <a:rPr lang="de-DE" sz="1200" dirty="0"/>
              <a:t> and </a:t>
            </a:r>
            <a:r>
              <a:rPr lang="de-DE" sz="1200" dirty="0" err="1"/>
              <a:t>sequence</a:t>
            </a:r>
            <a:r>
              <a:rPr lang="de-DE" sz="1200" dirty="0"/>
              <a:t> </a:t>
            </a:r>
            <a:r>
              <a:rPr lang="de-DE" sz="1200" dirty="0" err="1"/>
              <a:t>alignment</a:t>
            </a:r>
            <a:r>
              <a:rPr lang="de-DE" sz="1200" dirty="0"/>
              <a:t>“ https://www.ibm.com/developerworks/library/j-seqalign/, </a:t>
            </a:r>
            <a:r>
              <a:rPr lang="de-DE" sz="1200" dirty="0" err="1"/>
              <a:t>accessed</a:t>
            </a:r>
            <a:r>
              <a:rPr lang="de-DE" sz="1200" dirty="0"/>
              <a:t>: 2018-02-07.</a:t>
            </a:r>
          </a:p>
          <a:p>
            <a:pPr marL="0" indent="0">
              <a:buNone/>
            </a:pPr>
            <a:r>
              <a:rPr lang="de-DE" sz="1200" b="1" dirty="0"/>
              <a:t>[2] „</a:t>
            </a:r>
            <a:r>
              <a:rPr lang="de-DE" sz="1200" dirty="0"/>
              <a:t>Google </a:t>
            </a:r>
            <a:r>
              <a:rPr lang="de-DE" sz="1200" dirty="0" err="1"/>
              <a:t>maps</a:t>
            </a:r>
            <a:r>
              <a:rPr lang="de-DE" sz="1200" dirty="0"/>
              <a:t> – </a:t>
            </a:r>
            <a:r>
              <a:rPr lang="de-DE" sz="1200" dirty="0" err="1"/>
              <a:t>timeline</a:t>
            </a:r>
            <a:r>
              <a:rPr lang="de-DE" sz="1200" dirty="0"/>
              <a:t>“ https://www.google.com/maps/timeline, accessed:2018-02-15.</a:t>
            </a:r>
          </a:p>
          <a:p>
            <a:pPr marL="0" indent="0">
              <a:buNone/>
            </a:pPr>
            <a:r>
              <a:rPr lang="de-DE" sz="1200" b="1" dirty="0"/>
              <a:t>[3] </a:t>
            </a:r>
            <a:r>
              <a:rPr lang="de-DE" sz="1200" dirty="0"/>
              <a:t>I. Craig and M. </a:t>
            </a:r>
            <a:r>
              <a:rPr lang="de-DE" sz="1200" dirty="0" err="1"/>
              <a:t>Whitty</a:t>
            </a:r>
            <a:r>
              <a:rPr lang="de-DE" sz="1200" dirty="0"/>
              <a:t>, “Region </a:t>
            </a:r>
            <a:r>
              <a:rPr lang="de-DE" sz="1200" dirty="0" err="1"/>
              <a:t>formation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efficient</a:t>
            </a:r>
            <a:r>
              <a:rPr lang="de-DE" sz="1200" dirty="0"/>
              <a:t> offline </a:t>
            </a:r>
            <a:r>
              <a:rPr lang="de-DE" sz="1200" dirty="0" err="1"/>
              <a:t>locationprediction</a:t>
            </a:r>
            <a:r>
              <a:rPr lang="de-DE" sz="1200" dirty="0"/>
              <a:t>,” IEEE Pervasive Computing, vol. 16, </a:t>
            </a:r>
            <a:r>
              <a:rPr lang="de-DE" sz="1200" dirty="0" err="1"/>
              <a:t>no</a:t>
            </a:r>
            <a:r>
              <a:rPr lang="de-DE" sz="1200" dirty="0"/>
              <a:t>. 1, pp. 66–73, 2017.</a:t>
            </a:r>
          </a:p>
          <a:p>
            <a:pPr marL="0" indent="0">
              <a:buNone/>
            </a:pPr>
            <a:r>
              <a:rPr lang="de-DE" sz="1200" b="1" dirty="0"/>
              <a:t>[4] </a:t>
            </a:r>
            <a:r>
              <a:rPr lang="de-DE" sz="1200" dirty="0"/>
              <a:t>T. </a:t>
            </a:r>
            <a:r>
              <a:rPr lang="de-DE" sz="1200" dirty="0" err="1"/>
              <a:t>Gueniche</a:t>
            </a:r>
            <a:r>
              <a:rPr lang="de-DE" sz="1200" dirty="0"/>
              <a:t>, P. Fournier-</a:t>
            </a:r>
            <a:r>
              <a:rPr lang="de-DE" sz="1200" dirty="0" err="1"/>
              <a:t>Viger</a:t>
            </a:r>
            <a:r>
              <a:rPr lang="de-DE" sz="1200" dirty="0"/>
              <a:t>, and V. S. </a:t>
            </a:r>
            <a:r>
              <a:rPr lang="de-DE" sz="1200" dirty="0" err="1"/>
              <a:t>Tseng</a:t>
            </a:r>
            <a:r>
              <a:rPr lang="de-DE" sz="1200" dirty="0"/>
              <a:t>, „Compact </a:t>
            </a:r>
            <a:r>
              <a:rPr lang="de-DE" sz="1200" dirty="0" err="1"/>
              <a:t>predictiontree</a:t>
            </a:r>
            <a:r>
              <a:rPr lang="de-DE" sz="1200" dirty="0"/>
              <a:t>: A </a:t>
            </a:r>
            <a:r>
              <a:rPr lang="de-DE" sz="1200" dirty="0" err="1"/>
              <a:t>lossless</a:t>
            </a:r>
            <a:r>
              <a:rPr lang="de-DE" sz="1200" dirty="0"/>
              <a:t> </a:t>
            </a:r>
            <a:r>
              <a:rPr lang="de-DE" sz="1200" dirty="0" err="1"/>
              <a:t>model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accurate</a:t>
            </a:r>
            <a:r>
              <a:rPr lang="de-DE" sz="1200" dirty="0"/>
              <a:t> </a:t>
            </a:r>
            <a:r>
              <a:rPr lang="de-DE" sz="1200" dirty="0" err="1"/>
              <a:t>sequence</a:t>
            </a:r>
            <a:r>
              <a:rPr lang="de-DE" sz="1200" dirty="0"/>
              <a:t> </a:t>
            </a:r>
            <a:r>
              <a:rPr lang="de-DE" sz="1200" dirty="0" err="1"/>
              <a:t>prediction</a:t>
            </a:r>
            <a:r>
              <a:rPr lang="de-DE" sz="1200" dirty="0"/>
              <a:t>“ in International Conference on </a:t>
            </a:r>
            <a:r>
              <a:rPr lang="de-DE" sz="1200" dirty="0" err="1"/>
              <a:t>Advanced</a:t>
            </a:r>
            <a:r>
              <a:rPr lang="de-DE" sz="1200" dirty="0"/>
              <a:t> Data Mining and </a:t>
            </a:r>
            <a:r>
              <a:rPr lang="de-DE" sz="1200" dirty="0" err="1"/>
              <a:t>Applications</a:t>
            </a:r>
            <a:r>
              <a:rPr lang="de-DE" sz="1200" dirty="0"/>
              <a:t>. Springer,2013, pp. 177–188.</a:t>
            </a:r>
          </a:p>
          <a:p>
            <a:pPr marL="0" indent="0">
              <a:buNone/>
            </a:pPr>
            <a:r>
              <a:rPr lang="de-DE" sz="1200" b="1" dirty="0"/>
              <a:t>[5] </a:t>
            </a:r>
            <a:r>
              <a:rPr lang="de-DE" sz="1200" dirty="0"/>
              <a:t>D. S. Hirschberg, „A linear </a:t>
            </a:r>
            <a:r>
              <a:rPr lang="de-DE" sz="1200" dirty="0" err="1"/>
              <a:t>space</a:t>
            </a:r>
            <a:r>
              <a:rPr lang="de-DE" sz="1200" dirty="0"/>
              <a:t> </a:t>
            </a:r>
            <a:r>
              <a:rPr lang="de-DE" sz="1200" dirty="0" err="1"/>
              <a:t>algorithm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computing</a:t>
            </a:r>
            <a:r>
              <a:rPr lang="de-DE" sz="1200" dirty="0"/>
              <a:t> maximal </a:t>
            </a:r>
            <a:r>
              <a:rPr lang="de-DE" sz="1200" dirty="0" err="1"/>
              <a:t>common</a:t>
            </a:r>
            <a:r>
              <a:rPr lang="de-DE" sz="1200" dirty="0"/>
              <a:t> </a:t>
            </a:r>
            <a:r>
              <a:rPr lang="de-DE" sz="1200" dirty="0" err="1"/>
              <a:t>subsequences</a:t>
            </a:r>
            <a:r>
              <a:rPr lang="de-DE" sz="1200" dirty="0"/>
              <a:t>“ Communications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ACM, vol. 18, </a:t>
            </a:r>
            <a:r>
              <a:rPr lang="de-DE" sz="1200" dirty="0" err="1"/>
              <a:t>no</a:t>
            </a:r>
            <a:r>
              <a:rPr lang="de-DE" sz="1200" dirty="0"/>
              <a:t>. 6, pp. 341–343, 1975.</a:t>
            </a:r>
          </a:p>
          <a:p>
            <a:pPr marL="0" indent="0">
              <a:buNone/>
            </a:pPr>
            <a:r>
              <a:rPr lang="de-DE" sz="1200" b="1" dirty="0"/>
              <a:t>[6] </a:t>
            </a:r>
            <a:r>
              <a:rPr lang="de-DE" sz="1200" dirty="0"/>
              <a:t>A. Kirmse, T. </a:t>
            </a:r>
            <a:r>
              <a:rPr lang="de-DE" sz="1200" dirty="0" err="1"/>
              <a:t>Udeshi</a:t>
            </a:r>
            <a:r>
              <a:rPr lang="de-DE" sz="1200" dirty="0"/>
              <a:t>, P. </a:t>
            </a:r>
            <a:r>
              <a:rPr lang="de-DE" sz="1200" dirty="0" err="1"/>
              <a:t>Bellver</a:t>
            </a:r>
            <a:r>
              <a:rPr lang="de-DE" sz="1200" dirty="0"/>
              <a:t>, and J. </a:t>
            </a:r>
            <a:r>
              <a:rPr lang="de-DE" sz="1200" dirty="0" err="1"/>
              <a:t>Shuma</a:t>
            </a:r>
            <a:r>
              <a:rPr lang="de-DE" sz="1200" dirty="0"/>
              <a:t>, „</a:t>
            </a:r>
            <a:r>
              <a:rPr lang="de-DE" sz="1200" dirty="0" err="1"/>
              <a:t>Extracting</a:t>
            </a:r>
            <a:r>
              <a:rPr lang="de-DE" sz="1200" dirty="0"/>
              <a:t> </a:t>
            </a:r>
            <a:r>
              <a:rPr lang="de-DE" sz="1200" dirty="0" err="1"/>
              <a:t>patterns</a:t>
            </a:r>
            <a:r>
              <a:rPr lang="de-DE" sz="1200" dirty="0"/>
              <a:t> </a:t>
            </a:r>
            <a:r>
              <a:rPr lang="de-DE" sz="1200" dirty="0" err="1"/>
              <a:t>from</a:t>
            </a:r>
            <a:r>
              <a:rPr lang="de-DE" sz="1200" dirty="0"/>
              <a:t> </a:t>
            </a:r>
            <a:r>
              <a:rPr lang="de-DE" sz="1200" dirty="0" err="1"/>
              <a:t>location</a:t>
            </a:r>
            <a:r>
              <a:rPr lang="de-DE" sz="1200" dirty="0"/>
              <a:t> </a:t>
            </a:r>
            <a:r>
              <a:rPr lang="de-DE" sz="1200" dirty="0" err="1"/>
              <a:t>history</a:t>
            </a:r>
            <a:r>
              <a:rPr lang="de-DE" sz="1200" dirty="0"/>
              <a:t>“ in ACM SIGSPATIAL GIS 2011, http://www.sigspatial.org/, 2011, pp. 397–400.</a:t>
            </a:r>
          </a:p>
          <a:p>
            <a:pPr marL="0" indent="0">
              <a:buNone/>
            </a:pPr>
            <a:r>
              <a:rPr lang="de-DE" sz="1200" b="1" dirty="0"/>
              <a:t>[7] </a:t>
            </a:r>
            <a:r>
              <a:rPr lang="de-DE" sz="1200" dirty="0"/>
              <a:t>S. B. </a:t>
            </a:r>
            <a:r>
              <a:rPr lang="de-DE" sz="1200" dirty="0" err="1"/>
              <a:t>Needleman</a:t>
            </a:r>
            <a:r>
              <a:rPr lang="de-DE" sz="1200" dirty="0"/>
              <a:t> and C. D. Wunsch, „A </a:t>
            </a:r>
            <a:r>
              <a:rPr lang="de-DE" sz="1200" dirty="0" err="1"/>
              <a:t>general</a:t>
            </a:r>
            <a:r>
              <a:rPr lang="de-DE" sz="1200" dirty="0"/>
              <a:t> </a:t>
            </a:r>
            <a:r>
              <a:rPr lang="de-DE" sz="1200" dirty="0" err="1"/>
              <a:t>method</a:t>
            </a:r>
            <a:r>
              <a:rPr lang="de-DE" sz="1200" dirty="0"/>
              <a:t> </a:t>
            </a:r>
            <a:r>
              <a:rPr lang="de-DE" sz="1200" dirty="0" err="1"/>
              <a:t>applicable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search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similarities</a:t>
            </a:r>
            <a:r>
              <a:rPr lang="de-DE" sz="1200" dirty="0"/>
              <a:t> in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amino</a:t>
            </a:r>
            <a:r>
              <a:rPr lang="de-DE" sz="1200" dirty="0"/>
              <a:t> </a:t>
            </a:r>
            <a:r>
              <a:rPr lang="de-DE" sz="1200" dirty="0" err="1"/>
              <a:t>acid</a:t>
            </a:r>
            <a:r>
              <a:rPr lang="de-DE" sz="1200" dirty="0"/>
              <a:t> </a:t>
            </a:r>
            <a:r>
              <a:rPr lang="de-DE" sz="1200" dirty="0" err="1"/>
              <a:t>sequence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two</a:t>
            </a:r>
            <a:r>
              <a:rPr lang="de-DE" sz="1200" dirty="0"/>
              <a:t> </a:t>
            </a:r>
            <a:r>
              <a:rPr lang="de-DE" sz="1200" dirty="0" err="1"/>
              <a:t>proteins</a:t>
            </a:r>
            <a:r>
              <a:rPr lang="de-DE" sz="1200" dirty="0"/>
              <a:t>“ Journal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molecular</a:t>
            </a:r>
            <a:r>
              <a:rPr lang="de-DE" sz="1200" dirty="0"/>
              <a:t> </a:t>
            </a:r>
            <a:r>
              <a:rPr lang="de-DE" sz="1200" dirty="0" err="1"/>
              <a:t>biology</a:t>
            </a:r>
            <a:r>
              <a:rPr lang="de-DE" sz="1200" dirty="0"/>
              <a:t>, vol. 48, </a:t>
            </a:r>
            <a:r>
              <a:rPr lang="de-DE" sz="1200" dirty="0" err="1"/>
              <a:t>no</a:t>
            </a:r>
            <a:r>
              <a:rPr lang="de-DE" sz="1200" dirty="0"/>
              <a:t>. 3, pp. 443–453, 1970.</a:t>
            </a:r>
          </a:p>
          <a:p>
            <a:pPr marL="0" indent="0">
              <a:buNone/>
            </a:pPr>
            <a:r>
              <a:rPr lang="de-DE" sz="1200" b="1" dirty="0"/>
              <a:t>[8] </a:t>
            </a:r>
            <a:r>
              <a:rPr lang="de-DE" sz="1200" dirty="0"/>
              <a:t>C. B. </a:t>
            </a:r>
            <a:r>
              <a:rPr lang="de-DE" sz="1200" dirty="0" err="1"/>
              <a:t>Rjeily</a:t>
            </a:r>
            <a:r>
              <a:rPr lang="de-DE" sz="1200" dirty="0"/>
              <a:t>, G. </a:t>
            </a:r>
            <a:r>
              <a:rPr lang="de-DE" sz="1200" dirty="0" err="1"/>
              <a:t>Badr</a:t>
            </a:r>
            <a:r>
              <a:rPr lang="de-DE" sz="1200" dirty="0"/>
              <a:t>, A. H. A. Hassani, and E. Andres, „</a:t>
            </a:r>
            <a:r>
              <a:rPr lang="de-DE" sz="1200" dirty="0" err="1"/>
              <a:t>Predicting</a:t>
            </a:r>
            <a:r>
              <a:rPr lang="de-DE" sz="1200" dirty="0"/>
              <a:t> </a:t>
            </a:r>
            <a:r>
              <a:rPr lang="de-DE" sz="1200" dirty="0" err="1"/>
              <a:t>heart</a:t>
            </a:r>
            <a:r>
              <a:rPr lang="de-DE" sz="1200" dirty="0"/>
              <a:t> </a:t>
            </a:r>
            <a:r>
              <a:rPr lang="de-DE" sz="1200" dirty="0" err="1"/>
              <a:t>failure</a:t>
            </a:r>
            <a:r>
              <a:rPr lang="de-DE" sz="1200" dirty="0"/>
              <a:t> </a:t>
            </a:r>
            <a:r>
              <a:rPr lang="de-DE" sz="1200" dirty="0" err="1"/>
              <a:t>class</a:t>
            </a:r>
            <a:r>
              <a:rPr lang="de-DE" sz="1200" dirty="0"/>
              <a:t> </a:t>
            </a:r>
            <a:r>
              <a:rPr lang="de-DE" sz="1200" dirty="0" err="1"/>
              <a:t>using</a:t>
            </a:r>
            <a:r>
              <a:rPr lang="de-DE" sz="1200" dirty="0"/>
              <a:t> a </a:t>
            </a:r>
            <a:r>
              <a:rPr lang="de-DE" sz="1200" dirty="0" err="1"/>
              <a:t>sequence</a:t>
            </a:r>
            <a:r>
              <a:rPr lang="de-DE" sz="1200" dirty="0"/>
              <a:t> </a:t>
            </a:r>
            <a:r>
              <a:rPr lang="de-DE" sz="1200" dirty="0" err="1"/>
              <a:t>prediction</a:t>
            </a:r>
            <a:r>
              <a:rPr lang="de-DE" sz="1200" dirty="0"/>
              <a:t> </a:t>
            </a:r>
            <a:r>
              <a:rPr lang="de-DE" sz="1200" dirty="0" err="1"/>
              <a:t>algorithm</a:t>
            </a:r>
            <a:r>
              <a:rPr lang="de-DE" sz="1200" dirty="0"/>
              <a:t>“ in 2017 </a:t>
            </a:r>
            <a:r>
              <a:rPr lang="de-DE" sz="1200" dirty="0" err="1"/>
              <a:t>Fourth</a:t>
            </a:r>
            <a:r>
              <a:rPr lang="de-DE" sz="1200" dirty="0"/>
              <a:t> International Conference on </a:t>
            </a:r>
            <a:r>
              <a:rPr lang="de-DE" sz="1200" dirty="0" err="1"/>
              <a:t>Advances</a:t>
            </a:r>
            <a:r>
              <a:rPr lang="de-DE" sz="1200" dirty="0"/>
              <a:t> in Biomedical Engineering (ICABME), </a:t>
            </a:r>
            <a:r>
              <a:rPr lang="de-DE" sz="1200" dirty="0" err="1"/>
              <a:t>Oct</a:t>
            </a:r>
            <a:r>
              <a:rPr lang="de-DE" sz="1200" dirty="0"/>
              <a:t> 2017, pp. 1–4.</a:t>
            </a:r>
          </a:p>
          <a:p>
            <a:pPr marL="0" indent="0">
              <a:buNone/>
            </a:pPr>
            <a:r>
              <a:rPr lang="de-DE" sz="1200" b="1" dirty="0"/>
              <a:t>[9] </a:t>
            </a:r>
            <a:r>
              <a:rPr lang="de-DE" sz="1200" dirty="0"/>
              <a:t>S. Sigg, S. Haseloff, and K. David, „An </a:t>
            </a:r>
            <a:r>
              <a:rPr lang="de-DE" sz="1200" dirty="0" err="1"/>
              <a:t>alignment</a:t>
            </a:r>
            <a:r>
              <a:rPr lang="de-DE" sz="1200" dirty="0"/>
              <a:t> </a:t>
            </a:r>
            <a:r>
              <a:rPr lang="de-DE" sz="1200" dirty="0" err="1"/>
              <a:t>approach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context</a:t>
            </a:r>
            <a:r>
              <a:rPr lang="de-DE" sz="1200" dirty="0"/>
              <a:t> </a:t>
            </a:r>
            <a:r>
              <a:rPr lang="de-DE" sz="1200" dirty="0" err="1"/>
              <a:t>prediction</a:t>
            </a:r>
            <a:r>
              <a:rPr lang="de-DE" sz="1200" dirty="0"/>
              <a:t> </a:t>
            </a:r>
            <a:r>
              <a:rPr lang="de-DE" sz="1200" dirty="0" err="1"/>
              <a:t>tasks</a:t>
            </a:r>
            <a:r>
              <a:rPr lang="de-DE" sz="1200" dirty="0"/>
              <a:t> in </a:t>
            </a:r>
            <a:r>
              <a:rPr lang="de-DE" sz="1200" dirty="0" err="1"/>
              <a:t>ubicomp</a:t>
            </a:r>
            <a:r>
              <a:rPr lang="de-DE" sz="1200" dirty="0"/>
              <a:t> </a:t>
            </a:r>
            <a:r>
              <a:rPr lang="de-DE" sz="1200" dirty="0" err="1"/>
              <a:t>environments</a:t>
            </a:r>
            <a:r>
              <a:rPr lang="de-DE" sz="1200" dirty="0"/>
              <a:t>“ IEEE Pervasive Computing, vol. 9, </a:t>
            </a:r>
            <a:r>
              <a:rPr lang="de-DE" sz="1200" dirty="0" err="1"/>
              <a:t>no</a:t>
            </a:r>
            <a:r>
              <a:rPr lang="de-DE" sz="1200" dirty="0"/>
              <a:t>. 4, pp. 90–97, 2010.</a:t>
            </a:r>
          </a:p>
          <a:p>
            <a:pPr marL="0" indent="0">
              <a:buNone/>
            </a:pPr>
            <a:r>
              <a:rPr lang="de-DE" sz="1200" b="1" dirty="0"/>
              <a:t>[10] </a:t>
            </a:r>
            <a:r>
              <a:rPr lang="de-DE" sz="1200" dirty="0"/>
              <a:t>T. F. Smith and M. S. Waterman, „</a:t>
            </a:r>
            <a:r>
              <a:rPr lang="de-DE" sz="1200" dirty="0" err="1"/>
              <a:t>Identification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common</a:t>
            </a:r>
            <a:r>
              <a:rPr lang="de-DE" sz="1200" dirty="0"/>
              <a:t> </a:t>
            </a:r>
            <a:r>
              <a:rPr lang="de-DE" sz="1200" dirty="0" err="1"/>
              <a:t>molecular</a:t>
            </a:r>
            <a:r>
              <a:rPr lang="de-DE" sz="1200" dirty="0"/>
              <a:t> </a:t>
            </a:r>
            <a:r>
              <a:rPr lang="de-DE" sz="1200" dirty="0" err="1"/>
              <a:t>subsequences</a:t>
            </a:r>
            <a:r>
              <a:rPr lang="de-DE" sz="1200" dirty="0"/>
              <a:t>“ Journal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molecular</a:t>
            </a:r>
            <a:r>
              <a:rPr lang="de-DE" sz="1200" dirty="0"/>
              <a:t> </a:t>
            </a:r>
            <a:r>
              <a:rPr lang="de-DE" sz="1200" dirty="0" err="1"/>
              <a:t>biology</a:t>
            </a:r>
            <a:r>
              <a:rPr lang="de-DE" sz="1200" dirty="0"/>
              <a:t>, vol. 147, </a:t>
            </a:r>
            <a:r>
              <a:rPr lang="de-DE" sz="1200" dirty="0" err="1"/>
              <a:t>no</a:t>
            </a:r>
            <a:r>
              <a:rPr lang="de-DE" sz="1200" dirty="0"/>
              <a:t>. 1, pp. 195– 197, 1981.</a:t>
            </a:r>
          </a:p>
          <a:p>
            <a:pPr marL="0" indent="0">
              <a:buNone/>
            </a:pPr>
            <a:r>
              <a:rPr lang="de-DE" sz="1200" b="1" dirty="0"/>
              <a:t>[11] </a:t>
            </a:r>
            <a:r>
              <a:rPr lang="de-DE" sz="1200" dirty="0"/>
              <a:t>M. S. Waterman, „</a:t>
            </a:r>
            <a:r>
              <a:rPr lang="de-DE" sz="1200" dirty="0" err="1"/>
              <a:t>Introduction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computational</a:t>
            </a:r>
            <a:r>
              <a:rPr lang="de-DE" sz="1200" dirty="0"/>
              <a:t> </a:t>
            </a:r>
            <a:r>
              <a:rPr lang="de-DE" sz="1200" dirty="0" err="1"/>
              <a:t>biology</a:t>
            </a:r>
            <a:r>
              <a:rPr lang="de-DE" sz="1200" dirty="0"/>
              <a:t>: </a:t>
            </a:r>
            <a:r>
              <a:rPr lang="de-DE" sz="1200" dirty="0" err="1"/>
              <a:t>maps</a:t>
            </a:r>
            <a:r>
              <a:rPr lang="de-DE" sz="1200" dirty="0"/>
              <a:t>, </a:t>
            </a:r>
            <a:r>
              <a:rPr lang="de-DE" sz="1200" dirty="0" err="1"/>
              <a:t>sequences</a:t>
            </a:r>
            <a:r>
              <a:rPr lang="de-DE" sz="1200" dirty="0"/>
              <a:t> and </a:t>
            </a:r>
            <a:r>
              <a:rPr lang="de-DE" sz="1200" dirty="0" err="1"/>
              <a:t>genomes</a:t>
            </a:r>
            <a:r>
              <a:rPr lang="de-DE" sz="1200" dirty="0"/>
              <a:t>“. CRC Press, 1995.</a:t>
            </a:r>
          </a:p>
          <a:p>
            <a:pPr marL="0" indent="0">
              <a:buNone/>
            </a:pPr>
            <a:r>
              <a:rPr lang="de-DE" sz="1200" b="1" dirty="0"/>
              <a:t>[12] </a:t>
            </a:r>
            <a:r>
              <a:rPr lang="de-DE" sz="1200" dirty="0"/>
              <a:t>N. Casagrande</a:t>
            </a:r>
            <a:r>
              <a:rPr lang="de-DE" sz="1200" b="1" dirty="0"/>
              <a:t>, „</a:t>
            </a:r>
            <a:r>
              <a:rPr lang="de-DE" sz="1200" dirty="0"/>
              <a:t>Basic-</a:t>
            </a:r>
            <a:r>
              <a:rPr lang="de-DE" sz="1200" dirty="0" err="1"/>
              <a:t>Algorithms</a:t>
            </a:r>
            <a:r>
              <a:rPr lang="de-DE" sz="1200" dirty="0"/>
              <a:t>-</a:t>
            </a:r>
            <a:r>
              <a:rPr lang="de-DE" sz="1200" dirty="0" err="1"/>
              <a:t>of-Bioinformatics</a:t>
            </a:r>
            <a:r>
              <a:rPr lang="de-DE" sz="1200" dirty="0"/>
              <a:t> Applet“</a:t>
            </a:r>
            <a:r>
              <a:rPr lang="de-DE" sz="1200" b="1" dirty="0"/>
              <a:t>, </a:t>
            </a:r>
            <a:r>
              <a:rPr lang="de-DE" sz="1200" dirty="0">
                <a:hlinkClick r:id="rId2"/>
              </a:rPr>
              <a:t>http://baba.sourceforge.net/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226286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70A07E-AD59-4707-87BC-A15618D62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Related</a:t>
            </a:r>
            <a:r>
              <a:rPr lang="de-DE" dirty="0"/>
              <a:t> Work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FD4EC8-918F-4C11-8EE3-68341A905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en-US" sz="2200" dirty="0" err="1"/>
              <a:t>Rjeily</a:t>
            </a:r>
            <a:r>
              <a:rPr lang="en-US" sz="2200" dirty="0"/>
              <a:t> et al. [8] use a sequence prediction approach to detect </a:t>
            </a:r>
            <a:r>
              <a:rPr lang="de-DE" sz="2200" dirty="0" err="1"/>
              <a:t>heart</a:t>
            </a:r>
            <a:r>
              <a:rPr lang="de-DE" sz="2200" dirty="0"/>
              <a:t> </a:t>
            </a:r>
            <a:r>
              <a:rPr lang="de-DE" sz="2200" dirty="0" err="1"/>
              <a:t>deficiencies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patients</a:t>
            </a:r>
            <a:r>
              <a:rPr lang="de-DE" sz="2200" dirty="0"/>
              <a:t>.</a:t>
            </a:r>
            <a:endParaRPr lang="en-US" sz="2200" dirty="0"/>
          </a:p>
          <a:p>
            <a:r>
              <a:rPr lang="en-US" sz="2200" dirty="0" err="1"/>
              <a:t>Sigg</a:t>
            </a:r>
            <a:r>
              <a:rPr lang="en-US" sz="2200" dirty="0"/>
              <a:t> et al. [9] describe an approach where context sequences can be predicted by using alignment. The utilization of alignment algorithms allows </a:t>
            </a:r>
            <a:r>
              <a:rPr lang="en-US" sz="2200" dirty="0" err="1"/>
              <a:t>Sigg</a:t>
            </a:r>
            <a:r>
              <a:rPr lang="en-US" sz="2200" dirty="0"/>
              <a:t> et al. to find the most similar partial sequences and with the aid of these to predict the next entry. </a:t>
            </a:r>
          </a:p>
          <a:p>
            <a:r>
              <a:rPr lang="de-DE" sz="2200" dirty="0"/>
              <a:t>Craig et al. [3] </a:t>
            </a:r>
            <a:r>
              <a:rPr lang="en-US" sz="2200" dirty="0"/>
              <a:t>use a clustering approach for defining whereabouts of one person trough clusters. This is done by dividing a location in preferably small regions and then combining similar adjacent </a:t>
            </a:r>
            <a:r>
              <a:rPr lang="de-DE" sz="2200" dirty="0" err="1"/>
              <a:t>regions</a:t>
            </a:r>
            <a:r>
              <a:rPr lang="de-DE" sz="2200" dirty="0"/>
              <a:t> </a:t>
            </a:r>
            <a:r>
              <a:rPr lang="de-DE" sz="2200" dirty="0" err="1"/>
              <a:t>to</a:t>
            </a:r>
            <a:r>
              <a:rPr lang="de-DE" sz="2200" dirty="0"/>
              <a:t> </a:t>
            </a:r>
            <a:r>
              <a:rPr lang="de-DE" sz="2200" dirty="0" err="1"/>
              <a:t>bigger</a:t>
            </a:r>
            <a:r>
              <a:rPr lang="de-DE" sz="2200" dirty="0"/>
              <a:t> </a:t>
            </a:r>
            <a:r>
              <a:rPr lang="de-DE" sz="2200" dirty="0" err="1"/>
              <a:t>clusters</a:t>
            </a:r>
            <a:r>
              <a:rPr lang="de-DE" sz="2200" dirty="0"/>
              <a:t>.</a:t>
            </a:r>
            <a:endParaRPr lang="en-US" sz="2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796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9B4EF-180C-462D-9742-3A6754B91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716AB81-93D3-47DA-9016-187527D6E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 dirty="0" err="1"/>
              <a:t>Introduction</a:t>
            </a:r>
            <a:r>
              <a:rPr lang="de-DE" sz="2800" dirty="0"/>
              <a:t> and Motivation</a:t>
            </a:r>
          </a:p>
          <a:p>
            <a:r>
              <a:rPr lang="de-DE" sz="2800" dirty="0" err="1"/>
              <a:t>Conception</a:t>
            </a:r>
            <a:endParaRPr lang="de-DE" sz="2800" dirty="0"/>
          </a:p>
          <a:p>
            <a:r>
              <a:rPr lang="de-DE" sz="2800" dirty="0"/>
              <a:t>Implementation</a:t>
            </a:r>
          </a:p>
          <a:p>
            <a:r>
              <a:rPr lang="de-DE" sz="2800" dirty="0"/>
              <a:t>Evaluation</a:t>
            </a:r>
          </a:p>
          <a:p>
            <a:r>
              <a:rPr lang="de-DE" sz="2800" dirty="0" err="1"/>
              <a:t>Conclusion</a:t>
            </a:r>
            <a:r>
              <a:rPr lang="de-DE" sz="2800" dirty="0"/>
              <a:t> and Future Work</a:t>
            </a:r>
          </a:p>
        </p:txBody>
      </p:sp>
    </p:spTree>
    <p:extLst>
      <p:ext uri="{BB962C8B-B14F-4D97-AF65-F5344CB8AC3E}">
        <p14:creationId xmlns:p14="http://schemas.microsoft.com/office/powerpoint/2010/main" val="2653065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9B4EF-180C-462D-9742-3A6754B91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22295E-A53E-4275-BBD8-9D394F219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Goal: </a:t>
            </a:r>
            <a:r>
              <a:rPr lang="de-DE" dirty="0"/>
              <a:t>Position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alignment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on Google Location </a:t>
            </a:r>
            <a:r>
              <a:rPr lang="de-DE" dirty="0" err="1"/>
              <a:t>History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lvl="1"/>
            <a:r>
              <a:rPr lang="de-DE" dirty="0"/>
              <a:t>Working </a:t>
            </a:r>
            <a:r>
              <a:rPr lang="de-DE" dirty="0" err="1"/>
              <a:t>with</a:t>
            </a:r>
            <a:r>
              <a:rPr lang="de-DE" dirty="0"/>
              <a:t> GPS </a:t>
            </a:r>
            <a:r>
              <a:rPr lang="de-DE" dirty="0" err="1"/>
              <a:t>data</a:t>
            </a:r>
            <a:endParaRPr lang="de-DE" dirty="0"/>
          </a:p>
          <a:p>
            <a:pPr lvl="1"/>
            <a:r>
              <a:rPr lang="de-DE" dirty="0" err="1"/>
              <a:t>Gathered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modern mobile </a:t>
            </a:r>
            <a:r>
              <a:rPr lang="de-DE" dirty="0" err="1"/>
              <a:t>devices</a:t>
            </a:r>
            <a:endParaRPr lang="de-DE" dirty="0"/>
          </a:p>
          <a:p>
            <a:pPr lvl="1"/>
            <a:r>
              <a:rPr lang="de-DE" dirty="0" err="1"/>
              <a:t>Using</a:t>
            </a:r>
            <a:r>
              <a:rPr lang="de-DE" dirty="0"/>
              <a:t> Smith-Waterman </a:t>
            </a:r>
            <a:r>
              <a:rPr lang="de-DE" dirty="0" err="1"/>
              <a:t>algorithm</a:t>
            </a:r>
            <a:r>
              <a:rPr lang="de-DE" dirty="0"/>
              <a:t> 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38B1275-935D-4813-8828-9B820E42C7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669911"/>
            <a:ext cx="3711926" cy="245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07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9B4EF-180C-462D-9742-3A6754B91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41D569C-31F3-4BF8-B3E1-AE09334A8A3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180" y="1340075"/>
            <a:ext cx="2424370" cy="3121925"/>
          </a:xfrm>
        </p:spPr>
      </p:pic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735AA4DB-6687-444C-AF5D-818F0B1F3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7944" y="1479703"/>
            <a:ext cx="4038600" cy="4525963"/>
          </a:xfrm>
        </p:spPr>
        <p:txBody>
          <a:bodyPr/>
          <a:lstStyle/>
          <a:p>
            <a:r>
              <a:rPr lang="de-DE" dirty="0"/>
              <a:t>Use </a:t>
            </a:r>
            <a:r>
              <a:rPr lang="de-DE" dirty="0" err="1"/>
              <a:t>cases</a:t>
            </a:r>
            <a:r>
              <a:rPr lang="de-DE" dirty="0"/>
              <a:t>: </a:t>
            </a:r>
          </a:p>
          <a:p>
            <a:pPr lvl="1"/>
            <a:r>
              <a:rPr lang="de-DE" dirty="0"/>
              <a:t>Position </a:t>
            </a:r>
            <a:r>
              <a:rPr lang="de-DE" dirty="0" err="1"/>
              <a:t>prediction</a:t>
            </a:r>
            <a:r>
              <a:rPr lang="de-DE" dirty="0"/>
              <a:t> in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emergency</a:t>
            </a:r>
            <a:endParaRPr lang="de-DE" dirty="0"/>
          </a:p>
          <a:p>
            <a:pPr lvl="1"/>
            <a:r>
              <a:rPr lang="de-DE" dirty="0" err="1"/>
              <a:t>Safety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elder</a:t>
            </a:r>
            <a:r>
              <a:rPr lang="de-DE" dirty="0"/>
              <a:t> </a:t>
            </a:r>
            <a:r>
              <a:rPr lang="de-DE" dirty="0" err="1"/>
              <a:t>people</a:t>
            </a:r>
            <a:endParaRPr lang="de-DE" dirty="0"/>
          </a:p>
          <a:p>
            <a:pPr lvl="1"/>
            <a:r>
              <a:rPr lang="de-DE" dirty="0"/>
              <a:t>Radiator </a:t>
            </a:r>
            <a:r>
              <a:rPr lang="de-DE" dirty="0" err="1"/>
              <a:t>turns</a:t>
            </a:r>
            <a:r>
              <a:rPr lang="de-DE" dirty="0"/>
              <a:t> on in time in smart-</a:t>
            </a:r>
            <a:r>
              <a:rPr lang="de-DE" dirty="0" err="1"/>
              <a:t>home</a:t>
            </a:r>
            <a:r>
              <a:rPr lang="de-DE" dirty="0"/>
              <a:t> </a:t>
            </a:r>
            <a:r>
              <a:rPr lang="de-DE" dirty="0" err="1"/>
              <a:t>enviroments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CAEB767-2AA6-4375-B268-E19776F546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089" y="4601627"/>
            <a:ext cx="3199461" cy="17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341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9B4EF-180C-462D-9742-3A6754B91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Conception</a:t>
            </a:r>
            <a:endParaRPr lang="de-DE" dirty="0"/>
          </a:p>
        </p:txBody>
      </p:sp>
      <p:graphicFrame>
        <p:nvGraphicFramePr>
          <p:cNvPr id="17" name="Inhaltsplatzhalter 16">
            <a:extLst>
              <a:ext uri="{FF2B5EF4-FFF2-40B4-BE49-F238E27FC236}">
                <a16:creationId xmlns:a16="http://schemas.microsoft.com/office/drawing/2014/main" id="{1DDFFA11-1F80-4678-9C29-60E309D88B9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02372942"/>
              </p:ext>
            </p:extLst>
          </p:nvPr>
        </p:nvGraphicFramePr>
        <p:xfrm>
          <a:off x="468313" y="1412875"/>
          <a:ext cx="820737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96">
                  <a:extLst>
                    <a:ext uri="{9D8B030D-6E8A-4147-A177-3AD203B41FA5}">
                      <a16:colId xmlns:a16="http://schemas.microsoft.com/office/drawing/2014/main" val="70970679"/>
                    </a:ext>
                  </a:extLst>
                </a:gridCol>
                <a:gridCol w="1367896">
                  <a:extLst>
                    <a:ext uri="{9D8B030D-6E8A-4147-A177-3AD203B41FA5}">
                      <a16:colId xmlns:a16="http://schemas.microsoft.com/office/drawing/2014/main" val="3418980576"/>
                    </a:ext>
                  </a:extLst>
                </a:gridCol>
                <a:gridCol w="1367896">
                  <a:extLst>
                    <a:ext uri="{9D8B030D-6E8A-4147-A177-3AD203B41FA5}">
                      <a16:colId xmlns:a16="http://schemas.microsoft.com/office/drawing/2014/main" val="1114662502"/>
                    </a:ext>
                  </a:extLst>
                </a:gridCol>
                <a:gridCol w="1367896">
                  <a:extLst>
                    <a:ext uri="{9D8B030D-6E8A-4147-A177-3AD203B41FA5}">
                      <a16:colId xmlns:a16="http://schemas.microsoft.com/office/drawing/2014/main" val="3716054091"/>
                    </a:ext>
                  </a:extLst>
                </a:gridCol>
                <a:gridCol w="1367896">
                  <a:extLst>
                    <a:ext uri="{9D8B030D-6E8A-4147-A177-3AD203B41FA5}">
                      <a16:colId xmlns:a16="http://schemas.microsoft.com/office/drawing/2014/main" val="410111227"/>
                    </a:ext>
                  </a:extLst>
                </a:gridCol>
                <a:gridCol w="1367896">
                  <a:extLst>
                    <a:ext uri="{9D8B030D-6E8A-4147-A177-3AD203B41FA5}">
                      <a16:colId xmlns:a16="http://schemas.microsoft.com/office/drawing/2014/main" val="3271222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Timestamp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Accuracy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Longitude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Latitude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Altitude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621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1300040100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9.500.700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51.330.700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573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1300028400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9.500.300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51.330.300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49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1300010400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9.500.500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51.330.500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197849"/>
                  </a:ext>
                </a:extLst>
              </a:tr>
            </a:tbl>
          </a:graphicData>
        </a:graphic>
      </p:graphicFrame>
      <p:graphicFrame>
        <p:nvGraphicFramePr>
          <p:cNvPr id="19" name="Tabelle 18">
            <a:extLst>
              <a:ext uri="{FF2B5EF4-FFF2-40B4-BE49-F238E27FC236}">
                <a16:creationId xmlns:a16="http://schemas.microsoft.com/office/drawing/2014/main" id="{3C91CAF1-7445-4D80-8FEC-D69A3833AD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137459"/>
              </p:ext>
            </p:extLst>
          </p:nvPr>
        </p:nvGraphicFramePr>
        <p:xfrm>
          <a:off x="454615" y="3513048"/>
          <a:ext cx="27363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1378048227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426684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Timestamp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049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1300010400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026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1300028400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10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1300040100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980307"/>
                  </a:ext>
                </a:extLst>
              </a:tr>
            </a:tbl>
          </a:graphicData>
        </a:graphic>
      </p:graphicFrame>
      <p:sp>
        <p:nvSpPr>
          <p:cNvPr id="24" name="Textfeld 23">
            <a:extLst>
              <a:ext uri="{FF2B5EF4-FFF2-40B4-BE49-F238E27FC236}">
                <a16:creationId xmlns:a16="http://schemas.microsoft.com/office/drawing/2014/main" id="{E83B8274-DED9-4844-86EE-4B4BB91C56D9}"/>
              </a:ext>
            </a:extLst>
          </p:cNvPr>
          <p:cNvSpPr txBox="1"/>
          <p:nvPr/>
        </p:nvSpPr>
        <p:spPr>
          <a:xfrm flipH="1">
            <a:off x="5148064" y="3513048"/>
            <a:ext cx="2736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3. </a:t>
            </a:r>
            <a:r>
              <a:rPr lang="de-DE" dirty="0" err="1"/>
              <a:t>Assigned</a:t>
            </a:r>
            <a:r>
              <a:rPr lang="de-DE" dirty="0"/>
              <a:t> </a:t>
            </a:r>
            <a:r>
              <a:rPr lang="de-DE" dirty="0" err="1"/>
              <a:t>characters</a:t>
            </a:r>
            <a:r>
              <a:rPr lang="de-DE" dirty="0"/>
              <a:t>:</a:t>
            </a:r>
          </a:p>
          <a:p>
            <a:r>
              <a:rPr lang="de-DE" dirty="0"/>
              <a:t>Work </a:t>
            </a: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 A</a:t>
            </a:r>
          </a:p>
          <a:p>
            <a:r>
              <a:rPr lang="de-DE" dirty="0"/>
              <a:t>Sport </a:t>
            </a:r>
            <a:r>
              <a:rPr lang="de-DE" dirty="0">
                <a:sym typeface="Wingdings" panose="05000000000000000000" pitchFamily="2" charset="2"/>
              </a:rPr>
              <a:t> B</a:t>
            </a:r>
          </a:p>
          <a:p>
            <a:r>
              <a:rPr lang="de-DE" dirty="0">
                <a:sym typeface="Wingdings" panose="05000000000000000000" pitchFamily="2" charset="2"/>
              </a:rPr>
              <a:t>Home  C</a:t>
            </a:r>
            <a:endParaRPr lang="de-DE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5E4E08E-0F4A-403D-A8F0-A893AE197E8A}"/>
              </a:ext>
            </a:extLst>
          </p:cNvPr>
          <p:cNvSpPr txBox="1"/>
          <p:nvPr/>
        </p:nvSpPr>
        <p:spPr>
          <a:xfrm>
            <a:off x="464983" y="5626145"/>
            <a:ext cx="2810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4. </a:t>
            </a:r>
            <a:r>
              <a:rPr lang="de-DE" dirty="0" err="1"/>
              <a:t>Result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: </a:t>
            </a:r>
            <a:r>
              <a:rPr lang="de-DE" dirty="0">
                <a:solidFill>
                  <a:srgbClr val="0E61E6"/>
                </a:solidFill>
              </a:rPr>
              <a:t>ABC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88340D4F-B76A-49EA-8A18-920781A6F824}"/>
              </a:ext>
            </a:extLst>
          </p:cNvPr>
          <p:cNvSpPr txBox="1"/>
          <p:nvPr/>
        </p:nvSpPr>
        <p:spPr>
          <a:xfrm>
            <a:off x="454615" y="1047189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1. Raw </a:t>
            </a:r>
            <a:r>
              <a:rPr lang="de-DE" dirty="0" err="1"/>
              <a:t>data</a:t>
            </a:r>
            <a:r>
              <a:rPr lang="de-DE" dirty="0"/>
              <a:t>: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578ED441-6604-437E-9582-121CB1657F77}"/>
              </a:ext>
            </a:extLst>
          </p:cNvPr>
          <p:cNvSpPr txBox="1"/>
          <p:nvPr/>
        </p:nvSpPr>
        <p:spPr>
          <a:xfrm>
            <a:off x="464983" y="3143716"/>
            <a:ext cx="173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2. </a:t>
            </a:r>
            <a:r>
              <a:rPr lang="de-DE" dirty="0" err="1"/>
              <a:t>Sorted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923783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628275-F77C-4D72-8867-67EB74486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Conception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5130A88-94FA-4E8A-84A7-F4B96618C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Compression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Location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gathered</a:t>
            </a:r>
            <a:r>
              <a:rPr lang="de-DE" dirty="0"/>
              <a:t> </a:t>
            </a:r>
            <a:r>
              <a:rPr lang="de-DE" dirty="0" err="1"/>
              <a:t>irregularly</a:t>
            </a:r>
            <a:r>
              <a:rPr lang="de-DE" dirty="0"/>
              <a:t> </a:t>
            </a:r>
          </a:p>
          <a:p>
            <a:pPr lvl="1"/>
            <a:r>
              <a:rPr lang="de-DE" dirty="0" err="1"/>
              <a:t>Unchanged</a:t>
            </a:r>
            <a:r>
              <a:rPr lang="de-DE" dirty="0"/>
              <a:t> </a:t>
            </a:r>
            <a:r>
              <a:rPr lang="de-DE" dirty="0" err="1"/>
              <a:t>locations</a:t>
            </a:r>
            <a:r>
              <a:rPr lang="de-DE" dirty="0"/>
              <a:t> </a:t>
            </a:r>
            <a:r>
              <a:rPr lang="de-DE" dirty="0" err="1"/>
              <a:t>within</a:t>
            </a:r>
            <a:r>
              <a:rPr lang="de-DE" dirty="0"/>
              <a:t> 30 min </a:t>
            </a:r>
            <a:r>
              <a:rPr lang="de-DE" dirty="0" err="1"/>
              <a:t>interval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mapped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symbol</a:t>
            </a:r>
            <a:endParaRPr lang="de-DE" dirty="0"/>
          </a:p>
          <a:p>
            <a:pPr lvl="1"/>
            <a:r>
              <a:rPr lang="de-DE" dirty="0"/>
              <a:t>Achievement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regulated</a:t>
            </a:r>
            <a:r>
              <a:rPr lang="de-DE" dirty="0"/>
              <a:t> </a:t>
            </a:r>
            <a:r>
              <a:rPr lang="de-DE" dirty="0" err="1"/>
              <a:t>sequences</a:t>
            </a:r>
            <a:endParaRPr lang="de-DE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A26AFAB3-E258-4A61-B569-6693B4A536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833587"/>
              </p:ext>
            </p:extLst>
          </p:nvPr>
        </p:nvGraphicFramePr>
        <p:xfrm>
          <a:off x="500034" y="3774440"/>
          <a:ext cx="814393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5983">
                  <a:extLst>
                    <a:ext uri="{9D8B030D-6E8A-4147-A177-3AD203B41FA5}">
                      <a16:colId xmlns:a16="http://schemas.microsoft.com/office/drawing/2014/main" val="3105924198"/>
                    </a:ext>
                  </a:extLst>
                </a:gridCol>
                <a:gridCol w="2035983">
                  <a:extLst>
                    <a:ext uri="{9D8B030D-6E8A-4147-A177-3AD203B41FA5}">
                      <a16:colId xmlns:a16="http://schemas.microsoft.com/office/drawing/2014/main" val="2302927119"/>
                    </a:ext>
                  </a:extLst>
                </a:gridCol>
                <a:gridCol w="2035983">
                  <a:extLst>
                    <a:ext uri="{9D8B030D-6E8A-4147-A177-3AD203B41FA5}">
                      <a16:colId xmlns:a16="http://schemas.microsoft.com/office/drawing/2014/main" val="3171748794"/>
                    </a:ext>
                  </a:extLst>
                </a:gridCol>
                <a:gridCol w="2035983">
                  <a:extLst>
                    <a:ext uri="{9D8B030D-6E8A-4147-A177-3AD203B41FA5}">
                      <a16:colId xmlns:a16="http://schemas.microsoft.com/office/drawing/2014/main" val="2946563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Data </a:t>
                      </a:r>
                      <a:r>
                        <a:rPr lang="de-DE" dirty="0" err="1"/>
                        <a:t>set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uncompressed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compressed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reduction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655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Sequence</a:t>
                      </a:r>
                      <a:r>
                        <a:rPr lang="de-DE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1858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76,53%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467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Sequence</a:t>
                      </a:r>
                      <a:r>
                        <a:rPr lang="de-DE" dirty="0"/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5499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81,54%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92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Sequence</a:t>
                      </a:r>
                      <a:r>
                        <a:rPr lang="de-DE" dirty="0"/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73,85%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087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79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9B4EF-180C-462D-9742-3A6754B91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Conception</a:t>
            </a:r>
            <a:endParaRPr lang="de-DE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7AF26E34-A853-4992-9A9B-7F0465239D9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365104"/>
            <a:ext cx="8208912" cy="1224136"/>
          </a:xfrm>
        </p:spPr>
      </p:pic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A56ADED2-9DC7-47B8-8CE3-6E300BDA69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7544" y="1412776"/>
            <a:ext cx="8208912" cy="3168352"/>
          </a:xfrm>
        </p:spPr>
        <p:txBody>
          <a:bodyPr/>
          <a:lstStyle/>
          <a:p>
            <a:r>
              <a:rPr lang="de-DE" b="1" dirty="0" err="1"/>
              <a:t>History</a:t>
            </a:r>
            <a:r>
              <a:rPr lang="de-DE" b="1" dirty="0"/>
              <a:t> </a:t>
            </a:r>
            <a:r>
              <a:rPr lang="de-DE" b="1" dirty="0" err="1"/>
              <a:t>sequence</a:t>
            </a:r>
            <a:r>
              <a:rPr lang="de-DE" b="1" dirty="0"/>
              <a:t>: </a:t>
            </a:r>
            <a:r>
              <a:rPr lang="de-DE" dirty="0"/>
              <a:t>The </a:t>
            </a:r>
            <a:r>
              <a:rPr lang="de-DE" dirty="0" err="1"/>
              <a:t>entire</a:t>
            </a:r>
            <a:r>
              <a:rPr lang="de-DE" dirty="0"/>
              <a:t> </a:t>
            </a:r>
            <a:r>
              <a:rPr lang="de-DE" dirty="0" err="1"/>
              <a:t>sequence</a:t>
            </a:r>
            <a:endParaRPr lang="de-DE" dirty="0"/>
          </a:p>
          <a:p>
            <a:r>
              <a:rPr lang="de-DE" b="1" dirty="0"/>
              <a:t>Search </a:t>
            </a:r>
            <a:r>
              <a:rPr lang="de-DE" b="1" dirty="0" err="1"/>
              <a:t>sequence</a:t>
            </a:r>
            <a:r>
              <a:rPr lang="de-DE" b="1" dirty="0"/>
              <a:t>: </a:t>
            </a:r>
            <a:r>
              <a:rPr lang="de-DE" dirty="0"/>
              <a:t>Last x </a:t>
            </a:r>
            <a:r>
              <a:rPr lang="de-DE" dirty="0" err="1"/>
              <a:t>characters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history</a:t>
            </a:r>
            <a:r>
              <a:rPr lang="de-DE" dirty="0"/>
              <a:t> </a:t>
            </a:r>
            <a:r>
              <a:rPr lang="de-DE" dirty="0" err="1"/>
              <a:t>sequence</a:t>
            </a:r>
            <a:endParaRPr lang="de-DE" dirty="0"/>
          </a:p>
          <a:p>
            <a:r>
              <a:rPr lang="de-DE" b="1" dirty="0"/>
              <a:t>Match </a:t>
            </a:r>
            <a:r>
              <a:rPr lang="de-DE" b="1" dirty="0" err="1"/>
              <a:t>sequence</a:t>
            </a:r>
            <a:r>
              <a:rPr lang="de-DE" b="1" dirty="0"/>
              <a:t>: </a:t>
            </a:r>
            <a:r>
              <a:rPr lang="de-DE" dirty="0" err="1"/>
              <a:t>Found</a:t>
            </a:r>
            <a:r>
              <a:rPr lang="de-DE" dirty="0"/>
              <a:t> </a:t>
            </a:r>
            <a:r>
              <a:rPr lang="de-DE" dirty="0" err="1"/>
              <a:t>search</a:t>
            </a:r>
            <a:r>
              <a:rPr lang="de-DE" dirty="0"/>
              <a:t> </a:t>
            </a:r>
            <a:r>
              <a:rPr lang="de-DE" dirty="0" err="1"/>
              <a:t>sequence</a:t>
            </a:r>
            <a:endParaRPr lang="de-DE" dirty="0"/>
          </a:p>
          <a:p>
            <a:r>
              <a:rPr lang="de-DE" b="1" dirty="0" err="1"/>
              <a:t>Prediction</a:t>
            </a:r>
            <a:r>
              <a:rPr lang="de-DE" b="1" dirty="0"/>
              <a:t>:</a:t>
            </a:r>
            <a:r>
              <a:rPr lang="de-DE" dirty="0"/>
              <a:t> </a:t>
            </a:r>
            <a:r>
              <a:rPr lang="de-DE" dirty="0" err="1"/>
              <a:t>Continuation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match</a:t>
            </a:r>
            <a:r>
              <a:rPr lang="de-DE" dirty="0"/>
              <a:t> </a:t>
            </a:r>
            <a:r>
              <a:rPr lang="de-DE" dirty="0" err="1"/>
              <a:t>sequence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1155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9B5184-3F6F-4FB4-8E34-43B6A3C96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Conception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64D179-A41A-477C-8219-D9475BDAD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Smith-Waterman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mainly</a:t>
            </a:r>
            <a:r>
              <a:rPr lang="de-DE" dirty="0"/>
              <a:t> in </a:t>
            </a:r>
            <a:r>
              <a:rPr lang="de-DE" dirty="0" err="1"/>
              <a:t>bioinformatics</a:t>
            </a:r>
            <a:endParaRPr lang="de-DE" dirty="0"/>
          </a:p>
          <a:p>
            <a:pPr lvl="1"/>
            <a:r>
              <a:rPr lang="de-DE" dirty="0"/>
              <a:t>Alignment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invented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Temple F. Smith and Michael S. Waterman in 1981</a:t>
            </a:r>
          </a:p>
          <a:p>
            <a:pPr lvl="1"/>
            <a:r>
              <a:rPr lang="de-DE" dirty="0" err="1"/>
              <a:t>Local</a:t>
            </a:r>
            <a:r>
              <a:rPr lang="de-DE" dirty="0"/>
              <a:t> Alignment </a:t>
            </a:r>
            <a:r>
              <a:rPr lang="de-DE" dirty="0" err="1"/>
              <a:t>algorithm</a:t>
            </a:r>
            <a:endParaRPr lang="de-DE" dirty="0"/>
          </a:p>
          <a:p>
            <a:pPr lvl="1"/>
            <a:r>
              <a:rPr lang="de-DE" dirty="0" err="1"/>
              <a:t>Compares</a:t>
            </a:r>
            <a:r>
              <a:rPr lang="de-DE" dirty="0"/>
              <a:t> </a:t>
            </a:r>
            <a:r>
              <a:rPr lang="de-DE" dirty="0" err="1"/>
              <a:t>evolution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differences</a:t>
            </a:r>
            <a:r>
              <a:rPr lang="de-DE" dirty="0"/>
              <a:t> in DNA and </a:t>
            </a:r>
            <a:r>
              <a:rPr lang="de-DE" dirty="0" err="1"/>
              <a:t>protein</a:t>
            </a:r>
            <a:r>
              <a:rPr lang="de-DE" dirty="0"/>
              <a:t> </a:t>
            </a:r>
            <a:r>
              <a:rPr lang="de-DE" dirty="0" err="1"/>
              <a:t>sequences</a:t>
            </a:r>
            <a:r>
              <a:rPr lang="de-DE" dirty="0"/>
              <a:t> [11]</a:t>
            </a:r>
          </a:p>
          <a:p>
            <a:pPr lvl="1"/>
            <a:r>
              <a:rPr lang="de-DE" dirty="0" err="1"/>
              <a:t>Runtime</a:t>
            </a:r>
            <a:r>
              <a:rPr lang="de-DE" dirty="0"/>
              <a:t> O(n²)</a:t>
            </a:r>
          </a:p>
        </p:txBody>
      </p:sp>
    </p:spTree>
    <p:extLst>
      <p:ext uri="{BB962C8B-B14F-4D97-AF65-F5344CB8AC3E}">
        <p14:creationId xmlns:p14="http://schemas.microsoft.com/office/powerpoint/2010/main" val="2441996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9B4EF-180C-462D-9742-3A6754B91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Conception</a:t>
            </a:r>
            <a:r>
              <a:rPr lang="de-DE" dirty="0"/>
              <a:t> – Alignment </a:t>
            </a:r>
            <a:r>
              <a:rPr lang="de-DE" dirty="0" err="1"/>
              <a:t>Algorithm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B95A52B-E81B-4812-AE2D-92E7A9F38E74}"/>
              </a:ext>
            </a:extLst>
          </p:cNvPr>
          <p:cNvSpPr txBox="1"/>
          <p:nvPr/>
        </p:nvSpPr>
        <p:spPr>
          <a:xfrm>
            <a:off x="405304" y="5882818"/>
            <a:ext cx="8360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Result</a:t>
            </a:r>
            <a:r>
              <a:rPr lang="de-DE" b="1" dirty="0"/>
              <a:t>: A-CA</a:t>
            </a:r>
          </a:p>
          <a:p>
            <a:r>
              <a:rPr lang="de-DE" b="1" dirty="0" err="1"/>
              <a:t>Reccurences</a:t>
            </a:r>
            <a:r>
              <a:rPr lang="de-DE" dirty="0"/>
              <a:t>: Match = 2	 </a:t>
            </a:r>
            <a:r>
              <a:rPr lang="de-DE" dirty="0" err="1"/>
              <a:t>Mismatch</a:t>
            </a:r>
            <a:r>
              <a:rPr lang="de-DE" dirty="0"/>
              <a:t> = -1	 Gap = -1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9BF914-3E0B-4EBF-A875-01FEE3020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272" y="1412776"/>
            <a:ext cx="3819525" cy="191452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7D1B237-BDA2-47B4-AB85-8E0D7E64DC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272" y="3755949"/>
            <a:ext cx="3819525" cy="191452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E3700D3-0185-4D68-8940-A9D10C4C6A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6203" y="3756981"/>
            <a:ext cx="3819525" cy="191452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B2F8B7E-80E2-4B88-9712-666730E27C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2755" y="1412776"/>
            <a:ext cx="3819525" cy="1914525"/>
          </a:xfrm>
          <a:prstGeom prst="rect">
            <a:avLst/>
          </a:prstGeom>
        </p:spPr>
      </p:pic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629D034F-CD0D-43A2-868E-A97F0F722B1E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2288035" y="3327301"/>
            <a:ext cx="0" cy="43200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70047F6-4F02-478E-A014-BFF0281D1046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4197797" y="4713212"/>
            <a:ext cx="748406" cy="10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73FAFA3-2133-4C5C-9C8B-BAB226B84C45}"/>
              </a:ext>
            </a:extLst>
          </p:cNvPr>
          <p:cNvCxnSpPr>
            <a:stCxn id="10" idx="0"/>
            <a:endCxn id="11" idx="2"/>
          </p:cNvCxnSpPr>
          <p:nvPr/>
        </p:nvCxnSpPr>
        <p:spPr>
          <a:xfrm flipH="1" flipV="1">
            <a:off x="6852518" y="3327301"/>
            <a:ext cx="3448" cy="4296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360424"/>
      </p:ext>
    </p:extLst>
  </p:cSld>
  <p:clrMapOvr>
    <a:masterClrMapping/>
  </p:clrMapOvr>
</p:sld>
</file>

<file path=ppt/theme/theme1.xml><?xml version="1.0" encoding="utf-8"?>
<a:theme xmlns:a="http://schemas.openxmlformats.org/drawingml/2006/main" name="ComTec_pptx_EN_v15.0_Powerpoint_Office2010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7C200ECA-DD3D-F04E-8DA0-41CB102B7F0C}" vid="{246AED23-2DF0-B745-A74B-432438745D63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ComTec_pptx_DE_v16.0_Powerpoint_Office2010</Template>
  <TotalTime>0</TotalTime>
  <Words>1546</Words>
  <Application>Microsoft Office PowerPoint</Application>
  <PresentationFormat>Bildschirmpräsentation (4:3)</PresentationFormat>
  <Paragraphs>153</Paragraphs>
  <Slides>18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ComTec_pptx_EN_v15.0_Powerpoint_Office2010</vt:lpstr>
      <vt:lpstr>Communication Technologies 2 (CT2) Machine Learning:  Applications and Algorithms  Alignment with  Location Prediction</vt:lpstr>
      <vt:lpstr>Outline</vt:lpstr>
      <vt:lpstr>Introduction</vt:lpstr>
      <vt:lpstr>Motivation</vt:lpstr>
      <vt:lpstr>Conception</vt:lpstr>
      <vt:lpstr>Conception</vt:lpstr>
      <vt:lpstr>Conception</vt:lpstr>
      <vt:lpstr>Conception</vt:lpstr>
      <vt:lpstr>Conception – Alignment Algorithm</vt:lpstr>
      <vt:lpstr>Implementation – Technical Facts</vt:lpstr>
      <vt:lpstr>Implementation – Output </vt:lpstr>
      <vt:lpstr>Evaluation</vt:lpstr>
      <vt:lpstr>Evaluation</vt:lpstr>
      <vt:lpstr>Evaluation</vt:lpstr>
      <vt:lpstr>Conclusion</vt:lpstr>
      <vt:lpstr>Thank you for your attention!</vt:lpstr>
      <vt:lpstr>References</vt:lpstr>
      <vt:lpstr>Related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 Technologies 2 (CT2) - Introduction</dc:title>
  <dc:creator>Michel Morold</dc:creator>
  <cp:lastModifiedBy>Johann Götz</cp:lastModifiedBy>
  <cp:revision>200</cp:revision>
  <dcterms:created xsi:type="dcterms:W3CDTF">2016-10-12T12:41:28Z</dcterms:created>
  <dcterms:modified xsi:type="dcterms:W3CDTF">2018-03-20T10:04:49Z</dcterms:modified>
</cp:coreProperties>
</file>