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Source Sans Pro SemiBold"/>
      <p:regular r:id="rId29"/>
      <p:bold r:id="rId30"/>
      <p:italic r:id="rId31"/>
      <p:boldItalic r:id="rId32"/>
    </p:embeddedFont>
    <p:embeddedFont>
      <p:font typeface="Reem Kufi"/>
      <p:regular r:id="rId33"/>
    </p:embeddedFont>
    <p:embeddedFont>
      <p:font typeface="Source Sans Pr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4B1B08-F3B0-49A4-90AB-A718EDA823F9}">
  <a:tblStyle styleId="{5F4B1B08-F3B0-49A4-90AB-A718EDA823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SemiBold-italic.fntdata"/><Relationship Id="rId30" Type="http://schemas.openxmlformats.org/officeDocument/2006/relationships/font" Target="fonts/SourceSansProSemiBold-bold.fntdata"/><Relationship Id="rId11" Type="http://schemas.openxmlformats.org/officeDocument/2006/relationships/slide" Target="slides/slide6.xml"/><Relationship Id="rId33" Type="http://schemas.openxmlformats.org/officeDocument/2006/relationships/font" Target="fonts/ReemKufi-regular.fntdata"/><Relationship Id="rId10" Type="http://schemas.openxmlformats.org/officeDocument/2006/relationships/slide" Target="slides/slide5.xml"/><Relationship Id="rId32" Type="http://schemas.openxmlformats.org/officeDocument/2006/relationships/font" Target="fonts/SourceSansProSemiBold-boldItalic.fntdata"/><Relationship Id="rId13" Type="http://schemas.openxmlformats.org/officeDocument/2006/relationships/slide" Target="slides/slide8.xml"/><Relationship Id="rId35" Type="http://schemas.openxmlformats.org/officeDocument/2006/relationships/font" Target="fonts/SourceSansPro-bold.fntdata"/><Relationship Id="rId12" Type="http://schemas.openxmlformats.org/officeDocument/2006/relationships/slide" Target="slides/slide7.xml"/><Relationship Id="rId34" Type="http://schemas.openxmlformats.org/officeDocument/2006/relationships/font" Target="fonts/SourceSansPro-regular.fntdata"/><Relationship Id="rId15" Type="http://schemas.openxmlformats.org/officeDocument/2006/relationships/slide" Target="slides/slide10.xml"/><Relationship Id="rId37" Type="http://schemas.openxmlformats.org/officeDocument/2006/relationships/font" Target="fonts/SourceSansPro-boldItalic.fntdata"/><Relationship Id="rId14" Type="http://schemas.openxmlformats.org/officeDocument/2006/relationships/slide" Target="slides/slide9.xml"/><Relationship Id="rId36" Type="http://schemas.openxmlformats.org/officeDocument/2006/relationships/font" Target="fonts/SourceSansPr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55186e73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55186e73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68b84ff33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68b84ff33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1100"/>
              <a:buFont typeface="Source Sans Pro"/>
              <a:buAutoNum type="arabicPeriod"/>
            </a:pPr>
            <a:r>
              <a:rPr lang="en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first node in the pair is the node to be explored while the second node is the nearest source (hospital node).</a:t>
            </a:r>
            <a:endParaRPr>
              <a:solidFill>
                <a:srgbClr val="637B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 This allows the algorithm to get the row of the predecessor to add to the node and the respective distance to use.</a:t>
            </a:r>
            <a:endParaRPr>
              <a:solidFill>
                <a:srgbClr val="637B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68b84ff3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68b84ff3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=eg: if 2nd row then the values in the second row is the distance from that node to the 2nd nearest hospital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multiple rows to store the distance to the k nearest hospital eg:  2nd row is for the second nearest hospital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68b84ff33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68b84ff33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6a2eb2969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a6a2eb2969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6a2eb296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6a2eb296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6a2eb2969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a6a2eb296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6b3ee4f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6b3ee4f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fc2502ab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fc2502ab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fc2502ab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9fc2502ab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9fc2502ab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9fc2502ab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837852887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83785288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fc2502ab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fc2502ab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9fc2502ab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9fc2502ab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fc2502ab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fc2502ab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f7179da9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f7179da9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7442ffb1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7442ffb1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6a2eb29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6a2eb29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68b84ff33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68b84ff33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68b84ff3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68b84ff3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6a2eb296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6a2eb296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6a2eb2969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6a2eb2969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6b3ee4f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6b3ee4f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1100"/>
              <a:buFont typeface="Source Sans Pro"/>
              <a:buAutoNum type="arabicPeriod"/>
            </a:pPr>
            <a:r>
              <a:rPr lang="en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first node in the pair is the node to be explored while the second node is the nearest source (hospital node).</a:t>
            </a:r>
            <a:endParaRPr>
              <a:solidFill>
                <a:srgbClr val="637B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 This allows the algorithm to get the row of the predecessor to add to the node and the respective distance to use.</a:t>
            </a:r>
            <a:endParaRPr>
              <a:solidFill>
                <a:srgbClr val="637B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1693500" y="1924050"/>
            <a:ext cx="57570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/>
          <p:nvPr/>
        </p:nvSpPr>
        <p:spPr>
          <a:xfrm flipH="1">
            <a:off x="7603425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1697400" y="2847975"/>
            <a:ext cx="57570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/>
          <p:nvPr/>
        </p:nvSpPr>
        <p:spPr>
          <a:xfrm flipH="1">
            <a:off x="720062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">
  <p:cSld name="BLANK_2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 rot="10800000">
            <a:off x="7603425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4572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830800" y="1564700"/>
            <a:ext cx="34368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arabicPeriod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1072413" y="2286900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2" type="subTitle"/>
          </p:nvPr>
        </p:nvSpPr>
        <p:spPr>
          <a:xfrm>
            <a:off x="1072413" y="1969625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3" type="subTitle"/>
          </p:nvPr>
        </p:nvSpPr>
        <p:spPr>
          <a:xfrm>
            <a:off x="1072413" y="3648975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4" type="subTitle"/>
          </p:nvPr>
        </p:nvSpPr>
        <p:spPr>
          <a:xfrm>
            <a:off x="1072413" y="3331700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5" type="subTitle"/>
          </p:nvPr>
        </p:nvSpPr>
        <p:spPr>
          <a:xfrm>
            <a:off x="3831785" y="2286900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6" type="subTitle"/>
          </p:nvPr>
        </p:nvSpPr>
        <p:spPr>
          <a:xfrm>
            <a:off x="3831785" y="1969625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7" type="subTitle"/>
          </p:nvPr>
        </p:nvSpPr>
        <p:spPr>
          <a:xfrm>
            <a:off x="3831785" y="3648975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8" type="subTitle"/>
          </p:nvPr>
        </p:nvSpPr>
        <p:spPr>
          <a:xfrm>
            <a:off x="3831785" y="3331700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9" type="subTitle"/>
          </p:nvPr>
        </p:nvSpPr>
        <p:spPr>
          <a:xfrm>
            <a:off x="6591160" y="2286900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3" type="subTitle"/>
          </p:nvPr>
        </p:nvSpPr>
        <p:spPr>
          <a:xfrm>
            <a:off x="6591160" y="1969625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4" type="subTitle"/>
          </p:nvPr>
        </p:nvSpPr>
        <p:spPr>
          <a:xfrm>
            <a:off x="6591160" y="3648975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5" type="subTitle"/>
          </p:nvPr>
        </p:nvSpPr>
        <p:spPr>
          <a:xfrm>
            <a:off x="6591160" y="3331700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7" name="Google Shape;87;p15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hasCustomPrompt="1" idx="2" type="title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3" type="subTitle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hasCustomPrompt="1" idx="4" type="title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/>
          <p:nvPr>
            <p:ph idx="5" type="subTitle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6" type="subTitle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hasCustomPrompt="1" idx="7" type="title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/>
          <p:nvPr>
            <p:ph idx="8" type="subTitle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9" type="subTitle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hasCustomPrompt="1" idx="13" type="title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/>
          <p:nvPr>
            <p:ph idx="14" type="subTitle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5" type="subTitle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2" name="Google Shape;102;p1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" type="subTitle"/>
          </p:nvPr>
        </p:nvSpPr>
        <p:spPr>
          <a:xfrm>
            <a:off x="1552725" y="25726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7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idx="2" type="subTitle"/>
          </p:nvPr>
        </p:nvSpPr>
        <p:spPr>
          <a:xfrm>
            <a:off x="5410350" y="25726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3" type="subTitle"/>
          </p:nvPr>
        </p:nvSpPr>
        <p:spPr>
          <a:xfrm>
            <a:off x="3481525" y="3896625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9" name="Google Shape;109;p17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5360825" y="540000"/>
            <a:ext cx="30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19"/>
          <p:cNvSpPr/>
          <p:nvPr/>
        </p:nvSpPr>
        <p:spPr>
          <a:xfrm>
            <a:off x="0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2156850" y="3584875"/>
            <a:ext cx="48306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9" name="Google Shape;119;p20"/>
          <p:cNvSpPr/>
          <p:nvPr/>
        </p:nvSpPr>
        <p:spPr>
          <a:xfrm>
            <a:off x="0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hasCustomPrompt="1"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2" type="title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603425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1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Google Shape;122;p21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867275" y="540000"/>
            <a:ext cx="35568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5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 flipH="1" rot="9387396">
            <a:off x="7503726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hasCustomPrompt="1" idx="2" type="title"/>
          </p:nvPr>
        </p:nvSpPr>
        <p:spPr>
          <a:xfrm>
            <a:off x="720000" y="2014725"/>
            <a:ext cx="19854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721345" y="2786250"/>
            <a:ext cx="19854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hasCustomPrompt="1" idx="3" type="title"/>
          </p:nvPr>
        </p:nvSpPr>
        <p:spPr>
          <a:xfrm>
            <a:off x="3578625" y="2014725"/>
            <a:ext cx="19854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22"/>
          <p:cNvSpPr txBox="1"/>
          <p:nvPr>
            <p:ph idx="4" type="subTitle"/>
          </p:nvPr>
        </p:nvSpPr>
        <p:spPr>
          <a:xfrm>
            <a:off x="3579970" y="2786250"/>
            <a:ext cx="19854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hasCustomPrompt="1" idx="5" type="title"/>
          </p:nvPr>
        </p:nvSpPr>
        <p:spPr>
          <a:xfrm>
            <a:off x="6437250" y="2014725"/>
            <a:ext cx="19854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2"/>
          <p:cNvSpPr txBox="1"/>
          <p:nvPr>
            <p:ph idx="6" type="subTitle"/>
          </p:nvPr>
        </p:nvSpPr>
        <p:spPr>
          <a:xfrm>
            <a:off x="6438595" y="2786250"/>
            <a:ext cx="19854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3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4930625" y="540000"/>
            <a:ext cx="349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723900" y="2076450"/>
            <a:ext cx="2790900" cy="16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3_1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1" type="subTitle"/>
          </p:nvPr>
        </p:nvSpPr>
        <p:spPr>
          <a:xfrm>
            <a:off x="723900" y="2076450"/>
            <a:ext cx="2790900" cy="12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Google Shape;142;p24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4250775" y="540000"/>
            <a:ext cx="41733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3_1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/>
          <p:nvPr/>
        </p:nvSpPr>
        <p:spPr>
          <a:xfrm rot="10800000">
            <a:off x="7603425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>
            <p:ph idx="1" type="subTitle"/>
          </p:nvPr>
        </p:nvSpPr>
        <p:spPr>
          <a:xfrm>
            <a:off x="5686200" y="1518250"/>
            <a:ext cx="2737800" cy="16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720000" y="540000"/>
            <a:ext cx="49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Google Shape;150;p2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idx="1" type="subTitle"/>
          </p:nvPr>
        </p:nvSpPr>
        <p:spPr>
          <a:xfrm>
            <a:off x="2314725" y="24964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2" type="subTitle"/>
          </p:nvPr>
        </p:nvSpPr>
        <p:spPr>
          <a:xfrm>
            <a:off x="5943750" y="24964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3" type="subTitle"/>
          </p:nvPr>
        </p:nvSpPr>
        <p:spPr>
          <a:xfrm>
            <a:off x="2314725" y="21791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4" type="subTitle"/>
          </p:nvPr>
        </p:nvSpPr>
        <p:spPr>
          <a:xfrm>
            <a:off x="5943750" y="21791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5" type="subTitle"/>
          </p:nvPr>
        </p:nvSpPr>
        <p:spPr>
          <a:xfrm>
            <a:off x="2314725" y="3858525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6" type="subTitle"/>
          </p:nvPr>
        </p:nvSpPr>
        <p:spPr>
          <a:xfrm>
            <a:off x="5943750" y="3858525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7" type="subTitle"/>
          </p:nvPr>
        </p:nvSpPr>
        <p:spPr>
          <a:xfrm>
            <a:off x="2314725" y="3541250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8" type="subTitle"/>
          </p:nvPr>
        </p:nvSpPr>
        <p:spPr>
          <a:xfrm>
            <a:off x="5943750" y="3541250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9" name="Google Shape;159;p26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 1">
  <p:cSld name="CUSTOM_7"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5360825" y="540000"/>
            <a:ext cx="30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" type="subTitle"/>
          </p:nvPr>
        </p:nvSpPr>
        <p:spPr>
          <a:xfrm>
            <a:off x="1160550" y="1619250"/>
            <a:ext cx="4758900" cy="25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4" name="Google Shape;164;p27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 2">
  <p:cSld name="CUSTOM_7_1"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idx="1" type="subTitle"/>
          </p:nvPr>
        </p:nvSpPr>
        <p:spPr>
          <a:xfrm>
            <a:off x="1160550" y="1619250"/>
            <a:ext cx="4758900" cy="29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7" name="Google Shape;167;p28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8" name="Google Shape;168;p28"/>
          <p:cNvSpPr/>
          <p:nvPr/>
        </p:nvSpPr>
        <p:spPr>
          <a:xfrm>
            <a:off x="4250775" y="540000"/>
            <a:ext cx="41733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/>
          <p:nvPr/>
        </p:nvSpPr>
        <p:spPr>
          <a:xfrm rot="10800000">
            <a:off x="7603425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720000" y="540000"/>
            <a:ext cx="286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29"/>
          <p:cNvSpPr txBox="1"/>
          <p:nvPr/>
        </p:nvSpPr>
        <p:spPr>
          <a:xfrm>
            <a:off x="2293625" y="3662200"/>
            <a:ext cx="455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Google Shape;173;p29"/>
          <p:cNvSpPr txBox="1"/>
          <p:nvPr>
            <p:ph idx="1" type="subTitle"/>
          </p:nvPr>
        </p:nvSpPr>
        <p:spPr>
          <a:xfrm>
            <a:off x="3101850" y="1499650"/>
            <a:ext cx="2940300" cy="11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9"/>
          <p:cNvSpPr/>
          <p:nvPr/>
        </p:nvSpPr>
        <p:spPr>
          <a:xfrm flipH="1">
            <a:off x="7603425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8"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ctrTitle"/>
          </p:nvPr>
        </p:nvSpPr>
        <p:spPr>
          <a:xfrm>
            <a:off x="2646000" y="2744300"/>
            <a:ext cx="3852000" cy="14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30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192350" y="1286875"/>
            <a:ext cx="6759300" cy="31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976600" y="29536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5748500" y="29536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4867275" y="540000"/>
            <a:ext cx="35568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1976925" y="26363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5748500" y="26363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4278250" y="1258300"/>
            <a:ext cx="4145700" cy="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ctrTitle"/>
          </p:nvPr>
        </p:nvSpPr>
        <p:spPr>
          <a:xfrm>
            <a:off x="1566750" y="1538250"/>
            <a:ext cx="6010500" cy="20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" name="Google Shape;42;p8"/>
          <p:cNvSpPr/>
          <p:nvPr/>
        </p:nvSpPr>
        <p:spPr>
          <a:xfrm flipH="1">
            <a:off x="720062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/>
          <p:nvPr/>
        </p:nvSpPr>
        <p:spPr>
          <a:xfrm flipH="1" rot="9387396">
            <a:off x="7503726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body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subTitle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2206250" y="1877517"/>
            <a:ext cx="47373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3003125" y="3059517"/>
            <a:ext cx="3142800" cy="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10"/>
          <p:cNvSpPr/>
          <p:nvPr/>
        </p:nvSpPr>
        <p:spPr>
          <a:xfrm flipH="1" rot="9387396">
            <a:off x="7503726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ctrTitle"/>
          </p:nvPr>
        </p:nvSpPr>
        <p:spPr>
          <a:xfrm>
            <a:off x="1592850" y="1531900"/>
            <a:ext cx="59583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Graph Algorithms</a:t>
            </a:r>
            <a:endParaRPr b="1"/>
          </a:p>
        </p:txBody>
      </p:sp>
      <p:sp>
        <p:nvSpPr>
          <p:cNvPr id="185" name="Google Shape;185;p31"/>
          <p:cNvSpPr txBox="1"/>
          <p:nvPr>
            <p:ph idx="1" type="subTitle"/>
          </p:nvPr>
        </p:nvSpPr>
        <p:spPr>
          <a:xfrm>
            <a:off x="2570400" y="2869025"/>
            <a:ext cx="4003200" cy="121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Bairi Sahitya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Loh Xin Yi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Satini Sankeerthana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Shauna Tan Li-Ting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Ong Li Wen</a:t>
            </a:r>
            <a:endParaRPr/>
          </a:p>
        </p:txBody>
      </p:sp>
      <p:sp>
        <p:nvSpPr>
          <p:cNvPr id="186" name="Google Shape;186;p31"/>
          <p:cNvSpPr/>
          <p:nvPr/>
        </p:nvSpPr>
        <p:spPr>
          <a:xfrm rot="5400000">
            <a:off x="4558741" y="1684499"/>
            <a:ext cx="26525" cy="186767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SOURCE BFS II</a:t>
            </a:r>
            <a:endParaRPr/>
          </a:p>
        </p:txBody>
      </p:sp>
      <p:pic>
        <p:nvPicPr>
          <p:cNvPr id="273" name="Google Shape;2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350" y="1112700"/>
            <a:ext cx="594360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used: 2D Array</a:t>
            </a:r>
            <a:endParaRPr/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1725750" y="1363075"/>
            <a:ext cx="6759300" cy="3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Distances Array: stores the distance to kth nearest hospital</a:t>
            </a:r>
            <a:endParaRPr sz="14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aphicFrame>
        <p:nvGraphicFramePr>
          <p:cNvPr id="280" name="Google Shape;280;p41"/>
          <p:cNvGraphicFramePr/>
          <p:nvPr/>
        </p:nvGraphicFramePr>
        <p:xfrm>
          <a:off x="1703125" y="2142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{5F4B1B08-F3B0-49A4-90AB-A718EDA823F9}</a:tableStyleId>
              </a:tblPr>
              <a:tblGrid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1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2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3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1" name="Google Shape;281;p41"/>
          <p:cNvGraphicFramePr/>
          <p:nvPr/>
        </p:nvGraphicFramePr>
        <p:xfrm>
          <a:off x="1703125" y="1761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{5F4B1B08-F3B0-49A4-90AB-A718EDA823F9}</a:tableStyleId>
              </a:tblPr>
              <a:tblGrid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2" name="Google Shape;282;p41"/>
          <p:cNvGraphicFramePr/>
          <p:nvPr/>
        </p:nvGraphicFramePr>
        <p:xfrm>
          <a:off x="1703125" y="2573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{5F4B1B08-F3B0-49A4-90AB-A718EDA823F9}</a:tableStyleId>
              </a:tblPr>
              <a:tblGrid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52CB1D"/>
                          </a:solidFill>
                        </a:rPr>
                        <a:t>2</a:t>
                      </a:r>
                      <a:endParaRPr b="1" sz="1600">
                        <a:solidFill>
                          <a:srgbClr val="52CB1D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3" name="Google Shape;283;p41"/>
          <p:cNvGraphicFramePr/>
          <p:nvPr/>
        </p:nvGraphicFramePr>
        <p:xfrm>
          <a:off x="1703125" y="2989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{5F4B1B08-F3B0-49A4-90AB-A718EDA823F9}</a:tableStyleId>
              </a:tblPr>
              <a:tblGrid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4" name="Google Shape;284;p41"/>
          <p:cNvSpPr txBox="1"/>
          <p:nvPr/>
        </p:nvSpPr>
        <p:spPr>
          <a:xfrm>
            <a:off x="457200" y="2085525"/>
            <a:ext cx="12318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istance  to nearest hospital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152400" y="2461300"/>
            <a:ext cx="1572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distance  to second nearest hospital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304800" y="2913275"/>
            <a:ext cx="1420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distance  to third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nearest hospital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7" name="Google Shape;287;p41"/>
          <p:cNvSpPr txBox="1"/>
          <p:nvPr/>
        </p:nvSpPr>
        <p:spPr>
          <a:xfrm>
            <a:off x="673375" y="3706900"/>
            <a:ext cx="2403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 - distance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8" name="Google Shape;288;p41"/>
          <p:cNvSpPr txBox="1"/>
          <p:nvPr/>
        </p:nvSpPr>
        <p:spPr>
          <a:xfrm>
            <a:off x="2316625" y="3488500"/>
            <a:ext cx="5956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shortest distance from Node 5 to the second nearest hospital?</a:t>
            </a:r>
            <a:r>
              <a:rPr b="1"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endParaRPr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used: 3D Array</a:t>
            </a:r>
            <a:endParaRPr/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1039425" y="1374950"/>
            <a:ext cx="7445700" cy="3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Parents Array: stores the node id of predecessor and the row to look for the nth nearest hospital</a:t>
            </a:r>
            <a:endParaRPr sz="14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aphicFrame>
        <p:nvGraphicFramePr>
          <p:cNvPr id="295" name="Google Shape;295;p42"/>
          <p:cNvGraphicFramePr/>
          <p:nvPr/>
        </p:nvGraphicFramePr>
        <p:xfrm>
          <a:off x="1724350" y="217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{5F4B1B08-F3B0-49A4-90AB-A718EDA823F9}</a:tableStyleId>
              </a:tblPr>
              <a:tblGrid>
                <a:gridCol w="686025"/>
                <a:gridCol w="752100"/>
                <a:gridCol w="622650"/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[</a:t>
                      </a: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-1][0]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[</a:t>
                      </a: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1][0]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[</a:t>
                      </a:r>
                      <a:r>
                        <a:rPr lang="en" sz="1500"/>
                        <a:t>3][0]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[</a:t>
                      </a:r>
                      <a:r>
                        <a:rPr lang="en" sz="1500"/>
                        <a:t>6][0]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6" name="Google Shape;296;p42"/>
          <p:cNvGraphicFramePr/>
          <p:nvPr/>
        </p:nvGraphicFramePr>
        <p:xfrm>
          <a:off x="1724350" y="179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{5F4B1B08-F3B0-49A4-90AB-A718EDA823F9}</a:tableStyleId>
              </a:tblPr>
              <a:tblGrid>
                <a:gridCol w="686925"/>
                <a:gridCol w="751200"/>
                <a:gridCol w="622650"/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7" name="Google Shape;297;p42"/>
          <p:cNvSpPr txBox="1"/>
          <p:nvPr/>
        </p:nvSpPr>
        <p:spPr>
          <a:xfrm>
            <a:off x="2544900" y="3204000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Shortest path node 5 to the second nearest hospital?</a:t>
            </a:r>
            <a:endParaRPr b="1" sz="17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98" name="Google Shape;298;p42"/>
          <p:cNvCxnSpPr/>
          <p:nvPr/>
        </p:nvCxnSpPr>
        <p:spPr>
          <a:xfrm rot="10800000">
            <a:off x="4297075" y="2003750"/>
            <a:ext cx="1036200" cy="6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42"/>
          <p:cNvCxnSpPr/>
          <p:nvPr/>
        </p:nvCxnSpPr>
        <p:spPr>
          <a:xfrm rot="10800000">
            <a:off x="2979050" y="1982500"/>
            <a:ext cx="961200" cy="2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42"/>
          <p:cNvSpPr/>
          <p:nvPr/>
        </p:nvSpPr>
        <p:spPr>
          <a:xfrm>
            <a:off x="2411275" y="2106550"/>
            <a:ext cx="688200" cy="5727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1" name="Google Shape;301;p42"/>
          <p:cNvGraphicFramePr/>
          <p:nvPr/>
        </p:nvGraphicFramePr>
        <p:xfrm>
          <a:off x="1724350" y="2602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{5F4B1B08-F3B0-49A4-90AB-A718EDA823F9}</a:tableStyleId>
              </a:tblPr>
              <a:tblGrid>
                <a:gridCol w="686925"/>
                <a:gridCol w="751200"/>
                <a:gridCol w="622650"/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x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x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[3][0]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x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x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2" name="Google Shape;302;p42"/>
          <p:cNvSpPr/>
          <p:nvPr/>
        </p:nvSpPr>
        <p:spPr>
          <a:xfrm>
            <a:off x="3793325" y="2175275"/>
            <a:ext cx="688200" cy="4305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2"/>
          <p:cNvSpPr txBox="1"/>
          <p:nvPr/>
        </p:nvSpPr>
        <p:spPr>
          <a:xfrm>
            <a:off x="1051325" y="3673100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 → 3 → 1</a:t>
            </a:r>
            <a:endParaRPr sz="2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ANALYSIS</a:t>
            </a:r>
            <a:endParaRPr/>
          </a:p>
        </p:txBody>
      </p:sp>
      <p:sp>
        <p:nvSpPr>
          <p:cNvPr id="309" name="Google Shape;309;p43"/>
          <p:cNvSpPr txBox="1"/>
          <p:nvPr>
            <p:ph idx="1" type="body"/>
          </p:nvPr>
        </p:nvSpPr>
        <p:spPr>
          <a:xfrm>
            <a:off x="1192350" y="1286875"/>
            <a:ext cx="6988200" cy="31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Worst Case: 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 edge is processed exactly k-times : ϴ(k|E|)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 node is queued and dequeued exactly k-times: ϴ(k|V|)</a:t>
            </a:r>
            <a:endParaRPr sz="20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Adjacency list used → complexity of getting neighbours: O(1)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Complexity of the additional computations: O(1)</a:t>
            </a:r>
            <a:endParaRPr sz="19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ϴ(k(|V|+|E|))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>
            <p:ph idx="2" type="title"/>
          </p:nvPr>
        </p:nvSpPr>
        <p:spPr>
          <a:xfrm>
            <a:off x="1904550" y="2160750"/>
            <a:ext cx="5334900" cy="779400"/>
          </a:xfrm>
          <a:prstGeom prst="rect">
            <a:avLst/>
          </a:prstGeom>
        </p:spPr>
        <p:txBody>
          <a:bodyPr anchorCtr="0" anchor="t" bIns="91425" lIns="91425" spcFirstLastPara="1" rIns="837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TEST CASE</a:t>
            </a:r>
            <a:endParaRPr sz="3900">
              <a:solidFill>
                <a:schemeClr val="lt2"/>
              </a:solidFill>
            </a:endParaRPr>
          </a:p>
        </p:txBody>
      </p:sp>
      <p:sp>
        <p:nvSpPr>
          <p:cNvPr id="315" name="Google Shape;315;p44"/>
          <p:cNvSpPr txBox="1"/>
          <p:nvPr>
            <p:ph idx="1" type="subTitle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Graph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/>
          <p:nvPr/>
        </p:nvSpPr>
        <p:spPr>
          <a:xfrm>
            <a:off x="3244200" y="147350"/>
            <a:ext cx="532200" cy="4464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21" name="Google Shape;321;p45"/>
          <p:cNvSpPr/>
          <p:nvPr/>
        </p:nvSpPr>
        <p:spPr>
          <a:xfrm>
            <a:off x="4598875" y="604550"/>
            <a:ext cx="532200" cy="446400"/>
          </a:xfrm>
          <a:prstGeom prst="ellipse">
            <a:avLst/>
          </a:prstGeom>
          <a:solidFill>
            <a:srgbClr val="9BE5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2" name="Google Shape;322;p45"/>
          <p:cNvSpPr/>
          <p:nvPr/>
        </p:nvSpPr>
        <p:spPr>
          <a:xfrm>
            <a:off x="2787000" y="1366550"/>
            <a:ext cx="532200" cy="4464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23" name="Google Shape;323;p45"/>
          <p:cNvSpPr/>
          <p:nvPr/>
        </p:nvSpPr>
        <p:spPr>
          <a:xfrm>
            <a:off x="6089000" y="1738950"/>
            <a:ext cx="532200" cy="4464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24" name="Google Shape;324;p45"/>
          <p:cNvSpPr/>
          <p:nvPr/>
        </p:nvSpPr>
        <p:spPr>
          <a:xfrm>
            <a:off x="5868875" y="678425"/>
            <a:ext cx="532200" cy="4464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25" name="Google Shape;325;p45"/>
          <p:cNvSpPr/>
          <p:nvPr/>
        </p:nvSpPr>
        <p:spPr>
          <a:xfrm>
            <a:off x="6512325" y="2890550"/>
            <a:ext cx="532200" cy="446400"/>
          </a:xfrm>
          <a:prstGeom prst="ellipse">
            <a:avLst/>
          </a:prstGeom>
          <a:solidFill>
            <a:srgbClr val="9BE5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26" name="Google Shape;326;p45"/>
          <p:cNvSpPr/>
          <p:nvPr/>
        </p:nvSpPr>
        <p:spPr>
          <a:xfrm>
            <a:off x="8053300" y="3375475"/>
            <a:ext cx="532200" cy="4464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10</a:t>
            </a:r>
            <a:endParaRPr sz="1300"/>
          </a:p>
        </p:txBody>
      </p:sp>
      <p:sp>
        <p:nvSpPr>
          <p:cNvPr id="327" name="Google Shape;327;p45"/>
          <p:cNvSpPr/>
          <p:nvPr/>
        </p:nvSpPr>
        <p:spPr>
          <a:xfrm>
            <a:off x="2254800" y="2185350"/>
            <a:ext cx="532200" cy="4464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328" name="Google Shape;328;p45"/>
          <p:cNvSpPr/>
          <p:nvPr/>
        </p:nvSpPr>
        <p:spPr>
          <a:xfrm>
            <a:off x="3152275" y="2966750"/>
            <a:ext cx="532200" cy="446400"/>
          </a:xfrm>
          <a:prstGeom prst="ellipse">
            <a:avLst/>
          </a:prstGeom>
          <a:solidFill>
            <a:srgbClr val="9BE5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329" name="Google Shape;329;p45"/>
          <p:cNvSpPr/>
          <p:nvPr/>
        </p:nvSpPr>
        <p:spPr>
          <a:xfrm>
            <a:off x="3887675" y="3563225"/>
            <a:ext cx="532200" cy="4464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30" name="Google Shape;330;p45"/>
          <p:cNvSpPr/>
          <p:nvPr/>
        </p:nvSpPr>
        <p:spPr>
          <a:xfrm>
            <a:off x="5336675" y="3680275"/>
            <a:ext cx="532200" cy="4464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31" name="Google Shape;331;p45"/>
          <p:cNvSpPr/>
          <p:nvPr/>
        </p:nvSpPr>
        <p:spPr>
          <a:xfrm>
            <a:off x="7850050" y="2069275"/>
            <a:ext cx="532200" cy="4464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13</a:t>
            </a:r>
            <a:endParaRPr sz="1300"/>
          </a:p>
        </p:txBody>
      </p:sp>
      <p:cxnSp>
        <p:nvCxnSpPr>
          <p:cNvPr id="332" name="Google Shape;332;p45"/>
          <p:cNvCxnSpPr>
            <a:stCxn id="320" idx="6"/>
            <a:endCxn id="321" idx="1"/>
          </p:cNvCxnSpPr>
          <p:nvPr/>
        </p:nvCxnSpPr>
        <p:spPr>
          <a:xfrm>
            <a:off x="3776400" y="370550"/>
            <a:ext cx="900300" cy="29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45"/>
          <p:cNvCxnSpPr>
            <a:stCxn id="320" idx="3"/>
            <a:endCxn id="322" idx="0"/>
          </p:cNvCxnSpPr>
          <p:nvPr/>
        </p:nvCxnSpPr>
        <p:spPr>
          <a:xfrm flipH="1">
            <a:off x="3053039" y="528376"/>
            <a:ext cx="269100" cy="83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45"/>
          <p:cNvCxnSpPr>
            <a:stCxn id="320" idx="4"/>
            <a:endCxn id="328" idx="0"/>
          </p:cNvCxnSpPr>
          <p:nvPr/>
        </p:nvCxnSpPr>
        <p:spPr>
          <a:xfrm flipH="1">
            <a:off x="3418500" y="593750"/>
            <a:ext cx="91800" cy="237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5"/>
          <p:cNvCxnSpPr>
            <a:stCxn id="321" idx="2"/>
            <a:endCxn id="322" idx="7"/>
          </p:cNvCxnSpPr>
          <p:nvPr/>
        </p:nvCxnSpPr>
        <p:spPr>
          <a:xfrm flipH="1">
            <a:off x="3241375" y="827750"/>
            <a:ext cx="1357500" cy="60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5"/>
          <p:cNvCxnSpPr>
            <a:stCxn id="322" idx="6"/>
            <a:endCxn id="324" idx="3"/>
          </p:cNvCxnSpPr>
          <p:nvPr/>
        </p:nvCxnSpPr>
        <p:spPr>
          <a:xfrm flipH="1" rot="10800000">
            <a:off x="3319200" y="1059350"/>
            <a:ext cx="2627700" cy="53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5"/>
          <p:cNvCxnSpPr>
            <a:stCxn id="324" idx="4"/>
            <a:endCxn id="327" idx="6"/>
          </p:cNvCxnSpPr>
          <p:nvPr/>
        </p:nvCxnSpPr>
        <p:spPr>
          <a:xfrm flipH="1">
            <a:off x="2786975" y="1124825"/>
            <a:ext cx="3348000" cy="128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45"/>
          <p:cNvCxnSpPr>
            <a:stCxn id="327" idx="5"/>
            <a:endCxn id="328" idx="1"/>
          </p:cNvCxnSpPr>
          <p:nvPr/>
        </p:nvCxnSpPr>
        <p:spPr>
          <a:xfrm>
            <a:off x="2709061" y="2566376"/>
            <a:ext cx="521100" cy="465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45"/>
          <p:cNvCxnSpPr>
            <a:stCxn id="328" idx="7"/>
            <a:endCxn id="325" idx="2"/>
          </p:cNvCxnSpPr>
          <p:nvPr/>
        </p:nvCxnSpPr>
        <p:spPr>
          <a:xfrm>
            <a:off x="3606536" y="3032124"/>
            <a:ext cx="2905800" cy="8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45"/>
          <p:cNvCxnSpPr>
            <a:stCxn id="321" idx="4"/>
            <a:endCxn id="329" idx="0"/>
          </p:cNvCxnSpPr>
          <p:nvPr/>
        </p:nvCxnSpPr>
        <p:spPr>
          <a:xfrm flipH="1">
            <a:off x="4153675" y="1050950"/>
            <a:ext cx="711300" cy="251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45"/>
          <p:cNvCxnSpPr>
            <a:stCxn id="322" idx="5"/>
            <a:endCxn id="330" idx="2"/>
          </p:cNvCxnSpPr>
          <p:nvPr/>
        </p:nvCxnSpPr>
        <p:spPr>
          <a:xfrm>
            <a:off x="3241261" y="1747576"/>
            <a:ext cx="2095500" cy="215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45"/>
          <p:cNvCxnSpPr>
            <a:stCxn id="323" idx="4"/>
            <a:endCxn id="325" idx="1"/>
          </p:cNvCxnSpPr>
          <p:nvPr/>
        </p:nvCxnSpPr>
        <p:spPr>
          <a:xfrm>
            <a:off x="6355100" y="2185350"/>
            <a:ext cx="235200" cy="770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45"/>
          <p:cNvCxnSpPr>
            <a:stCxn id="323" idx="3"/>
            <a:endCxn id="330" idx="7"/>
          </p:cNvCxnSpPr>
          <p:nvPr/>
        </p:nvCxnSpPr>
        <p:spPr>
          <a:xfrm flipH="1">
            <a:off x="5791039" y="2119976"/>
            <a:ext cx="375900" cy="162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5"/>
          <p:cNvCxnSpPr>
            <a:stCxn id="321" idx="5"/>
            <a:endCxn id="323" idx="1"/>
          </p:cNvCxnSpPr>
          <p:nvPr/>
        </p:nvCxnSpPr>
        <p:spPr>
          <a:xfrm>
            <a:off x="5053136" y="985576"/>
            <a:ext cx="1113900" cy="81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5"/>
          <p:cNvCxnSpPr>
            <a:stCxn id="325" idx="3"/>
            <a:endCxn id="329" idx="7"/>
          </p:cNvCxnSpPr>
          <p:nvPr/>
        </p:nvCxnSpPr>
        <p:spPr>
          <a:xfrm flipH="1">
            <a:off x="4342064" y="3271576"/>
            <a:ext cx="2248200" cy="35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45"/>
          <p:cNvCxnSpPr>
            <a:stCxn id="330" idx="6"/>
            <a:endCxn id="326" idx="3"/>
          </p:cNvCxnSpPr>
          <p:nvPr/>
        </p:nvCxnSpPr>
        <p:spPr>
          <a:xfrm flipH="1" rot="10800000">
            <a:off x="5868875" y="3756475"/>
            <a:ext cx="2262300" cy="14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45"/>
          <p:cNvCxnSpPr>
            <a:stCxn id="331" idx="4"/>
            <a:endCxn id="326" idx="0"/>
          </p:cNvCxnSpPr>
          <p:nvPr/>
        </p:nvCxnSpPr>
        <p:spPr>
          <a:xfrm>
            <a:off x="8116150" y="2515675"/>
            <a:ext cx="203400" cy="859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45"/>
          <p:cNvSpPr/>
          <p:nvPr/>
        </p:nvSpPr>
        <p:spPr>
          <a:xfrm>
            <a:off x="221600" y="3339150"/>
            <a:ext cx="532200" cy="4464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5"/>
          <p:cNvSpPr/>
          <p:nvPr/>
        </p:nvSpPr>
        <p:spPr>
          <a:xfrm>
            <a:off x="221600" y="3985075"/>
            <a:ext cx="532200" cy="446400"/>
          </a:xfrm>
          <a:prstGeom prst="ellipse">
            <a:avLst/>
          </a:prstGeom>
          <a:solidFill>
            <a:srgbClr val="9BE5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5"/>
          <p:cNvSpPr txBox="1"/>
          <p:nvPr/>
        </p:nvSpPr>
        <p:spPr>
          <a:xfrm>
            <a:off x="728375" y="3370800"/>
            <a:ext cx="1113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Building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1" name="Google Shape;351;p45"/>
          <p:cNvSpPr txBox="1"/>
          <p:nvPr/>
        </p:nvSpPr>
        <p:spPr>
          <a:xfrm>
            <a:off x="804575" y="3980400"/>
            <a:ext cx="1113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Hospital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2" name="Google Shape;352;p45"/>
          <p:cNvSpPr txBox="1"/>
          <p:nvPr/>
        </p:nvSpPr>
        <p:spPr>
          <a:xfrm>
            <a:off x="196175" y="4442200"/>
            <a:ext cx="36915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NodeID for Nodes  11 and 12 do not exist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3" name="Google Shape;353;p45"/>
          <p:cNvSpPr txBox="1"/>
          <p:nvPr/>
        </p:nvSpPr>
        <p:spPr>
          <a:xfrm>
            <a:off x="196175" y="2613400"/>
            <a:ext cx="36915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Source Sans Pro"/>
                <a:ea typeface="Source Sans Pro"/>
                <a:cs typeface="Source Sans Pro"/>
                <a:sym typeface="Source Sans Pro"/>
              </a:rPr>
              <a:t>Legend</a:t>
            </a:r>
            <a:endParaRPr b="1" u="sng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/>
          <p:nvPr>
            <p:ph idx="2" type="title"/>
          </p:nvPr>
        </p:nvSpPr>
        <p:spPr>
          <a:xfrm>
            <a:off x="1904550" y="2160750"/>
            <a:ext cx="5334900" cy="779400"/>
          </a:xfrm>
          <a:prstGeom prst="rect">
            <a:avLst/>
          </a:prstGeom>
        </p:spPr>
        <p:txBody>
          <a:bodyPr anchorCtr="0" anchor="t" bIns="91425" lIns="91425" spcFirstLastPara="1" rIns="837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EMPIRICAL ANALYSIS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359" name="Google Shape;359;p46"/>
          <p:cNvSpPr txBox="1"/>
          <p:nvPr>
            <p:ph idx="1" type="subTitle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Statistics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idx="1" type="body"/>
          </p:nvPr>
        </p:nvSpPr>
        <p:spPr>
          <a:xfrm>
            <a:off x="613375" y="2244575"/>
            <a:ext cx="4165500" cy="26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To compare within each k, for each k:</a:t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Measured the time taken (ms) for each number of hospitals 30 times (sample size for each number of hospitals = 30)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Calculate the average time taken (ms) using the 30 readings for each number of hospitals</a:t>
            </a:r>
            <a:endParaRPr sz="1800"/>
          </a:p>
        </p:txBody>
      </p:sp>
      <p:sp>
        <p:nvSpPr>
          <p:cNvPr id="365" name="Google Shape;365;p47"/>
          <p:cNvSpPr txBox="1"/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ANALYSIS</a:t>
            </a:r>
            <a:endParaRPr/>
          </a:p>
        </p:txBody>
      </p:sp>
      <p:sp>
        <p:nvSpPr>
          <p:cNvPr id="366" name="Google Shape;366;p47"/>
          <p:cNvSpPr txBox="1"/>
          <p:nvPr>
            <p:ph idx="1" type="body"/>
          </p:nvPr>
        </p:nvSpPr>
        <p:spPr>
          <a:xfrm>
            <a:off x="4916625" y="2244575"/>
            <a:ext cx="3645000" cy="18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To compare between different values of k:</a:t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Calculate the total average time taken (ms) for all numbers of hospitals for each value of k</a:t>
            </a:r>
            <a:endParaRPr sz="1800"/>
          </a:p>
        </p:txBody>
      </p:sp>
      <p:sp>
        <p:nvSpPr>
          <p:cNvPr id="367" name="Google Shape;367;p47"/>
          <p:cNvSpPr txBox="1"/>
          <p:nvPr>
            <p:ph idx="1" type="body"/>
          </p:nvPr>
        </p:nvSpPr>
        <p:spPr>
          <a:xfrm>
            <a:off x="1237475" y="1065275"/>
            <a:ext cx="69369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Same graph was used for all tests (1000 nodes)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Same set of hospital IDs were used for each number of hospitals across all levels of k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within same values of k</a:t>
            </a:r>
            <a:endParaRPr/>
          </a:p>
        </p:txBody>
      </p:sp>
      <p:sp>
        <p:nvSpPr>
          <p:cNvPr id="373" name="Google Shape;373;p48"/>
          <p:cNvSpPr txBox="1"/>
          <p:nvPr/>
        </p:nvSpPr>
        <p:spPr>
          <a:xfrm>
            <a:off x="5066950" y="1036500"/>
            <a:ext cx="32607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0 &lt;= Number of hospitals &lt;= 100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Sample size for each hospital size = 30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4" name="Google Shape;374;p48"/>
          <p:cNvSpPr txBox="1"/>
          <p:nvPr/>
        </p:nvSpPr>
        <p:spPr>
          <a:xfrm>
            <a:off x="933775" y="1725300"/>
            <a:ext cx="5511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k=1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75" name="Google Shape;37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613" y="1664025"/>
            <a:ext cx="5510775" cy="33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9"/>
          <p:cNvSpPr txBox="1"/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within same values of k</a:t>
            </a:r>
            <a:endParaRPr/>
          </a:p>
        </p:txBody>
      </p:sp>
      <p:sp>
        <p:nvSpPr>
          <p:cNvPr id="381" name="Google Shape;381;p49"/>
          <p:cNvSpPr txBox="1"/>
          <p:nvPr/>
        </p:nvSpPr>
        <p:spPr>
          <a:xfrm>
            <a:off x="5066950" y="1036500"/>
            <a:ext cx="32607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0 &lt;= Number of hospitals &lt;= 100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Sample size for each hospital size = 30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2" name="Google Shape;382;p49"/>
          <p:cNvSpPr txBox="1"/>
          <p:nvPr/>
        </p:nvSpPr>
        <p:spPr>
          <a:xfrm>
            <a:off x="933775" y="1725300"/>
            <a:ext cx="5511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k=2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83" name="Google Shape;38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963" y="1632825"/>
            <a:ext cx="5474075" cy="33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92" name="Google Shape;192;p32"/>
          <p:cNvSpPr txBox="1"/>
          <p:nvPr>
            <p:ph idx="2" type="title"/>
          </p:nvPr>
        </p:nvSpPr>
        <p:spPr>
          <a:xfrm>
            <a:off x="876525" y="1334200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3" name="Google Shape;193;p32"/>
          <p:cNvSpPr txBox="1"/>
          <p:nvPr>
            <p:ph idx="1" type="subTitle"/>
          </p:nvPr>
        </p:nvSpPr>
        <p:spPr>
          <a:xfrm>
            <a:off x="2047875" y="1268450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MULTI SOURCE BFS I </a:t>
            </a:r>
            <a:endParaRPr/>
          </a:p>
        </p:txBody>
      </p:sp>
      <p:sp>
        <p:nvSpPr>
          <p:cNvPr id="194" name="Google Shape;194;p32"/>
          <p:cNvSpPr txBox="1"/>
          <p:nvPr>
            <p:ph idx="3" type="subTitle"/>
          </p:nvPr>
        </p:nvSpPr>
        <p:spPr>
          <a:xfrm>
            <a:off x="2047875" y="1563725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find the nearest Hospital</a:t>
            </a:r>
            <a:endParaRPr/>
          </a:p>
        </p:txBody>
      </p:sp>
      <p:sp>
        <p:nvSpPr>
          <p:cNvPr id="195" name="Google Shape;195;p32"/>
          <p:cNvSpPr txBox="1"/>
          <p:nvPr>
            <p:ph idx="4" type="title"/>
          </p:nvPr>
        </p:nvSpPr>
        <p:spPr>
          <a:xfrm>
            <a:off x="876525" y="2543875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6" name="Google Shape;196;p32"/>
          <p:cNvSpPr txBox="1"/>
          <p:nvPr>
            <p:ph idx="5" type="subTitle"/>
          </p:nvPr>
        </p:nvSpPr>
        <p:spPr>
          <a:xfrm>
            <a:off x="2047875" y="2478125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 COMPLEXITY I</a:t>
            </a:r>
            <a:endParaRPr/>
          </a:p>
        </p:txBody>
      </p:sp>
      <p:sp>
        <p:nvSpPr>
          <p:cNvPr id="197" name="Google Shape;197;p32"/>
          <p:cNvSpPr txBox="1"/>
          <p:nvPr>
            <p:ph idx="6" type="subTitle"/>
          </p:nvPr>
        </p:nvSpPr>
        <p:spPr>
          <a:xfrm>
            <a:off x="2047875" y="2773400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Worst Case Time Complexity Analysis</a:t>
            </a:r>
            <a:endParaRPr/>
          </a:p>
        </p:txBody>
      </p:sp>
      <p:sp>
        <p:nvSpPr>
          <p:cNvPr id="198" name="Google Shape;198;p32"/>
          <p:cNvSpPr txBox="1"/>
          <p:nvPr>
            <p:ph idx="7" type="title"/>
          </p:nvPr>
        </p:nvSpPr>
        <p:spPr>
          <a:xfrm>
            <a:off x="4695825" y="1334200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9" name="Google Shape;199;p32"/>
          <p:cNvSpPr txBox="1"/>
          <p:nvPr>
            <p:ph idx="8" type="subTitle"/>
          </p:nvPr>
        </p:nvSpPr>
        <p:spPr>
          <a:xfrm>
            <a:off x="5867175" y="1268450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 COMPLEXITY II</a:t>
            </a:r>
            <a:endParaRPr/>
          </a:p>
        </p:txBody>
      </p:sp>
      <p:sp>
        <p:nvSpPr>
          <p:cNvPr id="200" name="Google Shape;200;p32"/>
          <p:cNvSpPr txBox="1"/>
          <p:nvPr>
            <p:ph idx="9" type="subTitle"/>
          </p:nvPr>
        </p:nvSpPr>
        <p:spPr>
          <a:xfrm>
            <a:off x="5867175" y="1563725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r>
              <a:rPr lang="en"/>
              <a:t>Worst Case Time Complexity Analysis</a:t>
            </a:r>
            <a:endParaRPr/>
          </a:p>
        </p:txBody>
      </p:sp>
      <p:sp>
        <p:nvSpPr>
          <p:cNvPr id="201" name="Google Shape;201;p32"/>
          <p:cNvSpPr txBox="1"/>
          <p:nvPr>
            <p:ph idx="13" type="title"/>
          </p:nvPr>
        </p:nvSpPr>
        <p:spPr>
          <a:xfrm>
            <a:off x="4695825" y="2543875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02" name="Google Shape;202;p32"/>
          <p:cNvSpPr txBox="1"/>
          <p:nvPr>
            <p:ph idx="14" type="subTitle"/>
          </p:nvPr>
        </p:nvSpPr>
        <p:spPr>
          <a:xfrm>
            <a:off x="5867175" y="2478125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TEST CASE</a:t>
            </a:r>
            <a:endParaRPr/>
          </a:p>
        </p:txBody>
      </p:sp>
      <p:sp>
        <p:nvSpPr>
          <p:cNvPr id="203" name="Google Shape;203;p32"/>
          <p:cNvSpPr txBox="1"/>
          <p:nvPr>
            <p:ph idx="15" type="subTitle"/>
          </p:nvPr>
        </p:nvSpPr>
        <p:spPr>
          <a:xfrm>
            <a:off x="5867175" y="2773400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Example Graph</a:t>
            </a:r>
            <a:endParaRPr/>
          </a:p>
        </p:txBody>
      </p:sp>
      <p:sp>
        <p:nvSpPr>
          <p:cNvPr id="204" name="Google Shape;204;p32"/>
          <p:cNvSpPr/>
          <p:nvPr/>
        </p:nvSpPr>
        <p:spPr>
          <a:xfrm>
            <a:off x="1943100" y="1334227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2"/>
          <p:cNvSpPr/>
          <p:nvPr/>
        </p:nvSpPr>
        <p:spPr>
          <a:xfrm>
            <a:off x="1943100" y="2543902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2"/>
          <p:cNvSpPr/>
          <p:nvPr/>
        </p:nvSpPr>
        <p:spPr>
          <a:xfrm>
            <a:off x="5762400" y="1334227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/>
          <p:nvPr/>
        </p:nvSpPr>
        <p:spPr>
          <a:xfrm>
            <a:off x="5762400" y="2543902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 txBox="1"/>
          <p:nvPr>
            <p:ph idx="4" type="title"/>
          </p:nvPr>
        </p:nvSpPr>
        <p:spPr>
          <a:xfrm>
            <a:off x="876525" y="3686875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9" name="Google Shape;209;p32"/>
          <p:cNvSpPr txBox="1"/>
          <p:nvPr>
            <p:ph idx="5" type="subTitle"/>
          </p:nvPr>
        </p:nvSpPr>
        <p:spPr>
          <a:xfrm>
            <a:off x="2047875" y="3621125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MULTI SOURCE BFS II</a:t>
            </a:r>
            <a:endParaRPr/>
          </a:p>
        </p:txBody>
      </p:sp>
      <p:sp>
        <p:nvSpPr>
          <p:cNvPr id="210" name="Google Shape;210;p32"/>
          <p:cNvSpPr txBox="1"/>
          <p:nvPr>
            <p:ph idx="6" type="subTitle"/>
          </p:nvPr>
        </p:nvSpPr>
        <p:spPr>
          <a:xfrm>
            <a:off x="2047875" y="3916400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find the K-nearest Hospitals </a:t>
            </a:r>
            <a:endParaRPr/>
          </a:p>
        </p:txBody>
      </p:sp>
      <p:sp>
        <p:nvSpPr>
          <p:cNvPr id="211" name="Google Shape;211;p32"/>
          <p:cNvSpPr/>
          <p:nvPr/>
        </p:nvSpPr>
        <p:spPr>
          <a:xfrm>
            <a:off x="1943100" y="3686902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2"/>
          <p:cNvSpPr txBox="1"/>
          <p:nvPr>
            <p:ph idx="13" type="title"/>
          </p:nvPr>
        </p:nvSpPr>
        <p:spPr>
          <a:xfrm>
            <a:off x="4695825" y="3686875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13" name="Google Shape;213;p32"/>
          <p:cNvSpPr txBox="1"/>
          <p:nvPr>
            <p:ph idx="14" type="subTitle"/>
          </p:nvPr>
        </p:nvSpPr>
        <p:spPr>
          <a:xfrm>
            <a:off x="5867175" y="3621125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EMPIRICAL ANALYSIS</a:t>
            </a:r>
            <a:endParaRPr/>
          </a:p>
        </p:txBody>
      </p:sp>
      <p:sp>
        <p:nvSpPr>
          <p:cNvPr id="214" name="Google Shape;214;p32"/>
          <p:cNvSpPr txBox="1"/>
          <p:nvPr>
            <p:ph idx="15" type="subTitle"/>
          </p:nvPr>
        </p:nvSpPr>
        <p:spPr>
          <a:xfrm>
            <a:off x="5867175" y="3916400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215" name="Google Shape;215;p32"/>
          <p:cNvSpPr/>
          <p:nvPr/>
        </p:nvSpPr>
        <p:spPr>
          <a:xfrm>
            <a:off x="5762400" y="3686902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0"/>
          <p:cNvSpPr txBox="1"/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within same values of k</a:t>
            </a:r>
            <a:endParaRPr/>
          </a:p>
        </p:txBody>
      </p:sp>
      <p:sp>
        <p:nvSpPr>
          <p:cNvPr id="389" name="Google Shape;389;p50"/>
          <p:cNvSpPr txBox="1"/>
          <p:nvPr/>
        </p:nvSpPr>
        <p:spPr>
          <a:xfrm>
            <a:off x="5066950" y="1036500"/>
            <a:ext cx="32607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0 &lt;= Number of hospitals &lt;= 100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Sample size for each hospital size = 30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0" name="Google Shape;390;p50"/>
          <p:cNvSpPr txBox="1"/>
          <p:nvPr/>
        </p:nvSpPr>
        <p:spPr>
          <a:xfrm>
            <a:off x="933775" y="1725300"/>
            <a:ext cx="5511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k=3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91" name="Google Shape;39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838" y="1648800"/>
            <a:ext cx="5566325" cy="33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/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within same values of k</a:t>
            </a:r>
            <a:endParaRPr/>
          </a:p>
        </p:txBody>
      </p:sp>
      <p:sp>
        <p:nvSpPr>
          <p:cNvPr id="397" name="Google Shape;397;p51"/>
          <p:cNvSpPr txBox="1"/>
          <p:nvPr/>
        </p:nvSpPr>
        <p:spPr>
          <a:xfrm>
            <a:off x="5066950" y="1036500"/>
            <a:ext cx="32607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0 &lt;= Number of hospitals &lt;= 100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Sample size for each hospital size = 30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8" name="Google Shape;398;p51"/>
          <p:cNvSpPr txBox="1"/>
          <p:nvPr/>
        </p:nvSpPr>
        <p:spPr>
          <a:xfrm>
            <a:off x="933775" y="1725300"/>
            <a:ext cx="5511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k=4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99" name="Google Shape;39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263" y="1725300"/>
            <a:ext cx="5359475" cy="3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2"/>
          <p:cNvSpPr txBox="1"/>
          <p:nvPr>
            <p:ph type="title"/>
          </p:nvPr>
        </p:nvSpPr>
        <p:spPr>
          <a:xfrm>
            <a:off x="1974725" y="540000"/>
            <a:ext cx="644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between different values of k</a:t>
            </a:r>
            <a:endParaRPr/>
          </a:p>
        </p:txBody>
      </p:sp>
      <p:pic>
        <p:nvPicPr>
          <p:cNvPr id="405" name="Google Shape;40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025" y="1249825"/>
            <a:ext cx="6123926" cy="36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3"/>
          <p:cNvSpPr txBox="1"/>
          <p:nvPr>
            <p:ph type="ctrTitle"/>
          </p:nvPr>
        </p:nvSpPr>
        <p:spPr>
          <a:xfrm>
            <a:off x="1566750" y="1538250"/>
            <a:ext cx="6010500" cy="20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Thank You!</a:t>
            </a:r>
            <a:endParaRPr sz="6600"/>
          </a:p>
        </p:txBody>
      </p:sp>
      <p:sp>
        <p:nvSpPr>
          <p:cNvPr id="411" name="Google Shape;411;p53"/>
          <p:cNvSpPr txBox="1"/>
          <p:nvPr>
            <p:ph idx="4294967295" type="subTitle"/>
          </p:nvPr>
        </p:nvSpPr>
        <p:spPr>
          <a:xfrm>
            <a:off x="3101850" y="2963500"/>
            <a:ext cx="29403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>
                <a:latin typeface="Reem Kufi"/>
                <a:ea typeface="Reem Kufi"/>
                <a:cs typeface="Reem Kufi"/>
                <a:sym typeface="Reem Kufi"/>
              </a:rPr>
              <a:t>Any Questions?</a:t>
            </a:r>
            <a:endParaRPr sz="2300"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idx="2" type="title"/>
          </p:nvPr>
        </p:nvSpPr>
        <p:spPr>
          <a:xfrm>
            <a:off x="1904550" y="2160750"/>
            <a:ext cx="5334900" cy="779400"/>
          </a:xfrm>
          <a:prstGeom prst="rect">
            <a:avLst/>
          </a:prstGeom>
        </p:spPr>
        <p:txBody>
          <a:bodyPr anchorCtr="0" anchor="t" bIns="91425" lIns="91425" spcFirstLastPara="1" rIns="837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M</a:t>
            </a:r>
            <a:r>
              <a:rPr lang="en" sz="3900"/>
              <a:t>ULTI SOURCE BFS I</a:t>
            </a:r>
            <a:endParaRPr sz="3900">
              <a:solidFill>
                <a:schemeClr val="lt2"/>
              </a:solidFill>
            </a:endParaRPr>
          </a:p>
        </p:txBody>
      </p:sp>
      <p:sp>
        <p:nvSpPr>
          <p:cNvPr id="221" name="Google Shape;221;p33"/>
          <p:cNvSpPr txBox="1"/>
          <p:nvPr>
            <p:ph idx="1" type="subTitle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find the nearest Hospital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1192350" y="1363075"/>
            <a:ext cx="6759300" cy="31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Is based on the Breadth-First Search (BFS) Algorithm except: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Multiple BFS traversals concurrently.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Instead of one source being pushed into the queue, all the source nodes are pushed into the queue.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4"/>
          <p:cNvSpPr txBox="1"/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SOURCE BFS 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SOURCE BFS I</a:t>
            </a:r>
            <a:endParaRPr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675" y="1318700"/>
            <a:ext cx="6201449" cy="37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used: 1D Arrays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1192350" y="1286875"/>
            <a:ext cx="6759300" cy="3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Distance Array: stores the distance to nearest hospital</a:t>
            </a:r>
            <a:endParaRPr sz="14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1192350" y="2746550"/>
            <a:ext cx="6759300" cy="3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Parent Array: stores the node id of predecessor</a:t>
            </a:r>
            <a:endParaRPr sz="14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aphicFrame>
        <p:nvGraphicFramePr>
          <p:cNvPr id="241" name="Google Shape;241;p36"/>
          <p:cNvGraphicFramePr/>
          <p:nvPr/>
        </p:nvGraphicFramePr>
        <p:xfrm>
          <a:off x="1190950" y="35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{5F4B1B08-F3B0-49A4-90AB-A718EDA823F9}</a:tableStyleId>
              </a:tblPr>
              <a:tblGrid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-1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1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3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6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2" name="Google Shape;242;p36"/>
          <p:cNvGraphicFramePr/>
          <p:nvPr/>
        </p:nvGraphicFramePr>
        <p:xfrm>
          <a:off x="1190950" y="316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{5F4B1B08-F3B0-49A4-90AB-A718EDA823F9}</a:tableStyleId>
              </a:tblPr>
              <a:tblGrid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3" name="Google Shape;243;p36"/>
          <p:cNvGraphicFramePr/>
          <p:nvPr/>
        </p:nvGraphicFramePr>
        <p:xfrm>
          <a:off x="1169725" y="2066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{5F4B1B08-F3B0-49A4-90AB-A718EDA823F9}</a:tableStyleId>
              </a:tblPr>
              <a:tblGrid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1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2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00FF00"/>
                          </a:solidFill>
                        </a:rPr>
                        <a:t>3</a:t>
                      </a:r>
                      <a:endParaRPr b="1" sz="18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x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4" name="Google Shape;244;p36"/>
          <p:cNvGraphicFramePr/>
          <p:nvPr/>
        </p:nvGraphicFramePr>
        <p:xfrm>
          <a:off x="1169725" y="1685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{5F4B1B08-F3B0-49A4-90AB-A718EDA823F9}</a:tableStyleId>
              </a:tblPr>
              <a:tblGrid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  <a:gridCol w="686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5" name="Google Shape;245;p36"/>
          <p:cNvSpPr txBox="1"/>
          <p:nvPr/>
        </p:nvSpPr>
        <p:spPr>
          <a:xfrm>
            <a:off x="1169725" y="4104100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hortest  distance from node 8:  3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  →  6  →  3  →  1 </a:t>
            </a:r>
            <a:endParaRPr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46" name="Google Shape;246;p36"/>
          <p:cNvCxnSpPr/>
          <p:nvPr/>
        </p:nvCxnSpPr>
        <p:spPr>
          <a:xfrm rot="10800000">
            <a:off x="5850825" y="3428950"/>
            <a:ext cx="1017900" cy="2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36"/>
          <p:cNvCxnSpPr/>
          <p:nvPr/>
        </p:nvCxnSpPr>
        <p:spPr>
          <a:xfrm rot="10800000">
            <a:off x="2303875" y="3461175"/>
            <a:ext cx="1124400" cy="2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36"/>
          <p:cNvCxnSpPr/>
          <p:nvPr/>
        </p:nvCxnSpPr>
        <p:spPr>
          <a:xfrm rot="10800000">
            <a:off x="3718425" y="3471975"/>
            <a:ext cx="1815600" cy="2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36"/>
          <p:cNvSpPr/>
          <p:nvPr/>
        </p:nvSpPr>
        <p:spPr>
          <a:xfrm>
            <a:off x="2003850" y="3549250"/>
            <a:ext cx="475500" cy="4305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ANALYSIS</a:t>
            </a:r>
            <a:endParaRPr/>
          </a:p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1192350" y="1286875"/>
            <a:ext cx="6759300" cy="31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Worst Case: 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 edge is processed exactly once : </a:t>
            </a:r>
            <a:r>
              <a:rPr lang="en" sz="2000"/>
              <a:t>ϴ(|E|)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 node is queued and dequeued exactly once: ϴ(|V|)</a:t>
            </a:r>
            <a:endParaRPr sz="20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Adjacency list used → complexity of getting neighbours: O(1)</a:t>
            </a:r>
            <a:endParaRPr sz="19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ϴ(|V|+|E|)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idx="2" type="title"/>
          </p:nvPr>
        </p:nvSpPr>
        <p:spPr>
          <a:xfrm>
            <a:off x="1904550" y="2160750"/>
            <a:ext cx="5334900" cy="779400"/>
          </a:xfrm>
          <a:prstGeom prst="rect">
            <a:avLst/>
          </a:prstGeom>
        </p:spPr>
        <p:txBody>
          <a:bodyPr anchorCtr="0" anchor="t" bIns="91425" lIns="91425" spcFirstLastPara="1" rIns="837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MULTI SOURCE BFS II</a:t>
            </a:r>
            <a:endParaRPr sz="3900">
              <a:solidFill>
                <a:schemeClr val="lt2"/>
              </a:solidFill>
            </a:endParaRPr>
          </a:p>
        </p:txBody>
      </p:sp>
      <p:sp>
        <p:nvSpPr>
          <p:cNvPr id="261" name="Google Shape;261;p38"/>
          <p:cNvSpPr txBox="1"/>
          <p:nvPr>
            <p:ph idx="1" type="subTitle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find the K-nearest Hospital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SOURCE BFS II</a:t>
            </a:r>
            <a:endParaRPr/>
          </a:p>
        </p:txBody>
      </p:sp>
      <p:sp>
        <p:nvSpPr>
          <p:cNvPr id="267" name="Google Shape;267;p39"/>
          <p:cNvSpPr txBox="1"/>
          <p:nvPr>
            <p:ph idx="1" type="body"/>
          </p:nvPr>
        </p:nvSpPr>
        <p:spPr>
          <a:xfrm>
            <a:off x="1192350" y="1186700"/>
            <a:ext cx="6759300" cy="3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 find the Kth nearest hospital, MS BSF is still used, however there are a few modifications:</a:t>
            </a:r>
            <a:r>
              <a:rPr lang="en" sz="2000"/>
              <a:t> </a:t>
            </a:r>
            <a:endParaRPr sz="20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 each iteration instead of a node being pushed into the queue, a pair of vertices are pushed into the queue (N,H).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node- source pair is added to the queue if the node is visited less than k times and if the source is not among the nearest hospitals already computed for that node.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Hospital is marked within the node object when the shortest distance is computed.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Counter nRemoved is incremented every time a node is removed from the queue.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Modifications in the structure of the Distance and Parents Array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