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Nuni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30e4a21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30e4a21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30e4a21d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30e4a21d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0e4a21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0e4a21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30e4a21d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30e4a21d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30e4a21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30e4a21d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31ede9a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31ede9a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31ede9a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31ede9a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31ede9a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31ede9a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3b9514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3b9514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w3schools.com/jsref/dom_obj_even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625"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sp>
        <p:nvSpPr>
          <p:cNvPr id="139" name="Google Shape;139;p26"/>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b="1" lang="vi">
                <a:solidFill>
                  <a:schemeClr val="dk2"/>
                </a:solidFill>
                <a:latin typeface="Nunito"/>
                <a:ea typeface="Nunito"/>
                <a:cs typeface="Nunito"/>
                <a:sym typeface="Nunito"/>
              </a:rPr>
              <a:t>Event -  sự kiện</a:t>
            </a:r>
            <a:r>
              <a:rPr lang="vi">
                <a:solidFill>
                  <a:schemeClr val="dk2"/>
                </a:solidFill>
                <a:latin typeface="Nunito"/>
                <a:ea typeface="Nunito"/>
                <a:cs typeface="Nunito"/>
                <a:sym typeface="Nunito"/>
              </a:rPr>
              <a:t> là tín hiệu khi một điều gì đó xảy ra trên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tất cả các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đều có thể kích hoạt các </a:t>
            </a:r>
            <a:r>
              <a:rPr b="1" lang="vi">
                <a:solidFill>
                  <a:schemeClr val="dk2"/>
                </a:solidFill>
                <a:latin typeface="Nunito"/>
                <a:ea typeface="Nunito"/>
                <a:cs typeface="Nunito"/>
                <a:sym typeface="Nunito"/>
              </a:rPr>
              <a:t>event</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Để cung cấp một hành động phản ứng lại khi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được kích hoạt, chúng ta sử dụng các trình xử lý sự kiện - </a:t>
            </a:r>
            <a:r>
              <a:rPr b="1" lang="vi">
                <a:solidFill>
                  <a:schemeClr val="dk2"/>
                </a:solidFill>
                <a:latin typeface="Nunito"/>
                <a:ea typeface="Nunito"/>
                <a:cs typeface="Nunito"/>
                <a:sym typeface="Nunito"/>
              </a:rPr>
              <a:t>event handlers</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Event handler</a:t>
            </a:r>
            <a:r>
              <a:rPr lang="vi">
                <a:solidFill>
                  <a:schemeClr val="dk2"/>
                </a:solidFill>
                <a:latin typeface="Nunito"/>
                <a:ea typeface="Nunito"/>
                <a:cs typeface="Nunito"/>
                <a:sym typeface="Nunito"/>
              </a:rPr>
              <a:t> là một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được chạy khi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được kích hoạt</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Các cách để chỉ định một </a:t>
            </a:r>
            <a:r>
              <a:rPr b="1" lang="vi">
                <a:solidFill>
                  <a:schemeClr val="dk2"/>
                </a:solidFill>
                <a:latin typeface="Nunito"/>
                <a:ea typeface="Nunito"/>
                <a:cs typeface="Nunito"/>
                <a:sym typeface="Nunito"/>
              </a:rPr>
              <a:t>handler</a:t>
            </a:r>
            <a:r>
              <a:rPr lang="vi">
                <a:solidFill>
                  <a:schemeClr val="dk2"/>
                </a:solidFill>
                <a:latin typeface="Nunito"/>
                <a:ea typeface="Nunito"/>
                <a:cs typeface="Nunito"/>
                <a:sym typeface="Nunito"/>
              </a:rPr>
              <a:t> cho một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cụ thể:</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b="1" lang="vi">
                <a:solidFill>
                  <a:schemeClr val="dk2"/>
                </a:solidFill>
                <a:latin typeface="Nunito"/>
                <a:ea typeface="Nunito"/>
                <a:cs typeface="Nunito"/>
                <a:sym typeface="Nunito"/>
              </a:rPr>
              <a:t>HTML Attribute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DOM Property</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addEventListener()</a:t>
            </a:r>
            <a:r>
              <a:rPr lang="vi">
                <a:solidFill>
                  <a:schemeClr val="dk2"/>
                </a:solidFill>
                <a:latin typeface="Nunito"/>
                <a:ea typeface="Nunito"/>
                <a:cs typeface="Nunito"/>
                <a:sym typeface="Nunito"/>
              </a:rPr>
              <a:t>/</a:t>
            </a:r>
            <a:r>
              <a:rPr b="1" lang="vi">
                <a:solidFill>
                  <a:schemeClr val="dk2"/>
                </a:solidFill>
                <a:latin typeface="Nunito"/>
                <a:ea typeface="Nunito"/>
                <a:cs typeface="Nunito"/>
                <a:sym typeface="Nunito"/>
              </a:rPr>
              <a:t>removeEventListener()</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spcBef>
                <a:spcPts val="1600"/>
              </a:spcBef>
              <a:spcAft>
                <a:spcPts val="1600"/>
              </a:spcAft>
              <a:buNone/>
            </a:pPr>
            <a:r>
              <a:rPr lang="vi">
                <a:solidFill>
                  <a:schemeClr val="dk2"/>
                </a:solidFill>
                <a:latin typeface="Nunito"/>
                <a:ea typeface="Nunito"/>
                <a:cs typeface="Nunito"/>
                <a:sym typeface="Nunito"/>
              </a:rPr>
              <a:t>💡Danh sách </a:t>
            </a:r>
            <a:r>
              <a:rPr b="1" lang="vi">
                <a:solidFill>
                  <a:schemeClr val="dk2"/>
                </a:solidFill>
                <a:latin typeface="Nunito"/>
                <a:ea typeface="Nunito"/>
                <a:cs typeface="Nunito"/>
                <a:sym typeface="Nunito"/>
              </a:rPr>
              <a:t>DOM events</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DOM Events</a:t>
            </a:r>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a:t>
            </a:r>
            <a:endParaRPr>
              <a:latin typeface="Nunito"/>
              <a:ea typeface="Nunito"/>
              <a:cs typeface="Nunito"/>
              <a:sym typeface="Nunito"/>
            </a:endParaRPr>
          </a:p>
        </p:txBody>
      </p:sp>
      <p:sp>
        <p:nvSpPr>
          <p:cNvPr id="145" name="Google Shape;145;p27"/>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Các handlers có thể gán cho một event cụ thể trên một element thông qua attributes </a:t>
            </a:r>
            <a:r>
              <a:rPr b="1" lang="vi">
                <a:solidFill>
                  <a:schemeClr val="dk2"/>
                </a:solidFill>
                <a:latin typeface="Nunito"/>
                <a:ea typeface="Nunito"/>
                <a:cs typeface="Nunito"/>
                <a:sym typeface="Nunito"/>
              </a:rPr>
              <a:t>on&lt;event&gt;</a:t>
            </a:r>
            <a:endParaRPr b="1">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146" name="Google Shape;146;p27"/>
          <p:cNvPicPr preferRelativeResize="0"/>
          <p:nvPr/>
        </p:nvPicPr>
        <p:blipFill>
          <a:blip r:embed="rId3">
            <a:alphaModFix/>
          </a:blip>
          <a:stretch>
            <a:fillRect/>
          </a:stretch>
        </p:blipFill>
        <p:spPr>
          <a:xfrm>
            <a:off x="729450" y="1811100"/>
            <a:ext cx="6575150" cy="3106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Properties</a:t>
            </a:r>
            <a:endParaRPr>
              <a:latin typeface="Nunito"/>
              <a:ea typeface="Nunito"/>
              <a:cs typeface="Nunito"/>
              <a:sym typeface="Nunito"/>
            </a:endParaRPr>
          </a:p>
        </p:txBody>
      </p:sp>
      <p:sp>
        <p:nvSpPr>
          <p:cNvPr id="152" name="Google Shape;152;p28"/>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Nunito"/>
                <a:ea typeface="Nunito"/>
                <a:cs typeface="Nunito"/>
                <a:sym typeface="Nunito"/>
              </a:rPr>
              <a:t>Tương tự attributes, có thể gán các handlers thông qua DOM properties </a:t>
            </a:r>
            <a:r>
              <a:rPr b="1" i="1" lang="vi">
                <a:latin typeface="Nunito"/>
                <a:ea typeface="Nunito"/>
                <a:cs typeface="Nunito"/>
                <a:sym typeface="Nunito"/>
              </a:rPr>
              <a:t>on</a:t>
            </a:r>
            <a:r>
              <a:rPr b="1" i="1" lang="vi">
                <a:solidFill>
                  <a:srgbClr val="38761D"/>
                </a:solidFill>
                <a:latin typeface="Nunito"/>
                <a:ea typeface="Nunito"/>
                <a:cs typeface="Nunito"/>
                <a:sym typeface="Nunito"/>
              </a:rPr>
              <a:t>&lt;event&gt;</a:t>
            </a:r>
            <a:endParaRPr b="1" i="1">
              <a:solidFill>
                <a:srgbClr val="BBBBBB"/>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rgbClr val="657B83"/>
              </a:solidFill>
              <a:latin typeface="Nunito"/>
              <a:ea typeface="Nunito"/>
              <a:cs typeface="Nunito"/>
              <a:sym typeface="Nunito"/>
            </a:endParaRPr>
          </a:p>
        </p:txBody>
      </p:sp>
      <p:pic>
        <p:nvPicPr>
          <p:cNvPr id="153" name="Google Shape;153;p28"/>
          <p:cNvPicPr preferRelativeResize="0"/>
          <p:nvPr/>
        </p:nvPicPr>
        <p:blipFill>
          <a:blip r:embed="rId3">
            <a:alphaModFix/>
          </a:blip>
          <a:stretch>
            <a:fillRect/>
          </a:stretch>
        </p:blipFill>
        <p:spPr>
          <a:xfrm>
            <a:off x="729460" y="1871678"/>
            <a:ext cx="6762625" cy="304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Element - this</a:t>
            </a:r>
            <a:endParaRPr>
              <a:latin typeface="Nunito"/>
              <a:ea typeface="Nunito"/>
              <a:cs typeface="Nunito"/>
              <a:sym typeface="Nunito"/>
            </a:endParaRPr>
          </a:p>
        </p:txBody>
      </p:sp>
      <p:sp>
        <p:nvSpPr>
          <p:cNvPr id="159" name="Google Shape;159;p29"/>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Giá trị của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trong handler chính là element kích hoạt event</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sz="17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7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700">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 Khi gán một handler qua </a:t>
            </a:r>
            <a:r>
              <a:rPr b="1" lang="vi">
                <a:solidFill>
                  <a:schemeClr val="dk2"/>
                </a:solidFill>
                <a:latin typeface="Nunito"/>
                <a:ea typeface="Nunito"/>
                <a:cs typeface="Nunito"/>
                <a:sym typeface="Nunito"/>
              </a:rPr>
              <a:t>attribute</a:t>
            </a:r>
            <a:r>
              <a:rPr lang="vi">
                <a:solidFill>
                  <a:schemeClr val="dk2"/>
                </a:solidFill>
                <a:latin typeface="Nunito"/>
                <a:ea typeface="Nunito"/>
                <a:cs typeface="Nunito"/>
                <a:sym typeface="Nunito"/>
              </a:rPr>
              <a:t> là gán </a:t>
            </a:r>
            <a:r>
              <a:rPr b="1" lang="vi">
                <a:solidFill>
                  <a:schemeClr val="dk2"/>
                </a:solidFill>
                <a:latin typeface="Nunito"/>
                <a:ea typeface="Nunito"/>
                <a:cs typeface="Nunito"/>
                <a:sym typeface="Nunito"/>
              </a:rPr>
              <a:t>function call</a:t>
            </a:r>
            <a:r>
              <a:rPr lang="vi">
                <a:solidFill>
                  <a:schemeClr val="dk2"/>
                </a:solidFill>
                <a:latin typeface="Nunito"/>
                <a:ea typeface="Nunito"/>
                <a:cs typeface="Nunito"/>
                <a:sym typeface="Nunito"/>
              </a:rPr>
              <a:t>, gán qua </a:t>
            </a:r>
            <a:r>
              <a:rPr b="1" lang="vi">
                <a:solidFill>
                  <a:schemeClr val="dk2"/>
                </a:solidFill>
                <a:latin typeface="Nunito"/>
                <a:ea typeface="Nunito"/>
                <a:cs typeface="Nunito"/>
                <a:sym typeface="Nunito"/>
              </a:rPr>
              <a:t>property</a:t>
            </a:r>
            <a:r>
              <a:rPr lang="vi">
                <a:solidFill>
                  <a:schemeClr val="dk2"/>
                </a:solidFill>
                <a:latin typeface="Nunito"/>
                <a:ea typeface="Nunito"/>
                <a:cs typeface="Nunito"/>
                <a:sym typeface="Nunito"/>
              </a:rPr>
              <a:t> là </a:t>
            </a:r>
            <a:r>
              <a:rPr b="1" lang="vi">
                <a:solidFill>
                  <a:schemeClr val="dk2"/>
                </a:solidFill>
                <a:latin typeface="Nunito"/>
                <a:ea typeface="Nunito"/>
                <a:cs typeface="Nunito"/>
                <a:sym typeface="Nunito"/>
              </a:rPr>
              <a:t>funciton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reference</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1600"/>
              </a:spcAft>
              <a:buNone/>
            </a:pPr>
            <a:r>
              <a:rPr lang="vi">
                <a:solidFill>
                  <a:schemeClr val="dk2"/>
                </a:solidFill>
                <a:latin typeface="Nunito"/>
                <a:ea typeface="Nunito"/>
                <a:cs typeface="Nunito"/>
                <a:sym typeface="Nunito"/>
              </a:rPr>
              <a:t>💡 Không thể gán một handler thông qua phương thức </a:t>
            </a:r>
            <a:r>
              <a:rPr b="1" lang="vi">
                <a:solidFill>
                  <a:schemeClr val="dk2"/>
                </a:solidFill>
                <a:latin typeface="Nunito"/>
                <a:ea typeface="Nunito"/>
                <a:cs typeface="Nunito"/>
                <a:sym typeface="Nunito"/>
              </a:rPr>
              <a:t>elem.setAttribute()</a:t>
            </a:r>
            <a:endParaRPr b="1">
              <a:solidFill>
                <a:schemeClr val="dk2"/>
              </a:solidFill>
              <a:latin typeface="Nunito"/>
              <a:ea typeface="Nunito"/>
              <a:cs typeface="Nunito"/>
              <a:sym typeface="Nunito"/>
            </a:endParaRPr>
          </a:p>
        </p:txBody>
      </p:sp>
      <p:pic>
        <p:nvPicPr>
          <p:cNvPr id="160" name="Google Shape;160;p29"/>
          <p:cNvPicPr preferRelativeResize="0"/>
          <p:nvPr/>
        </p:nvPicPr>
        <p:blipFill>
          <a:blip r:embed="rId3">
            <a:alphaModFix/>
          </a:blip>
          <a:stretch>
            <a:fillRect/>
          </a:stretch>
        </p:blipFill>
        <p:spPr>
          <a:xfrm>
            <a:off x="729450" y="1883425"/>
            <a:ext cx="5890500" cy="157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a:t>
            </a:r>
            <a:r>
              <a:rPr lang="vi">
                <a:latin typeface="Nunito"/>
                <a:ea typeface="Nunito"/>
                <a:cs typeface="Nunito"/>
                <a:sym typeface="Nunito"/>
              </a:rPr>
              <a:t>ventListener</a:t>
            </a:r>
            <a:endParaRPr>
              <a:latin typeface="Nunito"/>
              <a:ea typeface="Nunito"/>
              <a:cs typeface="Nunito"/>
              <a:sym typeface="Nunito"/>
            </a:endParaRPr>
          </a:p>
        </p:txBody>
      </p:sp>
      <p:sp>
        <p:nvSpPr>
          <p:cNvPr id="166" name="Google Shape;166;p30"/>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Khi gán các event thông qua HTML Attribute hoặc DOM Property, chỉ có thể có một handler duy nhất cho mỗi event. Một số event đặc biệt thậm chí không thể gán thông qua cách này</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JavaScript cung cấp 2 phương thức đặc biệt </a:t>
            </a:r>
            <a:r>
              <a:rPr b="1" lang="vi">
                <a:solidFill>
                  <a:schemeClr val="dk2"/>
                </a:solidFill>
                <a:latin typeface="Nunito"/>
                <a:ea typeface="Nunito"/>
                <a:cs typeface="Nunito"/>
                <a:sym typeface="Nunito"/>
              </a:rPr>
              <a:t>addEventListener()/removeEventListener()</a:t>
            </a:r>
            <a:r>
              <a:rPr lang="vi">
                <a:solidFill>
                  <a:schemeClr val="dk2"/>
                </a:solidFill>
                <a:latin typeface="Nunito"/>
                <a:ea typeface="Nunito"/>
                <a:cs typeface="Nunito"/>
                <a:sym typeface="Nunito"/>
              </a:rPr>
              <a:t> để quản lý các event tốt hơn</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167" name="Google Shape;167;p30"/>
          <p:cNvPicPr preferRelativeResize="0"/>
          <p:nvPr/>
        </p:nvPicPr>
        <p:blipFill>
          <a:blip r:embed="rId3">
            <a:alphaModFix/>
          </a:blip>
          <a:stretch>
            <a:fillRect/>
          </a:stretch>
        </p:blipFill>
        <p:spPr>
          <a:xfrm>
            <a:off x="729450" y="2816050"/>
            <a:ext cx="7269474" cy="210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EventListener</a:t>
            </a:r>
            <a:endParaRPr>
              <a:latin typeface="Nunito"/>
              <a:ea typeface="Nunito"/>
              <a:cs typeface="Nunito"/>
              <a:sym typeface="Nunito"/>
            </a:endParaRPr>
          </a:p>
        </p:txBody>
      </p:sp>
      <p:sp>
        <p:nvSpPr>
          <p:cNvPr id="173" name="Google Shape;173;p31"/>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spcBef>
                <a:spcPts val="100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1600"/>
              </a:spcAft>
              <a:buNone/>
            </a:pPr>
            <a:r>
              <a:rPr lang="vi">
                <a:solidFill>
                  <a:schemeClr val="dk2"/>
                </a:solidFill>
                <a:latin typeface="Nunito"/>
                <a:ea typeface="Nunito"/>
                <a:cs typeface="Nunito"/>
                <a:sym typeface="Nunito"/>
              </a:rPr>
              <a:t>💡 Khi thêm options trong </a:t>
            </a:r>
            <a:r>
              <a:rPr b="1" lang="vi">
                <a:solidFill>
                  <a:schemeClr val="dk2"/>
                </a:solidFill>
                <a:latin typeface="Nunito"/>
                <a:ea typeface="Nunito"/>
                <a:cs typeface="Nunito"/>
                <a:sym typeface="Nunito"/>
              </a:rPr>
              <a:t>addEventListener()</a:t>
            </a:r>
            <a:r>
              <a:rPr lang="vi">
                <a:solidFill>
                  <a:schemeClr val="dk2"/>
                </a:solidFill>
                <a:latin typeface="Nunito"/>
                <a:ea typeface="Nunito"/>
                <a:cs typeface="Nunito"/>
                <a:sym typeface="Nunito"/>
              </a:rPr>
              <a:t> thì </a:t>
            </a:r>
            <a:r>
              <a:rPr b="1" lang="vi">
                <a:solidFill>
                  <a:schemeClr val="dk2"/>
                </a:solidFill>
                <a:latin typeface="Nunito"/>
                <a:ea typeface="Nunito"/>
                <a:cs typeface="Nunito"/>
                <a:sym typeface="Nunito"/>
              </a:rPr>
              <a:t>removeEventListener()</a:t>
            </a:r>
            <a:r>
              <a:rPr lang="vi">
                <a:solidFill>
                  <a:schemeClr val="dk2"/>
                </a:solidFill>
                <a:latin typeface="Nunito"/>
                <a:ea typeface="Nunito"/>
                <a:cs typeface="Nunito"/>
                <a:sym typeface="Nunito"/>
              </a:rPr>
              <a:t> cũng cần truyền options tương ứng </a:t>
            </a:r>
            <a:endParaRPr>
              <a:solidFill>
                <a:schemeClr val="dk2"/>
              </a:solidFill>
              <a:latin typeface="Nunito"/>
              <a:ea typeface="Nunito"/>
              <a:cs typeface="Nunito"/>
              <a:sym typeface="Nunito"/>
            </a:endParaRPr>
          </a:p>
        </p:txBody>
      </p:sp>
      <p:pic>
        <p:nvPicPr>
          <p:cNvPr id="174" name="Google Shape;174;p31"/>
          <p:cNvPicPr preferRelativeResize="0"/>
          <p:nvPr/>
        </p:nvPicPr>
        <p:blipFill>
          <a:blip r:embed="rId3">
            <a:alphaModFix/>
          </a:blip>
          <a:stretch>
            <a:fillRect/>
          </a:stretch>
        </p:blipFill>
        <p:spPr>
          <a:xfrm>
            <a:off x="729438" y="1396099"/>
            <a:ext cx="6855374" cy="249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Event</a:t>
            </a:r>
            <a:r>
              <a:rPr lang="vi">
                <a:latin typeface="Nunito"/>
                <a:ea typeface="Nunito"/>
                <a:cs typeface="Nunito"/>
                <a:sym typeface="Nunito"/>
              </a:rPr>
              <a:t>Object</a:t>
            </a:r>
            <a:endParaRPr>
              <a:latin typeface="Nunito"/>
              <a:ea typeface="Nunito"/>
              <a:cs typeface="Nunito"/>
              <a:sym typeface="Nunito"/>
            </a:endParaRPr>
          </a:p>
        </p:txBody>
      </p:sp>
      <p:sp>
        <p:nvSpPr>
          <p:cNvPr id="180" name="Google Shape;180;p32"/>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vi">
                <a:solidFill>
                  <a:schemeClr val="dk2"/>
                </a:solidFill>
                <a:latin typeface="Nunito"/>
                <a:ea typeface="Nunito"/>
                <a:cs typeface="Nunito"/>
                <a:sym typeface="Nunito"/>
              </a:rPr>
              <a:t>Handlers được gọi với một tham số đặc biệt - </a:t>
            </a:r>
            <a:r>
              <a:rPr b="1" lang="vi">
                <a:solidFill>
                  <a:schemeClr val="dk2"/>
                </a:solidFill>
                <a:latin typeface="Nunito"/>
                <a:ea typeface="Nunito"/>
                <a:cs typeface="Nunito"/>
                <a:sym typeface="Nunito"/>
              </a:rPr>
              <a:t>event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event </a:t>
            </a:r>
            <a:r>
              <a:rPr lang="vi">
                <a:solidFill>
                  <a:schemeClr val="dk2"/>
                </a:solidFill>
                <a:latin typeface="Nunito"/>
                <a:ea typeface="Nunito"/>
                <a:cs typeface="Nunito"/>
                <a:sym typeface="Nunito"/>
              </a:rPr>
              <a:t>chứa tất cả thông tin về sự kiện, như phần tử nào kích hoạt, phím được nhấn, ...</a:t>
            </a:r>
            <a:endParaRPr>
              <a:solidFill>
                <a:schemeClr val="dk2"/>
              </a:solidFill>
              <a:latin typeface="Nunito"/>
              <a:ea typeface="Nunito"/>
              <a:cs typeface="Nunito"/>
              <a:sym typeface="Nunito"/>
            </a:endParaRPr>
          </a:p>
        </p:txBody>
      </p:sp>
      <p:pic>
        <p:nvPicPr>
          <p:cNvPr id="181" name="Google Shape;181;p32"/>
          <p:cNvPicPr preferRelativeResize="0"/>
          <p:nvPr/>
        </p:nvPicPr>
        <p:blipFill>
          <a:blip r:embed="rId3">
            <a:alphaModFix/>
          </a:blip>
          <a:stretch>
            <a:fillRect/>
          </a:stretch>
        </p:blipFill>
        <p:spPr>
          <a:xfrm>
            <a:off x="729450" y="2143700"/>
            <a:ext cx="6715925" cy="194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727650" y="581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Browser Default Actions</a:t>
            </a:r>
            <a:endParaRPr>
              <a:latin typeface="Nunito"/>
              <a:ea typeface="Nunito"/>
              <a:cs typeface="Nunito"/>
              <a:sym typeface="Nunito"/>
            </a:endParaRPr>
          </a:p>
        </p:txBody>
      </p:sp>
      <p:sp>
        <p:nvSpPr>
          <p:cNvPr id="187" name="Google Shape;187;p33"/>
          <p:cNvSpPr txBox="1"/>
          <p:nvPr>
            <p:ph idx="1" type="body"/>
          </p:nvPr>
        </p:nvSpPr>
        <p:spPr>
          <a:xfrm>
            <a:off x="729450" y="1313225"/>
            <a:ext cx="7688700" cy="3604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Có rất nhiều sự kiện mặc định với các thành phần trên trang sẽ được thực hiện bởi trình duyệt, đồng thời khi một sự kiện được kích hoạt trên một phần tử, sự kiện sẽ được lan truyền tới các phần tử cấp cao hơn.</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000"/>
              </a:spcBef>
              <a:spcAft>
                <a:spcPts val="1600"/>
              </a:spcAft>
              <a:buNone/>
            </a:pPr>
            <a:r>
              <a:t/>
            </a:r>
            <a:endParaRPr>
              <a:solidFill>
                <a:schemeClr val="dk2"/>
              </a:solidFill>
              <a:latin typeface="Nunito"/>
              <a:ea typeface="Nunito"/>
              <a:cs typeface="Nunito"/>
              <a:sym typeface="Nunito"/>
            </a:endParaRPr>
          </a:p>
        </p:txBody>
      </p:sp>
      <p:pic>
        <p:nvPicPr>
          <p:cNvPr id="188" name="Google Shape;188;p33"/>
          <p:cNvPicPr preferRelativeResize="0"/>
          <p:nvPr/>
        </p:nvPicPr>
        <p:blipFill>
          <a:blip r:embed="rId3">
            <a:alphaModFix/>
          </a:blip>
          <a:stretch>
            <a:fillRect/>
          </a:stretch>
        </p:blipFill>
        <p:spPr>
          <a:xfrm>
            <a:off x="727650" y="2388075"/>
            <a:ext cx="4208101" cy="173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