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Lora Medium"/>
      <p:regular r:id="rId26"/>
      <p:bold r:id="rId27"/>
      <p:italic r:id="rId28"/>
      <p:boldItalic r:id="rId29"/>
    </p:embeddedFont>
    <p:embeddedFont>
      <p:font typeface="Raleway"/>
      <p:regular r:id="rId30"/>
      <p:bold r:id="rId31"/>
      <p:italic r:id="rId32"/>
      <p:boldItalic r:id="rId33"/>
    </p:embeddedFont>
    <p:embeddedFont>
      <p:font typeface="Nunito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  <p:embeddedFont>
      <p:font typeface="Lora"/>
      <p:regular r:id="rId42"/>
      <p:bold r:id="rId43"/>
      <p:italic r:id="rId44"/>
      <p:boldItalic r:id="rId45"/>
    </p:embeddedFont>
    <p:embeddedFont>
      <p:font typeface="Fira Code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4.xml"/><Relationship Id="rId42" Type="http://schemas.openxmlformats.org/officeDocument/2006/relationships/font" Target="fonts/Lora-regular.fntdata"/><Relationship Id="rId41" Type="http://schemas.openxmlformats.org/officeDocument/2006/relationships/font" Target="fonts/Lato-boldItalic.fntdata"/><Relationship Id="rId22" Type="http://schemas.openxmlformats.org/officeDocument/2006/relationships/slide" Target="slides/slide16.xml"/><Relationship Id="rId44" Type="http://schemas.openxmlformats.org/officeDocument/2006/relationships/font" Target="fonts/Lora-italic.fntdata"/><Relationship Id="rId21" Type="http://schemas.openxmlformats.org/officeDocument/2006/relationships/slide" Target="slides/slide15.xml"/><Relationship Id="rId43" Type="http://schemas.openxmlformats.org/officeDocument/2006/relationships/font" Target="fonts/Lora-bold.fntdata"/><Relationship Id="rId24" Type="http://schemas.openxmlformats.org/officeDocument/2006/relationships/slide" Target="slides/slide18.xml"/><Relationship Id="rId46" Type="http://schemas.openxmlformats.org/officeDocument/2006/relationships/font" Target="fonts/FiraCode-regular.fntdata"/><Relationship Id="rId23" Type="http://schemas.openxmlformats.org/officeDocument/2006/relationships/slide" Target="slides/slide17.xml"/><Relationship Id="rId45" Type="http://schemas.openxmlformats.org/officeDocument/2006/relationships/font" Target="fonts/Lora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oraMedium-regular.fntdata"/><Relationship Id="rId25" Type="http://schemas.openxmlformats.org/officeDocument/2006/relationships/slide" Target="slides/slide19.xml"/><Relationship Id="rId47" Type="http://schemas.openxmlformats.org/officeDocument/2006/relationships/font" Target="fonts/FiraCode-bold.fntdata"/><Relationship Id="rId28" Type="http://schemas.openxmlformats.org/officeDocument/2006/relationships/font" Target="fonts/LoraMedium-italic.fntdata"/><Relationship Id="rId27" Type="http://schemas.openxmlformats.org/officeDocument/2006/relationships/font" Target="fonts/Lora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ora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5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4.xml"/><Relationship Id="rId32" Type="http://schemas.openxmlformats.org/officeDocument/2006/relationships/font" Target="fonts/Raleway-italic.fntdata"/><Relationship Id="rId13" Type="http://schemas.openxmlformats.org/officeDocument/2006/relationships/slide" Target="slides/slide7.xml"/><Relationship Id="rId35" Type="http://schemas.openxmlformats.org/officeDocument/2006/relationships/font" Target="fonts/Nunito-bold.fntdata"/><Relationship Id="rId12" Type="http://schemas.openxmlformats.org/officeDocument/2006/relationships/slide" Target="slides/slide6.xml"/><Relationship Id="rId34" Type="http://schemas.openxmlformats.org/officeDocument/2006/relationships/font" Target="fonts/Nunito-regular.fntdata"/><Relationship Id="rId15" Type="http://schemas.openxmlformats.org/officeDocument/2006/relationships/slide" Target="slides/slide9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8.xml"/><Relationship Id="rId36" Type="http://schemas.openxmlformats.org/officeDocument/2006/relationships/font" Target="fonts/Nunito-italic.fntdata"/><Relationship Id="rId17" Type="http://schemas.openxmlformats.org/officeDocument/2006/relationships/slide" Target="slides/slide11.xml"/><Relationship Id="rId39" Type="http://schemas.openxmlformats.org/officeDocument/2006/relationships/font" Target="fonts/Lato-bold.fntdata"/><Relationship Id="rId16" Type="http://schemas.openxmlformats.org/officeDocument/2006/relationships/slide" Target="slides/slide10.xml"/><Relationship Id="rId38" Type="http://schemas.openxmlformats.org/officeDocument/2006/relationships/font" Target="fonts/La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bd4377899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bd4377899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bd4377899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bd4377899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1f8e725a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1f8e725a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1f8e725a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1f8e725a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bd4377899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cbd4377899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1f8e725a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1f8e725a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6f3f07c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6f3f07c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6f3f07c1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6f3f07c1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b6f3f07c1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b6f3f07c1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bd4377899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bd4377899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1f8e725a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e1f8e725a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bd4377899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bd4377899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24dc55ad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24dc55ad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bd4377899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bd4377899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bd4377899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bd4377899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1f8e725a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1f8e725a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bd4377899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bd4377899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1f8e725a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1f8e725a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bd4377899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bd4377899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8" name="Google Shape;58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5" name="Google Shape;65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" name="Google Shape;71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2" name="Google Shape;72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" name="Google Shape;79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0" name="Google Shape;80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" name="Google Shape;95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3" name="Google Shape;103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" name="Google Shape;109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0" name="Google Shape;110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Google Shape;113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1" name="Google Shape;121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05633" y="4602300"/>
            <a:ext cx="962166" cy="5412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Control Statements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Ba Nguyễn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5" name="Google Shape;195;p34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For loops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6" name="Google Shape;1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312325"/>
            <a:ext cx="6763414" cy="358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While</a:t>
            </a:r>
            <a:r>
              <a:rPr lang="vi">
                <a:latin typeface="Nunito"/>
                <a:ea typeface="Nunito"/>
                <a:cs typeface="Nunito"/>
                <a:sym typeface="Nunito"/>
              </a:rPr>
              <a:t> loops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2" name="Google Shape;202;p35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Tương tự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t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hực hiện lặp lại một hành động (khối mã) cho tới khi điều kiện trở thành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false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tuy nhiên kh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ác với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while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không có bước khai báo và cập nhật giá trị với mỗi vòng lặp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3" name="Google Shape;2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850" y="1945625"/>
            <a:ext cx="3438550" cy="319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50" y="2309782"/>
            <a:ext cx="4514699" cy="2586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While loops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0" name="Google Shape;210;p36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Tương tự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thực hiện lặp lại một hành động (khối mã) cho tới khi điều kiện trở thành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false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tuy nhiên khác với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while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không có bước khai báo và cập nhật giá trị với mỗi vòng lặp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11" name="Google Shape;2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78325"/>
            <a:ext cx="6075249" cy="29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Câu lệnh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break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và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continue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chỉ sử dụng trong vòng lặp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continue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dừng lần lặp hiện tại, chuyển lớp lần lặp tiếp theo, các câu lệnh bên dưới cũng bị bỏ qua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7" name="Google Shape;217;p37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Break, C</a:t>
            </a:r>
            <a:r>
              <a:rPr lang="vi">
                <a:latin typeface="Nunito"/>
                <a:ea typeface="Nunito"/>
                <a:cs typeface="Nunito"/>
                <a:sym typeface="Nunito"/>
              </a:rPr>
              <a:t>ontinue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18" name="Google Shape;21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132025"/>
            <a:ext cx="5357099" cy="276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Câu lệnh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break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và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continue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chỉ sử dụng trong vòng lặp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break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được sử dụng để dừng vòng lặp, thay thế cho điều kiện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condition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tương tự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continue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các câu lệnh phía sau sẽ bị bỏ qua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4" name="Google Shape;224;p38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Break, Continue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5" name="Google Shape;22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2390600"/>
            <a:ext cx="6734423" cy="250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Trong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function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có thể sử dụng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return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thay thế cho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break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trong vòng lặp,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return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ngay lập tức dừng vòng lặp tương tự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break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và trả về kết quả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1" name="Google Shape;231;p39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Return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32" name="Google Shape;23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58875"/>
            <a:ext cx="6810559" cy="293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Cú pháp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try catch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được sử dụng để xử lý trường hợp một lỗi có thể phát sinh trong khi chương trình thực thi (VD: biến không có giá trị, giá trị không phù hợp, …). 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Nếu một lỗi không được xử lý, toàn bộ chương trình có thể bị dừng ngay lập tức.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8" name="Google Shape;238;p40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Try Catch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39" name="Google Shape;23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2408375"/>
            <a:ext cx="5481751" cy="18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5" name="Google Shape;245;p41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Try Catch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46" name="Google Shape;24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408938"/>
            <a:ext cx="6848700" cy="33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💡Tip: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thường dùng với các vòng lặp mà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xác định được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chính xác số lần lặp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while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thường dùng với các vòng lặp mà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không xác định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được số lần lặp chính xác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Ngoài c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ác cấu trúc điều khiển trên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còn c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ác 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cấu trúc điều khiển khác như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do while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switch case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Ngoài ra,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có thể bỏ qua một (hoặc tất cả) biểu thức bên trong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( 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cách hoạt động cũng tương tự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while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2" name="Google Shape;252;p42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Note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53" name="Google Shape;25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3428675"/>
            <a:ext cx="5071424" cy="12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Viết chương trình lặp giá trị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từ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đến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10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với mỗi giá trị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kiểm tra xem nó là chẵn hay lẻ và in ra console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Viết chương trình lặp giá trị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từ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đến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10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với mỗi giá trị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kiểm tra xem: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Nếu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chia hết cho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thì in ra console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“Fizz”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Nếu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chia hết cho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5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thì in ra console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“Buzz”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Nếu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chia hết cho cả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và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5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thì in ra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“FizzBuzz”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Viết chương trình kiểm tra xem một số nguyên dương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có phải số nguyên tố hay không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Viết chương trình in ra chữ số đầu và cuối của một số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(VD: 12345 -&gt; 15)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9" name="Google Shape;259;p43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Exercises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Control Structure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Cấu trúc điều khiển là </a:t>
            </a:r>
            <a:r>
              <a:rPr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đặc trưng và là yếu tố quan trọng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trong lập trình. Các cấu trúc điều khiển </a:t>
            </a:r>
            <a:r>
              <a:rPr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xác định logic cho chương trình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ví dụ: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Chạy các câu lệnh </a:t>
            </a:r>
            <a:r>
              <a:rPr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theo một thứ tự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nào đó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Bỏ qua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một vài câu lệnh, chạy các câu lệnh khác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Thực thi một </a:t>
            </a:r>
            <a:r>
              <a:rPr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nhóm các câu lệnh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dựa </a:t>
            </a:r>
            <a:r>
              <a:rPr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theo một điều kiện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nào đó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Lặp đi lặp lại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một hành động (nhóm các câu lệnh)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Các cấu trúc điều khiển trong JavaScript: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if else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 loop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while loop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...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If Else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Thực thi các câu lệnh theo điều kiện chỉ định, điều kiện có thể là một giá trị, biểu thức, hàm, … và được tự động chuyển đổi về kiểu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boolean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 Mệnh đề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if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chỉ định điều kiện và mã bên trong chỉ được thực thi nếu điều kiện đúng, ngược lại, mệnh đề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else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sẽ được thực thi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700" y="1892350"/>
            <a:ext cx="2710650" cy="306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335650"/>
            <a:ext cx="4300549" cy="25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If Else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33A44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BBBBB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359175"/>
            <a:ext cx="5865324" cy="353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If Else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Mệnh đề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if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có thể sử dụng độc lập mà không có mệnh đề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else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hoặc kết hợp kiểm tra nhiều điều kiện với mệnh đề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else if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i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62725"/>
            <a:ext cx="6492777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If Else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Khi sử dụng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if else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kiểm tra nhiều điều kiện, lưu ý các điều kiện trùng nhau, điều kiện ít khả năng xảy ra nhất nên kiểm tra trước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000"/>
              </a:spcAft>
              <a:buNone/>
            </a:pPr>
            <a:r>
              <a:rPr lang="vi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💡Khi chỉ có một câu lệnh cho mỗi khối lệnh </a:t>
            </a:r>
            <a:r>
              <a:rPr b="1" lang="vi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if else</a:t>
            </a:r>
            <a:r>
              <a:rPr lang="vi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có thể bỏ qua phần </a:t>
            </a:r>
            <a:r>
              <a:rPr b="1" lang="vi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{ }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36100"/>
            <a:ext cx="6892526" cy="19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Thực hiện lặp lại một hành động (khối mã) cho tới khi điều kiện trở thành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false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💡 Cần chú ý điều kiện dừng, tránh vòng lặp vô hạn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4" name="Google Shape;174;p31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For loops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06038"/>
            <a:ext cx="6998575" cy="259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Thực hiện lặp lại một hành động (khối mã) cho tới khi điều kiện trở thành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false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1" name="Google Shape;181;p32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For loops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5462" y="1562150"/>
            <a:ext cx="3917224" cy="35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188" name="Google Shape;188;p33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For loops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661388"/>
            <a:ext cx="6645601" cy="28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