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81" r:id="rId2"/>
    <p:sldId id="257" r:id="rId3"/>
    <p:sldId id="258" r:id="rId4"/>
    <p:sldId id="263" r:id="rId5"/>
    <p:sldId id="276" r:id="rId6"/>
    <p:sldId id="277" r:id="rId7"/>
    <p:sldId id="275" r:id="rId8"/>
    <p:sldId id="270" r:id="rId9"/>
    <p:sldId id="278" r:id="rId10"/>
    <p:sldId id="387" r:id="rId11"/>
    <p:sldId id="386" r:id="rId12"/>
    <p:sldId id="380" r:id="rId13"/>
    <p:sldId id="365" r:id="rId14"/>
    <p:sldId id="382" r:id="rId15"/>
    <p:sldId id="377" r:id="rId16"/>
    <p:sldId id="291" r:id="rId17"/>
    <p:sldId id="287" r:id="rId18"/>
    <p:sldId id="273" r:id="rId19"/>
    <p:sldId id="393" r:id="rId20"/>
    <p:sldId id="274" r:id="rId21"/>
    <p:sldId id="394" r:id="rId22"/>
    <p:sldId id="392" r:id="rId23"/>
    <p:sldId id="309" r:id="rId24"/>
    <p:sldId id="308" r:id="rId25"/>
    <p:sldId id="307" r:id="rId26"/>
    <p:sldId id="306" r:id="rId27"/>
    <p:sldId id="264" r:id="rId28"/>
    <p:sldId id="298" r:id="rId29"/>
    <p:sldId id="259" r:id="rId30"/>
    <p:sldId id="304" r:id="rId31"/>
    <p:sldId id="341" r:id="rId32"/>
    <p:sldId id="385" r:id="rId33"/>
    <p:sldId id="388" r:id="rId34"/>
    <p:sldId id="342" r:id="rId35"/>
    <p:sldId id="396" r:id="rId36"/>
    <p:sldId id="395" r:id="rId37"/>
    <p:sldId id="357" r:id="rId38"/>
    <p:sldId id="390" r:id="rId39"/>
    <p:sldId id="389" r:id="rId40"/>
    <p:sldId id="391" r:id="rId41"/>
    <p:sldId id="343" r:id="rId42"/>
    <p:sldId id="261" r:id="rId43"/>
    <p:sldId id="383" r:id="rId44"/>
    <p:sldId id="260" r:id="rId45"/>
    <p:sldId id="27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755159-AB4D-FBBC-B652-7F22A1403D08}" name="ashutosh satapathy" initials="as" userId="d35908ac1f75030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81" d="100"/>
          <a:sy n="81" d="100"/>
        </p:scale>
        <p:origin x="917"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727E3-9991-4B0C-8167-23E35F3043C3}" type="datetimeFigureOut">
              <a:rPr lang="en-US" smtClean="0"/>
              <a:pPr/>
              <a:t>12/10/2024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3C13F-8C70-4967-B114-F8782C3B91C0}" type="slidenum">
              <a:rPr lang="en-US" smtClean="0"/>
              <a:pPr/>
              <a:t>‹#›</a:t>
            </a:fld>
            <a:endParaRPr lang="en-US"/>
          </a:p>
        </p:txBody>
      </p:sp>
    </p:spTree>
    <p:extLst>
      <p:ext uri="{BB962C8B-B14F-4D97-AF65-F5344CB8AC3E}">
        <p14:creationId xmlns:p14="http://schemas.microsoft.com/office/powerpoint/2010/main" val="419601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6F842315-354E-05EE-C5D6-0AABA8A44851}"/>
            </a:ext>
          </a:extLst>
        </p:cNvPr>
        <p:cNvGrpSpPr/>
        <p:nvPr/>
      </p:nvGrpSpPr>
      <p:grpSpPr>
        <a:xfrm>
          <a:off x="0" y="0"/>
          <a:ext cx="0" cy="0"/>
          <a:chOff x="0" y="0"/>
          <a:chExt cx="0" cy="0"/>
        </a:xfrm>
      </p:grpSpPr>
      <p:sp>
        <p:nvSpPr>
          <p:cNvPr id="210" name="Google Shape;210;p18:notes">
            <a:extLst>
              <a:ext uri="{FF2B5EF4-FFF2-40B4-BE49-F238E27FC236}">
                <a16:creationId xmlns:a16="http://schemas.microsoft.com/office/drawing/2014/main" id="{454BA60A-CF5B-C86E-B9DB-9BC47EE79B9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a:extLst>
              <a:ext uri="{FF2B5EF4-FFF2-40B4-BE49-F238E27FC236}">
                <a16:creationId xmlns:a16="http://schemas.microsoft.com/office/drawing/2014/main" id="{1D322913-96EB-9A42-211F-DC1D49F1337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836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78C0C661-4444-3179-F2BB-821E8151AABD}"/>
            </a:ext>
          </a:extLst>
        </p:cNvPr>
        <p:cNvGrpSpPr/>
        <p:nvPr/>
      </p:nvGrpSpPr>
      <p:grpSpPr>
        <a:xfrm>
          <a:off x="0" y="0"/>
          <a:ext cx="0" cy="0"/>
          <a:chOff x="0" y="0"/>
          <a:chExt cx="0" cy="0"/>
        </a:xfrm>
      </p:grpSpPr>
      <p:sp>
        <p:nvSpPr>
          <p:cNvPr id="217" name="Google Shape;217;p19:notes">
            <a:extLst>
              <a:ext uri="{FF2B5EF4-FFF2-40B4-BE49-F238E27FC236}">
                <a16:creationId xmlns:a16="http://schemas.microsoft.com/office/drawing/2014/main" id="{2842C2BA-0DBC-5B1B-820F-DFC99C39C25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a:extLst>
              <a:ext uri="{FF2B5EF4-FFF2-40B4-BE49-F238E27FC236}">
                <a16:creationId xmlns:a16="http://schemas.microsoft.com/office/drawing/2014/main" id="{43DA52AA-5164-F02B-DDF3-DFB5B4DE1C4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19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A3A6F-B049-4A3C-A314-6C5DC6ABA413}" type="datetime1">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421768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F1400-0AF8-4881-9500-1BCE077EF02C}" type="datetime1">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416550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20AC9-8025-43C3-9D7A-B30453D05E68}" type="datetime1">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271631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0A0579-E4EA-4069-8E9E-A5661942CE83}" type="datetime1">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320354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AC4A0-A0AB-494A-9349-6940CE23F0BB}" type="datetime1">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252234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9F13F-E3C0-47E7-81E7-2D67CDFD97CE}" type="datetime1">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225833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B4F48-C21C-4E8E-AA43-BB8E3BD2F306}" type="datetime1">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53310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0D7BC-B940-4993-A11F-8FBB77BA204E}" type="datetime1">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398187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94854-92A4-4BB6-9F1F-69BBC71788FF}" type="datetime1">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184454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C6CBDC-D391-4FA9-8D6F-9BC119CA0B97}" type="datetime1">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49360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9F212E-DE5B-4D49-B277-6F5AF26D6AF0}" type="datetime1">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542D4-23E8-43E0-BA8E-C972DA1A005D}" type="slidenum">
              <a:rPr lang="en-US" smtClean="0"/>
              <a:pPr/>
              <a:t>‹#›</a:t>
            </a:fld>
            <a:endParaRPr lang="en-US"/>
          </a:p>
        </p:txBody>
      </p:sp>
    </p:spTree>
    <p:extLst>
      <p:ext uri="{BB962C8B-B14F-4D97-AF65-F5344CB8AC3E}">
        <p14:creationId xmlns:p14="http://schemas.microsoft.com/office/powerpoint/2010/main" val="17313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C9A0F-356B-4543-BBC4-6729314C25D3}" type="datetime1">
              <a:rPr lang="en-US" smtClean="0"/>
              <a:pPr/>
              <a:t>12/10/2024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542D4-23E8-43E0-BA8E-C972DA1A005D}" type="slidenum">
              <a:rPr lang="en-US" smtClean="0"/>
              <a:pPr/>
              <a:t>‹#›</a:t>
            </a:fld>
            <a:endParaRPr lang="en-US"/>
          </a:p>
        </p:txBody>
      </p:sp>
    </p:spTree>
    <p:extLst>
      <p:ext uri="{BB962C8B-B14F-4D97-AF65-F5344CB8AC3E}">
        <p14:creationId xmlns:p14="http://schemas.microsoft.com/office/powerpoint/2010/main" val="2031720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46DB-D9D6-99F1-B8FD-FBA99021C9C4}"/>
              </a:ext>
            </a:extLst>
          </p:cNvPr>
          <p:cNvSpPr>
            <a:spLocks noGrp="1"/>
          </p:cNvSpPr>
          <p:nvPr>
            <p:ph type="ctrTitle"/>
          </p:nvPr>
        </p:nvSpPr>
        <p:spPr>
          <a:xfrm>
            <a:off x="685800" y="1885932"/>
            <a:ext cx="7772400" cy="791279"/>
          </a:xfrm>
        </p:spPr>
        <p:txBody>
          <a:bodyPr>
            <a:noAutofit/>
          </a:bodyPr>
          <a:lstStyle/>
          <a:p>
            <a:r>
              <a:rPr lang="en-US" sz="2800" b="1" dirty="0">
                <a:solidFill>
                  <a:srgbClr val="0070C0"/>
                </a:solidFill>
                <a:latin typeface="Times New Roman" panose="02020603050405020304" pitchFamily="18" charset="0"/>
                <a:cs typeface="Times New Roman" panose="02020603050405020304" pitchFamily="18" charset="0"/>
              </a:rPr>
              <a:t>Utilizing YOLO V8 for Camouflaged Military Soldier Density Estimation</a:t>
            </a:r>
          </a:p>
        </p:txBody>
      </p:sp>
      <p:sp>
        <p:nvSpPr>
          <p:cNvPr id="3" name="Subtitle 2">
            <a:extLst>
              <a:ext uri="{FF2B5EF4-FFF2-40B4-BE49-F238E27FC236}">
                <a16:creationId xmlns:a16="http://schemas.microsoft.com/office/drawing/2014/main" id="{65BD8221-192B-76DF-DF92-A9F15F83713B}"/>
              </a:ext>
            </a:extLst>
          </p:cNvPr>
          <p:cNvSpPr>
            <a:spLocks noGrp="1"/>
          </p:cNvSpPr>
          <p:nvPr>
            <p:ph type="subTitle" idx="1"/>
          </p:nvPr>
        </p:nvSpPr>
        <p:spPr>
          <a:xfrm>
            <a:off x="170623" y="4516258"/>
            <a:ext cx="4863290" cy="1973635"/>
          </a:xfrm>
        </p:spPr>
        <p:txBody>
          <a:bodyPr>
            <a:noAutofit/>
          </a:bodyPr>
          <a:lstStyle/>
          <a:p>
            <a:pPr>
              <a:lnSpc>
                <a:spcPct val="110000"/>
              </a:lnSpc>
            </a:pPr>
            <a:r>
              <a:rPr lang="en-US" sz="1500" b="1" dirty="0">
                <a:solidFill>
                  <a:schemeClr val="accent2">
                    <a:lumMod val="75000"/>
                  </a:schemeClr>
                </a:solidFill>
                <a:latin typeface="Calisto MT" panose="02040603050505030304" pitchFamily="18" charset="0"/>
              </a:rPr>
              <a:t>Batch Members</a:t>
            </a:r>
          </a:p>
          <a:p>
            <a:pPr algn="l">
              <a:lnSpc>
                <a:spcPct val="110000"/>
              </a:lnSpc>
            </a:pPr>
            <a:r>
              <a:rPr lang="en-US" sz="1500" b="1" dirty="0" err="1">
                <a:latin typeface="Calisto MT" panose="02040603050505030304" pitchFamily="18" charset="0"/>
              </a:rPr>
              <a:t>Jampani</a:t>
            </a:r>
            <a:r>
              <a:rPr lang="en-US" sz="1500" b="1" dirty="0">
                <a:latin typeface="Calisto MT" panose="02040603050505030304" pitchFamily="18" charset="0"/>
              </a:rPr>
              <a:t> L N K Surya Sri Charan - (218W1A0586)</a:t>
            </a:r>
          </a:p>
          <a:p>
            <a:pPr algn="l">
              <a:lnSpc>
                <a:spcPct val="110000"/>
              </a:lnSpc>
            </a:pPr>
            <a:r>
              <a:rPr lang="en-US" sz="1500" b="1" dirty="0" err="1">
                <a:latin typeface="Calisto MT" panose="02040603050505030304" pitchFamily="18" charset="0"/>
              </a:rPr>
              <a:t>Bommana</a:t>
            </a:r>
            <a:r>
              <a:rPr lang="en-US" sz="1500" b="1" dirty="0">
                <a:latin typeface="Calisto MT" panose="02040603050505030304" pitchFamily="18" charset="0"/>
              </a:rPr>
              <a:t> </a:t>
            </a:r>
            <a:r>
              <a:rPr lang="en-US" sz="1500" b="1" dirty="0" err="1">
                <a:latin typeface="Calisto MT" panose="02040603050505030304" pitchFamily="18" charset="0"/>
              </a:rPr>
              <a:t>Phani</a:t>
            </a:r>
            <a:r>
              <a:rPr lang="en-US" sz="1500" b="1" dirty="0">
                <a:latin typeface="Calisto MT" panose="02040603050505030304" pitchFamily="18" charset="0"/>
              </a:rPr>
              <a:t> Praharsha           - (228W5A0507)</a:t>
            </a:r>
          </a:p>
          <a:p>
            <a:pPr algn="l">
              <a:lnSpc>
                <a:spcPct val="110000"/>
              </a:lnSpc>
            </a:pPr>
            <a:r>
              <a:rPr lang="en-US" sz="1500" b="1" dirty="0">
                <a:latin typeface="Calisto MT" panose="02040603050505030304" pitchFamily="18" charset="0"/>
              </a:rPr>
              <a:t>Eda Gayatri                                    - (228W5A0508)</a:t>
            </a:r>
          </a:p>
          <a:p>
            <a:pPr algn="l">
              <a:lnSpc>
                <a:spcPct val="110000"/>
              </a:lnSpc>
            </a:pPr>
            <a:r>
              <a:rPr lang="en-US" sz="1500" b="1" dirty="0" err="1">
                <a:latin typeface="Calisto MT" panose="02040603050505030304" pitchFamily="18" charset="0"/>
              </a:rPr>
              <a:t>Thotakura</a:t>
            </a:r>
            <a:r>
              <a:rPr lang="en-US" sz="1500" b="1" dirty="0">
                <a:latin typeface="Calisto MT" panose="02040603050505030304" pitchFamily="18" charset="0"/>
              </a:rPr>
              <a:t> Chanakya                     - (218W1A05C1)</a:t>
            </a:r>
          </a:p>
          <a:p>
            <a:endParaRPr lang="en-US" sz="1500" dirty="0">
              <a:latin typeface="Calisto MT" panose="02040603050505030304" pitchFamily="18" charset="0"/>
            </a:endParaRPr>
          </a:p>
          <a:p>
            <a:endParaRPr lang="en-US" sz="1500" dirty="0">
              <a:latin typeface="Calisto MT" panose="02040603050505030304" pitchFamily="18" charset="0"/>
            </a:endParaRPr>
          </a:p>
          <a:p>
            <a:endParaRPr lang="en-US" sz="1500" dirty="0">
              <a:latin typeface="Calisto MT" panose="02040603050505030304" pitchFamily="18" charset="0"/>
            </a:endParaRPr>
          </a:p>
        </p:txBody>
      </p:sp>
      <p:sp>
        <p:nvSpPr>
          <p:cNvPr id="4" name="Subtitle 2">
            <a:extLst>
              <a:ext uri="{FF2B5EF4-FFF2-40B4-BE49-F238E27FC236}">
                <a16:creationId xmlns:a16="http://schemas.microsoft.com/office/drawing/2014/main" id="{7E82CFBC-36EF-B095-71E8-4AA9D64C0EFE}"/>
              </a:ext>
            </a:extLst>
          </p:cNvPr>
          <p:cNvSpPr txBox="1">
            <a:spLocks/>
          </p:cNvSpPr>
          <p:nvPr/>
        </p:nvSpPr>
        <p:spPr>
          <a:xfrm>
            <a:off x="4794945" y="4516258"/>
            <a:ext cx="4178431" cy="22202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sz="2000" b="1" dirty="0">
                <a:solidFill>
                  <a:schemeClr val="accent2">
                    <a:lumMod val="75000"/>
                  </a:schemeClr>
                </a:solidFill>
                <a:latin typeface="Calisto MT" panose="02040603050505030304" pitchFamily="18" charset="0"/>
              </a:rPr>
              <a:t>Under the Guidance of</a:t>
            </a:r>
          </a:p>
          <a:p>
            <a:r>
              <a:rPr lang="en-US" sz="1900" b="1" dirty="0">
                <a:latin typeface="Calisto MT" panose="02040603050505030304" pitchFamily="18" charset="0"/>
              </a:rPr>
              <a:t>Mr. Srikakulapu Subhakar</a:t>
            </a:r>
          </a:p>
          <a:p>
            <a:r>
              <a:rPr lang="en-US" sz="1900" b="1" dirty="0">
                <a:latin typeface="Calisto MT" panose="02040603050505030304" pitchFamily="18" charset="0"/>
              </a:rPr>
              <a:t>Assistant Professor</a:t>
            </a:r>
          </a:p>
          <a:p>
            <a:r>
              <a:rPr lang="en-US" sz="1900" b="1" dirty="0">
                <a:latin typeface="Calisto MT" panose="02040603050505030304" pitchFamily="18" charset="0"/>
              </a:rPr>
              <a:t>CSE Dept</a:t>
            </a:r>
          </a:p>
          <a:p>
            <a:endParaRPr lang="en-US" dirty="0"/>
          </a:p>
          <a:p>
            <a:endParaRPr lang="en-US" dirty="0"/>
          </a:p>
        </p:txBody>
      </p:sp>
      <p:sp>
        <p:nvSpPr>
          <p:cNvPr id="6" name="Title 1">
            <a:extLst>
              <a:ext uri="{FF2B5EF4-FFF2-40B4-BE49-F238E27FC236}">
                <a16:creationId xmlns:a16="http://schemas.microsoft.com/office/drawing/2014/main" id="{46D2FCE7-A20E-157E-20FA-2B09A5121833}"/>
              </a:ext>
            </a:extLst>
          </p:cNvPr>
          <p:cNvSpPr txBox="1">
            <a:spLocks/>
          </p:cNvSpPr>
          <p:nvPr/>
        </p:nvSpPr>
        <p:spPr>
          <a:xfrm>
            <a:off x="685800" y="3293700"/>
            <a:ext cx="7772400" cy="791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000" b="1" dirty="0">
                <a:solidFill>
                  <a:schemeClr val="tx2">
                    <a:lumMod val="50000"/>
                  </a:schemeClr>
                </a:solidFill>
                <a:latin typeface="Calisto MT" panose="02040603050505030304" pitchFamily="18" charset="0"/>
                <a:cs typeface="JasmineUPC" panose="02020603050405020304" pitchFamily="18" charset="-34"/>
              </a:rPr>
              <a:t>20CS7554: B. Tech Mini Project – II (Final Review)</a:t>
            </a:r>
          </a:p>
          <a:p>
            <a:pPr>
              <a:lnSpc>
                <a:spcPct val="150000"/>
              </a:lnSpc>
            </a:pPr>
            <a:r>
              <a:rPr lang="en-US" sz="1800" b="1" dirty="0">
                <a:solidFill>
                  <a:schemeClr val="tx2">
                    <a:lumMod val="50000"/>
                  </a:schemeClr>
                </a:solidFill>
                <a:latin typeface="Calisto MT" panose="02040603050505030304" pitchFamily="18" charset="0"/>
                <a:cs typeface="JasmineUPC" panose="02020603050405020304" pitchFamily="18" charset="-34"/>
              </a:rPr>
              <a:t>December 10</a:t>
            </a:r>
            <a:r>
              <a:rPr lang="en-US" sz="1800" b="1" baseline="30000" dirty="0">
                <a:solidFill>
                  <a:schemeClr val="tx2">
                    <a:lumMod val="50000"/>
                  </a:schemeClr>
                </a:solidFill>
                <a:latin typeface="Calisto MT" panose="02040603050505030304" pitchFamily="18" charset="0"/>
                <a:cs typeface="JasmineUPC" panose="02020603050405020304" pitchFamily="18" charset="-34"/>
              </a:rPr>
              <a:t>th</a:t>
            </a:r>
            <a:r>
              <a:rPr lang="en-US" sz="1800" b="1" dirty="0">
                <a:solidFill>
                  <a:schemeClr val="tx2">
                    <a:lumMod val="50000"/>
                  </a:schemeClr>
                </a:solidFill>
                <a:latin typeface="Calisto MT" panose="02040603050505030304" pitchFamily="18" charset="0"/>
                <a:cs typeface="JasmineUPC" panose="02020603050405020304" pitchFamily="18" charset="-34"/>
              </a:rPr>
              <a:t>, 2024</a:t>
            </a:r>
          </a:p>
          <a:p>
            <a:pPr>
              <a:lnSpc>
                <a:spcPct val="150000"/>
              </a:lnSpc>
            </a:pPr>
            <a:r>
              <a:rPr lang="en-US" sz="1800" b="1" dirty="0">
                <a:solidFill>
                  <a:schemeClr val="tx2">
                    <a:lumMod val="50000"/>
                  </a:schemeClr>
                </a:solidFill>
                <a:latin typeface="Calisto MT" panose="02040603050505030304" pitchFamily="18" charset="0"/>
                <a:cs typeface="JasmineUPC" panose="02020603050405020304" pitchFamily="18" charset="-34"/>
              </a:rPr>
              <a:t>Batch No: 23</a:t>
            </a:r>
          </a:p>
        </p:txBody>
      </p:sp>
      <p:sp>
        <p:nvSpPr>
          <p:cNvPr id="7" name="Title 1">
            <a:extLst>
              <a:ext uri="{FF2B5EF4-FFF2-40B4-BE49-F238E27FC236}">
                <a16:creationId xmlns:a16="http://schemas.microsoft.com/office/drawing/2014/main" id="{F0E7157D-0ED4-652A-8A59-DCC1031DA9E7}"/>
              </a:ext>
            </a:extLst>
          </p:cNvPr>
          <p:cNvSpPr txBox="1">
            <a:spLocks/>
          </p:cNvSpPr>
          <p:nvPr/>
        </p:nvSpPr>
        <p:spPr>
          <a:xfrm>
            <a:off x="906670" y="60484"/>
            <a:ext cx="7126664" cy="1125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atin typeface="Calisto MT" panose="02040603050505030304" pitchFamily="18" charset="0"/>
                <a:cs typeface="JasmineUPC" panose="02020603050405020304" pitchFamily="18" charset="-34"/>
              </a:rPr>
              <a:t>VR SIDDHARTHA ENGINEERING COLLEGE, VIJAYAWADA</a:t>
            </a:r>
          </a:p>
          <a:p>
            <a:r>
              <a:rPr lang="en-US" sz="2000" b="1" dirty="0">
                <a:latin typeface="Calisto MT" panose="02040603050505030304" pitchFamily="18" charset="0"/>
                <a:cs typeface="JasmineUPC" panose="02020603050405020304" pitchFamily="18" charset="-34"/>
              </a:rPr>
              <a:t>Department of Computer Science and Engineering</a:t>
            </a:r>
          </a:p>
        </p:txBody>
      </p:sp>
      <p:pic>
        <p:nvPicPr>
          <p:cNvPr id="11" name="Picture 10" descr="A picture containing diagram&#10;&#10;Description automatically generated">
            <a:extLst>
              <a:ext uri="{FF2B5EF4-FFF2-40B4-BE49-F238E27FC236}">
                <a16:creationId xmlns:a16="http://schemas.microsoft.com/office/drawing/2014/main" id="{2F0778DE-E80B-339F-BA7E-B056A9251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8" y="161404"/>
            <a:ext cx="950349" cy="1118057"/>
          </a:xfrm>
          <a:prstGeom prst="rect">
            <a:avLst/>
          </a:prstGeom>
        </p:spPr>
      </p:pic>
      <p:pic>
        <p:nvPicPr>
          <p:cNvPr id="13" name="Picture 12" descr="Logo&#10;&#10;Description automatically generated">
            <a:extLst>
              <a:ext uri="{FF2B5EF4-FFF2-40B4-BE49-F238E27FC236}">
                <a16:creationId xmlns:a16="http://schemas.microsoft.com/office/drawing/2014/main" id="{1D9962D5-2778-4C7F-FC4C-2CB25B317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01" y="153465"/>
            <a:ext cx="1118057" cy="1118057"/>
          </a:xfrm>
          <a:prstGeom prst="rect">
            <a:avLst/>
          </a:prstGeom>
        </p:spPr>
      </p:pic>
      <p:sp>
        <p:nvSpPr>
          <p:cNvPr id="16" name="Slide Number Placeholder 15">
            <a:extLst>
              <a:ext uri="{FF2B5EF4-FFF2-40B4-BE49-F238E27FC236}">
                <a16:creationId xmlns:a16="http://schemas.microsoft.com/office/drawing/2014/main" id="{6C680849-8AC5-7306-7F26-02AD56BFE4F8}"/>
              </a:ext>
            </a:extLst>
          </p:cNvPr>
          <p:cNvSpPr>
            <a:spLocks noGrp="1"/>
          </p:cNvSpPr>
          <p:nvPr>
            <p:ph type="sldNum" sz="quarter" idx="12"/>
          </p:nvPr>
        </p:nvSpPr>
        <p:spPr/>
        <p:txBody>
          <a:bodyPr/>
          <a:lstStyle/>
          <a:p>
            <a:fld id="{D90542D4-23E8-43E0-BA8E-C972DA1A005D}" type="slidenum">
              <a:rPr lang="en-US" smtClean="0"/>
              <a:pPr/>
              <a:t>1</a:t>
            </a:fld>
            <a:endParaRPr lang="en-US" dirty="0"/>
          </a:p>
        </p:txBody>
      </p:sp>
    </p:spTree>
    <p:extLst>
      <p:ext uri="{BB962C8B-B14F-4D97-AF65-F5344CB8AC3E}">
        <p14:creationId xmlns:p14="http://schemas.microsoft.com/office/powerpoint/2010/main" val="75722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18783-2EAF-2276-D9F8-FF2F3876D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176E1-528F-4267-6450-906DF6AB58E7}"/>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a:t>
            </a:r>
          </a:p>
        </p:txBody>
      </p:sp>
      <p:sp>
        <p:nvSpPr>
          <p:cNvPr id="3" name="Content Placeholder 2">
            <a:extLst>
              <a:ext uri="{FF2B5EF4-FFF2-40B4-BE49-F238E27FC236}">
                <a16:creationId xmlns:a16="http://schemas.microsoft.com/office/drawing/2014/main" id="{C82F14A2-951E-1ACB-012F-794C3DCA99BF}"/>
              </a:ext>
            </a:extLst>
          </p:cNvPr>
          <p:cNvSpPr>
            <a:spLocks noGrp="1"/>
          </p:cNvSpPr>
          <p:nvPr>
            <p:ph idx="1"/>
          </p:nvPr>
        </p:nvSpPr>
        <p:spPr>
          <a:xfrm>
            <a:off x="358218" y="584462"/>
            <a:ext cx="8314441" cy="6004874"/>
          </a:xfrm>
        </p:spPr>
        <p:txBody>
          <a:bodyPr numCol="1">
            <a:noAutofit/>
          </a:bodyPr>
          <a:lstStyle/>
          <a:p>
            <a:pPr marL="0" indent="0" algn="just">
              <a:lnSpc>
                <a:spcPct val="110000"/>
              </a:lnSpc>
              <a:buNone/>
            </a:pPr>
            <a:r>
              <a:rPr lang="en-US" sz="1300" b="1" dirty="0">
                <a:solidFill>
                  <a:schemeClr val="accent2">
                    <a:lumMod val="50000"/>
                  </a:schemeClr>
                </a:solidFill>
                <a:latin typeface="Calisto MT" panose="02040603050505030304" pitchFamily="18" charset="0"/>
              </a:rPr>
              <a:t>Title: </a:t>
            </a:r>
            <a:r>
              <a:rPr lang="en-US" sz="1300" dirty="0">
                <a:latin typeface="Calisto MT" panose="02040603050505030304" pitchFamily="18" charset="0"/>
              </a:rPr>
              <a:t>Dense Pedestrian Detection Based on GR-YOLO. </a:t>
            </a:r>
            <a:r>
              <a:rPr lang="en-US" sz="1300" b="0" i="0" dirty="0">
                <a:solidFill>
                  <a:srgbClr val="222222"/>
                </a:solidFill>
                <a:effectLst/>
                <a:latin typeface="Calisto MT" panose="02040603050505030304" pitchFamily="18" charset="0"/>
              </a:rPr>
              <a:t>[1]</a:t>
            </a:r>
            <a:endParaRPr lang="en-US" sz="1300" dirty="0">
              <a:latin typeface="Calisto MT" panose="02040603050505030304" pitchFamily="18" charset="0"/>
            </a:endParaRPr>
          </a:p>
          <a:p>
            <a:pPr marL="0" indent="0" algn="just">
              <a:lnSpc>
                <a:spcPct val="110000"/>
              </a:lnSpc>
              <a:buNone/>
            </a:pPr>
            <a:r>
              <a:rPr lang="en-US" sz="1300" b="1" dirty="0">
                <a:solidFill>
                  <a:schemeClr val="accent2">
                    <a:lumMod val="50000"/>
                  </a:schemeClr>
                </a:solidFill>
                <a:latin typeface="Calisto MT" panose="02040603050505030304" pitchFamily="18" charset="0"/>
              </a:rPr>
              <a:t>Journal Details: </a:t>
            </a:r>
            <a:r>
              <a:rPr lang="en-US" sz="1300" b="0" i="0" dirty="0">
                <a:solidFill>
                  <a:srgbClr val="222222"/>
                </a:solidFill>
                <a:effectLst/>
                <a:latin typeface="Calisto MT" panose="02040603050505030304" pitchFamily="18" charset="0"/>
              </a:rPr>
              <a:t>Li, N., Bai, X., Shen, X., Xin, P., Tian, J., Chai, T., &amp; Wang, Z. (2024). Dense Pedestrian Detection Based on GR-YOLO. Sensors, 24(4747). </a:t>
            </a:r>
          </a:p>
          <a:p>
            <a:pPr marL="0" indent="0" algn="just">
              <a:lnSpc>
                <a:spcPct val="110000"/>
              </a:lnSpc>
              <a:buNone/>
            </a:pPr>
            <a:r>
              <a:rPr lang="en-US" sz="1300" b="1" dirty="0">
                <a:solidFill>
                  <a:schemeClr val="accent2">
                    <a:lumMod val="50000"/>
                  </a:schemeClr>
                </a:solidFill>
                <a:latin typeface="Calisto MT" panose="02040603050505030304" pitchFamily="18" charset="0"/>
              </a:rPr>
              <a:t>Dataset:  </a:t>
            </a:r>
            <a:r>
              <a:rPr lang="en-US" sz="1300" dirty="0" err="1">
                <a:latin typeface="Calisto MT" panose="02040603050505030304" pitchFamily="18" charset="0"/>
              </a:rPr>
              <a:t>WiderPerson</a:t>
            </a:r>
            <a:r>
              <a:rPr lang="en-US" sz="1300" dirty="0">
                <a:latin typeface="Calisto MT" panose="02040603050505030304" pitchFamily="18" charset="0"/>
              </a:rPr>
              <a:t>, </a:t>
            </a:r>
            <a:r>
              <a:rPr lang="en-US" sz="1300" dirty="0" err="1">
                <a:latin typeface="Calisto MT" panose="02040603050505030304" pitchFamily="18" charset="0"/>
              </a:rPr>
              <a:t>CrowdHuman</a:t>
            </a:r>
            <a:r>
              <a:rPr lang="en-US" sz="1300" dirty="0">
                <a:latin typeface="Calisto MT" panose="02040603050505030304" pitchFamily="18" charset="0"/>
              </a:rPr>
              <a:t>, People Detection Image Dataset.</a:t>
            </a:r>
          </a:p>
          <a:p>
            <a:pPr marL="0" indent="0" algn="just">
              <a:lnSpc>
                <a:spcPct val="110000"/>
              </a:lnSpc>
              <a:buNone/>
            </a:pPr>
            <a:r>
              <a:rPr lang="en-US" sz="1300" b="1" dirty="0">
                <a:solidFill>
                  <a:schemeClr val="accent2">
                    <a:lumMod val="50000"/>
                  </a:schemeClr>
                </a:solidFill>
                <a:latin typeface="Calisto MT" panose="02040603050505030304" pitchFamily="18" charset="0"/>
              </a:rPr>
              <a:t>Description: </a:t>
            </a:r>
          </a:p>
          <a:p>
            <a:pPr marL="0" indent="0" algn="just">
              <a:lnSpc>
                <a:spcPct val="110000"/>
              </a:lnSpc>
              <a:buNone/>
            </a:pPr>
            <a:r>
              <a:rPr lang="en-US" sz="1300" dirty="0">
                <a:latin typeface="Calisto MT" panose="02040603050505030304" pitchFamily="18" charset="0"/>
              </a:rPr>
              <a:t>The study introduces GR-YOLO, an enhanced dense pedestrian detection model built upon YOLOv8. The model addresses challenges in feature extraction, occlusion, and multi-scale variations through a series of enhancements. Key innovations include the integration of the Repc3 module for better feature extraction, an aggregation–distribution mechanism for improved multi-scale fusion, and the use of </a:t>
            </a:r>
            <a:r>
              <a:rPr lang="en-US" sz="1300" dirty="0" err="1">
                <a:latin typeface="Calisto MT" panose="02040603050505030304" pitchFamily="18" charset="0"/>
              </a:rPr>
              <a:t>Giou</a:t>
            </a:r>
            <a:r>
              <a:rPr lang="en-US" sz="1300" dirty="0">
                <a:latin typeface="Calisto MT" panose="02040603050505030304" pitchFamily="18" charset="0"/>
              </a:rPr>
              <a:t> loss for enhanced target localization. The </a:t>
            </a:r>
            <a:r>
              <a:rPr lang="en-US" sz="1300" b="1" dirty="0">
                <a:latin typeface="Calisto MT" panose="02040603050505030304" pitchFamily="18" charset="0"/>
              </a:rPr>
              <a:t>RepC3 module</a:t>
            </a:r>
            <a:r>
              <a:rPr lang="en-US" sz="1300" dirty="0">
                <a:latin typeface="Calisto MT" panose="02040603050505030304" pitchFamily="18" charset="0"/>
              </a:rPr>
              <a:t> replaces or augments specific convolutional blocks in the backbone to enhance feature extraction. The neck is optimized with </a:t>
            </a:r>
            <a:r>
              <a:rPr lang="en-US" sz="1300" b="1" dirty="0">
                <a:latin typeface="Calisto MT" panose="02040603050505030304" pitchFamily="18" charset="0"/>
              </a:rPr>
              <a:t>FPN or </a:t>
            </a:r>
            <a:r>
              <a:rPr lang="en-US" sz="1300" b="1" dirty="0" err="1">
                <a:latin typeface="Calisto MT" panose="02040603050505030304" pitchFamily="18" charset="0"/>
              </a:rPr>
              <a:t>PANet</a:t>
            </a:r>
            <a:r>
              <a:rPr lang="en-US" sz="1300" dirty="0">
                <a:latin typeface="Calisto MT" panose="02040603050505030304" pitchFamily="18" charset="0"/>
              </a:rPr>
              <a:t> to ensure that features from multiple scales are fused effectively, using </a:t>
            </a:r>
            <a:r>
              <a:rPr lang="en-US" sz="1300" b="1" dirty="0">
                <a:latin typeface="Calisto MT" panose="02040603050505030304" pitchFamily="18" charset="0"/>
              </a:rPr>
              <a:t>top-down and bottom-up pathways</a:t>
            </a:r>
            <a:r>
              <a:rPr lang="en-US" sz="1300" dirty="0">
                <a:latin typeface="Calisto MT" panose="02040603050505030304" pitchFamily="18" charset="0"/>
              </a:rPr>
              <a:t> for better feature flow. GR-YOLO achieves 0.855 of Precision and 0.796 of recall and 0.8244 of F1 Score </a:t>
            </a:r>
          </a:p>
          <a:p>
            <a:pPr marL="0" indent="0" algn="just">
              <a:lnSpc>
                <a:spcPct val="110000"/>
              </a:lnSpc>
              <a:buNone/>
            </a:pPr>
            <a:r>
              <a:rPr lang="en-US" sz="1300" b="1" dirty="0">
                <a:solidFill>
                  <a:schemeClr val="accent2">
                    <a:lumMod val="50000"/>
                  </a:schemeClr>
                </a:solidFill>
                <a:latin typeface="Calisto MT" panose="02040603050505030304" pitchFamily="18" charset="0"/>
              </a:rPr>
              <a:t>Advantages:</a:t>
            </a:r>
          </a:p>
          <a:p>
            <a:pPr marL="342900" indent="-342900" algn="just">
              <a:lnSpc>
                <a:spcPct val="110000"/>
              </a:lnSpc>
              <a:buFont typeface="+mj-lt"/>
              <a:buAutoNum type="arabicPeriod"/>
            </a:pPr>
            <a:r>
              <a:rPr lang="en-US" sz="1300" dirty="0">
                <a:latin typeface="Calisto MT" panose="02040603050505030304" pitchFamily="18" charset="0"/>
              </a:rPr>
              <a:t>Improved accuracy across multiple dense pedestrian datasets (e.g., </a:t>
            </a:r>
            <a:r>
              <a:rPr lang="en-US" sz="1300" dirty="0" err="1">
                <a:latin typeface="Calisto MT" panose="02040603050505030304" pitchFamily="18" charset="0"/>
              </a:rPr>
              <a:t>WiderPerson</a:t>
            </a:r>
            <a:r>
              <a:rPr lang="en-US" sz="1300" dirty="0">
                <a:latin typeface="Calisto MT" panose="02040603050505030304" pitchFamily="18" charset="0"/>
              </a:rPr>
              <a:t>, </a:t>
            </a:r>
            <a:r>
              <a:rPr lang="en-US" sz="1300" dirty="0" err="1">
                <a:latin typeface="Calisto MT" panose="02040603050505030304" pitchFamily="18" charset="0"/>
              </a:rPr>
              <a:t>CrowdHuman</a:t>
            </a:r>
            <a:r>
              <a:rPr lang="en-US" sz="1300" dirty="0">
                <a:latin typeface="Calisto MT" panose="02040603050505030304" pitchFamily="18" charset="0"/>
              </a:rPr>
              <a:t>).</a:t>
            </a:r>
          </a:p>
          <a:p>
            <a:pPr marL="342900" indent="-342900" algn="just">
              <a:lnSpc>
                <a:spcPct val="110000"/>
              </a:lnSpc>
              <a:buFont typeface="+mj-lt"/>
              <a:buAutoNum type="arabicPeriod"/>
            </a:pPr>
            <a:r>
              <a:rPr lang="en-US" sz="1300" dirty="0">
                <a:latin typeface="Calisto MT" panose="02040603050505030304" pitchFamily="18" charset="0"/>
              </a:rPr>
              <a:t>Superior performance in detecting occluded and small-scale targets.</a:t>
            </a:r>
          </a:p>
          <a:p>
            <a:pPr marL="0" indent="0" algn="just">
              <a:lnSpc>
                <a:spcPct val="110000"/>
              </a:lnSpc>
              <a:buNone/>
            </a:pPr>
            <a:r>
              <a:rPr lang="en-US" sz="1300" b="1" dirty="0">
                <a:solidFill>
                  <a:schemeClr val="accent2">
                    <a:lumMod val="50000"/>
                  </a:schemeClr>
                </a:solidFill>
                <a:latin typeface="Calisto MT" panose="02040603050505030304" pitchFamily="18" charset="0"/>
              </a:rPr>
              <a:t>Disadvantages:</a:t>
            </a:r>
          </a:p>
          <a:p>
            <a:pPr marL="342900" indent="-342900" algn="just">
              <a:lnSpc>
                <a:spcPct val="110000"/>
              </a:lnSpc>
              <a:buFont typeface="+mj-lt"/>
              <a:buAutoNum type="arabicPeriod"/>
            </a:pPr>
            <a:r>
              <a:rPr lang="en-US" sz="1300" dirty="0">
                <a:latin typeface="Calisto MT" panose="02040603050505030304" pitchFamily="18" charset="0"/>
              </a:rPr>
              <a:t>Relies heavily on high-quality video input.</a:t>
            </a:r>
          </a:p>
          <a:p>
            <a:pPr marL="342900" indent="-342900" algn="just">
              <a:lnSpc>
                <a:spcPct val="110000"/>
              </a:lnSpc>
              <a:buFont typeface="+mj-lt"/>
              <a:buAutoNum type="arabicPeriod"/>
            </a:pPr>
            <a:r>
              <a:rPr lang="en-US" sz="1300" dirty="0">
                <a:latin typeface="Calisto MT" panose="02040603050505030304" pitchFamily="18" charset="0"/>
              </a:rPr>
              <a:t>Potential performance degradation in scenarios with extreme occlusion ad crowd densities.</a:t>
            </a:r>
            <a:endParaRPr lang="en-US" sz="1300"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F89EC9A7-FA22-139C-58AF-2568AE9AE22A}"/>
              </a:ext>
            </a:extLst>
          </p:cNvPr>
          <p:cNvSpPr>
            <a:spLocks noGrp="1"/>
          </p:cNvSpPr>
          <p:nvPr>
            <p:ph type="sldNum" sz="quarter" idx="12"/>
          </p:nvPr>
        </p:nvSpPr>
        <p:spPr>
          <a:xfrm>
            <a:off x="8059918" y="6356351"/>
            <a:ext cx="455432" cy="365125"/>
          </a:xfrm>
        </p:spPr>
        <p:txBody>
          <a:bodyPr/>
          <a:lstStyle/>
          <a:p>
            <a:fld id="{D90542D4-23E8-43E0-BA8E-C972DA1A005D}" type="slidenum">
              <a:rPr lang="en-US" sz="1400" b="1" smtClean="0">
                <a:solidFill>
                  <a:schemeClr val="tx1"/>
                </a:solidFill>
                <a:latin typeface="Calisto MT" panose="02040603050505030304" pitchFamily="18" charset="0"/>
              </a:rPr>
              <a:pPr/>
              <a:t>10</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62846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0BF24-D24F-307D-F965-A2481C77C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1C667-2002-08A3-141A-4FF50F67D1FA}"/>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a:t>
            </a:r>
          </a:p>
        </p:txBody>
      </p:sp>
      <p:sp>
        <p:nvSpPr>
          <p:cNvPr id="3" name="Content Placeholder 2">
            <a:extLst>
              <a:ext uri="{FF2B5EF4-FFF2-40B4-BE49-F238E27FC236}">
                <a16:creationId xmlns:a16="http://schemas.microsoft.com/office/drawing/2014/main" id="{D1EA20AA-223B-0C57-6965-B361064CFB2B}"/>
              </a:ext>
            </a:extLst>
          </p:cNvPr>
          <p:cNvSpPr>
            <a:spLocks noGrp="1"/>
          </p:cNvSpPr>
          <p:nvPr>
            <p:ph idx="1"/>
          </p:nvPr>
        </p:nvSpPr>
        <p:spPr>
          <a:xfrm>
            <a:off x="358218" y="584462"/>
            <a:ext cx="8314441" cy="6004874"/>
          </a:xfrm>
        </p:spPr>
        <p:txBody>
          <a:bodyPr numCol="1">
            <a:noAutofit/>
          </a:bodyPr>
          <a:lstStyle/>
          <a:p>
            <a:pPr marL="0" indent="0" algn="just">
              <a:lnSpc>
                <a:spcPct val="110000"/>
              </a:lnSpc>
              <a:buNone/>
            </a:pPr>
            <a:r>
              <a:rPr lang="en-US" sz="1500" b="1" dirty="0">
                <a:solidFill>
                  <a:schemeClr val="accent2">
                    <a:lumMod val="50000"/>
                  </a:schemeClr>
                </a:solidFill>
                <a:latin typeface="Calisto MT" panose="02040603050505030304" pitchFamily="18" charset="0"/>
              </a:rPr>
              <a:t>Title: </a:t>
            </a:r>
            <a:r>
              <a:rPr lang="en-US" sz="1500" dirty="0">
                <a:latin typeface="Calisto MT" panose="02040603050505030304" pitchFamily="18" charset="0"/>
              </a:rPr>
              <a:t>Traffic Monitoring System for Smart City Based on Traffic Density Estimation [2]</a:t>
            </a:r>
          </a:p>
          <a:p>
            <a:pPr marL="0" indent="0" algn="just">
              <a:lnSpc>
                <a:spcPct val="110000"/>
              </a:lnSpc>
              <a:buNone/>
            </a:pPr>
            <a:r>
              <a:rPr lang="en-US" sz="1500" b="1" dirty="0">
                <a:solidFill>
                  <a:schemeClr val="accent2">
                    <a:lumMod val="50000"/>
                  </a:schemeClr>
                </a:solidFill>
                <a:latin typeface="Calisto MT" panose="02040603050505030304" pitchFamily="18" charset="0"/>
              </a:rPr>
              <a:t>Journal Details: </a:t>
            </a:r>
            <a:r>
              <a:rPr lang="en-US" sz="1500" b="0" i="0" dirty="0" err="1">
                <a:solidFill>
                  <a:srgbClr val="222222"/>
                </a:solidFill>
                <a:effectLst/>
                <a:latin typeface="Calisto MT" panose="02040603050505030304" pitchFamily="18" charset="0"/>
              </a:rPr>
              <a:t>Bidwe</a:t>
            </a:r>
            <a:r>
              <a:rPr lang="en-US" sz="1500" b="0" i="0" dirty="0">
                <a:solidFill>
                  <a:srgbClr val="222222"/>
                </a:solidFill>
                <a:effectLst/>
                <a:latin typeface="Calisto MT" panose="02040603050505030304" pitchFamily="18" charset="0"/>
              </a:rPr>
              <a:t>, S., Kale, G., &amp; </a:t>
            </a:r>
            <a:r>
              <a:rPr lang="en-US" sz="1500" b="0" i="0" dirty="0" err="1">
                <a:solidFill>
                  <a:srgbClr val="222222"/>
                </a:solidFill>
                <a:effectLst/>
                <a:latin typeface="Calisto MT" panose="02040603050505030304" pitchFamily="18" charset="0"/>
              </a:rPr>
              <a:t>Bidwe</a:t>
            </a:r>
            <a:r>
              <a:rPr lang="en-US" sz="1500" b="0" i="0" dirty="0">
                <a:solidFill>
                  <a:srgbClr val="222222"/>
                </a:solidFill>
                <a:effectLst/>
                <a:latin typeface="Calisto MT" panose="02040603050505030304" pitchFamily="18" charset="0"/>
              </a:rPr>
              <a:t>, R. (2022). Traffic Monitoring System for Smart City Based on Traffic Density Estimation. Indian Journal of Computer Science and Engineering, 13(5), Sep-Oct 2022.</a:t>
            </a:r>
          </a:p>
          <a:p>
            <a:pPr marL="0" indent="0" algn="just">
              <a:lnSpc>
                <a:spcPct val="110000"/>
              </a:lnSpc>
              <a:buNone/>
            </a:pPr>
            <a:r>
              <a:rPr lang="en-US" sz="1500" b="1" dirty="0">
                <a:solidFill>
                  <a:schemeClr val="accent2">
                    <a:lumMod val="50000"/>
                  </a:schemeClr>
                </a:solidFill>
                <a:latin typeface="Calisto MT" panose="02040603050505030304" pitchFamily="18" charset="0"/>
              </a:rPr>
              <a:t>Dataset:  </a:t>
            </a:r>
            <a:r>
              <a:rPr lang="en-US" sz="1500" dirty="0">
                <a:latin typeface="Calisto MT" panose="02040603050505030304" pitchFamily="18" charset="0"/>
              </a:rPr>
              <a:t>INRIA and ShanghaiTech dataset </a:t>
            </a:r>
          </a:p>
          <a:p>
            <a:pPr marL="0" indent="0" algn="just">
              <a:lnSpc>
                <a:spcPct val="110000"/>
              </a:lnSpc>
              <a:buNone/>
            </a:pPr>
            <a:r>
              <a:rPr lang="en-US" sz="1500" b="1" dirty="0">
                <a:solidFill>
                  <a:schemeClr val="accent2">
                    <a:lumMod val="50000"/>
                  </a:schemeClr>
                </a:solidFill>
                <a:latin typeface="Calisto MT" panose="02040603050505030304" pitchFamily="18" charset="0"/>
              </a:rPr>
              <a:t>Description: </a:t>
            </a:r>
          </a:p>
          <a:p>
            <a:pPr marL="0" indent="0" algn="just">
              <a:lnSpc>
                <a:spcPct val="110000"/>
              </a:lnSpc>
              <a:buNone/>
            </a:pPr>
            <a:r>
              <a:rPr lang="en-US" sz="1500" dirty="0" err="1">
                <a:latin typeface="Calisto MT" panose="02040603050505030304" pitchFamily="18" charset="0"/>
              </a:rPr>
              <a:t>Bidwe</a:t>
            </a:r>
            <a:r>
              <a:rPr lang="en-US" sz="1500" dirty="0">
                <a:latin typeface="Calisto MT" panose="02040603050505030304" pitchFamily="18" charset="0"/>
              </a:rPr>
              <a:t> et al. proposed a traffic monitoring system aimed at smart cities, leveraging a five-layer Convolutional Neural Network (CNN) architecture to estimate traffic density. The model classifies traffic into three categories: High, Medium, and Low, using video footage captured by traffic surveillance cameras. The system achieved 99.6% accuracy on the WSDT dataset, with performance evaluation metrics such as precision, recall, and F1-score reaching 0.99. The architecture utilizes convolution and max-pooling layers to extract hierarchical features, followed by a fully connected layer for classification.</a:t>
            </a:r>
          </a:p>
          <a:p>
            <a:pPr marL="0" indent="0" algn="just">
              <a:lnSpc>
                <a:spcPct val="110000"/>
              </a:lnSpc>
              <a:buNone/>
            </a:pPr>
            <a:r>
              <a:rPr lang="en-US" sz="1500" b="1" dirty="0">
                <a:solidFill>
                  <a:schemeClr val="accent2">
                    <a:lumMod val="50000"/>
                  </a:schemeClr>
                </a:solidFill>
                <a:latin typeface="Calisto MT" panose="02040603050505030304" pitchFamily="18" charset="0"/>
              </a:rPr>
              <a:t>Advantages:</a:t>
            </a:r>
          </a:p>
          <a:p>
            <a:pPr marL="342900" indent="-342900" algn="just">
              <a:lnSpc>
                <a:spcPct val="110000"/>
              </a:lnSpc>
              <a:buFont typeface="+mj-lt"/>
              <a:buAutoNum type="arabicPeriod"/>
            </a:pPr>
            <a:r>
              <a:rPr lang="en-US" sz="1500" dirty="0">
                <a:latin typeface="Calisto MT" panose="02040603050505030304" pitchFamily="18" charset="0"/>
              </a:rPr>
              <a:t>High accuracy (99.6%) for traffic density classification. </a:t>
            </a:r>
          </a:p>
          <a:p>
            <a:pPr marL="342900" indent="-342900" algn="just">
              <a:lnSpc>
                <a:spcPct val="110000"/>
              </a:lnSpc>
              <a:buFont typeface="+mj-lt"/>
              <a:buAutoNum type="arabicPeriod"/>
            </a:pPr>
            <a:r>
              <a:rPr lang="en-US" sz="1500" dirty="0">
                <a:latin typeface="Calisto MT" panose="02040603050505030304" pitchFamily="18" charset="0"/>
              </a:rPr>
              <a:t>Real-time application potential for smart traffic management.</a:t>
            </a:r>
          </a:p>
          <a:p>
            <a:pPr marL="0" indent="0" algn="just">
              <a:lnSpc>
                <a:spcPct val="110000"/>
              </a:lnSpc>
              <a:buNone/>
            </a:pPr>
            <a:r>
              <a:rPr lang="en-US" sz="1500" b="1" dirty="0">
                <a:solidFill>
                  <a:schemeClr val="accent2">
                    <a:lumMod val="50000"/>
                  </a:schemeClr>
                </a:solidFill>
                <a:latin typeface="Calisto MT" panose="02040603050505030304" pitchFamily="18" charset="0"/>
              </a:rPr>
              <a:t>Disadvantages:</a:t>
            </a:r>
          </a:p>
          <a:p>
            <a:pPr marL="342900" indent="-342900" algn="just">
              <a:lnSpc>
                <a:spcPct val="110000"/>
              </a:lnSpc>
              <a:buFont typeface="+mj-lt"/>
              <a:buAutoNum type="arabicPeriod"/>
            </a:pPr>
            <a:r>
              <a:rPr lang="en-US" sz="1500" dirty="0">
                <a:latin typeface="Calisto MT" panose="02040603050505030304" pitchFamily="18" charset="0"/>
              </a:rPr>
              <a:t>Relies heavily on high-quality video input.</a:t>
            </a:r>
          </a:p>
          <a:p>
            <a:pPr marL="342900" indent="-342900" algn="just">
              <a:lnSpc>
                <a:spcPct val="110000"/>
              </a:lnSpc>
              <a:buFont typeface="+mj-lt"/>
              <a:buAutoNum type="arabicPeriod"/>
            </a:pPr>
            <a:r>
              <a:rPr lang="en-US" sz="1500" dirty="0">
                <a:latin typeface="Calisto MT" panose="02040603050505030304" pitchFamily="18" charset="0"/>
              </a:rPr>
              <a:t>Limited generalization to unseen datasets or environments without retraining.</a:t>
            </a:r>
            <a:endParaRPr lang="en-US" sz="1500"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992125D-EA37-ADCA-FC60-957D10BE3CCA}"/>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11</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42140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5B891-B53B-7F70-CA57-D8FCFA8BE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AB983-19D9-7FD5-53CE-2A6D75499DEC}"/>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131F7409-D6CC-F4B6-762E-B419F4D4BFD0}"/>
              </a:ext>
            </a:extLst>
          </p:cNvPr>
          <p:cNvSpPr>
            <a:spLocks noGrp="1"/>
          </p:cNvSpPr>
          <p:nvPr>
            <p:ph idx="1"/>
          </p:nvPr>
        </p:nvSpPr>
        <p:spPr>
          <a:xfrm>
            <a:off x="358218" y="584462"/>
            <a:ext cx="8314441" cy="5957740"/>
          </a:xfrm>
        </p:spPr>
        <p:txBody>
          <a:bodyPr numCol="1">
            <a:noAutofit/>
          </a:bodyPr>
          <a:lstStyle/>
          <a:p>
            <a:pPr marL="0" indent="0" algn="just">
              <a:lnSpc>
                <a:spcPct val="110000"/>
              </a:lnSpc>
              <a:buNone/>
            </a:pPr>
            <a:r>
              <a:rPr lang="en-US" sz="1500" b="1" dirty="0">
                <a:solidFill>
                  <a:schemeClr val="accent2">
                    <a:lumMod val="50000"/>
                  </a:schemeClr>
                </a:solidFill>
                <a:latin typeface="Calisto MT" panose="02040603050505030304" pitchFamily="18" charset="0"/>
              </a:rPr>
              <a:t>Title: </a:t>
            </a:r>
            <a:r>
              <a:rPr lang="en-US" sz="1500" b="0" i="0" dirty="0">
                <a:solidFill>
                  <a:srgbClr val="222222"/>
                </a:solidFill>
                <a:effectLst/>
                <a:latin typeface="Calisto MT" panose="02040603050505030304" pitchFamily="18" charset="0"/>
              </a:rPr>
              <a:t>Automated Vehicle Counting from Pre-Recorded Video Using You Only Look Once (YOLO) Object Detection Model. [3]</a:t>
            </a:r>
          </a:p>
          <a:p>
            <a:pPr marL="0" indent="0" algn="just">
              <a:lnSpc>
                <a:spcPct val="110000"/>
              </a:lnSpc>
              <a:buNone/>
            </a:pPr>
            <a:r>
              <a:rPr lang="en-US" sz="1500" b="1" dirty="0">
                <a:solidFill>
                  <a:schemeClr val="accent2">
                    <a:lumMod val="50000"/>
                  </a:schemeClr>
                </a:solidFill>
                <a:latin typeface="Calisto MT" panose="02040603050505030304" pitchFamily="18" charset="0"/>
              </a:rPr>
              <a:t>Journal Details: </a:t>
            </a:r>
            <a:r>
              <a:rPr lang="en-US" sz="1500" b="0" i="0" dirty="0">
                <a:solidFill>
                  <a:srgbClr val="222222"/>
                </a:solidFill>
                <a:effectLst/>
                <a:latin typeface="Calisto MT" panose="02040603050505030304" pitchFamily="18" charset="0"/>
              </a:rPr>
              <a:t>Majumder, M., &amp; Wilmot, C. (2023). Automated Vehicle Counting from Pre-Recorded Video Using You Only Look Once (YOLO) Object Detection Model. Journal of Imaging, 9(7), Article 131.</a:t>
            </a:r>
          </a:p>
          <a:p>
            <a:pPr marL="0" indent="0" algn="just">
              <a:lnSpc>
                <a:spcPct val="110000"/>
              </a:lnSpc>
              <a:buNone/>
            </a:pPr>
            <a:r>
              <a:rPr lang="en-US" sz="1500" b="1" dirty="0">
                <a:solidFill>
                  <a:schemeClr val="accent2">
                    <a:lumMod val="50000"/>
                  </a:schemeClr>
                </a:solidFill>
                <a:latin typeface="Calisto MT" panose="02040603050505030304" pitchFamily="18" charset="0"/>
              </a:rPr>
              <a:t>Dataset: </a:t>
            </a:r>
            <a:r>
              <a:rPr lang="en-US" sz="1500" dirty="0">
                <a:latin typeface="Calisto MT" panose="02040603050505030304" pitchFamily="18" charset="0"/>
              </a:rPr>
              <a:t>Custom dataset collected from strip malls in Baton Rouge, Louisiana.</a:t>
            </a:r>
          </a:p>
          <a:p>
            <a:pPr marL="0" indent="0" algn="just">
              <a:lnSpc>
                <a:spcPct val="110000"/>
              </a:lnSpc>
              <a:buNone/>
            </a:pPr>
            <a:r>
              <a:rPr lang="en-US" sz="1500" b="1" dirty="0">
                <a:solidFill>
                  <a:schemeClr val="accent2">
                    <a:lumMod val="50000"/>
                  </a:schemeClr>
                </a:solidFill>
                <a:latin typeface="Calisto MT" panose="02040603050505030304" pitchFamily="18" charset="0"/>
              </a:rPr>
              <a:t>Description: </a:t>
            </a:r>
          </a:p>
          <a:p>
            <a:pPr marL="0" indent="0" algn="just">
              <a:lnSpc>
                <a:spcPct val="110000"/>
              </a:lnSpc>
              <a:buNone/>
            </a:pPr>
            <a:r>
              <a:rPr lang="en-US" sz="1500" dirty="0">
                <a:latin typeface="Calisto MT" panose="02040603050505030304" pitchFamily="18" charset="0"/>
              </a:rPr>
              <a:t>Majumder and Wilmot developed an automated vehicle counting method using the YOLOv3 model implemented in TensorFlow, integrated with OpenCV. The system efficiently tracks and counts vehicles from pre-recorded videos and outputs counts with a 90% accuracy rate, validated against manual counts. The method emphasizes cost-effectiveness for small projects and supports flexible time intervals for vehicle counting. A benefit–cost analysis reveals a 54% greater benefit over manual methods.</a:t>
            </a:r>
          </a:p>
          <a:p>
            <a:pPr marL="0" indent="0" algn="just">
              <a:lnSpc>
                <a:spcPct val="110000"/>
              </a:lnSpc>
              <a:buNone/>
            </a:pPr>
            <a:r>
              <a:rPr lang="en-US" sz="1500" b="1" dirty="0">
                <a:solidFill>
                  <a:schemeClr val="accent2">
                    <a:lumMod val="50000"/>
                  </a:schemeClr>
                </a:solidFill>
                <a:latin typeface="Calisto MT" panose="02040603050505030304" pitchFamily="18" charset="0"/>
              </a:rPr>
              <a:t>Advantages:</a:t>
            </a:r>
          </a:p>
          <a:p>
            <a:pPr marL="342900" indent="-342900" algn="just">
              <a:lnSpc>
                <a:spcPct val="110000"/>
              </a:lnSpc>
              <a:buFont typeface="+mj-lt"/>
              <a:buAutoNum type="arabicPeriod"/>
            </a:pPr>
            <a:r>
              <a:rPr lang="en-US" sz="1500" dirty="0">
                <a:latin typeface="Calisto MT" panose="02040603050505030304" pitchFamily="18" charset="0"/>
              </a:rPr>
              <a:t>High accuracy (90%) for automated vehicle counting.</a:t>
            </a:r>
          </a:p>
          <a:p>
            <a:pPr marL="342900" indent="-342900" algn="just">
              <a:lnSpc>
                <a:spcPct val="110000"/>
              </a:lnSpc>
              <a:buFont typeface="+mj-lt"/>
              <a:buAutoNum type="arabicPeriod"/>
            </a:pPr>
            <a:r>
              <a:rPr lang="en-US" sz="1500" dirty="0">
                <a:latin typeface="Calisto MT" panose="02040603050505030304" pitchFamily="18" charset="0"/>
              </a:rPr>
              <a:t>Flexible time intervals for vehicle counts, addressing diverse transportation planning needs.</a:t>
            </a:r>
          </a:p>
          <a:p>
            <a:pPr marL="0" indent="0" algn="just">
              <a:lnSpc>
                <a:spcPct val="110000"/>
              </a:lnSpc>
              <a:buNone/>
            </a:pPr>
            <a:r>
              <a:rPr lang="en-US" sz="1500" b="1" dirty="0">
                <a:solidFill>
                  <a:schemeClr val="accent2">
                    <a:lumMod val="50000"/>
                  </a:schemeClr>
                </a:solidFill>
                <a:latin typeface="Calisto MT" panose="02040603050505030304" pitchFamily="18" charset="0"/>
              </a:rPr>
              <a:t>Disadvantages:</a:t>
            </a:r>
          </a:p>
          <a:p>
            <a:pPr marL="342900" indent="-342900" algn="just">
              <a:lnSpc>
                <a:spcPct val="110000"/>
              </a:lnSpc>
              <a:buFont typeface="+mj-lt"/>
              <a:buAutoNum type="arabicPeriod"/>
            </a:pPr>
            <a:r>
              <a:rPr lang="en-US" sz="1500" dirty="0">
                <a:latin typeface="Calisto MT" panose="02040603050505030304" pitchFamily="18" charset="0"/>
              </a:rPr>
              <a:t>Performance may degrade in low-light or adverse conditions.</a:t>
            </a:r>
          </a:p>
          <a:p>
            <a:pPr marL="342900" indent="-342900" algn="just">
              <a:lnSpc>
                <a:spcPct val="110000"/>
              </a:lnSpc>
              <a:buFont typeface="+mj-lt"/>
              <a:buAutoNum type="arabicPeriod"/>
            </a:pPr>
            <a:r>
              <a:rPr lang="en-US" sz="1500" dirty="0">
                <a:latin typeface="Calisto MT" panose="02040603050505030304" pitchFamily="18" charset="0"/>
              </a:rPr>
              <a:t>Challenges with overlapping vehicles and unsuitable camera angles affecting detection performance.</a:t>
            </a:r>
            <a:endParaRPr lang="en-US" sz="1500"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6DB8680B-B7D6-CA1E-F0B6-12022A7EDB3B}"/>
              </a:ext>
            </a:extLst>
          </p:cNvPr>
          <p:cNvSpPr>
            <a:spLocks noGrp="1"/>
          </p:cNvSpPr>
          <p:nvPr>
            <p:ph type="sldNum" sz="quarter" idx="12"/>
          </p:nvPr>
        </p:nvSpPr>
        <p:spPr>
          <a:xfrm>
            <a:off x="8116478" y="6090975"/>
            <a:ext cx="427152" cy="365125"/>
          </a:xfrm>
        </p:spPr>
        <p:txBody>
          <a:bodyPr/>
          <a:lstStyle/>
          <a:p>
            <a:fld id="{D90542D4-23E8-43E0-BA8E-C972DA1A005D}" type="slidenum">
              <a:rPr lang="en-US" sz="1400" b="1" smtClean="0">
                <a:solidFill>
                  <a:schemeClr val="tx1"/>
                </a:solidFill>
                <a:latin typeface="Calisto MT" panose="02040603050505030304" pitchFamily="18" charset="0"/>
              </a:rPr>
              <a:pPr/>
              <a:t>12</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44037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260549" y="574860"/>
            <a:ext cx="8680775" cy="6058019"/>
          </a:xfrm>
        </p:spPr>
        <p:txBody>
          <a:bodyPr numCol="1">
            <a:noAutofit/>
          </a:bodyPr>
          <a:lstStyle/>
          <a:p>
            <a:pPr marL="0" indent="0" algn="just">
              <a:lnSpc>
                <a:spcPct val="100000"/>
              </a:lnSpc>
              <a:spcAft>
                <a:spcPts val="800"/>
              </a:spcAft>
              <a:buNone/>
            </a:pPr>
            <a:r>
              <a:rPr lang="en-US" sz="1500" b="1" dirty="0">
                <a:solidFill>
                  <a:schemeClr val="accent2">
                    <a:lumMod val="50000"/>
                  </a:schemeClr>
                </a:solidFill>
                <a:latin typeface="Calisto MT" panose="02040603050505030304" pitchFamily="18" charset="0"/>
              </a:rPr>
              <a:t>Title: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CNN-based Density Estimation and Crowd Counting.[4]</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Journal Details: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Gao, G., Gao, J., Liu, Q., Wang, Q., &amp; Wang, Y. (2020). </a:t>
            </a:r>
            <a:r>
              <a:rPr lang="en-US" sz="1500" dirty="0" err="1">
                <a:effectLst/>
                <a:latin typeface="Calisto MT" panose="02040603050505030304" pitchFamily="18" charset="0"/>
                <a:ea typeface="Calibri" panose="020F0502020204030204" pitchFamily="34" charset="0"/>
                <a:cs typeface="Times New Roman" panose="02020603050405020304" pitchFamily="18" charset="0"/>
              </a:rPr>
              <a:t>Cnn</a:t>
            </a:r>
            <a:r>
              <a:rPr lang="en-US" sz="1500" dirty="0">
                <a:effectLst/>
                <a:latin typeface="Calisto MT" panose="02040603050505030304" pitchFamily="18" charset="0"/>
                <a:ea typeface="Calibri" panose="020F0502020204030204" pitchFamily="34" charset="0"/>
                <a:cs typeface="Times New Roman" panose="02020603050405020304" pitchFamily="18" charset="0"/>
              </a:rPr>
              <a:t>-based density estimation and crowd counting: A survey. arXiv preprint arXiv:2003.12783.</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Dataset: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NWPU-Crowd, UCF_CC_50, ShanghaiTech Dataset.</a:t>
            </a:r>
            <a:endParaRPr lang="en-US" sz="1500" dirty="0">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Description:</a:t>
            </a:r>
            <a:r>
              <a:rPr lang="en-US" sz="1500" dirty="0">
                <a:effectLst/>
                <a:latin typeface="Calisto MT" panose="02040603050505030304" pitchFamily="18" charset="0"/>
                <a:ea typeface="Calibri" panose="020F0502020204030204" pitchFamily="34" charset="0"/>
                <a:cs typeface="Times New Roman" panose="02020603050405020304" pitchFamily="18" charset="0"/>
              </a:rPr>
              <a:t> Gao and the team provides a systematic and comprehensive review of CNN-based approaches for crowd counting and density estimation. It categorizes existing methods based on various taxonomies, including Network Architecture, Learning Paradigms and Evaluation Metrics.</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Advantages:</a:t>
            </a:r>
            <a:r>
              <a:rPr lang="en-US" sz="1500" dirty="0">
                <a:effectLst/>
                <a:latin typeface="Calisto MT" panose="02040603050505030304" pitchFamily="18" charset="0"/>
                <a:ea typeface="Calibri" panose="020F0502020204030204" pitchFamily="34" charset="0"/>
                <a:cs typeface="Times New Roman" panose="02020603050405020304" pitchFamily="18" charset="0"/>
              </a:rPr>
              <a:t>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High accuracy in estimating crowd density and counting individuals.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Works in  different environmental conditions effectively.</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Disadvantages: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They need large amounts of labeled training data to perform well.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Overlapping subjects may not be detected correctly.</a:t>
            </a:r>
            <a:endParaRPr lang="en-US" sz="1500" dirty="0">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13</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16210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4B134-4BDB-18D7-1EDC-9CFE7A006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22672-CDE2-A6D9-D686-A3885B387663}"/>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76A9B412-48D0-448C-30D5-85576171D6ED}"/>
              </a:ext>
            </a:extLst>
          </p:cNvPr>
          <p:cNvSpPr>
            <a:spLocks noGrp="1"/>
          </p:cNvSpPr>
          <p:nvPr>
            <p:ph idx="1"/>
          </p:nvPr>
        </p:nvSpPr>
        <p:spPr>
          <a:xfrm>
            <a:off x="260549" y="574860"/>
            <a:ext cx="8680775" cy="6058019"/>
          </a:xfrm>
        </p:spPr>
        <p:txBody>
          <a:bodyPr numCol="1">
            <a:noAutofit/>
          </a:bodyPr>
          <a:lstStyle/>
          <a:p>
            <a:pPr marL="0" indent="0" algn="just">
              <a:lnSpc>
                <a:spcPct val="100000"/>
              </a:lnSpc>
              <a:spcAft>
                <a:spcPts val="800"/>
              </a:spcAft>
              <a:buNone/>
            </a:pPr>
            <a:r>
              <a:rPr lang="en-US" sz="1500" b="1" dirty="0">
                <a:solidFill>
                  <a:schemeClr val="accent2">
                    <a:lumMod val="50000"/>
                  </a:schemeClr>
                </a:solidFill>
                <a:latin typeface="Calisto MT" panose="02040603050505030304" pitchFamily="18" charset="0"/>
              </a:rPr>
              <a:t>Title: </a:t>
            </a:r>
            <a:r>
              <a:rPr lang="en-US" sz="1500" b="0" i="0" dirty="0">
                <a:solidFill>
                  <a:srgbClr val="222222"/>
                </a:solidFill>
                <a:effectLst/>
                <a:latin typeface="Calisto MT" panose="02040603050505030304" pitchFamily="18" charset="0"/>
              </a:rPr>
              <a:t>Scale-aware CNN for crowd density estimation and crowd behavior analysis.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[5]</a:t>
            </a:r>
          </a:p>
          <a:p>
            <a:pPr marL="0" indent="0">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Journal Details: </a:t>
            </a:r>
            <a:r>
              <a:rPr lang="en-US" sz="1500" b="0" i="0" dirty="0">
                <a:solidFill>
                  <a:srgbClr val="222222"/>
                </a:solidFill>
                <a:effectLst/>
                <a:latin typeface="Calisto MT" panose="02040603050505030304" pitchFamily="18" charset="0"/>
              </a:rPr>
              <a:t>Sharma, V. K., Mir, R. N., &amp; Singh, C. (2023). Scale-aware CNN for crowd density estimation and crowd behavior analysis. </a:t>
            </a:r>
            <a:r>
              <a:rPr lang="en-US" sz="1500" b="0" i="1" dirty="0">
                <a:solidFill>
                  <a:srgbClr val="222222"/>
                </a:solidFill>
                <a:effectLst/>
                <a:latin typeface="Calisto MT" panose="02040603050505030304" pitchFamily="18" charset="0"/>
              </a:rPr>
              <a:t>Computers and Electrical Engineering</a:t>
            </a:r>
            <a:r>
              <a:rPr lang="en-US" sz="1500" b="0" i="0" dirty="0">
                <a:solidFill>
                  <a:srgbClr val="222222"/>
                </a:solidFill>
                <a:effectLst/>
                <a:latin typeface="Calisto MT" panose="02040603050505030304" pitchFamily="18" charset="0"/>
              </a:rPr>
              <a:t>, </a:t>
            </a:r>
            <a:r>
              <a:rPr lang="en-US" sz="1500" b="0" i="1" dirty="0">
                <a:solidFill>
                  <a:srgbClr val="222222"/>
                </a:solidFill>
                <a:effectLst/>
                <a:latin typeface="Calisto MT" panose="02040603050505030304" pitchFamily="18" charset="0"/>
              </a:rPr>
              <a:t>106</a:t>
            </a:r>
            <a:r>
              <a:rPr lang="en-US" sz="1500" b="0" i="0" dirty="0">
                <a:solidFill>
                  <a:srgbClr val="222222"/>
                </a:solidFill>
                <a:effectLst/>
                <a:latin typeface="Calisto MT" panose="02040603050505030304" pitchFamily="18" charset="0"/>
              </a:rPr>
              <a:t>, 108569.</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Dataset: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WorldExpo’10, ShanghaiTech Dataset.</a:t>
            </a:r>
            <a:endParaRPr lang="en-US" sz="1500" dirty="0">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Description:</a:t>
            </a:r>
            <a:r>
              <a:rPr lang="en-US" sz="1500" dirty="0">
                <a:effectLst/>
                <a:latin typeface="Calisto MT" panose="02040603050505030304" pitchFamily="18" charset="0"/>
                <a:ea typeface="Calibri" panose="020F0502020204030204" pitchFamily="34" charset="0"/>
                <a:cs typeface="Times New Roman" panose="02020603050405020304" pitchFamily="18" charset="0"/>
              </a:rPr>
              <a:t> </a:t>
            </a:r>
            <a:r>
              <a:rPr lang="en-US" sz="1500" dirty="0">
                <a:latin typeface="Calisto MT" panose="02040603050505030304" pitchFamily="18" charset="0"/>
                <a:ea typeface="Calibri" panose="020F0502020204030204" pitchFamily="34" charset="0"/>
                <a:cs typeface="Times New Roman" panose="02020603050405020304" pitchFamily="18" charset="0"/>
              </a:rPr>
              <a:t>Sharma and his team presented “</a:t>
            </a:r>
            <a:r>
              <a:rPr lang="en-US" sz="1500" b="1" i="0" dirty="0">
                <a:solidFill>
                  <a:srgbClr val="222222"/>
                </a:solidFill>
                <a:effectLst/>
                <a:latin typeface="Calisto MT" panose="02040603050505030304" pitchFamily="18" charset="0"/>
              </a:rPr>
              <a:t>Scale-aware CNN for crowd density estimation and crowd behavior analysis</a:t>
            </a:r>
            <a:r>
              <a:rPr lang="en-US" sz="1500" dirty="0">
                <a:latin typeface="Calisto MT" panose="02040603050505030304" pitchFamily="18" charset="0"/>
                <a:ea typeface="Calibri" panose="020F0502020204030204" pitchFamily="34" charset="0"/>
                <a:cs typeface="Times New Roman" panose="02020603050405020304" pitchFamily="18" charset="0"/>
              </a:rPr>
              <a:t>” with </a:t>
            </a:r>
            <a:r>
              <a:rPr lang="en-US" sz="1500" dirty="0">
                <a:effectLst/>
                <a:latin typeface="Calisto MT" panose="02040603050505030304" pitchFamily="18" charset="0"/>
                <a:ea typeface="Calibri" panose="020F0502020204030204" pitchFamily="34" charset="0"/>
                <a:cs typeface="Times New Roman" panose="02020603050405020304" pitchFamily="18" charset="0"/>
              </a:rPr>
              <a:t>WorldExpo’10, ShanghaiTech Datasets. This project proposed a model that Utilizes  the </a:t>
            </a:r>
            <a:r>
              <a:rPr lang="en-US" sz="1500" dirty="0" err="1">
                <a:effectLst/>
                <a:latin typeface="Calisto MT" panose="02040603050505030304" pitchFamily="18" charset="0"/>
                <a:ea typeface="Calibri" panose="020F0502020204030204" pitchFamily="34" charset="0"/>
                <a:cs typeface="Times New Roman" panose="02020603050405020304" pitchFamily="18" charset="0"/>
              </a:rPr>
              <a:t>MMNet</a:t>
            </a:r>
            <a:r>
              <a:rPr lang="en-US" sz="1500" dirty="0">
                <a:effectLst/>
                <a:latin typeface="Calisto MT" panose="02040603050505030304" pitchFamily="18" charset="0"/>
                <a:ea typeface="Calibri" panose="020F0502020204030204" pitchFamily="34" charset="0"/>
                <a:cs typeface="Times New Roman" panose="02020603050405020304" pitchFamily="18" charset="0"/>
              </a:rPr>
              <a:t>  a scale-aware convolutional neural network (CNN) designed to tackle challenges in crowd density estimation, such as occlusions and scale variations. </a:t>
            </a:r>
            <a:endParaRPr lang="en-US" sz="1500" dirty="0">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Advantages:</a:t>
            </a:r>
            <a:r>
              <a:rPr lang="en-US" sz="1500" dirty="0">
                <a:effectLst/>
                <a:latin typeface="Calisto MT" panose="02040603050505030304" pitchFamily="18" charset="0"/>
                <a:ea typeface="Calibri" panose="020F0502020204030204" pitchFamily="34" charset="0"/>
                <a:cs typeface="Times New Roman" panose="02020603050405020304" pitchFamily="18" charset="0"/>
              </a:rPr>
              <a:t>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Handling Scale Variations</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Contextual Information Integration</a:t>
            </a:r>
          </a:p>
          <a:p>
            <a:pPr marL="0" indent="0" algn="just">
              <a:lnSpc>
                <a:spcPct val="100000"/>
              </a:lnSpc>
              <a:spcAft>
                <a:spcPts val="800"/>
              </a:spcAft>
              <a:buNone/>
            </a:pPr>
            <a:r>
              <a:rPr lang="en-US" sz="1500" b="1" dirty="0">
                <a:solidFill>
                  <a:schemeClr val="accent2">
                    <a:lumMod val="50000"/>
                  </a:schemeClr>
                </a:solidFill>
                <a:effectLst/>
                <a:latin typeface="Calisto MT" panose="02040603050505030304" pitchFamily="18" charset="0"/>
                <a:ea typeface="Calibri" panose="020F0502020204030204" pitchFamily="34" charset="0"/>
                <a:cs typeface="Times New Roman" panose="02020603050405020304" pitchFamily="18" charset="0"/>
              </a:rPr>
              <a:t>Disadvantages: </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Computational Complexity</a:t>
            </a:r>
          </a:p>
          <a:p>
            <a:pPr marL="342900" indent="-342900" algn="just">
              <a:lnSpc>
                <a:spcPct val="100000"/>
              </a:lnSpc>
              <a:spcAft>
                <a:spcPts val="800"/>
              </a:spcAft>
              <a:buFont typeface="+mj-lt"/>
              <a:buAutoNum type="arabicPeriod"/>
            </a:pPr>
            <a:r>
              <a:rPr lang="en-US" sz="1500" dirty="0">
                <a:effectLst/>
                <a:latin typeface="Calisto MT" panose="02040603050505030304" pitchFamily="18" charset="0"/>
                <a:ea typeface="Calibri" panose="020F0502020204030204" pitchFamily="34" charset="0"/>
                <a:cs typeface="Times New Roman" panose="02020603050405020304" pitchFamily="18" charset="0"/>
              </a:rPr>
              <a:t>Overestimation and Underestimation Issues</a:t>
            </a:r>
            <a:endParaRPr lang="en-US" sz="1500" dirty="0">
              <a:latin typeface="Calisto MT" panose="02040603050505030304" pitchFamily="18" charset="0"/>
            </a:endParaRPr>
          </a:p>
        </p:txBody>
      </p:sp>
      <p:sp>
        <p:nvSpPr>
          <p:cNvPr id="7" name="Slide Number Placeholder 6">
            <a:extLst>
              <a:ext uri="{FF2B5EF4-FFF2-40B4-BE49-F238E27FC236}">
                <a16:creationId xmlns:a16="http://schemas.microsoft.com/office/drawing/2014/main" id="{4008A4CB-23B6-86BB-5883-BFCD4EBC62B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14</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423874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584462"/>
            <a:ext cx="8314441" cy="6273538"/>
          </a:xfrm>
        </p:spPr>
        <p:txBody>
          <a:bodyPr numCol="1">
            <a:normAutofit/>
          </a:bodyPr>
          <a:lstStyle/>
          <a:p>
            <a:pPr marL="0" indent="0" algn="just">
              <a:lnSpc>
                <a:spcPct val="110000"/>
              </a:lnSpc>
              <a:buNone/>
            </a:pPr>
            <a:r>
              <a:rPr lang="en-US" sz="1500" b="1" dirty="0">
                <a:solidFill>
                  <a:schemeClr val="accent2">
                    <a:lumMod val="50000"/>
                  </a:schemeClr>
                </a:solidFill>
                <a:latin typeface="Calisto MT" panose="02040603050505030304" pitchFamily="18" charset="0"/>
              </a:rPr>
              <a:t>Title: </a:t>
            </a:r>
            <a:r>
              <a:rPr lang="en-US" sz="1500" dirty="0">
                <a:latin typeface="Calisto MT" panose="02040603050505030304" pitchFamily="18" charset="0"/>
              </a:rPr>
              <a:t>Managing Crowd Density and Social Distancing [6]</a:t>
            </a:r>
          </a:p>
          <a:p>
            <a:pPr marL="0" indent="0" algn="just">
              <a:lnSpc>
                <a:spcPct val="110000"/>
              </a:lnSpc>
              <a:buNone/>
            </a:pPr>
            <a:r>
              <a:rPr lang="en-US" sz="1500" b="1" dirty="0">
                <a:solidFill>
                  <a:schemeClr val="accent2">
                    <a:lumMod val="50000"/>
                  </a:schemeClr>
                </a:solidFill>
                <a:latin typeface="Calisto MT" panose="02040603050505030304" pitchFamily="18" charset="0"/>
              </a:rPr>
              <a:t>Journal Details: </a:t>
            </a:r>
            <a:r>
              <a:rPr lang="en-US" sz="1500" dirty="0">
                <a:latin typeface="Calisto MT" panose="02040603050505030304" pitchFamily="18" charset="0"/>
              </a:rPr>
              <a:t>Kulkarni, M., Deedwania, R., Mudgal, P., &amp; </a:t>
            </a:r>
            <a:r>
              <a:rPr lang="en-US" sz="1500" dirty="0" err="1">
                <a:latin typeface="Calisto MT" panose="02040603050505030304" pitchFamily="18" charset="0"/>
              </a:rPr>
              <a:t>Bhope</a:t>
            </a:r>
            <a:r>
              <a:rPr lang="en-US" sz="1500" dirty="0">
                <a:latin typeface="Calisto MT" panose="02040603050505030304" pitchFamily="18" charset="0"/>
              </a:rPr>
              <a:t>, A. (2021). Managing crowd density and social distancing. International Journal of Engineering Research and Technology, 10, 2278-0181.</a:t>
            </a:r>
          </a:p>
          <a:p>
            <a:pPr marL="0" indent="0" algn="just">
              <a:lnSpc>
                <a:spcPct val="110000"/>
              </a:lnSpc>
              <a:buNone/>
            </a:pPr>
            <a:r>
              <a:rPr lang="en-US" sz="1500" b="1" dirty="0">
                <a:solidFill>
                  <a:schemeClr val="accent2">
                    <a:lumMod val="50000"/>
                  </a:schemeClr>
                </a:solidFill>
                <a:latin typeface="Calisto MT" panose="02040603050505030304" pitchFamily="18" charset="0"/>
              </a:rPr>
              <a:t>Dataset:  </a:t>
            </a:r>
            <a:r>
              <a:rPr lang="en-US" sz="1500" dirty="0">
                <a:latin typeface="Calisto MT" panose="02040603050505030304" pitchFamily="18" charset="0"/>
              </a:rPr>
              <a:t>COCO dataset.</a:t>
            </a:r>
          </a:p>
          <a:p>
            <a:pPr marL="0" indent="0" algn="just">
              <a:lnSpc>
                <a:spcPct val="110000"/>
              </a:lnSpc>
              <a:buNone/>
            </a:pPr>
            <a:r>
              <a:rPr lang="en-US" sz="1500" b="1" dirty="0">
                <a:solidFill>
                  <a:schemeClr val="accent2">
                    <a:lumMod val="50000"/>
                  </a:schemeClr>
                </a:solidFill>
                <a:latin typeface="Calisto MT" panose="02040603050505030304" pitchFamily="18" charset="0"/>
              </a:rPr>
              <a:t>Description: </a:t>
            </a:r>
            <a:r>
              <a:rPr lang="en-US" sz="1500" dirty="0">
                <a:latin typeface="Calisto MT" panose="02040603050505030304" pitchFamily="18" charset="0"/>
              </a:rPr>
              <a:t>Kulkarni and his team presented "</a:t>
            </a:r>
            <a:r>
              <a:rPr lang="en-US" sz="1500" b="1" dirty="0">
                <a:latin typeface="Calisto MT" panose="02040603050505030304" pitchFamily="18" charset="0"/>
              </a:rPr>
              <a:t>Managing Crowd Density and Social Distancing</a:t>
            </a:r>
            <a:r>
              <a:rPr lang="en-US" sz="1500" dirty="0">
                <a:latin typeface="Calisto MT" panose="02040603050505030304" pitchFamily="18" charset="0"/>
              </a:rPr>
              <a:t>" with a dataset of COCO (Common Objects in Context) dataset. This project proposes a model that utilizes the YOLO algorithm for monitoring crowd density. The model processes video feeds to detect individuals, count them, and measure the distances between them. </a:t>
            </a:r>
          </a:p>
          <a:p>
            <a:pPr marL="0" indent="0" algn="just">
              <a:lnSpc>
                <a:spcPct val="110000"/>
              </a:lnSpc>
              <a:buNone/>
            </a:pPr>
            <a:r>
              <a:rPr lang="en-US" sz="1500" b="1" dirty="0">
                <a:solidFill>
                  <a:schemeClr val="accent2">
                    <a:lumMod val="50000"/>
                  </a:schemeClr>
                </a:solidFill>
                <a:latin typeface="Calisto MT" panose="02040603050505030304" pitchFamily="18" charset="0"/>
              </a:rPr>
              <a:t>Advantages: </a:t>
            </a:r>
          </a:p>
          <a:p>
            <a:pPr marL="342900" indent="-342900" algn="just">
              <a:lnSpc>
                <a:spcPct val="110000"/>
              </a:lnSpc>
              <a:buFont typeface="+mj-lt"/>
              <a:buAutoNum type="arabicPeriod"/>
            </a:pPr>
            <a:r>
              <a:rPr lang="en-US" sz="1500" dirty="0">
                <a:latin typeface="Calisto MT" panose="02040603050505030304" pitchFamily="18" charset="0"/>
              </a:rPr>
              <a:t>Provides high confidence values for detecting individuals.</a:t>
            </a:r>
          </a:p>
          <a:p>
            <a:pPr marL="342900" indent="-342900" algn="just">
              <a:lnSpc>
                <a:spcPct val="110000"/>
              </a:lnSpc>
              <a:buFont typeface="+mj-lt"/>
              <a:buAutoNum type="arabicPeriod"/>
            </a:pPr>
            <a:r>
              <a:rPr lang="en-US" sz="1500" dirty="0">
                <a:latin typeface="Calisto MT" panose="02040603050505030304" pitchFamily="18" charset="0"/>
              </a:rPr>
              <a:t>Fast detection and classification.</a:t>
            </a:r>
          </a:p>
          <a:p>
            <a:pPr marL="0" indent="0" algn="just">
              <a:lnSpc>
                <a:spcPct val="110000"/>
              </a:lnSpc>
              <a:buNone/>
            </a:pPr>
            <a:r>
              <a:rPr lang="en-US" sz="1500" b="1" dirty="0">
                <a:solidFill>
                  <a:schemeClr val="accent2">
                    <a:lumMod val="50000"/>
                  </a:schemeClr>
                </a:solidFill>
                <a:latin typeface="Calisto MT" panose="02040603050505030304" pitchFamily="18" charset="0"/>
              </a:rPr>
              <a:t>Disadvantages: </a:t>
            </a:r>
          </a:p>
          <a:p>
            <a:pPr marL="342900" indent="-342900" algn="just">
              <a:lnSpc>
                <a:spcPct val="110000"/>
              </a:lnSpc>
              <a:buFont typeface="+mj-lt"/>
              <a:buAutoNum type="arabicPeriod"/>
            </a:pPr>
            <a:r>
              <a:rPr lang="en-US" sz="1500" dirty="0">
                <a:latin typeface="Calisto MT" panose="02040603050505030304" pitchFamily="18" charset="0"/>
              </a:rPr>
              <a:t>Compromised by poor video quality or low lighting conditions.</a:t>
            </a:r>
          </a:p>
          <a:p>
            <a:pPr marL="342900" indent="-342900" algn="just">
              <a:lnSpc>
                <a:spcPct val="110000"/>
              </a:lnSpc>
              <a:buFont typeface="+mj-lt"/>
              <a:buAutoNum type="arabicPeriod"/>
            </a:pPr>
            <a:r>
              <a:rPr lang="en-US" sz="1500" dirty="0">
                <a:latin typeface="Calisto MT" panose="02040603050505030304" pitchFamily="18" charset="0"/>
              </a:rPr>
              <a:t>Requires significant computational power for real-time processing.</a:t>
            </a:r>
            <a:endParaRPr lang="en-US" sz="1500" i="1" dirty="0">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15</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35196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51079"/>
            <a:ext cx="6028442"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584462"/>
            <a:ext cx="8314441" cy="6137014"/>
          </a:xfrm>
        </p:spPr>
        <p:txBody>
          <a:bodyPr numCol="1">
            <a:normAutofit/>
          </a:bodyPr>
          <a:lstStyle/>
          <a:p>
            <a:pPr marL="0" indent="0" algn="just">
              <a:lnSpc>
                <a:spcPct val="110000"/>
              </a:lnSpc>
              <a:buNone/>
            </a:pPr>
            <a:r>
              <a:rPr lang="en-US" sz="1500" b="1" dirty="0">
                <a:solidFill>
                  <a:schemeClr val="accent2">
                    <a:lumMod val="50000"/>
                  </a:schemeClr>
                </a:solidFill>
                <a:latin typeface="Calisto MT" panose="02040603050505030304" pitchFamily="18" charset="0"/>
              </a:rPr>
              <a:t>Title: </a:t>
            </a:r>
            <a:r>
              <a:rPr lang="en-US" sz="1500" b="0" i="0" dirty="0">
                <a:solidFill>
                  <a:srgbClr val="222222"/>
                </a:solidFill>
                <a:effectLst/>
                <a:latin typeface="Calisto MT" panose="02040603050505030304" pitchFamily="18" charset="0"/>
              </a:rPr>
              <a:t>Towards deeper understanding of camouflaged object detection [7]</a:t>
            </a:r>
          </a:p>
          <a:p>
            <a:pPr marL="0" indent="0" algn="just">
              <a:lnSpc>
                <a:spcPct val="110000"/>
              </a:lnSpc>
              <a:buNone/>
            </a:pPr>
            <a:r>
              <a:rPr lang="en-US" sz="1500" b="1" dirty="0">
                <a:solidFill>
                  <a:schemeClr val="accent2">
                    <a:lumMod val="50000"/>
                  </a:schemeClr>
                </a:solidFill>
                <a:latin typeface="Calisto MT" panose="02040603050505030304" pitchFamily="18" charset="0"/>
              </a:rPr>
              <a:t>Journal Details: </a:t>
            </a:r>
            <a:r>
              <a:rPr lang="en-US" sz="1500" b="0" i="0" dirty="0">
                <a:solidFill>
                  <a:srgbClr val="222222"/>
                </a:solidFill>
                <a:effectLst/>
                <a:latin typeface="Calisto MT" panose="02040603050505030304" pitchFamily="18" charset="0"/>
              </a:rPr>
              <a:t>Y., Zhang, J., Dai, Y., Li, A., Barnes, N., &amp; Fan, D. P. (2023). Towards deeper understanding of camouflaged object detection. </a:t>
            </a:r>
            <a:r>
              <a:rPr lang="en-US" sz="1500" b="0" i="1" dirty="0">
                <a:solidFill>
                  <a:srgbClr val="222222"/>
                </a:solidFill>
                <a:effectLst/>
                <a:latin typeface="Calisto MT" panose="02040603050505030304" pitchFamily="18" charset="0"/>
              </a:rPr>
              <a:t>IEEE Transactions on Circuits and Systems for Video Technology</a:t>
            </a:r>
          </a:p>
          <a:p>
            <a:pPr marL="0" indent="0" algn="just">
              <a:lnSpc>
                <a:spcPct val="110000"/>
              </a:lnSpc>
              <a:buNone/>
            </a:pPr>
            <a:r>
              <a:rPr lang="en-US" sz="1500" b="1" dirty="0">
                <a:solidFill>
                  <a:schemeClr val="accent2">
                    <a:lumMod val="50000"/>
                  </a:schemeClr>
                </a:solidFill>
                <a:latin typeface="Calisto MT" panose="02040603050505030304" pitchFamily="18" charset="0"/>
              </a:rPr>
              <a:t>Dataset: </a:t>
            </a:r>
            <a:r>
              <a:rPr lang="en-IN" sz="1500" dirty="0">
                <a:latin typeface="Calisto MT" panose="02040603050505030304" pitchFamily="18" charset="0"/>
              </a:rPr>
              <a:t>CAM-LDR DATASET </a:t>
            </a:r>
          </a:p>
          <a:p>
            <a:pPr marL="0" indent="0" algn="just">
              <a:lnSpc>
                <a:spcPct val="110000"/>
              </a:lnSpc>
              <a:buNone/>
            </a:pPr>
            <a:r>
              <a:rPr lang="en-US" sz="1500" b="1" dirty="0">
                <a:solidFill>
                  <a:schemeClr val="accent2">
                    <a:lumMod val="50000"/>
                  </a:schemeClr>
                </a:solidFill>
                <a:latin typeface="Calisto MT" panose="02040603050505030304" pitchFamily="18" charset="0"/>
              </a:rPr>
              <a:t>Description: </a:t>
            </a:r>
          </a:p>
          <a:p>
            <a:pPr marL="0" indent="0" algn="just">
              <a:lnSpc>
                <a:spcPct val="110000"/>
              </a:lnSpc>
              <a:buNone/>
            </a:pPr>
            <a:r>
              <a:rPr lang="en-IN" sz="1500" dirty="0">
                <a:latin typeface="Calisto MT" panose="02040603050505030304" pitchFamily="18" charset="0"/>
              </a:rPr>
              <a:t>Zhang and team presented “</a:t>
            </a:r>
            <a:r>
              <a:rPr lang="en-US" sz="1500" b="1" i="0" dirty="0">
                <a:solidFill>
                  <a:srgbClr val="222222"/>
                </a:solidFill>
                <a:effectLst/>
                <a:latin typeface="Calisto MT" panose="02040603050505030304" pitchFamily="18" charset="0"/>
              </a:rPr>
              <a:t>Towards deeper understanding of camouflaged object detection</a:t>
            </a:r>
            <a:r>
              <a:rPr lang="en-US" sz="1500" dirty="0">
                <a:latin typeface="Calisto MT" panose="02040603050505030304" pitchFamily="18" charset="0"/>
              </a:rPr>
              <a:t>” with a dataset of Camouflaged objects Images from </a:t>
            </a:r>
            <a:r>
              <a:rPr lang="en-IN" sz="1500" dirty="0">
                <a:latin typeface="Calisto MT" panose="02040603050505030304" pitchFamily="18" charset="0"/>
              </a:rPr>
              <a:t>CAM-LDR DATASET</a:t>
            </a:r>
            <a:r>
              <a:rPr lang="en-US" sz="1500" dirty="0">
                <a:solidFill>
                  <a:schemeClr val="tx1">
                    <a:lumMod val="95000"/>
                    <a:lumOff val="5000"/>
                  </a:schemeClr>
                </a:solidFill>
                <a:latin typeface="Calisto MT" panose="02040603050505030304" pitchFamily="18" charset="0"/>
              </a:rPr>
              <a:t>.</a:t>
            </a:r>
            <a:r>
              <a:rPr lang="en-US" sz="1500" dirty="0">
                <a:latin typeface="Calisto MT" panose="02040603050505030304" pitchFamily="18" charset="0"/>
              </a:rPr>
              <a:t> This paper tells about the Camouflaged object detection techniques and Ranking of camouflaged objects into easy, medium and hard using R-CNN and some classification Techniques.</a:t>
            </a:r>
          </a:p>
          <a:p>
            <a:pPr marL="0" indent="0" algn="just">
              <a:lnSpc>
                <a:spcPct val="110000"/>
              </a:lnSpc>
              <a:buNone/>
            </a:pPr>
            <a:r>
              <a:rPr lang="en-US" sz="1500" b="1" dirty="0">
                <a:solidFill>
                  <a:schemeClr val="accent2">
                    <a:lumMod val="50000"/>
                  </a:schemeClr>
                </a:solidFill>
                <a:latin typeface="Calisto MT" panose="02040603050505030304" pitchFamily="18" charset="0"/>
              </a:rPr>
              <a:t>Advantages:</a:t>
            </a:r>
          </a:p>
          <a:p>
            <a:pPr marL="0" indent="0" algn="just">
              <a:lnSpc>
                <a:spcPct val="100000"/>
              </a:lnSpc>
              <a:buNone/>
            </a:pPr>
            <a:r>
              <a:rPr lang="en-US" sz="1500" dirty="0">
                <a:solidFill>
                  <a:schemeClr val="tx1">
                    <a:lumMod val="95000"/>
                    <a:lumOff val="5000"/>
                  </a:schemeClr>
                </a:solidFill>
                <a:latin typeface="Calisto MT" panose="02040603050505030304" pitchFamily="18" charset="0"/>
              </a:rPr>
              <a:t>1. Ranking of dataset Images.</a:t>
            </a:r>
          </a:p>
          <a:p>
            <a:pPr marL="0" indent="0" algn="just">
              <a:lnSpc>
                <a:spcPct val="100000"/>
              </a:lnSpc>
              <a:buNone/>
            </a:pPr>
            <a:r>
              <a:rPr lang="en-US" sz="1500" dirty="0">
                <a:solidFill>
                  <a:schemeClr val="tx1">
                    <a:lumMod val="95000"/>
                    <a:lumOff val="5000"/>
                  </a:schemeClr>
                </a:solidFill>
                <a:latin typeface="Calisto MT" panose="02040603050505030304" pitchFamily="18" charset="0"/>
              </a:rPr>
              <a:t>2. Explains About Various Techniques for Camouflaged object Detection. </a:t>
            </a:r>
          </a:p>
          <a:p>
            <a:pPr marL="0" indent="0" algn="just">
              <a:lnSpc>
                <a:spcPct val="100000"/>
              </a:lnSpc>
              <a:buNone/>
            </a:pPr>
            <a:r>
              <a:rPr lang="en-US" sz="1500" b="1" dirty="0">
                <a:solidFill>
                  <a:schemeClr val="accent2">
                    <a:lumMod val="50000"/>
                  </a:schemeClr>
                </a:solidFill>
                <a:latin typeface="Calisto MT" panose="02040603050505030304" pitchFamily="18" charset="0"/>
              </a:rPr>
              <a:t>Disadvantages:</a:t>
            </a:r>
          </a:p>
          <a:p>
            <a:pPr marL="0" indent="0" algn="just">
              <a:lnSpc>
                <a:spcPct val="100000"/>
              </a:lnSpc>
              <a:buNone/>
            </a:pPr>
            <a:r>
              <a:rPr lang="en-US" sz="1500" dirty="0">
                <a:solidFill>
                  <a:schemeClr val="tx1">
                    <a:lumMod val="95000"/>
                    <a:lumOff val="5000"/>
                  </a:schemeClr>
                </a:solidFill>
                <a:latin typeface="Calisto MT" panose="02040603050505030304" pitchFamily="18" charset="0"/>
              </a:rPr>
              <a:t>1. </a:t>
            </a:r>
            <a:r>
              <a:rPr lang="en-US" sz="1500" dirty="0">
                <a:solidFill>
                  <a:srgbClr val="212121"/>
                </a:solidFill>
                <a:latin typeface="Calisto MT" panose="02040603050505030304" pitchFamily="18" charset="0"/>
              </a:rPr>
              <a:t>P</a:t>
            </a:r>
            <a:r>
              <a:rPr lang="en-US" sz="1500" b="0" i="0" dirty="0">
                <a:solidFill>
                  <a:srgbClr val="212121"/>
                </a:solidFill>
                <a:effectLst/>
                <a:latin typeface="Calisto MT" panose="02040603050505030304" pitchFamily="18" charset="0"/>
              </a:rPr>
              <a:t>erformance degradation to detect unseen classes</a:t>
            </a:r>
            <a:endParaRPr lang="en-US" sz="1500" dirty="0">
              <a:solidFill>
                <a:schemeClr val="tx1">
                  <a:lumMod val="95000"/>
                  <a:lumOff val="5000"/>
                </a:schemeClr>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16</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4218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51079"/>
            <a:ext cx="8738648" cy="747237"/>
          </a:xfrm>
        </p:spPr>
        <p:txBody>
          <a:bodyPr>
            <a:noAutofit/>
          </a:bodyPr>
          <a:lstStyle/>
          <a:p>
            <a:r>
              <a:rPr lang="en-US" sz="3000" b="1" dirty="0">
                <a:solidFill>
                  <a:schemeClr val="accent2">
                    <a:lumMod val="50000"/>
                  </a:schemeClr>
                </a:solidFill>
                <a:latin typeface="Calisto MT" panose="02040603050505030304" pitchFamily="18" charset="0"/>
              </a:rPr>
              <a:t>7. Study on Existing Technologies  </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584462"/>
            <a:ext cx="8314441" cy="6273538"/>
          </a:xfrm>
        </p:spPr>
        <p:txBody>
          <a:bodyPr numCol="1">
            <a:normAutofit/>
          </a:bodyPr>
          <a:lstStyle/>
          <a:p>
            <a:pPr marL="0" indent="0" algn="just">
              <a:lnSpc>
                <a:spcPct val="110000"/>
              </a:lnSpc>
              <a:buNone/>
            </a:pPr>
            <a:r>
              <a:rPr lang="en-US" sz="1500" b="1" dirty="0">
                <a:solidFill>
                  <a:schemeClr val="accent2">
                    <a:lumMod val="50000"/>
                  </a:schemeClr>
                </a:solidFill>
                <a:latin typeface="Calisto MT" panose="02040603050505030304" pitchFamily="18" charset="0"/>
              </a:rPr>
              <a:t>Title: </a:t>
            </a:r>
            <a:r>
              <a:rPr lang="en-IN" sz="1500" b="0" i="0" dirty="0">
                <a:solidFill>
                  <a:srgbClr val="222222"/>
                </a:solidFill>
                <a:effectLst/>
                <a:latin typeface="Calisto MT" panose="02040603050505030304" pitchFamily="18" charset="0"/>
              </a:rPr>
              <a:t>Efficient Camouflaged Object Detection via Progressive Refinement Network [8]</a:t>
            </a:r>
          </a:p>
          <a:p>
            <a:pPr marL="0" indent="0" algn="just">
              <a:lnSpc>
                <a:spcPct val="110000"/>
              </a:lnSpc>
              <a:buNone/>
            </a:pPr>
            <a:r>
              <a:rPr lang="en-US" sz="1500" b="1" dirty="0">
                <a:solidFill>
                  <a:schemeClr val="accent2">
                    <a:lumMod val="50000"/>
                  </a:schemeClr>
                </a:solidFill>
                <a:latin typeface="Calisto MT" panose="02040603050505030304" pitchFamily="18" charset="0"/>
              </a:rPr>
              <a:t>Journal Details: </a:t>
            </a:r>
            <a:r>
              <a:rPr lang="en-IN" sz="1500" b="0" i="0" dirty="0">
                <a:solidFill>
                  <a:srgbClr val="222222"/>
                </a:solidFill>
                <a:effectLst/>
                <a:latin typeface="Calisto MT" panose="02040603050505030304" pitchFamily="18" charset="0"/>
              </a:rPr>
              <a:t>Zhang, D., Wang, C., &amp; Fu, Q. (2023). Efficient Camouflaged Object Detection via Progressive Refinement Network. </a:t>
            </a:r>
            <a:r>
              <a:rPr lang="en-IN" sz="1500" b="0" i="1" dirty="0">
                <a:solidFill>
                  <a:srgbClr val="222222"/>
                </a:solidFill>
                <a:effectLst/>
                <a:latin typeface="Calisto MT" panose="02040603050505030304" pitchFamily="18" charset="0"/>
              </a:rPr>
              <a:t>IEEE Signal Processing Letters</a:t>
            </a:r>
            <a:r>
              <a:rPr lang="en-IN" sz="1500" b="0" i="0" dirty="0">
                <a:solidFill>
                  <a:srgbClr val="222222"/>
                </a:solidFill>
                <a:effectLst/>
                <a:latin typeface="Calisto MT" panose="02040603050505030304" pitchFamily="18" charset="0"/>
              </a:rPr>
              <a:t>.</a:t>
            </a:r>
            <a:endParaRPr lang="en-IN" sz="1500" dirty="0">
              <a:latin typeface="Calisto MT" panose="02040603050505030304" pitchFamily="18" charset="0"/>
              <a:cs typeface="Times New Roman" panose="02020603050405020304" pitchFamily="18" charset="0"/>
            </a:endParaRPr>
          </a:p>
          <a:p>
            <a:pPr marL="0" indent="0" algn="just">
              <a:lnSpc>
                <a:spcPct val="110000"/>
              </a:lnSpc>
              <a:buNone/>
            </a:pPr>
            <a:r>
              <a:rPr lang="en-US" sz="1500" b="1" dirty="0">
                <a:solidFill>
                  <a:schemeClr val="accent2">
                    <a:lumMod val="50000"/>
                  </a:schemeClr>
                </a:solidFill>
                <a:latin typeface="Calisto MT" panose="02040603050505030304" pitchFamily="18" charset="0"/>
              </a:rPr>
              <a:t>Dataset: </a:t>
            </a:r>
            <a:r>
              <a:rPr lang="en-IN" sz="1500" dirty="0">
                <a:latin typeface="Calisto MT" panose="02040603050505030304" pitchFamily="18" charset="0"/>
              </a:rPr>
              <a:t>COD10K</a:t>
            </a:r>
            <a:r>
              <a:rPr lang="en-US" sz="1500" dirty="0">
                <a:latin typeface="Calisto MT" panose="02040603050505030304" pitchFamily="18" charset="0"/>
              </a:rPr>
              <a:t>,</a:t>
            </a:r>
            <a:r>
              <a:rPr lang="en-IN" sz="1500" dirty="0">
                <a:latin typeface="Calisto MT" panose="02040603050505030304" pitchFamily="18" charset="0"/>
              </a:rPr>
              <a:t> CAMO </a:t>
            </a:r>
          </a:p>
          <a:p>
            <a:pPr marL="0" indent="0" algn="just">
              <a:lnSpc>
                <a:spcPct val="110000"/>
              </a:lnSpc>
              <a:buNone/>
            </a:pPr>
            <a:r>
              <a:rPr lang="en-US" sz="1500" b="1" dirty="0">
                <a:solidFill>
                  <a:schemeClr val="accent2">
                    <a:lumMod val="50000"/>
                  </a:schemeClr>
                </a:solidFill>
                <a:latin typeface="Calisto MT" panose="02040603050505030304" pitchFamily="18" charset="0"/>
              </a:rPr>
              <a:t>Description: </a:t>
            </a:r>
          </a:p>
          <a:p>
            <a:pPr marL="0" indent="0" algn="just">
              <a:lnSpc>
                <a:spcPct val="110000"/>
              </a:lnSpc>
              <a:buNone/>
            </a:pPr>
            <a:r>
              <a:rPr lang="en-IN" sz="1500" dirty="0">
                <a:latin typeface="Calisto MT" panose="02040603050505030304" pitchFamily="18" charset="0"/>
              </a:rPr>
              <a:t>Zhang and team presented “</a:t>
            </a:r>
            <a:r>
              <a:rPr lang="en-IN" sz="1500" b="1" i="0" dirty="0">
                <a:solidFill>
                  <a:srgbClr val="222222"/>
                </a:solidFill>
                <a:effectLst/>
                <a:latin typeface="Calisto MT" panose="02040603050505030304" pitchFamily="18" charset="0"/>
              </a:rPr>
              <a:t>Efficient Camouflaged Object Detection via Progressive Refinement Network</a:t>
            </a:r>
            <a:r>
              <a:rPr lang="en-US" sz="1500" dirty="0">
                <a:latin typeface="Calisto MT" panose="02040603050505030304" pitchFamily="18" charset="0"/>
              </a:rPr>
              <a:t>” with a dataset of Camouflaged objects from </a:t>
            </a:r>
            <a:r>
              <a:rPr lang="en-IN" sz="1500" dirty="0">
                <a:latin typeface="Calisto MT" panose="02040603050505030304" pitchFamily="18" charset="0"/>
              </a:rPr>
              <a:t>COD10K</a:t>
            </a:r>
            <a:r>
              <a:rPr lang="en-US" sz="1500" dirty="0">
                <a:latin typeface="Calisto MT" panose="02040603050505030304" pitchFamily="18" charset="0"/>
              </a:rPr>
              <a:t>,</a:t>
            </a:r>
            <a:r>
              <a:rPr lang="en-IN" sz="1500" dirty="0">
                <a:latin typeface="Calisto MT" panose="02040603050505030304" pitchFamily="18" charset="0"/>
              </a:rPr>
              <a:t> CAMO</a:t>
            </a:r>
            <a:r>
              <a:rPr lang="en-US" sz="1500" dirty="0">
                <a:latin typeface="Calisto MT" panose="02040603050505030304" pitchFamily="18" charset="0"/>
              </a:rPr>
              <a:t>. The </a:t>
            </a:r>
            <a:r>
              <a:rPr lang="en-IN" sz="1500" dirty="0">
                <a:latin typeface="Calisto MT" panose="02040603050505030304" pitchFamily="18" charset="0"/>
              </a:rPr>
              <a:t>Progressive Refinement Network </a:t>
            </a:r>
            <a:r>
              <a:rPr lang="en-US" sz="1500" dirty="0">
                <a:latin typeface="Calisto MT" panose="02040603050505030304" pitchFamily="18" charset="0"/>
              </a:rPr>
              <a:t>has achieved high accuracy than other models like </a:t>
            </a:r>
            <a:r>
              <a:rPr lang="en-IN" sz="1500" dirty="0" err="1">
                <a:latin typeface="Calisto MT" panose="02040603050505030304" pitchFamily="18" charset="0"/>
              </a:rPr>
              <a:t>SINet</a:t>
            </a:r>
            <a:r>
              <a:rPr lang="en-IN" sz="1500" dirty="0">
                <a:latin typeface="Calisto MT" panose="02040603050505030304" pitchFamily="18" charset="0"/>
              </a:rPr>
              <a:t>, SINetV2, JCSOD, Rank-Net, MGL, OCENet.</a:t>
            </a:r>
            <a:endParaRPr lang="en-US" sz="1500" b="1" i="1" dirty="0">
              <a:solidFill>
                <a:schemeClr val="accent2">
                  <a:lumMod val="50000"/>
                </a:schemeClr>
              </a:solidFill>
              <a:latin typeface="Calisto MT" panose="02040603050505030304" pitchFamily="18" charset="0"/>
            </a:endParaRPr>
          </a:p>
          <a:p>
            <a:pPr marL="0" indent="0" algn="just">
              <a:lnSpc>
                <a:spcPct val="110000"/>
              </a:lnSpc>
              <a:buNone/>
            </a:pPr>
            <a:r>
              <a:rPr lang="en-US" sz="1500" b="1" dirty="0">
                <a:solidFill>
                  <a:schemeClr val="accent2">
                    <a:lumMod val="50000"/>
                  </a:schemeClr>
                </a:solidFill>
                <a:latin typeface="Calisto MT" panose="02040603050505030304" pitchFamily="18" charset="0"/>
              </a:rPr>
              <a:t>Advantages:</a:t>
            </a:r>
          </a:p>
          <a:p>
            <a:pPr marL="342900" indent="-342900" algn="just">
              <a:lnSpc>
                <a:spcPct val="100000"/>
              </a:lnSpc>
              <a:buAutoNum type="arabicPeriod"/>
            </a:pPr>
            <a:r>
              <a:rPr lang="en-US" sz="1500" dirty="0">
                <a:solidFill>
                  <a:schemeClr val="tx1">
                    <a:lumMod val="95000"/>
                    <a:lumOff val="5000"/>
                  </a:schemeClr>
                </a:solidFill>
                <a:latin typeface="Calisto MT" panose="02040603050505030304" pitchFamily="18" charset="0"/>
              </a:rPr>
              <a:t>Better performance than other models.</a:t>
            </a:r>
          </a:p>
          <a:p>
            <a:pPr marL="342900" indent="-342900" algn="just">
              <a:lnSpc>
                <a:spcPct val="100000"/>
              </a:lnSpc>
              <a:buAutoNum type="arabicPeriod"/>
            </a:pPr>
            <a:r>
              <a:rPr lang="en-US" sz="1500" dirty="0">
                <a:latin typeface="Calisto MT" panose="02040603050505030304" pitchFamily="18" charset="0"/>
              </a:rPr>
              <a:t>Good balance in speed-accuracy compared with other models.</a:t>
            </a:r>
          </a:p>
          <a:p>
            <a:pPr marL="0" indent="0" algn="just">
              <a:lnSpc>
                <a:spcPct val="100000"/>
              </a:lnSpc>
              <a:buNone/>
            </a:pPr>
            <a:r>
              <a:rPr lang="en-US" sz="1500" b="1" dirty="0">
                <a:solidFill>
                  <a:schemeClr val="accent2">
                    <a:lumMod val="50000"/>
                  </a:schemeClr>
                </a:solidFill>
                <a:latin typeface="Calisto MT" panose="02040603050505030304" pitchFamily="18" charset="0"/>
              </a:rPr>
              <a:t>Disadvantages:</a:t>
            </a:r>
          </a:p>
          <a:p>
            <a:pPr marL="342900" indent="-342900" algn="just">
              <a:lnSpc>
                <a:spcPct val="100000"/>
              </a:lnSpc>
              <a:buAutoNum type="arabicPeriod"/>
            </a:pPr>
            <a:r>
              <a:rPr lang="en-US" sz="1500" dirty="0">
                <a:solidFill>
                  <a:schemeClr val="tx1">
                    <a:lumMod val="95000"/>
                    <a:lumOff val="5000"/>
                  </a:schemeClr>
                </a:solidFill>
                <a:latin typeface="Calisto MT" panose="02040603050505030304" pitchFamily="18" charset="0"/>
              </a:rPr>
              <a:t>Can be less accurate if the person in Image is so small.</a:t>
            </a:r>
          </a:p>
          <a:p>
            <a:pPr marL="342900" indent="-342900" algn="just">
              <a:lnSpc>
                <a:spcPct val="100000"/>
              </a:lnSpc>
              <a:buAutoNum type="arabicPeriod"/>
            </a:pPr>
            <a:r>
              <a:rPr lang="en-US" sz="1500" dirty="0">
                <a:solidFill>
                  <a:srgbClr val="212121"/>
                </a:solidFill>
                <a:latin typeface="Calisto MT" panose="02040603050505030304" pitchFamily="18" charset="0"/>
              </a:rPr>
              <a:t>P</a:t>
            </a:r>
            <a:r>
              <a:rPr lang="en-US" sz="1500" b="0" i="0" dirty="0">
                <a:solidFill>
                  <a:srgbClr val="212121"/>
                </a:solidFill>
                <a:effectLst/>
                <a:latin typeface="Calisto MT" panose="02040603050505030304" pitchFamily="18" charset="0"/>
              </a:rPr>
              <a:t>erformance degradation to detect unseen classes</a:t>
            </a:r>
            <a:endParaRPr lang="en-US" sz="1500"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17</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0282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aphicFrame>
        <p:nvGraphicFramePr>
          <p:cNvPr id="213" name="Google Shape;213;p30"/>
          <p:cNvGraphicFramePr/>
          <p:nvPr>
            <p:extLst>
              <p:ext uri="{D42A27DB-BD31-4B8C-83A1-F6EECF244321}">
                <p14:modId xmlns:p14="http://schemas.microsoft.com/office/powerpoint/2010/main" val="3554988434"/>
              </p:ext>
            </p:extLst>
          </p:nvPr>
        </p:nvGraphicFramePr>
        <p:xfrm>
          <a:off x="234749" y="873028"/>
          <a:ext cx="8641450" cy="5762257"/>
        </p:xfrm>
        <a:graphic>
          <a:graphicData uri="http://schemas.openxmlformats.org/drawingml/2006/table">
            <a:tbl>
              <a:tblPr firstRow="1" firstCol="1" bandRow="1">
                <a:noFill/>
              </a:tblPr>
              <a:tblGrid>
                <a:gridCol w="590425">
                  <a:extLst>
                    <a:ext uri="{9D8B030D-6E8A-4147-A177-3AD203B41FA5}">
                      <a16:colId xmlns:a16="http://schemas.microsoft.com/office/drawing/2014/main" val="20000"/>
                    </a:ext>
                  </a:extLst>
                </a:gridCol>
                <a:gridCol w="1242325">
                  <a:extLst>
                    <a:ext uri="{9D8B030D-6E8A-4147-A177-3AD203B41FA5}">
                      <a16:colId xmlns:a16="http://schemas.microsoft.com/office/drawing/2014/main" val="20001"/>
                    </a:ext>
                  </a:extLst>
                </a:gridCol>
                <a:gridCol w="1777050">
                  <a:extLst>
                    <a:ext uri="{9D8B030D-6E8A-4147-A177-3AD203B41FA5}">
                      <a16:colId xmlns:a16="http://schemas.microsoft.com/office/drawing/2014/main" val="20002"/>
                    </a:ext>
                  </a:extLst>
                </a:gridCol>
                <a:gridCol w="1038536">
                  <a:extLst>
                    <a:ext uri="{9D8B030D-6E8A-4147-A177-3AD203B41FA5}">
                      <a16:colId xmlns:a16="http://schemas.microsoft.com/office/drawing/2014/main" val="20003"/>
                    </a:ext>
                  </a:extLst>
                </a:gridCol>
                <a:gridCol w="1193939">
                  <a:extLst>
                    <a:ext uri="{9D8B030D-6E8A-4147-A177-3AD203B41FA5}">
                      <a16:colId xmlns:a16="http://schemas.microsoft.com/office/drawing/2014/main" val="20004"/>
                    </a:ext>
                  </a:extLst>
                </a:gridCol>
                <a:gridCol w="1409050">
                  <a:extLst>
                    <a:ext uri="{9D8B030D-6E8A-4147-A177-3AD203B41FA5}">
                      <a16:colId xmlns:a16="http://schemas.microsoft.com/office/drawing/2014/main" val="20005"/>
                    </a:ext>
                  </a:extLst>
                </a:gridCol>
                <a:gridCol w="1390125">
                  <a:extLst>
                    <a:ext uri="{9D8B030D-6E8A-4147-A177-3AD203B41FA5}">
                      <a16:colId xmlns:a16="http://schemas.microsoft.com/office/drawing/2014/main" val="20006"/>
                    </a:ext>
                  </a:extLst>
                </a:gridCol>
              </a:tblGrid>
              <a:tr h="563765">
                <a:tc>
                  <a:txBody>
                    <a:bodyPr/>
                    <a:lstStyle/>
                    <a:p>
                      <a:pPr marL="0" marR="0" lvl="0" indent="0" algn="ctr" rtl="0">
                        <a:lnSpc>
                          <a:spcPct val="107000"/>
                        </a:lnSpc>
                        <a:spcBef>
                          <a:spcPts val="0"/>
                        </a:spcBef>
                        <a:spcAft>
                          <a:spcPts val="0"/>
                        </a:spcAft>
                        <a:buNone/>
                      </a:pPr>
                      <a:r>
                        <a:rPr lang="en-US" sz="1200" b="1" u="none" strike="noStrike" cap="none" dirty="0">
                          <a:latin typeface="Calisto MT" panose="02040603050505030304" pitchFamily="18" charset="0"/>
                          <a:ea typeface="Lustria"/>
                          <a:cs typeface="Lustria"/>
                          <a:sym typeface="Lustria"/>
                        </a:rPr>
                        <a:t>S. No.</a:t>
                      </a:r>
                      <a:endParaRPr sz="1200" b="1" u="none" strike="noStrike" cap="none" dirty="0">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Article Title </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Journal Details</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Algorithms/ Models</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Dataset</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Advantages</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200" b="1" u="none" strike="noStrike" cap="none">
                          <a:latin typeface="Calisto MT" panose="02040603050505030304" pitchFamily="18" charset="0"/>
                          <a:ea typeface="Lustria"/>
                          <a:cs typeface="Lustria"/>
                          <a:sym typeface="Lustria"/>
                        </a:rPr>
                        <a:t>Disadvantages</a:t>
                      </a:r>
                      <a:endParaRPr sz="12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539892">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 1</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dirty="0">
                          <a:latin typeface="Calisto MT" panose="02040603050505030304" pitchFamily="18" charset="0"/>
                        </a:rPr>
                        <a:t>Dense Pedestrian Detection Based on GR-YOLO. </a:t>
                      </a:r>
                      <a:r>
                        <a:rPr lang="en-US" sz="1200" b="0" i="0" dirty="0">
                          <a:solidFill>
                            <a:srgbClr val="222222"/>
                          </a:solidFill>
                          <a:effectLst/>
                          <a:latin typeface="Calisto MT" panose="02040603050505030304" pitchFamily="18" charset="0"/>
                        </a:rPr>
                        <a:t>[1]</a:t>
                      </a:r>
                      <a:endParaRPr lang="en-US" sz="1200" dirty="0">
                        <a:latin typeface="Calisto MT" panose="02040603050505030304" pitchFamily="18" charset="0"/>
                      </a:endParaRPr>
                    </a:p>
                  </a:txBody>
                  <a:tcPr marL="59925" marR="59925" marT="0" marB="0" anchor="ctr"/>
                </a:tc>
                <a:tc>
                  <a:txBody>
                    <a:bodyPr/>
                    <a:lstStyle/>
                    <a:p>
                      <a:pPr marL="0" marR="0" lvl="0" indent="0" algn="ctr" defTabSz="914400" rtl="0" eaLnBrk="1" fontAlgn="auto" latinLnBrk="0" hangingPunct="1">
                        <a:lnSpc>
                          <a:spcPct val="107000"/>
                        </a:lnSpc>
                        <a:spcBef>
                          <a:spcPts val="0"/>
                        </a:spcBef>
                        <a:spcAft>
                          <a:spcPts val="0"/>
                        </a:spcAft>
                        <a:buClr>
                          <a:schemeClr val="dk1"/>
                        </a:buClr>
                        <a:buSzPts val="1000"/>
                        <a:buFont typeface="Lustria"/>
                        <a:buNone/>
                        <a:tabLst/>
                        <a:defRPr/>
                      </a:pPr>
                      <a:r>
                        <a:rPr lang="en-US" sz="1200" u="none" strike="noStrike" cap="none" dirty="0">
                          <a:latin typeface="Calisto MT" panose="02040603050505030304" pitchFamily="18" charset="0"/>
                          <a:ea typeface="Lustria"/>
                          <a:cs typeface="Lustria"/>
                          <a:sym typeface="Lustria"/>
                        </a:rPr>
                        <a:t> </a:t>
                      </a:r>
                      <a:r>
                        <a:rPr lang="en-US" sz="1200" b="0" i="0" dirty="0">
                          <a:solidFill>
                            <a:srgbClr val="222222"/>
                          </a:solidFill>
                          <a:effectLst/>
                          <a:latin typeface="Calisto MT" panose="02040603050505030304" pitchFamily="18" charset="0"/>
                        </a:rPr>
                        <a:t>Li, N., Bai, X., Shen, X., Xin, P., Tian, J., Chai, T., &amp; Wang, Z. (2024). Dense Pedestrian Detection Based on GR-YOLO. Sensors, 24(4747). </a:t>
                      </a:r>
                    </a:p>
                    <a:p>
                      <a:pPr marL="0" marR="0" lvl="0" indent="0" algn="ctr" rtl="0">
                        <a:lnSpc>
                          <a:spcPct val="107000"/>
                        </a:lnSpc>
                        <a:spcBef>
                          <a:spcPts val="0"/>
                        </a:spcBef>
                        <a:spcAft>
                          <a:spcPts val="0"/>
                        </a:spcAft>
                        <a:buClr>
                          <a:schemeClr val="dk1"/>
                        </a:buClr>
                        <a:buSzPts val="1000"/>
                        <a:buFont typeface="Lustria"/>
                        <a:buNone/>
                      </a:pP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dirty="0">
                          <a:latin typeface="Calisto MT" panose="02040603050505030304" pitchFamily="18" charset="0"/>
                          <a:ea typeface="Lustria"/>
                          <a:cs typeface="Lustria"/>
                          <a:sym typeface="Lustria"/>
                        </a:rPr>
                        <a:t>GR-Yolo</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dirty="0" err="1">
                          <a:latin typeface="Calisto MT" panose="02040603050505030304" pitchFamily="18" charset="0"/>
                        </a:rPr>
                        <a:t>WiderPerson</a:t>
                      </a:r>
                      <a:r>
                        <a:rPr lang="en-US" sz="1200" dirty="0">
                          <a:latin typeface="Calisto MT" panose="02040603050505030304" pitchFamily="18" charset="0"/>
                        </a:rPr>
                        <a:t>, </a:t>
                      </a:r>
                      <a:r>
                        <a:rPr lang="en-US" sz="1200" dirty="0" err="1">
                          <a:latin typeface="Calisto MT" panose="02040603050505030304" pitchFamily="18" charset="0"/>
                        </a:rPr>
                        <a:t>CrowdHuman</a:t>
                      </a:r>
                      <a:r>
                        <a:rPr lang="en-US" sz="1200" dirty="0">
                          <a:latin typeface="Calisto MT" panose="02040603050505030304" pitchFamily="18" charset="0"/>
                        </a:rPr>
                        <a:t>, People Detection Image Dataset.</a:t>
                      </a:r>
                    </a:p>
                  </a:txBody>
                  <a:tcPr marL="59925" marR="59925" marT="0" marB="0" anchor="ctr"/>
                </a:tc>
                <a:tc>
                  <a:txBody>
                    <a:bodyPr/>
                    <a:lstStyle/>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Improved accuracy across multiple dense pedestrian datasets (e.g., </a:t>
                      </a:r>
                      <a:r>
                        <a:rPr lang="en-US" sz="1200" dirty="0" err="1">
                          <a:highlight>
                            <a:srgbClr val="FFFFFF"/>
                          </a:highlight>
                          <a:latin typeface="Calisto MT" panose="02040603050505030304" pitchFamily="18" charset="0"/>
                        </a:rPr>
                        <a:t>WiderPerson</a:t>
                      </a:r>
                      <a:r>
                        <a:rPr lang="en-US" sz="1200" dirty="0">
                          <a:highlight>
                            <a:srgbClr val="FFFFFF"/>
                          </a:highlight>
                          <a:latin typeface="Calisto MT" panose="02040603050505030304" pitchFamily="18" charset="0"/>
                        </a:rPr>
                        <a:t>, </a:t>
                      </a:r>
                      <a:r>
                        <a:rPr lang="en-US" sz="1200" dirty="0" err="1">
                          <a:highlight>
                            <a:srgbClr val="FFFFFF"/>
                          </a:highlight>
                          <a:latin typeface="Calisto MT" panose="02040603050505030304" pitchFamily="18" charset="0"/>
                        </a:rPr>
                        <a:t>CrowdHuman</a:t>
                      </a:r>
                      <a:r>
                        <a:rPr lang="en-US" sz="1200" dirty="0">
                          <a:highlight>
                            <a:srgbClr val="FFFFFF"/>
                          </a:highlight>
                          <a:latin typeface="Calisto MT" panose="02040603050505030304" pitchFamily="18" charset="0"/>
                        </a:rPr>
                        <a:t>).</a:t>
                      </a:r>
                    </a:p>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Superior performance in detecting occluded and small-scale targets.</a:t>
                      </a:r>
                    </a:p>
                  </a:txBody>
                  <a:tcPr marL="59925" marR="59925" marT="0" marB="0" anchor="ctr"/>
                </a:tc>
                <a:tc>
                  <a:txBody>
                    <a:bodyPr/>
                    <a:lstStyle/>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Relies heavily on high-quality video input.</a:t>
                      </a:r>
                    </a:p>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Potential performance degradation in scenarios with extreme occlusion ad crowd densities.</a:t>
                      </a:r>
                      <a:endParaRPr lang="en-US" sz="1200" i="1" dirty="0">
                        <a:solidFill>
                          <a:srgbClr val="C00000"/>
                        </a:solidFill>
                        <a:highlight>
                          <a:srgbClr val="FFFFFF"/>
                        </a:highlight>
                        <a:latin typeface="Calisto MT" panose="02040603050505030304" pitchFamily="18" charset="0"/>
                      </a:endParaRPr>
                    </a:p>
                    <a:p>
                      <a:pPr marL="228600" marR="0" lvl="0" indent="-165100" algn="ctr" rtl="0">
                        <a:lnSpc>
                          <a:spcPct val="107000"/>
                        </a:lnSpc>
                        <a:spcBef>
                          <a:spcPts val="0"/>
                        </a:spcBef>
                        <a:spcAft>
                          <a:spcPts val="0"/>
                        </a:spcAft>
                        <a:buClr>
                          <a:schemeClr val="dk1"/>
                        </a:buClr>
                        <a:buSzPts val="1000"/>
                        <a:buFont typeface="Calibri"/>
                        <a:buNone/>
                      </a:pPr>
                      <a:endParaRPr sz="1200" u="none" strike="noStrike" cap="none" dirty="0">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1"/>
                  </a:ext>
                </a:extLst>
              </a:tr>
              <a:tr h="2160164">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 2</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dirty="0">
                          <a:highlight>
                            <a:srgbClr val="FFFFFF"/>
                          </a:highlight>
                          <a:latin typeface="Calisto MT" panose="02040603050505030304" pitchFamily="18" charset="0"/>
                        </a:rPr>
                        <a:t>Traffic Monitoring System for Smart City Based on Traffic Density Estimation </a:t>
                      </a:r>
                      <a:r>
                        <a:rPr lang="en-US" sz="1200" dirty="0">
                          <a:solidFill>
                            <a:srgbClr val="222222"/>
                          </a:solidFill>
                          <a:highlight>
                            <a:srgbClr val="FFFFFF"/>
                          </a:highlight>
                          <a:latin typeface="Calisto MT" panose="02040603050505030304" pitchFamily="18" charset="0"/>
                          <a:ea typeface="Lustria"/>
                          <a:cs typeface="Lustria"/>
                          <a:sym typeface="Lustria"/>
                        </a:rPr>
                        <a:t>[2]</a:t>
                      </a:r>
                      <a:endParaRPr sz="1200" dirty="0">
                        <a:solidFill>
                          <a:srgbClr val="222222"/>
                        </a:solidFill>
                        <a:highlight>
                          <a:srgbClr val="FFFFFF"/>
                        </a:highlight>
                        <a:latin typeface="Calisto MT" panose="02040603050505030304" pitchFamily="18" charset="0"/>
                        <a:ea typeface="Lustria"/>
                        <a:cs typeface="Lustria"/>
                        <a:sym typeface="Lustria"/>
                      </a:endParaRPr>
                    </a:p>
                    <a:p>
                      <a:pPr marL="0" lvl="0" indent="0" algn="ctr" rtl="0">
                        <a:lnSpc>
                          <a:spcPct val="115000"/>
                        </a:lnSpc>
                        <a:spcBef>
                          <a:spcPts val="0"/>
                        </a:spcBef>
                        <a:spcAft>
                          <a:spcPts val="0"/>
                        </a:spcAft>
                        <a:buClr>
                          <a:schemeClr val="dk1"/>
                        </a:buClr>
                        <a:buSzPts val="1100"/>
                        <a:buFont typeface="Arial"/>
                        <a:buNone/>
                      </a:pPr>
                      <a:endParaRPr sz="1200" dirty="0">
                        <a:solidFill>
                          <a:srgbClr val="222222"/>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dirty="0">
                        <a:solidFill>
                          <a:srgbClr val="222222"/>
                        </a:solidFill>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222222"/>
                        </a:buClr>
                        <a:buSzPts val="1000"/>
                        <a:buFont typeface="Lustria"/>
                        <a:buNone/>
                      </a:pPr>
                      <a:r>
                        <a:rPr lang="en-US" sz="1200" b="0" i="0" dirty="0" err="1">
                          <a:solidFill>
                            <a:srgbClr val="222222"/>
                          </a:solidFill>
                          <a:effectLst/>
                          <a:highlight>
                            <a:srgbClr val="FFFFFF"/>
                          </a:highlight>
                          <a:latin typeface="Calisto MT" panose="02040603050505030304" pitchFamily="18" charset="0"/>
                        </a:rPr>
                        <a:t>Bidwe</a:t>
                      </a:r>
                      <a:r>
                        <a:rPr lang="en-US" sz="1200" b="0" i="0" dirty="0">
                          <a:solidFill>
                            <a:srgbClr val="222222"/>
                          </a:solidFill>
                          <a:effectLst/>
                          <a:highlight>
                            <a:srgbClr val="FFFFFF"/>
                          </a:highlight>
                          <a:latin typeface="Calisto MT" panose="02040603050505030304" pitchFamily="18" charset="0"/>
                        </a:rPr>
                        <a:t>, S., Kale, G., &amp; </a:t>
                      </a:r>
                      <a:r>
                        <a:rPr lang="en-US" sz="1200" b="0" i="0" dirty="0" err="1">
                          <a:solidFill>
                            <a:srgbClr val="222222"/>
                          </a:solidFill>
                          <a:effectLst/>
                          <a:highlight>
                            <a:srgbClr val="FFFFFF"/>
                          </a:highlight>
                          <a:latin typeface="Calisto MT" panose="02040603050505030304" pitchFamily="18" charset="0"/>
                        </a:rPr>
                        <a:t>Bidwe</a:t>
                      </a:r>
                      <a:r>
                        <a:rPr lang="en-US" sz="1200" b="0" i="0" dirty="0">
                          <a:solidFill>
                            <a:srgbClr val="222222"/>
                          </a:solidFill>
                          <a:effectLst/>
                          <a:highlight>
                            <a:srgbClr val="FFFFFF"/>
                          </a:highlight>
                          <a:latin typeface="Calisto MT" panose="02040603050505030304" pitchFamily="18" charset="0"/>
                        </a:rPr>
                        <a:t>, R. (2022). Traffic Monitoring System for Smart City Based on Traffic Density Estimation. Indian Journal of Computer Science and Engineering, 13(5), Sep-Oct 2022. </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a:highlight>
                            <a:srgbClr val="FFFFFF"/>
                          </a:highlight>
                          <a:latin typeface="Calisto MT" panose="02040603050505030304" pitchFamily="18" charset="0"/>
                          <a:ea typeface="Lustria"/>
                          <a:cs typeface="Lustria"/>
                          <a:sym typeface="Lustria"/>
                        </a:rPr>
                        <a:t>optimized convolutional neural network (ConvNet)</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dirty="0">
                          <a:highlight>
                            <a:srgbClr val="FFFFFF"/>
                          </a:highlight>
                          <a:latin typeface="Calisto MT" panose="02040603050505030304" pitchFamily="18" charset="0"/>
                        </a:rPr>
                        <a:t>INRIA and </a:t>
                      </a:r>
                      <a:r>
                        <a:rPr lang="en-US" sz="1200" dirty="0" err="1">
                          <a:highlight>
                            <a:srgbClr val="FFFFFF"/>
                          </a:highlight>
                          <a:latin typeface="Calisto MT" panose="02040603050505030304" pitchFamily="18" charset="0"/>
                        </a:rPr>
                        <a:t>ShanghaiTech</a:t>
                      </a:r>
                      <a:r>
                        <a:rPr lang="en-US" sz="1200" dirty="0">
                          <a:highlight>
                            <a:srgbClr val="FFFFFF"/>
                          </a:highlight>
                          <a:latin typeface="Calisto MT" panose="02040603050505030304" pitchFamily="18" charset="0"/>
                        </a:rPr>
                        <a:t> dataset </a:t>
                      </a:r>
                    </a:p>
                  </a:txBody>
                  <a:tcPr marL="59925" marR="59925" marT="0" marB="0" anchor="ctr"/>
                </a:tc>
                <a:tc>
                  <a:txBody>
                    <a:bodyPr/>
                    <a:lstStyle/>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High accuracy (99.6%) for traffic density classification. </a:t>
                      </a:r>
                    </a:p>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Real-time application potential for smart traffic management.</a:t>
                      </a:r>
                    </a:p>
                  </a:txBody>
                  <a:tcPr marL="59925" marR="59925" marT="0" marB="0" anchor="ctr"/>
                </a:tc>
                <a:tc>
                  <a:txBody>
                    <a:bodyPr/>
                    <a:lstStyle/>
                    <a:p>
                      <a:pPr marL="228600" indent="-228600" algn="l">
                        <a:lnSpc>
                          <a:spcPct val="110000"/>
                        </a:lnSpc>
                        <a:buFont typeface="+mj-lt"/>
                        <a:buAutoNum type="arabicPeriod"/>
                      </a:pPr>
                      <a:r>
                        <a:rPr lang="en-US" sz="1200" dirty="0">
                          <a:latin typeface="Calisto MT" panose="02040603050505030304" pitchFamily="18" charset="0"/>
                        </a:rPr>
                        <a:t>Relies heavily on high-quality video input.</a:t>
                      </a:r>
                    </a:p>
                    <a:p>
                      <a:pPr marL="228600" indent="-228600" algn="l">
                        <a:lnSpc>
                          <a:spcPct val="110000"/>
                        </a:lnSpc>
                        <a:buFont typeface="+mj-lt"/>
                        <a:buAutoNum type="arabicPeriod"/>
                      </a:pPr>
                      <a:r>
                        <a:rPr lang="en-US" sz="1200" dirty="0">
                          <a:latin typeface="Calisto MT" panose="02040603050505030304" pitchFamily="18" charset="0"/>
                        </a:rPr>
                        <a:t>Limited generalization to unseen datasets or environments without retraining.</a:t>
                      </a:r>
                      <a:endParaRPr lang="en-US" sz="1200" i="1" dirty="0">
                        <a:solidFill>
                          <a:srgbClr val="C00000"/>
                        </a:solidFill>
                        <a:latin typeface="Calisto MT" panose="02040603050505030304" pitchFamily="18" charset="0"/>
                      </a:endParaRPr>
                    </a:p>
                    <a:p>
                      <a:pPr marL="228600" marR="0" lvl="0" indent="-228600" algn="ctr" rtl="0">
                        <a:lnSpc>
                          <a:spcPct val="107000"/>
                        </a:lnSpc>
                        <a:spcBef>
                          <a:spcPts val="0"/>
                        </a:spcBef>
                        <a:spcAft>
                          <a:spcPts val="0"/>
                        </a:spcAft>
                        <a:buClr>
                          <a:srgbClr val="212121"/>
                        </a:buClr>
                        <a:buSzPts val="1000"/>
                        <a:buFont typeface="+mj-lt"/>
                        <a:buAutoNum type="arabicPeriod"/>
                      </a:pPr>
                      <a:endParaRPr sz="1200" i="0" u="none" strike="noStrike" cap="none" dirty="0">
                        <a:solidFill>
                          <a:srgbClr val="0C0C0C"/>
                        </a:solidFill>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2"/>
                  </a:ext>
                </a:extLst>
              </a:tr>
            </a:tbl>
          </a:graphicData>
        </a:graphic>
      </p:graphicFrame>
      <p:sp>
        <p:nvSpPr>
          <p:cNvPr id="214" name="Google Shape;214;p30"/>
          <p:cNvSpPr txBox="1">
            <a:spLocks noGrp="1"/>
          </p:cNvSpPr>
          <p:nvPr>
            <p:ph type="title"/>
          </p:nvPr>
        </p:nvSpPr>
        <p:spPr>
          <a:xfrm>
            <a:off x="628650" y="365126"/>
            <a:ext cx="7205700" cy="507900"/>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400"/>
              <a:buFont typeface="Calibri"/>
              <a:buNone/>
            </a:pPr>
            <a:r>
              <a:rPr lang="en-US" sz="3000" b="1">
                <a:solidFill>
                  <a:srgbClr val="833C0B"/>
                </a:solidFill>
                <a:latin typeface="Lustria"/>
                <a:ea typeface="Lustria"/>
                <a:cs typeface="Lustria"/>
                <a:sym typeface="Lustria"/>
              </a:rPr>
              <a:t>Summary of Existing Implementation</a:t>
            </a:r>
            <a:endParaRPr sz="3000" b="1">
              <a:solidFill>
                <a:srgbClr val="833C0B"/>
              </a:solidFill>
              <a:latin typeface="Lustria"/>
              <a:ea typeface="Lustria"/>
              <a:cs typeface="Lustria"/>
              <a:sym typeface="Lustria"/>
            </a:endParaRPr>
          </a:p>
        </p:txBody>
      </p:sp>
      <p:sp>
        <p:nvSpPr>
          <p:cNvPr id="215" name="Google Shape;215;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F886A52F-8E2E-1DA7-AC83-BF177DE5C8C6}"/>
            </a:ext>
          </a:extLst>
        </p:cNvPr>
        <p:cNvGrpSpPr/>
        <p:nvPr/>
      </p:nvGrpSpPr>
      <p:grpSpPr>
        <a:xfrm>
          <a:off x="0" y="0"/>
          <a:ext cx="0" cy="0"/>
          <a:chOff x="0" y="0"/>
          <a:chExt cx="0" cy="0"/>
        </a:xfrm>
      </p:grpSpPr>
      <p:graphicFrame>
        <p:nvGraphicFramePr>
          <p:cNvPr id="213" name="Google Shape;213;p30">
            <a:extLst>
              <a:ext uri="{FF2B5EF4-FFF2-40B4-BE49-F238E27FC236}">
                <a16:creationId xmlns:a16="http://schemas.microsoft.com/office/drawing/2014/main" id="{0043F945-178C-3720-1B1A-11B528FF16F8}"/>
              </a:ext>
            </a:extLst>
          </p:cNvPr>
          <p:cNvGraphicFramePr/>
          <p:nvPr>
            <p:extLst>
              <p:ext uri="{D42A27DB-BD31-4B8C-83A1-F6EECF244321}">
                <p14:modId xmlns:p14="http://schemas.microsoft.com/office/powerpoint/2010/main" val="2058144292"/>
              </p:ext>
            </p:extLst>
          </p:nvPr>
        </p:nvGraphicFramePr>
        <p:xfrm>
          <a:off x="234749" y="873027"/>
          <a:ext cx="8641450" cy="5762463"/>
        </p:xfrm>
        <a:graphic>
          <a:graphicData uri="http://schemas.openxmlformats.org/drawingml/2006/table">
            <a:tbl>
              <a:tblPr firstRow="1" firstCol="1" bandRow="1">
                <a:noFill/>
              </a:tblPr>
              <a:tblGrid>
                <a:gridCol w="590425">
                  <a:extLst>
                    <a:ext uri="{9D8B030D-6E8A-4147-A177-3AD203B41FA5}">
                      <a16:colId xmlns:a16="http://schemas.microsoft.com/office/drawing/2014/main" val="20000"/>
                    </a:ext>
                  </a:extLst>
                </a:gridCol>
                <a:gridCol w="1242325">
                  <a:extLst>
                    <a:ext uri="{9D8B030D-6E8A-4147-A177-3AD203B41FA5}">
                      <a16:colId xmlns:a16="http://schemas.microsoft.com/office/drawing/2014/main" val="20001"/>
                    </a:ext>
                  </a:extLst>
                </a:gridCol>
                <a:gridCol w="1777050">
                  <a:extLst>
                    <a:ext uri="{9D8B030D-6E8A-4147-A177-3AD203B41FA5}">
                      <a16:colId xmlns:a16="http://schemas.microsoft.com/office/drawing/2014/main" val="20002"/>
                    </a:ext>
                  </a:extLst>
                </a:gridCol>
                <a:gridCol w="1142230">
                  <a:extLst>
                    <a:ext uri="{9D8B030D-6E8A-4147-A177-3AD203B41FA5}">
                      <a16:colId xmlns:a16="http://schemas.microsoft.com/office/drawing/2014/main" val="20003"/>
                    </a:ext>
                  </a:extLst>
                </a:gridCol>
                <a:gridCol w="1090245">
                  <a:extLst>
                    <a:ext uri="{9D8B030D-6E8A-4147-A177-3AD203B41FA5}">
                      <a16:colId xmlns:a16="http://schemas.microsoft.com/office/drawing/2014/main" val="20004"/>
                    </a:ext>
                  </a:extLst>
                </a:gridCol>
                <a:gridCol w="1409050">
                  <a:extLst>
                    <a:ext uri="{9D8B030D-6E8A-4147-A177-3AD203B41FA5}">
                      <a16:colId xmlns:a16="http://schemas.microsoft.com/office/drawing/2014/main" val="20005"/>
                    </a:ext>
                  </a:extLst>
                </a:gridCol>
                <a:gridCol w="1390125">
                  <a:extLst>
                    <a:ext uri="{9D8B030D-6E8A-4147-A177-3AD203B41FA5}">
                      <a16:colId xmlns:a16="http://schemas.microsoft.com/office/drawing/2014/main" val="20006"/>
                    </a:ext>
                  </a:extLst>
                </a:gridCol>
              </a:tblGrid>
              <a:tr h="531295">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S. No.</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Article Title </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Journal Details</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Algorithms/ Models</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Dataset</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Advantages</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800" b="1" u="none" strike="noStrike" cap="none">
                          <a:latin typeface="Calisto MT" panose="02040603050505030304" pitchFamily="18" charset="0"/>
                          <a:ea typeface="Lustria"/>
                          <a:cs typeface="Lustria"/>
                          <a:sym typeface="Lustria"/>
                        </a:rPr>
                        <a:t>Disadvantages</a:t>
                      </a:r>
                      <a:endParaRPr sz="800" b="1" u="none" strike="noStrike" cap="none">
                        <a:latin typeface="Calisto MT" panose="02040603050505030304" pitchFamily="18" charset="0"/>
                        <a:ea typeface="Lustria"/>
                        <a:cs typeface="Lustria"/>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500908">
                <a:tc>
                  <a:txBody>
                    <a:bodyPr/>
                    <a:lstStyle/>
                    <a:p>
                      <a:pPr marL="0" marR="0" lvl="0" indent="0" algn="ctr" rtl="0">
                        <a:lnSpc>
                          <a:spcPct val="107000"/>
                        </a:lnSpc>
                        <a:spcBef>
                          <a:spcPts val="0"/>
                        </a:spcBef>
                        <a:spcAft>
                          <a:spcPts val="0"/>
                        </a:spcAft>
                        <a:buNone/>
                      </a:pPr>
                      <a:r>
                        <a:rPr lang="en-US" sz="1200" u="none" strike="noStrike" cap="none" dirty="0">
                          <a:latin typeface="Calisto MT" panose="02040603050505030304" pitchFamily="18" charset="0"/>
                          <a:ea typeface="Lustria"/>
                          <a:cs typeface="Lustria"/>
                          <a:sym typeface="Lustria"/>
                        </a:rPr>
                        <a:t> 3</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b="0" i="0" dirty="0">
                          <a:solidFill>
                            <a:srgbClr val="222222"/>
                          </a:solidFill>
                          <a:effectLst/>
                          <a:highlight>
                            <a:srgbClr val="FFFFFF"/>
                          </a:highlight>
                          <a:latin typeface="Calisto MT" panose="02040603050505030304" pitchFamily="18" charset="0"/>
                        </a:rPr>
                        <a:t>Automated Vehicle Counting from Pre-Recorded Video Using You Only Look Once (YOLO) Object Detection Model. [3]</a:t>
                      </a:r>
                    </a:p>
                  </a:txBody>
                  <a:tcPr marL="59925" marR="59925" marT="0" marB="0" anchor="ctr"/>
                </a:tc>
                <a:tc>
                  <a:txBody>
                    <a:bodyPr/>
                    <a:lstStyle/>
                    <a:p>
                      <a:pPr marL="0" indent="0" algn="ctr">
                        <a:lnSpc>
                          <a:spcPct val="110000"/>
                        </a:lnSpc>
                        <a:buNone/>
                      </a:pPr>
                      <a:r>
                        <a:rPr lang="en-US" sz="1200" b="0" i="0" dirty="0">
                          <a:solidFill>
                            <a:srgbClr val="222222"/>
                          </a:solidFill>
                          <a:effectLst/>
                          <a:highlight>
                            <a:srgbClr val="FFFFFF"/>
                          </a:highlight>
                          <a:latin typeface="Calisto MT" panose="02040603050505030304" pitchFamily="18" charset="0"/>
                        </a:rPr>
                        <a:t>Majumder, M., &amp; Wilmot, C. (2023). Automated Vehicle Counting from Pre-Recorded Video Using You Only Look Once (YOLO) Object Detection Model. Journal of Imaging, 9(7), Article 131.</a:t>
                      </a:r>
                    </a:p>
                  </a:txBody>
                  <a:tcPr marL="59925" marR="59925" marT="0" marB="0" anchor="ctr"/>
                </a:tc>
                <a:tc>
                  <a:txBody>
                    <a:bodyPr/>
                    <a:lstStyle/>
                    <a:p>
                      <a:pPr marL="0" marR="0" lvl="0" indent="0" algn="ctr" rtl="0">
                        <a:lnSpc>
                          <a:spcPct val="107000"/>
                        </a:lnSpc>
                        <a:spcBef>
                          <a:spcPts val="0"/>
                        </a:spcBef>
                        <a:spcAft>
                          <a:spcPts val="0"/>
                        </a:spcAft>
                        <a:buNone/>
                      </a:pPr>
                      <a:r>
                        <a:rPr lang="en-US" sz="1200" dirty="0">
                          <a:latin typeface="Calisto MT" panose="02040603050505030304" pitchFamily="18" charset="0"/>
                          <a:ea typeface="Lustria"/>
                          <a:cs typeface="Lustria"/>
                          <a:sym typeface="Lustria"/>
                        </a:rPr>
                        <a:t>Yolo V3</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indent="0" algn="ctr">
                        <a:lnSpc>
                          <a:spcPct val="110000"/>
                        </a:lnSpc>
                        <a:buNone/>
                      </a:pPr>
                      <a:r>
                        <a:rPr lang="en-US" sz="1200" dirty="0">
                          <a:highlight>
                            <a:srgbClr val="FFFFFF"/>
                          </a:highlight>
                          <a:latin typeface="Calisto MT" panose="02040603050505030304" pitchFamily="18" charset="0"/>
                        </a:rPr>
                        <a:t>Custom dataset collected from strip malls in Baton Rouge, Louisiana.</a:t>
                      </a:r>
                    </a:p>
                  </a:txBody>
                  <a:tcPr marL="59925" marR="59925" marT="0" marB="0" anchor="ctr"/>
                </a:tc>
                <a:tc>
                  <a:txBody>
                    <a:bodyPr/>
                    <a:lstStyle/>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High accuracy (90%) for automated vehicle counting.</a:t>
                      </a:r>
                    </a:p>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Flexible time intervals for vehicle counts, addressing diverse transportation planning needs.</a:t>
                      </a:r>
                    </a:p>
                  </a:txBody>
                  <a:tcPr marL="59925" marR="59925" marT="0" marB="0" anchor="ctr"/>
                </a:tc>
                <a:tc>
                  <a:txBody>
                    <a:bodyPr/>
                    <a:lstStyle/>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Performance may degrade in low-light or adverse conditions.</a:t>
                      </a:r>
                    </a:p>
                    <a:p>
                      <a:pPr marL="342900" indent="-342900" algn="l">
                        <a:lnSpc>
                          <a:spcPct val="110000"/>
                        </a:lnSpc>
                        <a:buFont typeface="+mj-lt"/>
                        <a:buAutoNum type="arabicPeriod"/>
                      </a:pPr>
                      <a:r>
                        <a:rPr lang="en-US" sz="1200" dirty="0">
                          <a:highlight>
                            <a:srgbClr val="FFFFFF"/>
                          </a:highlight>
                          <a:latin typeface="Calisto MT" panose="02040603050505030304" pitchFamily="18" charset="0"/>
                        </a:rPr>
                        <a:t>Challenges with overlapping vehicles and unsuitable camera angles affecting detection performance.</a:t>
                      </a:r>
                      <a:endParaRPr lang="en-US" sz="1200" i="1" dirty="0">
                        <a:solidFill>
                          <a:srgbClr val="C00000"/>
                        </a:solidFill>
                        <a:highlight>
                          <a:srgbClr val="FFFFFF"/>
                        </a:highlight>
                        <a:latin typeface="Calisto MT" panose="02040603050505030304" pitchFamily="18" charset="0"/>
                      </a:endParaRPr>
                    </a:p>
                    <a:p>
                      <a:pPr marL="228600" marR="0" lvl="0" indent="-165100" algn="ctr" rtl="0">
                        <a:lnSpc>
                          <a:spcPct val="107000"/>
                        </a:lnSpc>
                        <a:spcBef>
                          <a:spcPts val="0"/>
                        </a:spcBef>
                        <a:spcAft>
                          <a:spcPts val="0"/>
                        </a:spcAft>
                        <a:buClr>
                          <a:schemeClr val="dk1"/>
                        </a:buClr>
                        <a:buSzPts val="1000"/>
                        <a:buFont typeface="Calibri"/>
                        <a:buNone/>
                      </a:pPr>
                      <a:endParaRPr sz="1200" b="0" i="0" u="none" strike="noStrike" cap="none" dirty="0">
                        <a:solidFill>
                          <a:srgbClr val="212121"/>
                        </a:solidFill>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3"/>
                  </a:ext>
                </a:extLst>
              </a:tr>
              <a:tr h="2231618">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4</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lvl="0" indent="0" algn="ctr" rtl="0">
                        <a:spcBef>
                          <a:spcPts val="0"/>
                        </a:spcBef>
                        <a:spcAft>
                          <a:spcPts val="0"/>
                        </a:spcAft>
                        <a:buClr>
                          <a:srgbClr val="833C0B"/>
                        </a:buClr>
                        <a:buSzPts val="1500"/>
                        <a:buFont typeface="Arial"/>
                        <a:buNone/>
                      </a:pPr>
                      <a:r>
                        <a:rPr lang="en-US" sz="1200">
                          <a:latin typeface="Calisto MT" panose="02040603050505030304" pitchFamily="18" charset="0"/>
                          <a:ea typeface="Lustria"/>
                          <a:cs typeface="Lustria"/>
                          <a:sym typeface="Lustria"/>
                        </a:rPr>
                        <a:t>CNN-based Density Estimation and Crowd Counting. [4]</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lvl="0" indent="0" algn="ctr" rtl="0">
                        <a:spcBef>
                          <a:spcPts val="1800"/>
                        </a:spcBef>
                        <a:spcAft>
                          <a:spcPts val="0"/>
                        </a:spcAft>
                        <a:buClr>
                          <a:srgbClr val="833C0B"/>
                        </a:buClr>
                        <a:buSzPts val="1500"/>
                        <a:buFont typeface="Arial"/>
                        <a:buNone/>
                      </a:pPr>
                      <a:r>
                        <a:rPr lang="en-US" sz="1200">
                          <a:latin typeface="Calisto MT" panose="02040603050505030304" pitchFamily="18" charset="0"/>
                          <a:ea typeface="Lustria"/>
                          <a:cs typeface="Lustria"/>
                          <a:sym typeface="Lustria"/>
                        </a:rPr>
                        <a:t>Gao, G., Gao, J., Liu, Q., Wang, Q., &amp; Wang, Y. (2020). Cnn-based density estimation and crowd counting: A survey. arXiv preprint arXiv:2003.12783.</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 C</a:t>
                      </a:r>
                      <a:r>
                        <a:rPr lang="en-US" sz="1200">
                          <a:latin typeface="Calisto MT" panose="02040603050505030304" pitchFamily="18" charset="0"/>
                          <a:ea typeface="Lustria"/>
                          <a:cs typeface="Lustria"/>
                          <a:sym typeface="Lustria"/>
                        </a:rPr>
                        <a:t>NN based Density Estimation</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lvl="0" indent="0" algn="ctr" rtl="0">
                        <a:spcBef>
                          <a:spcPts val="1800"/>
                        </a:spcBef>
                        <a:spcAft>
                          <a:spcPts val="0"/>
                        </a:spcAft>
                        <a:buClr>
                          <a:srgbClr val="833C0B"/>
                        </a:buClr>
                        <a:buSzPts val="1500"/>
                        <a:buFont typeface="Arial"/>
                        <a:buNone/>
                      </a:pPr>
                      <a:r>
                        <a:rPr lang="en-US" sz="1200" dirty="0">
                          <a:latin typeface="Calisto MT" panose="02040603050505030304" pitchFamily="18" charset="0"/>
                          <a:ea typeface="Lustria"/>
                          <a:cs typeface="Lustria"/>
                          <a:sym typeface="Lustria"/>
                        </a:rPr>
                        <a:t>NWPU-Crowd, UCF_CC_50, </a:t>
                      </a:r>
                      <a:r>
                        <a:rPr lang="en-US" sz="1200" dirty="0" err="1">
                          <a:latin typeface="Calisto MT" panose="02040603050505030304" pitchFamily="18" charset="0"/>
                          <a:ea typeface="Lustria"/>
                          <a:cs typeface="Lustria"/>
                          <a:sym typeface="Lustria"/>
                        </a:rPr>
                        <a:t>ShanghaiTech</a:t>
                      </a:r>
                      <a:r>
                        <a:rPr lang="en-US" sz="1200" dirty="0">
                          <a:latin typeface="Calisto MT" panose="02040603050505030304" pitchFamily="18" charset="0"/>
                          <a:ea typeface="Lustria"/>
                          <a:cs typeface="Lustria"/>
                          <a:sym typeface="Lustria"/>
                        </a:rPr>
                        <a:t> Dataset.</a:t>
                      </a:r>
                      <a:endParaRPr sz="1200" i="1" u="none" strike="noStrike" cap="none" dirty="0">
                        <a:solidFill>
                          <a:srgbClr val="0C0C0C"/>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393700" lvl="0" indent="-228600" algn="l" rtl="0">
                        <a:lnSpc>
                          <a:spcPct val="107000"/>
                        </a:lnSpc>
                        <a:spcBef>
                          <a:spcPts val="0"/>
                        </a:spcBef>
                        <a:spcAft>
                          <a:spcPts val="0"/>
                        </a:spcAft>
                        <a:buClr>
                          <a:srgbClr val="0C0C0C"/>
                        </a:buClr>
                        <a:buSzPts val="1000"/>
                        <a:buFont typeface="+mj-lt"/>
                        <a:buAutoNum type="arabicPeriod"/>
                      </a:pPr>
                      <a:r>
                        <a:rPr lang="en-US" sz="1200" dirty="0">
                          <a:highlight>
                            <a:schemeClr val="lt1"/>
                          </a:highlight>
                          <a:latin typeface="Calisto MT" panose="02040603050505030304" pitchFamily="18" charset="0"/>
                          <a:ea typeface="Lustria"/>
                          <a:cs typeface="Lustria"/>
                          <a:sym typeface="Lustria"/>
                        </a:rPr>
                        <a:t>High Accuracy</a:t>
                      </a:r>
                      <a:endParaRPr sz="1200" dirty="0">
                        <a:highlight>
                          <a:schemeClr val="lt1"/>
                        </a:highlight>
                        <a:latin typeface="Calisto MT" panose="02040603050505030304" pitchFamily="18" charset="0"/>
                        <a:ea typeface="Lustria"/>
                        <a:cs typeface="Lustria"/>
                        <a:sym typeface="Lustria"/>
                      </a:endParaRPr>
                    </a:p>
                    <a:p>
                      <a:pPr marL="393700" lvl="0" indent="-228600" algn="l" rtl="0">
                        <a:lnSpc>
                          <a:spcPct val="107000"/>
                        </a:lnSpc>
                        <a:spcBef>
                          <a:spcPts val="0"/>
                        </a:spcBef>
                        <a:spcAft>
                          <a:spcPts val="0"/>
                        </a:spcAft>
                        <a:buClr>
                          <a:srgbClr val="212121"/>
                        </a:buClr>
                        <a:buSzPts val="1000"/>
                        <a:buFont typeface="+mj-lt"/>
                        <a:buAutoNum type="arabicPeriod"/>
                      </a:pPr>
                      <a:r>
                        <a:rPr lang="en-US" sz="1200" dirty="0">
                          <a:highlight>
                            <a:schemeClr val="lt1"/>
                          </a:highlight>
                          <a:latin typeface="Calisto MT" panose="02040603050505030304" pitchFamily="18" charset="0"/>
                          <a:ea typeface="Lustria"/>
                          <a:cs typeface="Lustria"/>
                          <a:sym typeface="Lustria"/>
                        </a:rPr>
                        <a:t>Works Effectively</a:t>
                      </a:r>
                      <a:endParaRPr sz="1200" dirty="0">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Clr>
                          <a:schemeClr val="dk1"/>
                        </a:buClr>
                        <a:buSzPts val="1000"/>
                        <a:buFont typeface="Calibri"/>
                        <a:buNone/>
                      </a:pPr>
                      <a:endParaRPr sz="1200" u="none" strike="noStrike" cap="none" dirty="0">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228600" lvl="0" indent="-228600" algn="just" rtl="0">
                        <a:lnSpc>
                          <a:spcPct val="107000"/>
                        </a:lnSpc>
                        <a:spcBef>
                          <a:spcPts val="0"/>
                        </a:spcBef>
                        <a:spcAft>
                          <a:spcPts val="0"/>
                        </a:spcAft>
                        <a:buClr>
                          <a:srgbClr val="212121"/>
                        </a:buClr>
                        <a:buSzPts val="1000"/>
                        <a:buFont typeface="Lustria"/>
                        <a:buAutoNum type="arabicPeriod"/>
                      </a:pPr>
                      <a:r>
                        <a:rPr lang="en-US" sz="1200" dirty="0">
                          <a:highlight>
                            <a:schemeClr val="lt1"/>
                          </a:highlight>
                          <a:latin typeface="Calisto MT" panose="02040603050505030304" pitchFamily="18" charset="0"/>
                          <a:ea typeface="Lustria"/>
                          <a:cs typeface="Lustria"/>
                          <a:sym typeface="Lustria"/>
                        </a:rPr>
                        <a:t>Overlapping subjects may not be detected correctly.</a:t>
                      </a:r>
                      <a:endParaRPr sz="1200" dirty="0">
                        <a:highlight>
                          <a:schemeClr val="lt1"/>
                        </a:highlight>
                        <a:latin typeface="Calisto MT" panose="02040603050505030304" pitchFamily="18" charset="0"/>
                        <a:ea typeface="Lustria"/>
                        <a:cs typeface="Lustria"/>
                        <a:sym typeface="Lustria"/>
                      </a:endParaRPr>
                    </a:p>
                    <a:p>
                      <a:pPr marL="228600" lvl="0" indent="-165100" algn="ctr" rtl="0">
                        <a:lnSpc>
                          <a:spcPct val="107000"/>
                        </a:lnSpc>
                        <a:spcBef>
                          <a:spcPts val="0"/>
                        </a:spcBef>
                        <a:spcAft>
                          <a:spcPts val="0"/>
                        </a:spcAft>
                        <a:buClr>
                          <a:schemeClr val="dk1"/>
                        </a:buClr>
                        <a:buSzPts val="1000"/>
                        <a:buFont typeface="Calibri"/>
                        <a:buNone/>
                      </a:pPr>
                      <a:endParaRPr sz="1200" dirty="0">
                        <a:solidFill>
                          <a:srgbClr val="212121"/>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dirty="0">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4"/>
                  </a:ext>
                </a:extLst>
              </a:tr>
            </a:tbl>
          </a:graphicData>
        </a:graphic>
      </p:graphicFrame>
      <p:sp>
        <p:nvSpPr>
          <p:cNvPr id="214" name="Google Shape;214;p30">
            <a:extLst>
              <a:ext uri="{FF2B5EF4-FFF2-40B4-BE49-F238E27FC236}">
                <a16:creationId xmlns:a16="http://schemas.microsoft.com/office/drawing/2014/main" id="{375BE6CA-8E26-57A2-AFCD-8E8EEDA73AB0}"/>
              </a:ext>
            </a:extLst>
          </p:cNvPr>
          <p:cNvSpPr txBox="1">
            <a:spLocks noGrp="1"/>
          </p:cNvSpPr>
          <p:nvPr>
            <p:ph type="title"/>
          </p:nvPr>
        </p:nvSpPr>
        <p:spPr>
          <a:xfrm>
            <a:off x="628650" y="365126"/>
            <a:ext cx="7205700" cy="507900"/>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1"/>
              </a:buClr>
              <a:buSzPts val="4400"/>
              <a:buFont typeface="Calibri"/>
              <a:buNone/>
            </a:pPr>
            <a:r>
              <a:rPr lang="en-US" sz="3000" b="1">
                <a:solidFill>
                  <a:srgbClr val="833C0B"/>
                </a:solidFill>
                <a:latin typeface="Lustria"/>
                <a:ea typeface="Lustria"/>
                <a:cs typeface="Lustria"/>
                <a:sym typeface="Lustria"/>
              </a:rPr>
              <a:t>Summary of Existing Implementation</a:t>
            </a:r>
            <a:endParaRPr sz="3000" b="1">
              <a:solidFill>
                <a:srgbClr val="833C0B"/>
              </a:solidFill>
              <a:latin typeface="Lustria"/>
              <a:ea typeface="Lustria"/>
              <a:cs typeface="Lustria"/>
              <a:sym typeface="Lustria"/>
            </a:endParaRPr>
          </a:p>
        </p:txBody>
      </p:sp>
      <p:sp>
        <p:nvSpPr>
          <p:cNvPr id="215" name="Google Shape;215;p30">
            <a:extLst>
              <a:ext uri="{FF2B5EF4-FFF2-40B4-BE49-F238E27FC236}">
                <a16:creationId xmlns:a16="http://schemas.microsoft.com/office/drawing/2014/main" id="{5A2617C0-70D3-2CEC-2E16-CFE356512CC5}"/>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68369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446300" y="0"/>
            <a:ext cx="7886700" cy="709530"/>
          </a:xfrm>
        </p:spPr>
        <p:txBody>
          <a:bodyPr/>
          <a:lstStyle/>
          <a:p>
            <a:r>
              <a:rPr lang="en-US" sz="3600" b="1" dirty="0">
                <a:solidFill>
                  <a:schemeClr val="accent2">
                    <a:lumMod val="50000"/>
                  </a:schemeClr>
                </a:solidFill>
                <a:latin typeface="Calisto MT" panose="02040603050505030304" pitchFamily="18" charset="0"/>
              </a:rPr>
              <a:t>Abstract</a:t>
            </a:r>
            <a:endParaRPr lang="en-US" b="1" dirty="0">
              <a:solidFill>
                <a:schemeClr val="accent2">
                  <a:lumMod val="50000"/>
                </a:schemeClr>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452487" y="546756"/>
            <a:ext cx="8062863" cy="6174720"/>
          </a:xfrm>
        </p:spPr>
        <p:txBody>
          <a:bodyPr>
            <a:noAutofit/>
          </a:bodyPr>
          <a:lstStyle/>
          <a:p>
            <a:pPr marL="0" indent="0" algn="just">
              <a:buNone/>
            </a:pPr>
            <a:r>
              <a:rPr lang="en-US" sz="2000" dirty="0">
                <a:latin typeface="Calisto MT" panose="02040603050505030304" pitchFamily="18" charset="0"/>
              </a:rPr>
              <a:t>	Accurate estimation of camouflaged military soldier density is vital for strategic planning and operational efficiency in military operations. Recent studies indicate a growing challenge in detecting camouflaged personnel in diverse environments, emphasizing the need for advanced techniques. This project employs YOLO V8, an enhanced object detection model renowned for its speed and accuracy, to effectively identify and count camouflaged soldiers in real time. YOLO V8 utilizes a sophisticated architecture that includes features like improved feature extraction and better handling of small objects, making it particularly suited for challenging detection tasks. By integrating Non-Maximum Suppression (NMS), the model enhances counting accuracy by filtering out redundant detections and retaining only the most reliable instances. The proposed methodology not only supports immediate tactical responses but also aids in long-term military strategy development. To assess model performance, we utilize metrics such as F1 Score, Precision, Recall and Accuracy offering a detailed evaluation of detection accuracy and robustness.</a:t>
            </a:r>
          </a:p>
          <a:p>
            <a:pPr marL="0" indent="0" algn="just">
              <a:buNone/>
            </a:pPr>
            <a:endParaRPr lang="en-US" sz="2000" dirty="0">
              <a:latin typeface="Calisto MT" panose="02040603050505030304" pitchFamily="18" charset="0"/>
            </a:endParaRPr>
          </a:p>
          <a:p>
            <a:pPr marL="0" indent="0" algn="just">
              <a:buNone/>
            </a:pPr>
            <a:r>
              <a:rPr lang="en-US" sz="2000" b="1" dirty="0">
                <a:latin typeface="Calisto MT" panose="02040603050505030304" pitchFamily="18" charset="0"/>
              </a:rPr>
              <a:t>Keywords:</a:t>
            </a:r>
            <a:r>
              <a:rPr lang="en-US" sz="2000" dirty="0">
                <a:latin typeface="Calisto MT" panose="02040603050505030304" pitchFamily="18" charset="0"/>
              </a:rPr>
              <a:t> Camouflaged Soldier Detection; YOLO V8; Non-Maximum Suppression; Density Estimation; Military Operations.</a:t>
            </a:r>
          </a:p>
        </p:txBody>
      </p:sp>
      <p:sp>
        <p:nvSpPr>
          <p:cNvPr id="5" name="Slide Number Placeholder 4">
            <a:extLst>
              <a:ext uri="{FF2B5EF4-FFF2-40B4-BE49-F238E27FC236}">
                <a16:creationId xmlns:a16="http://schemas.microsoft.com/office/drawing/2014/main" id="{02E3089C-7D4B-76D0-EDD6-D1FEEE855B77}"/>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77568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221" name="Google Shape;221;p31"/>
          <p:cNvGraphicFramePr/>
          <p:nvPr>
            <p:extLst>
              <p:ext uri="{D42A27DB-BD31-4B8C-83A1-F6EECF244321}">
                <p14:modId xmlns:p14="http://schemas.microsoft.com/office/powerpoint/2010/main" val="1327674484"/>
              </p:ext>
            </p:extLst>
          </p:nvPr>
        </p:nvGraphicFramePr>
        <p:xfrm>
          <a:off x="98981" y="246356"/>
          <a:ext cx="8946037" cy="6292557"/>
        </p:xfrm>
        <a:graphic>
          <a:graphicData uri="http://schemas.openxmlformats.org/drawingml/2006/table">
            <a:tbl>
              <a:tblPr firstRow="1" firstCol="1" bandRow="1">
                <a:noFill/>
              </a:tblPr>
              <a:tblGrid>
                <a:gridCol w="623500">
                  <a:extLst>
                    <a:ext uri="{9D8B030D-6E8A-4147-A177-3AD203B41FA5}">
                      <a16:colId xmlns:a16="http://schemas.microsoft.com/office/drawing/2014/main" val="20000"/>
                    </a:ext>
                  </a:extLst>
                </a:gridCol>
                <a:gridCol w="1300575">
                  <a:extLst>
                    <a:ext uri="{9D8B030D-6E8A-4147-A177-3AD203B41FA5}">
                      <a16:colId xmlns:a16="http://schemas.microsoft.com/office/drawing/2014/main" val="20001"/>
                    </a:ext>
                  </a:extLst>
                </a:gridCol>
                <a:gridCol w="1700250">
                  <a:extLst>
                    <a:ext uri="{9D8B030D-6E8A-4147-A177-3AD203B41FA5}">
                      <a16:colId xmlns:a16="http://schemas.microsoft.com/office/drawing/2014/main" val="20002"/>
                    </a:ext>
                  </a:extLst>
                </a:gridCol>
                <a:gridCol w="1287075">
                  <a:extLst>
                    <a:ext uri="{9D8B030D-6E8A-4147-A177-3AD203B41FA5}">
                      <a16:colId xmlns:a16="http://schemas.microsoft.com/office/drawing/2014/main" val="20003"/>
                    </a:ext>
                  </a:extLst>
                </a:gridCol>
                <a:gridCol w="1137061">
                  <a:extLst>
                    <a:ext uri="{9D8B030D-6E8A-4147-A177-3AD203B41FA5}">
                      <a16:colId xmlns:a16="http://schemas.microsoft.com/office/drawing/2014/main" val="20004"/>
                    </a:ext>
                  </a:extLst>
                </a:gridCol>
                <a:gridCol w="1536569">
                  <a:extLst>
                    <a:ext uri="{9D8B030D-6E8A-4147-A177-3AD203B41FA5}">
                      <a16:colId xmlns:a16="http://schemas.microsoft.com/office/drawing/2014/main" val="20005"/>
                    </a:ext>
                  </a:extLst>
                </a:gridCol>
                <a:gridCol w="1361007">
                  <a:extLst>
                    <a:ext uri="{9D8B030D-6E8A-4147-A177-3AD203B41FA5}">
                      <a16:colId xmlns:a16="http://schemas.microsoft.com/office/drawing/2014/main" val="20006"/>
                    </a:ext>
                  </a:extLst>
                </a:gridCol>
              </a:tblGrid>
              <a:tr h="522467">
                <a:tc>
                  <a:txBody>
                    <a:bodyPr/>
                    <a:lstStyle/>
                    <a:p>
                      <a:pPr marL="0" marR="0" lvl="0" indent="0" algn="ctr" rtl="0">
                        <a:lnSpc>
                          <a:spcPct val="107000"/>
                        </a:lnSpc>
                        <a:spcBef>
                          <a:spcPts val="0"/>
                        </a:spcBef>
                        <a:spcAft>
                          <a:spcPts val="0"/>
                        </a:spcAft>
                        <a:buNone/>
                      </a:pPr>
                      <a:r>
                        <a:rPr lang="en-US" sz="1000" b="1" u="none" strike="noStrike" cap="none" dirty="0">
                          <a:latin typeface="Lustria"/>
                          <a:ea typeface="Lustria"/>
                          <a:cs typeface="Lustria"/>
                          <a:sym typeface="Lustria"/>
                        </a:rPr>
                        <a:t>S. No.</a:t>
                      </a:r>
                      <a:endParaRPr sz="1000" b="1" u="none" strike="noStrike" cap="none" dirty="0">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Article Title </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Journal Details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Algorithms/ Models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Dataset</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Advantages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Disadvantages</a:t>
                      </a:r>
                      <a:endParaRPr sz="1000" b="1" u="none" strike="noStrike" cap="none">
                        <a:latin typeface="Lustria"/>
                        <a:ea typeface="Lustria"/>
                        <a:cs typeface="Lustria"/>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3166670">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 5</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spcBef>
                          <a:spcPts val="0"/>
                        </a:spcBef>
                        <a:spcAft>
                          <a:spcPts val="0"/>
                        </a:spcAft>
                        <a:buClr>
                          <a:srgbClr val="222222"/>
                        </a:buClr>
                        <a:buSzPts val="1000"/>
                        <a:buFont typeface="Lustria"/>
                        <a:buNone/>
                      </a:pPr>
                      <a:r>
                        <a:rPr lang="en-US" sz="1200">
                          <a:solidFill>
                            <a:srgbClr val="222222"/>
                          </a:solidFill>
                          <a:highlight>
                            <a:srgbClr val="FFFFFF"/>
                          </a:highlight>
                          <a:latin typeface="Calisto MT" panose="02040603050505030304" pitchFamily="18" charset="0"/>
                          <a:ea typeface="Lustria"/>
                          <a:cs typeface="Lustria"/>
                          <a:sym typeface="Lustria"/>
                        </a:rPr>
                        <a:t>Scale-aware CNN for crowd density estimation and crowd behavior analysis</a:t>
                      </a:r>
                      <a:r>
                        <a:rPr lang="en-US" sz="1200">
                          <a:solidFill>
                            <a:srgbClr val="222222"/>
                          </a:solidFill>
                          <a:highlight>
                            <a:srgbClr val="FFFFFF"/>
                          </a:highlight>
                          <a:latin typeface="Calisto MT" panose="02040603050505030304" pitchFamily="18" charset="0"/>
                          <a:ea typeface="Times New Roman"/>
                          <a:cs typeface="Times New Roman"/>
                          <a:sym typeface="Times New Roman"/>
                        </a:rPr>
                        <a:t>.</a:t>
                      </a:r>
                      <a:r>
                        <a:rPr lang="en-US" sz="1200" b="0" i="0" u="none" strike="noStrike" cap="none">
                          <a:solidFill>
                            <a:srgbClr val="222222"/>
                          </a:solidFill>
                          <a:latin typeface="Calisto MT" panose="02040603050505030304" pitchFamily="18" charset="0"/>
                          <a:ea typeface="Lustria"/>
                          <a:cs typeface="Lustria"/>
                          <a:sym typeface="Lustria"/>
                        </a:rPr>
                        <a:t>[5]</a:t>
                      </a:r>
                      <a:endParaRPr sz="1200" b="0" i="1" u="none" strike="noStrike" cap="none">
                        <a:solidFill>
                          <a:srgbClr val="222222"/>
                        </a:solidFill>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222222"/>
                        </a:buClr>
                        <a:buSzPts val="1000"/>
                        <a:buFont typeface="Lustria"/>
                        <a:buNone/>
                      </a:pPr>
                      <a:r>
                        <a:rPr lang="en-US" sz="1200" dirty="0">
                          <a:solidFill>
                            <a:srgbClr val="222222"/>
                          </a:solidFill>
                          <a:highlight>
                            <a:srgbClr val="FFFFFF"/>
                          </a:highlight>
                          <a:latin typeface="Calisto MT" panose="02040603050505030304" pitchFamily="18" charset="0"/>
                          <a:ea typeface="Lustria"/>
                          <a:cs typeface="Lustria"/>
                          <a:sym typeface="Lustria"/>
                        </a:rPr>
                        <a:t>Sharma, V. K., Mir, R. N., &amp; Singh, C. (2023). Scale-aware CNN for crowd density estimation and crowd behavior analysis. </a:t>
                      </a:r>
                      <a:r>
                        <a:rPr lang="en-US" sz="1200" i="1" dirty="0">
                          <a:solidFill>
                            <a:srgbClr val="222222"/>
                          </a:solidFill>
                          <a:highlight>
                            <a:srgbClr val="FFFFFF"/>
                          </a:highlight>
                          <a:latin typeface="Calisto MT" panose="02040603050505030304" pitchFamily="18" charset="0"/>
                          <a:ea typeface="Lustria"/>
                          <a:cs typeface="Lustria"/>
                          <a:sym typeface="Lustria"/>
                        </a:rPr>
                        <a:t>Computers and Electrical Engineering</a:t>
                      </a:r>
                      <a:r>
                        <a:rPr lang="en-US" sz="1200" dirty="0">
                          <a:solidFill>
                            <a:srgbClr val="222222"/>
                          </a:solidFill>
                          <a:highlight>
                            <a:srgbClr val="FFFFFF"/>
                          </a:highlight>
                          <a:latin typeface="Calisto MT" panose="02040603050505030304" pitchFamily="18" charset="0"/>
                          <a:ea typeface="Lustria"/>
                          <a:cs typeface="Lustria"/>
                          <a:sym typeface="Lustria"/>
                        </a:rPr>
                        <a:t>, </a:t>
                      </a:r>
                      <a:r>
                        <a:rPr lang="en-US" sz="1200" i="1" dirty="0">
                          <a:solidFill>
                            <a:srgbClr val="222222"/>
                          </a:solidFill>
                          <a:highlight>
                            <a:srgbClr val="FFFFFF"/>
                          </a:highlight>
                          <a:latin typeface="Calisto MT" panose="02040603050505030304" pitchFamily="18" charset="0"/>
                          <a:ea typeface="Lustria"/>
                          <a:cs typeface="Lustria"/>
                          <a:sym typeface="Lustria"/>
                        </a:rPr>
                        <a:t>106</a:t>
                      </a:r>
                      <a:r>
                        <a:rPr lang="en-US" sz="1200" dirty="0">
                          <a:solidFill>
                            <a:srgbClr val="222222"/>
                          </a:solidFill>
                          <a:highlight>
                            <a:srgbClr val="FFFFFF"/>
                          </a:highlight>
                          <a:latin typeface="Calisto MT" panose="02040603050505030304" pitchFamily="18" charset="0"/>
                          <a:ea typeface="Lustria"/>
                          <a:cs typeface="Lustria"/>
                          <a:sym typeface="Lustria"/>
                        </a:rPr>
                        <a:t>, 108569</a:t>
                      </a:r>
                      <a:r>
                        <a:rPr lang="en-US" sz="1200" dirty="0">
                          <a:solidFill>
                            <a:srgbClr val="222222"/>
                          </a:solidFill>
                          <a:highlight>
                            <a:srgbClr val="FFFFFF"/>
                          </a:highlight>
                          <a:latin typeface="Calisto MT" panose="02040603050505030304" pitchFamily="18" charset="0"/>
                        </a:rPr>
                        <a:t>.</a:t>
                      </a:r>
                      <a:r>
                        <a:rPr lang="en-US" sz="1200" u="none" strike="noStrike" cap="none" dirty="0">
                          <a:latin typeface="Calisto MT" panose="02040603050505030304" pitchFamily="18" charset="0"/>
                          <a:ea typeface="Lustria"/>
                          <a:cs typeface="Lustria"/>
                          <a:sym typeface="Lustria"/>
                        </a:rPr>
                        <a:t> </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a:solidFill>
                            <a:srgbClr val="222222"/>
                          </a:solidFill>
                          <a:highlight>
                            <a:srgbClr val="FFFFFF"/>
                          </a:highlight>
                          <a:latin typeface="Calisto MT" panose="02040603050505030304" pitchFamily="18" charset="0"/>
                          <a:ea typeface="Lustria"/>
                          <a:cs typeface="Lustria"/>
                          <a:sym typeface="Lustria"/>
                        </a:rPr>
                        <a:t>Scale-aware CNN</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chemeClr val="dk1"/>
                        </a:buClr>
                        <a:buSzPts val="1000"/>
                        <a:buFont typeface="Lustria"/>
                        <a:buNone/>
                      </a:pPr>
                      <a:r>
                        <a:rPr lang="en-US" sz="1200">
                          <a:highlight>
                            <a:srgbClr val="FFFFFF"/>
                          </a:highlight>
                          <a:latin typeface="Calisto MT" panose="02040603050505030304" pitchFamily="18" charset="0"/>
                          <a:ea typeface="Lustria"/>
                          <a:cs typeface="Lustria"/>
                          <a:sym typeface="Lustria"/>
                        </a:rPr>
                        <a:t>WorldExpo’10, ShanghaiTech Dataset</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457200" lvl="0" indent="-292100" algn="l" rtl="0">
                        <a:lnSpc>
                          <a:spcPct val="107000"/>
                        </a:lnSpc>
                        <a:spcBef>
                          <a:spcPts val="0"/>
                        </a:spcBef>
                        <a:spcAft>
                          <a:spcPts val="0"/>
                        </a:spcAft>
                        <a:buSzPts val="1000"/>
                        <a:buFont typeface="Lustria"/>
                        <a:buAutoNum type="arabicPeriod"/>
                      </a:pPr>
                      <a:r>
                        <a:rPr lang="en-US" sz="1200">
                          <a:highlight>
                            <a:srgbClr val="FFFFFF"/>
                          </a:highlight>
                          <a:latin typeface="Calisto MT" panose="02040603050505030304" pitchFamily="18" charset="0"/>
                          <a:ea typeface="Lustria"/>
                          <a:cs typeface="Lustria"/>
                          <a:sym typeface="Lustria"/>
                        </a:rPr>
                        <a:t>Handling Scale Variations</a:t>
                      </a:r>
                      <a:endParaRPr sz="1200">
                        <a:highlight>
                          <a:srgbClr val="FFFFFF"/>
                        </a:highlight>
                        <a:latin typeface="Calisto MT" panose="02040603050505030304" pitchFamily="18" charset="0"/>
                        <a:ea typeface="Lustria"/>
                        <a:cs typeface="Lustria"/>
                        <a:sym typeface="Lustria"/>
                      </a:endParaRPr>
                    </a:p>
                    <a:p>
                      <a:pPr marL="457200" lvl="0" indent="-292100" algn="l" rtl="0">
                        <a:lnSpc>
                          <a:spcPct val="107000"/>
                        </a:lnSpc>
                        <a:spcBef>
                          <a:spcPts val="0"/>
                        </a:spcBef>
                        <a:spcAft>
                          <a:spcPts val="0"/>
                        </a:spcAft>
                        <a:buSzPts val="1000"/>
                        <a:buFont typeface="Lustria"/>
                        <a:buAutoNum type="arabicPeriod"/>
                      </a:pPr>
                      <a:r>
                        <a:rPr lang="en-US" sz="1200">
                          <a:highlight>
                            <a:srgbClr val="FFFFFF"/>
                          </a:highlight>
                          <a:latin typeface="Calisto MT" panose="02040603050505030304" pitchFamily="18" charset="0"/>
                          <a:ea typeface="Lustria"/>
                          <a:cs typeface="Lustria"/>
                          <a:sym typeface="Lustria"/>
                        </a:rPr>
                        <a:t>Contextual Information Integration</a:t>
                      </a:r>
                      <a:endParaRPr sz="1200">
                        <a:highlight>
                          <a:srgbClr val="FFFFFF"/>
                        </a:highlight>
                        <a:latin typeface="Calisto MT" panose="02040603050505030304" pitchFamily="18" charset="0"/>
                        <a:ea typeface="Lustria"/>
                        <a:cs typeface="Lustria"/>
                        <a:sym typeface="Lustria"/>
                      </a:endParaRPr>
                    </a:p>
                  </a:txBody>
                  <a:tcPr marL="59925" marR="59925" marT="0" marB="0" anchor="ctr"/>
                </a:tc>
                <a:tc>
                  <a:txBody>
                    <a:bodyPr/>
                    <a:lstStyle/>
                    <a:p>
                      <a:pPr marL="228600" marR="0" lvl="0" indent="-228600" algn="l" rtl="0">
                        <a:lnSpc>
                          <a:spcPct val="107000"/>
                        </a:lnSpc>
                        <a:spcBef>
                          <a:spcPts val="0"/>
                        </a:spcBef>
                        <a:spcAft>
                          <a:spcPts val="0"/>
                        </a:spcAft>
                        <a:buFont typeface="+mj-lt"/>
                        <a:buAutoNum type="arabicPeriod"/>
                      </a:pPr>
                      <a:r>
                        <a:rPr lang="en-US" sz="1200" dirty="0">
                          <a:highlight>
                            <a:srgbClr val="FFFFFF"/>
                          </a:highlight>
                          <a:latin typeface="Calisto MT" panose="02040603050505030304" pitchFamily="18" charset="0"/>
                          <a:ea typeface="Lustria"/>
                          <a:cs typeface="Lustria"/>
                          <a:sym typeface="Lustria"/>
                        </a:rPr>
                        <a:t>Computational Complexity</a:t>
                      </a:r>
                      <a:endParaRPr sz="1200" u="none" strike="noStrike" cap="none" dirty="0">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1"/>
                  </a:ext>
                </a:extLst>
              </a:tr>
              <a:tr h="2603420">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 6</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b="0" i="0" u="none" strike="noStrike" cap="none">
                          <a:solidFill>
                            <a:srgbClr val="222222"/>
                          </a:solidFill>
                          <a:latin typeface="Calisto MT" panose="02040603050505030304" pitchFamily="18" charset="0"/>
                          <a:ea typeface="Lustria"/>
                          <a:cs typeface="Lustria"/>
                          <a:sym typeface="Lustria"/>
                        </a:rPr>
                        <a:t>Managing Crowd Density and Social Distancing [6]</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222222"/>
                        </a:buClr>
                        <a:buSzPts val="1000"/>
                        <a:buFont typeface="Lustria"/>
                        <a:buNone/>
                      </a:pPr>
                      <a:r>
                        <a:rPr lang="en-US" sz="1200" b="0" i="0" u="none" strike="noStrike" cap="none">
                          <a:solidFill>
                            <a:srgbClr val="222222"/>
                          </a:solidFill>
                          <a:latin typeface="Calisto MT" panose="02040603050505030304" pitchFamily="18" charset="0"/>
                          <a:ea typeface="Lustria"/>
                          <a:cs typeface="Lustria"/>
                          <a:sym typeface="Lustria"/>
                        </a:rPr>
                        <a:t>Kulkarni, M., Deedwania, R., Mudgal, P., &amp; Bhope, A. (2021). Managing crowd density and social distancing. International Journal of Engineering Research and Technology, 10, 2278-0181.</a:t>
                      </a:r>
                      <a:endParaRPr sz="1200" b="0" i="0" u="none" strike="noStrike" cap="none">
                        <a:solidFill>
                          <a:srgbClr val="222222"/>
                        </a:solidFill>
                        <a:latin typeface="Calisto MT" panose="02040603050505030304" pitchFamily="18" charset="0"/>
                        <a:ea typeface="Lustria"/>
                        <a:cs typeface="Lustria"/>
                        <a:sym typeface="Lustria"/>
                      </a:endParaRPr>
                    </a:p>
                    <a:p>
                      <a:pPr marL="0" lvl="0" indent="0" algn="ctr" rtl="0">
                        <a:lnSpc>
                          <a:spcPct val="107000"/>
                        </a:lnSpc>
                        <a:spcBef>
                          <a:spcPts val="0"/>
                        </a:spcBef>
                        <a:spcAft>
                          <a:spcPts val="0"/>
                        </a:spcAft>
                        <a:buClr>
                          <a:schemeClr val="dk1"/>
                        </a:buClr>
                        <a:buSzPts val="1100"/>
                        <a:buFont typeface="Arial"/>
                        <a:buNone/>
                      </a:pPr>
                      <a:r>
                        <a:rPr lang="en-US" sz="1200" b="0" i="0" u="none" strike="noStrike" cap="none">
                          <a:solidFill>
                            <a:srgbClr val="222222"/>
                          </a:solidFill>
                          <a:latin typeface="Calisto MT" panose="02040603050505030304" pitchFamily="18" charset="0"/>
                          <a:ea typeface="Lustria"/>
                          <a:cs typeface="Lustria"/>
                          <a:sym typeface="Lustria"/>
                        </a:rPr>
                        <a:t>Dataset:  COCO dataset.</a:t>
                      </a:r>
                      <a:endParaRPr sz="1200" b="0" i="0" u="none" strike="noStrike" cap="none">
                        <a:solidFill>
                          <a:srgbClr val="222222"/>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Clr>
                          <a:srgbClr val="222222"/>
                        </a:buClr>
                        <a:buSzPts val="1000"/>
                        <a:buFont typeface="Lustria"/>
                        <a:buNone/>
                      </a:pPr>
                      <a:endParaRPr sz="1200">
                        <a:solidFill>
                          <a:srgbClr val="222222"/>
                        </a:solidFill>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YOLO</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0C0C0C"/>
                        </a:buClr>
                        <a:buSzPts val="1000"/>
                        <a:buFont typeface="Lustria"/>
                        <a:buNone/>
                      </a:pPr>
                      <a:r>
                        <a:rPr lang="en-US" sz="1200" u="none" strike="noStrike" cap="none">
                          <a:latin typeface="Calisto MT" panose="02040603050505030304" pitchFamily="18" charset="0"/>
                          <a:ea typeface="Lustria"/>
                          <a:cs typeface="Lustria"/>
                          <a:sym typeface="Lustria"/>
                        </a:rPr>
                        <a:t>COCO dataset.</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228600" marR="0" lvl="0" indent="-228600" algn="l" rtl="0">
                        <a:lnSpc>
                          <a:spcPct val="107000"/>
                        </a:lnSpc>
                        <a:spcBef>
                          <a:spcPts val="0"/>
                        </a:spcBef>
                        <a:spcAft>
                          <a:spcPts val="0"/>
                        </a:spcAft>
                        <a:buClr>
                          <a:srgbClr val="0C0C0C"/>
                        </a:buClr>
                        <a:buSzPts val="1000"/>
                        <a:buFont typeface="Lustria"/>
                        <a:buAutoNum type="arabicPeriod"/>
                      </a:pPr>
                      <a:r>
                        <a:rPr lang="en-US" sz="1200">
                          <a:solidFill>
                            <a:srgbClr val="0C0C0C"/>
                          </a:solidFill>
                          <a:latin typeface="Calisto MT" panose="02040603050505030304" pitchFamily="18" charset="0"/>
                          <a:ea typeface="Lustria"/>
                          <a:cs typeface="Lustria"/>
                          <a:sym typeface="Lustria"/>
                        </a:rPr>
                        <a:t>H</a:t>
                      </a:r>
                      <a:r>
                        <a:rPr lang="en-US" sz="1200" u="none" strike="noStrike" cap="none">
                          <a:solidFill>
                            <a:srgbClr val="0C0C0C"/>
                          </a:solidFill>
                          <a:latin typeface="Calisto MT" panose="02040603050505030304" pitchFamily="18" charset="0"/>
                          <a:ea typeface="Lustria"/>
                          <a:cs typeface="Lustria"/>
                          <a:sym typeface="Lustria"/>
                        </a:rPr>
                        <a:t>igh confidence values</a:t>
                      </a:r>
                      <a:endParaRPr sz="1200" u="none" strike="noStrike" cap="none">
                        <a:solidFill>
                          <a:srgbClr val="0C0C0C"/>
                        </a:solidFill>
                        <a:latin typeface="Calisto MT" panose="02040603050505030304" pitchFamily="18" charset="0"/>
                        <a:ea typeface="Lustria"/>
                        <a:cs typeface="Lustria"/>
                        <a:sym typeface="Lustria"/>
                      </a:endParaRPr>
                    </a:p>
                    <a:p>
                      <a:pPr marL="228600" marR="0" lvl="0" indent="-228600" algn="l" rtl="0">
                        <a:lnSpc>
                          <a:spcPct val="107000"/>
                        </a:lnSpc>
                        <a:spcBef>
                          <a:spcPts val="0"/>
                        </a:spcBef>
                        <a:spcAft>
                          <a:spcPts val="0"/>
                        </a:spcAft>
                        <a:buClr>
                          <a:srgbClr val="0C0C0C"/>
                        </a:buClr>
                        <a:buSzPts val="1000"/>
                        <a:buFont typeface="Lustria"/>
                        <a:buAutoNum type="arabicPeriod"/>
                      </a:pPr>
                      <a:r>
                        <a:rPr lang="en-US" sz="1200" u="none" strike="noStrike" cap="none">
                          <a:solidFill>
                            <a:srgbClr val="0C0C0C"/>
                          </a:solidFill>
                          <a:latin typeface="Calisto MT" panose="02040603050505030304" pitchFamily="18" charset="0"/>
                          <a:ea typeface="Lustria"/>
                          <a:cs typeface="Lustria"/>
                          <a:sym typeface="Lustria"/>
                        </a:rPr>
                        <a:t>Fast detection and classification</a:t>
                      </a:r>
                      <a:endParaRPr sz="1200">
                        <a:solidFill>
                          <a:srgbClr val="0C0C0C"/>
                        </a:solidFill>
                        <a:latin typeface="Calisto MT" panose="02040603050505030304" pitchFamily="18" charset="0"/>
                        <a:ea typeface="Lustria"/>
                        <a:cs typeface="Lustria"/>
                        <a:sym typeface="Lustria"/>
                      </a:endParaRPr>
                    </a:p>
                    <a:p>
                      <a:pPr marL="0" marR="0" lvl="0" indent="0" algn="l" rtl="0">
                        <a:lnSpc>
                          <a:spcPct val="107000"/>
                        </a:lnSpc>
                        <a:spcBef>
                          <a:spcPts val="0"/>
                        </a:spcBef>
                        <a:spcAft>
                          <a:spcPts val="0"/>
                        </a:spcAft>
                        <a:buNone/>
                      </a:pP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228600" marR="0" lvl="0" indent="-228600" algn="l" rtl="0">
                        <a:lnSpc>
                          <a:spcPct val="107000"/>
                        </a:lnSpc>
                        <a:spcBef>
                          <a:spcPts val="0"/>
                        </a:spcBef>
                        <a:spcAft>
                          <a:spcPts val="0"/>
                        </a:spcAft>
                        <a:buClr>
                          <a:srgbClr val="0C0C0C"/>
                        </a:buClr>
                        <a:buSzPts val="1000"/>
                        <a:buFont typeface="Lustria"/>
                        <a:buAutoNum type="arabicPeriod"/>
                      </a:pPr>
                      <a:r>
                        <a:rPr lang="en-US" sz="1200" u="none" strike="noStrike" cap="none" dirty="0">
                          <a:solidFill>
                            <a:srgbClr val="0C0C0C"/>
                          </a:solidFill>
                          <a:latin typeface="Calisto MT" panose="02040603050505030304" pitchFamily="18" charset="0"/>
                          <a:ea typeface="Lustria"/>
                          <a:cs typeface="Lustria"/>
                          <a:sym typeface="Lustria"/>
                        </a:rPr>
                        <a:t>Compromised by poor video quality or low lighting conditions.</a:t>
                      </a:r>
                      <a:endParaRPr sz="1200" dirty="0">
                        <a:solidFill>
                          <a:srgbClr val="0C0C0C"/>
                        </a:solidFill>
                        <a:latin typeface="Calisto MT" panose="02040603050505030304" pitchFamily="18" charset="0"/>
                        <a:ea typeface="Lustria"/>
                        <a:cs typeface="Lustria"/>
                        <a:sym typeface="Lustria"/>
                      </a:endParaRPr>
                    </a:p>
                    <a:p>
                      <a:pPr marL="228600" marR="0" lvl="0" indent="-165100" algn="l" rtl="0">
                        <a:lnSpc>
                          <a:spcPct val="107000"/>
                        </a:lnSpc>
                        <a:spcBef>
                          <a:spcPts val="0"/>
                        </a:spcBef>
                        <a:spcAft>
                          <a:spcPts val="0"/>
                        </a:spcAft>
                        <a:buClr>
                          <a:schemeClr val="dk1"/>
                        </a:buClr>
                        <a:buSzPts val="1000"/>
                        <a:buFont typeface="Calibri"/>
                        <a:buNone/>
                      </a:pPr>
                      <a:endParaRPr sz="1200" u="none" strike="noStrike" cap="none" dirty="0">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0F64DFC9-A51C-DA89-C71A-E54D87DE5577}"/>
            </a:ext>
          </a:extLst>
        </p:cNvPr>
        <p:cNvGrpSpPr/>
        <p:nvPr/>
      </p:nvGrpSpPr>
      <p:grpSpPr>
        <a:xfrm>
          <a:off x="0" y="0"/>
          <a:ext cx="0" cy="0"/>
          <a:chOff x="0" y="0"/>
          <a:chExt cx="0" cy="0"/>
        </a:xfrm>
      </p:grpSpPr>
      <p:sp>
        <p:nvSpPr>
          <p:cNvPr id="220" name="Google Shape;220;p31">
            <a:extLst>
              <a:ext uri="{FF2B5EF4-FFF2-40B4-BE49-F238E27FC236}">
                <a16:creationId xmlns:a16="http://schemas.microsoft.com/office/drawing/2014/main" id="{D3F5AD83-D393-F9E4-C9DB-DBEFEEFF35EF}"/>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221" name="Google Shape;221;p31">
            <a:extLst>
              <a:ext uri="{FF2B5EF4-FFF2-40B4-BE49-F238E27FC236}">
                <a16:creationId xmlns:a16="http://schemas.microsoft.com/office/drawing/2014/main" id="{2A5177A7-213D-F726-3C9B-6C19D9F95AAF}"/>
              </a:ext>
            </a:extLst>
          </p:cNvPr>
          <p:cNvGraphicFramePr/>
          <p:nvPr>
            <p:extLst>
              <p:ext uri="{D42A27DB-BD31-4B8C-83A1-F6EECF244321}">
                <p14:modId xmlns:p14="http://schemas.microsoft.com/office/powerpoint/2010/main" val="3422810523"/>
              </p:ext>
            </p:extLst>
          </p:nvPr>
        </p:nvGraphicFramePr>
        <p:xfrm>
          <a:off x="135523" y="136523"/>
          <a:ext cx="8895000" cy="5783510"/>
        </p:xfrm>
        <a:graphic>
          <a:graphicData uri="http://schemas.openxmlformats.org/drawingml/2006/table">
            <a:tbl>
              <a:tblPr firstRow="1" firstCol="1" bandRow="1">
                <a:noFill/>
              </a:tblPr>
              <a:tblGrid>
                <a:gridCol w="623500">
                  <a:extLst>
                    <a:ext uri="{9D8B030D-6E8A-4147-A177-3AD203B41FA5}">
                      <a16:colId xmlns:a16="http://schemas.microsoft.com/office/drawing/2014/main" val="20000"/>
                    </a:ext>
                  </a:extLst>
                </a:gridCol>
                <a:gridCol w="1300575">
                  <a:extLst>
                    <a:ext uri="{9D8B030D-6E8A-4147-A177-3AD203B41FA5}">
                      <a16:colId xmlns:a16="http://schemas.microsoft.com/office/drawing/2014/main" val="20001"/>
                    </a:ext>
                  </a:extLst>
                </a:gridCol>
                <a:gridCol w="1700250">
                  <a:extLst>
                    <a:ext uri="{9D8B030D-6E8A-4147-A177-3AD203B41FA5}">
                      <a16:colId xmlns:a16="http://schemas.microsoft.com/office/drawing/2014/main" val="20002"/>
                    </a:ext>
                  </a:extLst>
                </a:gridCol>
                <a:gridCol w="1287075">
                  <a:extLst>
                    <a:ext uri="{9D8B030D-6E8A-4147-A177-3AD203B41FA5}">
                      <a16:colId xmlns:a16="http://schemas.microsoft.com/office/drawing/2014/main" val="20003"/>
                    </a:ext>
                  </a:extLst>
                </a:gridCol>
                <a:gridCol w="1248575">
                  <a:extLst>
                    <a:ext uri="{9D8B030D-6E8A-4147-A177-3AD203B41FA5}">
                      <a16:colId xmlns:a16="http://schemas.microsoft.com/office/drawing/2014/main" val="20004"/>
                    </a:ext>
                  </a:extLst>
                </a:gridCol>
                <a:gridCol w="1311500">
                  <a:extLst>
                    <a:ext uri="{9D8B030D-6E8A-4147-A177-3AD203B41FA5}">
                      <a16:colId xmlns:a16="http://schemas.microsoft.com/office/drawing/2014/main" val="20005"/>
                    </a:ext>
                  </a:extLst>
                </a:gridCol>
                <a:gridCol w="1423525">
                  <a:extLst>
                    <a:ext uri="{9D8B030D-6E8A-4147-A177-3AD203B41FA5}">
                      <a16:colId xmlns:a16="http://schemas.microsoft.com/office/drawing/2014/main" val="20006"/>
                    </a:ext>
                  </a:extLst>
                </a:gridCol>
              </a:tblGrid>
              <a:tr h="603293">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S. No.</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Article Title </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Journal Details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Algorithms/ Models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Dataset</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Advantages</a:t>
                      </a:r>
                      <a:endParaRPr sz="1000" b="1" u="none" strike="noStrike" cap="none">
                        <a:latin typeface="Lustria"/>
                        <a:ea typeface="Lustria"/>
                        <a:cs typeface="Lustria"/>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000" b="1" u="none" strike="noStrike" cap="none">
                          <a:latin typeface="Lustria"/>
                          <a:ea typeface="Lustria"/>
                          <a:cs typeface="Lustria"/>
                          <a:sym typeface="Lustria"/>
                        </a:rPr>
                        <a:t>Disadvantages</a:t>
                      </a:r>
                      <a:endParaRPr sz="1000" b="1" u="none" strike="noStrike" cap="none">
                        <a:latin typeface="Lustria"/>
                        <a:ea typeface="Lustria"/>
                        <a:cs typeface="Lustria"/>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670498">
                <a:tc>
                  <a:txBody>
                    <a:bodyPr/>
                    <a:lstStyle/>
                    <a:p>
                      <a:pPr marL="0" marR="0" lvl="0" indent="0" algn="ctr" rtl="0">
                        <a:lnSpc>
                          <a:spcPct val="107000"/>
                        </a:lnSpc>
                        <a:spcBef>
                          <a:spcPts val="0"/>
                        </a:spcBef>
                        <a:spcAft>
                          <a:spcPts val="0"/>
                        </a:spcAft>
                        <a:buNone/>
                      </a:pPr>
                      <a:r>
                        <a:rPr lang="en-US" sz="1200" u="none" strike="noStrike" cap="none" dirty="0">
                          <a:latin typeface="Calisto MT" panose="02040603050505030304" pitchFamily="18" charset="0"/>
                          <a:ea typeface="Lustria"/>
                          <a:cs typeface="Lustria"/>
                          <a:sym typeface="Lustria"/>
                        </a:rPr>
                        <a:t> 7</a:t>
                      </a:r>
                      <a:endParaRPr sz="1200" u="none" strike="noStrike" cap="none" dirty="0">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Towards deeper understanding of camouflaged object detection [7]</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222222"/>
                        </a:buClr>
                        <a:buSzPts val="1000"/>
                        <a:buFont typeface="Lustria"/>
                        <a:buNone/>
                      </a:pPr>
                      <a:r>
                        <a:rPr lang="en-US" sz="1200" b="0" i="0" u="none" strike="noStrike" cap="none">
                          <a:solidFill>
                            <a:srgbClr val="222222"/>
                          </a:solidFill>
                          <a:latin typeface="Calisto MT" panose="02040603050505030304" pitchFamily="18" charset="0"/>
                          <a:ea typeface="Lustria"/>
                          <a:cs typeface="Lustria"/>
                          <a:sym typeface="Lustria"/>
                        </a:rPr>
                        <a:t>Y., Zhang, J., Dai, Y., Li, A., Barnes, N., &amp; Fan, D. P. (2023). Towards deeper understanding of camouflaged object detection. IEEE Transactions on Circuits and Systems for Video Technology</a:t>
                      </a:r>
                      <a:endParaRPr sz="1200" b="0" i="0" u="none" strike="noStrike" cap="none">
                        <a:solidFill>
                          <a:srgbClr val="222222"/>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a:latin typeface="Calisto MT" panose="02040603050505030304" pitchFamily="18" charset="0"/>
                          <a:ea typeface="Lustria"/>
                          <a:cs typeface="Lustria"/>
                          <a:sym typeface="Lustria"/>
                        </a:rPr>
                        <a:t>R-CNN</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CAM-LDR D</a:t>
                      </a:r>
                      <a:r>
                        <a:rPr lang="en-US" sz="1200">
                          <a:latin typeface="Calisto MT" panose="02040603050505030304" pitchFamily="18" charset="0"/>
                          <a:ea typeface="Lustria"/>
                          <a:cs typeface="Lustria"/>
                          <a:sym typeface="Lustria"/>
                        </a:rPr>
                        <a:t>ataset</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228600" marR="0" lvl="0" indent="-228600" algn="l" rtl="0">
                        <a:lnSpc>
                          <a:spcPct val="107000"/>
                        </a:lnSpc>
                        <a:spcBef>
                          <a:spcPts val="0"/>
                        </a:spcBef>
                        <a:spcAft>
                          <a:spcPts val="0"/>
                        </a:spcAft>
                        <a:buClr>
                          <a:srgbClr val="0C0C0C"/>
                        </a:buClr>
                        <a:buSzPts val="1000"/>
                        <a:buFont typeface="Lustria"/>
                        <a:buAutoNum type="arabicPeriod"/>
                      </a:pPr>
                      <a:r>
                        <a:rPr lang="en-US" sz="1200" u="none" strike="noStrike" cap="none">
                          <a:solidFill>
                            <a:srgbClr val="0C0C0C"/>
                          </a:solidFill>
                          <a:latin typeface="Calisto MT" panose="02040603050505030304" pitchFamily="18" charset="0"/>
                          <a:ea typeface="Lustria"/>
                          <a:cs typeface="Lustria"/>
                          <a:sym typeface="Lustria"/>
                        </a:rPr>
                        <a:t>Ranking of dataset Images.</a:t>
                      </a:r>
                      <a:endParaRPr sz="1200" u="none" strike="noStrike" cap="none">
                        <a:solidFill>
                          <a:srgbClr val="0C0C0C"/>
                        </a:solidFill>
                        <a:latin typeface="Calisto MT" panose="02040603050505030304" pitchFamily="18" charset="0"/>
                        <a:ea typeface="Lustria"/>
                        <a:cs typeface="Lustria"/>
                        <a:sym typeface="Lustria"/>
                      </a:endParaRPr>
                    </a:p>
                    <a:p>
                      <a:pPr marL="228600" marR="0" lvl="0" indent="-228600" algn="l" rtl="0">
                        <a:lnSpc>
                          <a:spcPct val="107000"/>
                        </a:lnSpc>
                        <a:spcBef>
                          <a:spcPts val="0"/>
                        </a:spcBef>
                        <a:spcAft>
                          <a:spcPts val="0"/>
                        </a:spcAft>
                        <a:buClr>
                          <a:schemeClr val="dk1"/>
                        </a:buClr>
                        <a:buSzPts val="1000"/>
                        <a:buFont typeface="Lustria"/>
                        <a:buAutoNum type="arabicPeriod"/>
                      </a:pPr>
                      <a:r>
                        <a:rPr lang="en-US" sz="1200" u="none" strike="noStrike" cap="none">
                          <a:latin typeface="Calisto MT" panose="02040603050505030304" pitchFamily="18" charset="0"/>
                          <a:ea typeface="Lustria"/>
                          <a:cs typeface="Lustria"/>
                          <a:sym typeface="Lustria"/>
                        </a:rPr>
                        <a:t>C</a:t>
                      </a:r>
                      <a:r>
                        <a:rPr lang="en-US" sz="1200">
                          <a:latin typeface="Calisto MT" panose="02040603050505030304" pitchFamily="18" charset="0"/>
                          <a:ea typeface="Lustria"/>
                          <a:cs typeface="Lustria"/>
                          <a:sym typeface="Lustria"/>
                        </a:rPr>
                        <a:t>la</a:t>
                      </a:r>
                      <a:r>
                        <a:rPr lang="en-US" sz="1200" u="none" strike="noStrike" cap="none">
                          <a:latin typeface="Calisto MT" panose="02040603050505030304" pitchFamily="18" charset="0"/>
                          <a:ea typeface="Lustria"/>
                          <a:cs typeface="Lustria"/>
                          <a:sym typeface="Lustria"/>
                        </a:rPr>
                        <a:t>ssification </a:t>
                      </a:r>
                      <a:r>
                        <a:rPr lang="en-US" sz="1200">
                          <a:latin typeface="Calisto MT" panose="02040603050505030304" pitchFamily="18" charset="0"/>
                          <a:ea typeface="Lustria"/>
                          <a:cs typeface="Lustria"/>
                          <a:sym typeface="Lustria"/>
                        </a:rPr>
                        <a:t>of Soldiers.</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228600" marR="0" lvl="0" indent="-228600" algn="l" rtl="0">
                        <a:lnSpc>
                          <a:spcPct val="107000"/>
                        </a:lnSpc>
                        <a:spcBef>
                          <a:spcPts val="0"/>
                        </a:spcBef>
                        <a:spcAft>
                          <a:spcPts val="0"/>
                        </a:spcAft>
                        <a:buClr>
                          <a:srgbClr val="212121"/>
                        </a:buClr>
                        <a:buSzPts val="1000"/>
                        <a:buFont typeface="Lustria"/>
                        <a:buAutoNum type="arabicPeriod"/>
                      </a:pPr>
                      <a:r>
                        <a:rPr lang="en-US" sz="1200" dirty="0">
                          <a:solidFill>
                            <a:srgbClr val="212121"/>
                          </a:solidFill>
                          <a:latin typeface="Calisto MT" panose="02040603050505030304" pitchFamily="18" charset="0"/>
                          <a:ea typeface="Lustria"/>
                          <a:cs typeface="Lustria"/>
                          <a:sym typeface="Lustria"/>
                        </a:rPr>
                        <a:t>P</a:t>
                      </a:r>
                      <a:r>
                        <a:rPr lang="en-US" sz="1200" b="0" i="0" u="none" strike="noStrike" cap="none" dirty="0">
                          <a:solidFill>
                            <a:srgbClr val="212121"/>
                          </a:solidFill>
                          <a:latin typeface="Calisto MT" panose="02040603050505030304" pitchFamily="18" charset="0"/>
                          <a:ea typeface="Lustria"/>
                          <a:cs typeface="Lustria"/>
                          <a:sym typeface="Lustria"/>
                        </a:rPr>
                        <a:t>erformance degradation to detect unseen classes</a:t>
                      </a:r>
                      <a:endParaRPr sz="1200" b="0" i="0" u="none" strike="noStrike" cap="none" dirty="0">
                        <a:solidFill>
                          <a:srgbClr val="212121"/>
                        </a:solidFill>
                        <a:latin typeface="Calisto MT" panose="02040603050505030304" pitchFamily="18" charset="0"/>
                        <a:ea typeface="Lustria"/>
                        <a:cs typeface="Lustria"/>
                        <a:sym typeface="Lustria"/>
                      </a:endParaRPr>
                    </a:p>
                  </a:txBody>
                  <a:tcPr marL="59925" marR="59925" marT="0" marB="0" anchor="ctr"/>
                </a:tc>
                <a:extLst>
                  <a:ext uri="{0D108BD9-81ED-4DB2-BD59-A6C34878D82A}">
                    <a16:rowId xmlns:a16="http://schemas.microsoft.com/office/drawing/2014/main" val="10003"/>
                  </a:ext>
                </a:extLst>
              </a:tr>
              <a:tr h="2509719">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8</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b="0" i="0" u="none" strike="noStrike" cap="none">
                          <a:solidFill>
                            <a:srgbClr val="222222"/>
                          </a:solidFill>
                          <a:latin typeface="Calisto MT" panose="02040603050505030304" pitchFamily="18" charset="0"/>
                          <a:ea typeface="Lustria"/>
                          <a:cs typeface="Lustria"/>
                          <a:sym typeface="Lustria"/>
                        </a:rPr>
                        <a:t>Efficient Camouflaged Object Detection via Progressive Refinement Network [8]</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rgbClr val="222222"/>
                        </a:buClr>
                        <a:buSzPts val="1000"/>
                        <a:buFont typeface="Lustria"/>
                        <a:buNone/>
                      </a:pPr>
                      <a:r>
                        <a:rPr lang="en-US" sz="1200" b="0" i="0" u="none" strike="noStrike" cap="none">
                          <a:solidFill>
                            <a:srgbClr val="222222"/>
                          </a:solidFill>
                          <a:latin typeface="Calisto MT" panose="02040603050505030304" pitchFamily="18" charset="0"/>
                          <a:ea typeface="Lustria"/>
                          <a:cs typeface="Lustria"/>
                          <a:sym typeface="Lustria"/>
                        </a:rPr>
                        <a:t>Zhang, D., Wang, C., &amp; Fu, Q. (2023). Efficient Camouflaged Object Detection via Progressive Refinement Network. IEEE Signal Processing Letters.</a:t>
                      </a:r>
                      <a:endParaRPr sz="1200" b="0" i="0" u="none" strike="noStrike" cap="none">
                        <a:solidFill>
                          <a:srgbClr val="222222"/>
                        </a:solidFill>
                        <a:latin typeface="Calisto MT" panose="02040603050505030304" pitchFamily="18" charset="0"/>
                        <a:ea typeface="Lustria"/>
                        <a:cs typeface="Lustria"/>
                        <a:sym typeface="Lustria"/>
                      </a:endParaRPr>
                    </a:p>
                    <a:p>
                      <a:pPr marL="0" marR="0" lvl="0" indent="0" algn="ctr" rtl="0">
                        <a:lnSpc>
                          <a:spcPct val="107000"/>
                        </a:lnSpc>
                        <a:spcBef>
                          <a:spcPts val="0"/>
                        </a:spcBef>
                        <a:spcAft>
                          <a:spcPts val="0"/>
                        </a:spcAft>
                        <a:buNone/>
                      </a:pP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200" u="none" strike="noStrike" cap="none">
                          <a:latin typeface="Calisto MT" panose="02040603050505030304" pitchFamily="18" charset="0"/>
                          <a:ea typeface="Lustria"/>
                          <a:cs typeface="Lustria"/>
                          <a:sym typeface="Lustria"/>
                        </a:rPr>
                        <a:t>Progressive Refinement Network </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0" marR="0" lvl="0" indent="0" algn="ctr" rtl="0">
                        <a:lnSpc>
                          <a:spcPct val="107000"/>
                        </a:lnSpc>
                        <a:spcBef>
                          <a:spcPts val="0"/>
                        </a:spcBef>
                        <a:spcAft>
                          <a:spcPts val="0"/>
                        </a:spcAft>
                        <a:buClr>
                          <a:schemeClr val="dk1"/>
                        </a:buClr>
                        <a:buSzPts val="1000"/>
                        <a:buFont typeface="Lustria"/>
                        <a:buNone/>
                      </a:pPr>
                      <a:r>
                        <a:rPr lang="en-US" sz="1200" u="none" strike="noStrike" cap="none">
                          <a:latin typeface="Calisto MT" panose="02040603050505030304" pitchFamily="18" charset="0"/>
                          <a:ea typeface="Lustria"/>
                          <a:cs typeface="Lustria"/>
                          <a:sym typeface="Lustria"/>
                        </a:rPr>
                        <a:t>COD10K, CAMO </a:t>
                      </a:r>
                      <a:endParaRPr sz="1200" u="none" strike="noStrike" cap="none">
                        <a:latin typeface="Calisto MT" panose="02040603050505030304" pitchFamily="18" charset="0"/>
                        <a:ea typeface="Lustria"/>
                        <a:cs typeface="Lustria"/>
                        <a:sym typeface="Lustria"/>
                      </a:endParaRPr>
                    </a:p>
                  </a:txBody>
                  <a:tcPr marL="59925" marR="59925" marT="0" marB="0" anchor="ctr"/>
                </a:tc>
                <a:tc>
                  <a:txBody>
                    <a:bodyPr/>
                    <a:lstStyle/>
                    <a:p>
                      <a:pPr marL="342900" indent="-342900" algn="l">
                        <a:lnSpc>
                          <a:spcPct val="100000"/>
                        </a:lnSpc>
                        <a:buAutoNum type="arabicPeriod"/>
                      </a:pPr>
                      <a:r>
                        <a:rPr lang="en-US" sz="1200" dirty="0">
                          <a:solidFill>
                            <a:schemeClr val="tx1">
                              <a:lumMod val="95000"/>
                              <a:lumOff val="5000"/>
                            </a:schemeClr>
                          </a:solidFill>
                          <a:latin typeface="Calisto MT" panose="02040603050505030304" pitchFamily="18" charset="0"/>
                        </a:rPr>
                        <a:t>Better performance than other models.</a:t>
                      </a:r>
                    </a:p>
                    <a:p>
                      <a:pPr marL="342900" indent="-342900" algn="l">
                        <a:lnSpc>
                          <a:spcPct val="100000"/>
                        </a:lnSpc>
                        <a:buAutoNum type="arabicPeriod"/>
                      </a:pPr>
                      <a:r>
                        <a:rPr lang="en-US" sz="1200" dirty="0">
                          <a:latin typeface="Calisto MT" panose="02040603050505030304" pitchFamily="18" charset="0"/>
                        </a:rPr>
                        <a:t>Good balance in speed-accuracy compared with other models.</a:t>
                      </a:r>
                    </a:p>
                  </a:txBody>
                  <a:tcPr marL="59925" marR="59925" marT="0" marB="0" anchor="ctr"/>
                </a:tc>
                <a:tc>
                  <a:txBody>
                    <a:bodyPr/>
                    <a:lstStyle/>
                    <a:p>
                      <a:pPr marL="342900" indent="-342900" algn="l">
                        <a:lnSpc>
                          <a:spcPct val="100000"/>
                        </a:lnSpc>
                        <a:buAutoNum type="arabicPeriod"/>
                      </a:pPr>
                      <a:r>
                        <a:rPr lang="en-US" sz="1200" dirty="0">
                          <a:solidFill>
                            <a:schemeClr val="tx1">
                              <a:lumMod val="95000"/>
                              <a:lumOff val="5000"/>
                            </a:schemeClr>
                          </a:solidFill>
                          <a:latin typeface="Calisto MT" panose="02040603050505030304" pitchFamily="18" charset="0"/>
                        </a:rPr>
                        <a:t>Can be less accurate if the person in Image is so small.</a:t>
                      </a:r>
                    </a:p>
                    <a:p>
                      <a:pPr marL="342900" indent="-342900" algn="l">
                        <a:lnSpc>
                          <a:spcPct val="100000"/>
                        </a:lnSpc>
                        <a:buAutoNum type="arabicPeriod"/>
                      </a:pPr>
                      <a:r>
                        <a:rPr lang="en-US" sz="1200" dirty="0">
                          <a:solidFill>
                            <a:srgbClr val="212121"/>
                          </a:solidFill>
                          <a:latin typeface="Calisto MT" panose="02040603050505030304" pitchFamily="18" charset="0"/>
                        </a:rPr>
                        <a:t>P</a:t>
                      </a:r>
                      <a:r>
                        <a:rPr lang="en-US" sz="1200" b="0" i="0" dirty="0">
                          <a:solidFill>
                            <a:srgbClr val="212121"/>
                          </a:solidFill>
                          <a:effectLst/>
                          <a:latin typeface="Calisto MT" panose="02040603050505030304" pitchFamily="18" charset="0"/>
                        </a:rPr>
                        <a:t>erformance degradation to detect unseen classes</a:t>
                      </a:r>
                      <a:endParaRPr lang="en-US" sz="1200" i="1" dirty="0">
                        <a:solidFill>
                          <a:srgbClr val="C00000"/>
                        </a:solidFill>
                        <a:latin typeface="Calisto MT" panose="02040603050505030304" pitchFamily="18" charset="0"/>
                      </a:endParaRPr>
                    </a:p>
                  </a:txBody>
                  <a:tcPr marL="59925" marR="59925"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376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43CFB-CEE2-D552-6A29-22D192594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DD467-193B-7D1E-9852-AD000915B87F}"/>
              </a:ext>
            </a:extLst>
          </p:cNvPr>
          <p:cNvSpPr>
            <a:spLocks noGrp="1"/>
          </p:cNvSpPr>
          <p:nvPr>
            <p:ph type="title"/>
          </p:nvPr>
        </p:nvSpPr>
        <p:spPr>
          <a:xfrm>
            <a:off x="202676" y="120029"/>
            <a:ext cx="8738648" cy="747237"/>
          </a:xfrm>
        </p:spPr>
        <p:txBody>
          <a:bodyPr>
            <a:noAutofit/>
          </a:bodyPr>
          <a:lstStyle/>
          <a:p>
            <a:r>
              <a:rPr lang="en-US" sz="3000" b="1" dirty="0">
                <a:solidFill>
                  <a:schemeClr val="accent2">
                    <a:lumMod val="50000"/>
                  </a:schemeClr>
                </a:solidFill>
                <a:latin typeface="Calisto MT" panose="02040603050505030304" pitchFamily="18" charset="0"/>
              </a:rPr>
              <a:t>8. Gap Analysis</a:t>
            </a:r>
          </a:p>
        </p:txBody>
      </p:sp>
      <p:sp>
        <p:nvSpPr>
          <p:cNvPr id="7" name="Slide Number Placeholder 6">
            <a:extLst>
              <a:ext uri="{FF2B5EF4-FFF2-40B4-BE49-F238E27FC236}">
                <a16:creationId xmlns:a16="http://schemas.microsoft.com/office/drawing/2014/main" id="{15B97231-FF65-1BD4-8881-4835568ADB38}"/>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22</a:t>
            </a:fld>
            <a:endParaRPr lang="en-US" sz="1400" b="1" dirty="0">
              <a:solidFill>
                <a:schemeClr val="tx1"/>
              </a:solidFill>
              <a:latin typeface="Calisto MT" panose="02040603050505030304" pitchFamily="18" charset="0"/>
            </a:endParaRPr>
          </a:p>
        </p:txBody>
      </p:sp>
      <p:sp>
        <p:nvSpPr>
          <p:cNvPr id="5" name="Rectangle 2">
            <a:extLst>
              <a:ext uri="{FF2B5EF4-FFF2-40B4-BE49-F238E27FC236}">
                <a16:creationId xmlns:a16="http://schemas.microsoft.com/office/drawing/2014/main" id="{024AC899-845C-3005-3876-4CD9618589EC}"/>
              </a:ext>
            </a:extLst>
          </p:cNvPr>
          <p:cNvSpPr>
            <a:spLocks noGrp="1" noChangeArrowheads="1"/>
          </p:cNvSpPr>
          <p:nvPr>
            <p:ph idx="1"/>
          </p:nvPr>
        </p:nvSpPr>
        <p:spPr bwMode="auto">
          <a:xfrm>
            <a:off x="303983" y="674402"/>
            <a:ext cx="851007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IN" sz="1600" b="1" dirty="0">
                <a:latin typeface="Calisto MT" panose="02040603050505030304" pitchFamily="18" charset="0"/>
              </a:rPr>
              <a:t>Handling of Camouflaged Objects: </a:t>
            </a:r>
            <a:r>
              <a:rPr lang="en-US" sz="1600" dirty="0">
                <a:latin typeface="Calisto MT" panose="02040603050505030304" pitchFamily="18" charset="0"/>
              </a:rPr>
              <a:t>Most previous studies, such as the </a:t>
            </a:r>
            <a:r>
              <a:rPr lang="en-US" sz="1600" b="1" dirty="0">
                <a:latin typeface="Calisto MT" panose="02040603050505030304" pitchFamily="18" charset="0"/>
              </a:rPr>
              <a:t>CNN-based density estimation </a:t>
            </a:r>
            <a:r>
              <a:rPr lang="en-US" sz="1600" dirty="0">
                <a:latin typeface="Calisto MT" panose="02040603050505030304" pitchFamily="18" charset="0"/>
              </a:rPr>
              <a:t>[4] and </a:t>
            </a:r>
            <a:r>
              <a:rPr lang="en-US" sz="1600" b="1" dirty="0">
                <a:latin typeface="Calisto MT" panose="02040603050505030304" pitchFamily="18" charset="0"/>
              </a:rPr>
              <a:t>Scale-aware CNN </a:t>
            </a:r>
            <a:r>
              <a:rPr lang="en-US" sz="1600" dirty="0">
                <a:latin typeface="Calisto MT" panose="02040603050505030304" pitchFamily="18" charset="0"/>
              </a:rPr>
              <a:t>[5] focus on </a:t>
            </a:r>
            <a:r>
              <a:rPr lang="en-US" sz="1600" b="1" dirty="0">
                <a:latin typeface="Calisto MT" panose="02040603050505030304" pitchFamily="18" charset="0"/>
              </a:rPr>
              <a:t>crowd counting and density estimation</a:t>
            </a:r>
            <a:r>
              <a:rPr lang="en-US" sz="1600" dirty="0">
                <a:latin typeface="Calisto MT" panose="02040603050505030304" pitchFamily="18" charset="0"/>
              </a:rPr>
              <a:t> in general or on </a:t>
            </a:r>
            <a:r>
              <a:rPr lang="en-US" sz="1600" b="1" dirty="0">
                <a:latin typeface="Calisto MT" panose="02040603050505030304" pitchFamily="18" charset="0"/>
              </a:rPr>
              <a:t>non-camouflaged objects</a:t>
            </a:r>
            <a:r>
              <a:rPr lang="en-US" sz="1600" dirty="0">
                <a:latin typeface="Calisto MT" panose="02040603050505030304" pitchFamily="18" charset="0"/>
              </a:rPr>
              <a:t>. These models are primarily concerned with detecting people or objects in environments without considering how objects may blend into the background.</a:t>
            </a:r>
            <a:r>
              <a:rPr lang="en-US" sz="1100" dirty="0"/>
              <a:t> </a:t>
            </a:r>
            <a:r>
              <a:rPr lang="en-US" sz="1600" dirty="0">
                <a:latin typeface="Calisto MT" panose="02040603050505030304" pitchFamily="18" charset="0"/>
              </a:rPr>
              <a:t>Camouflage detection, where objects or people are deliberately designed to blend in with their surroundings, is a more specialized problem not directly addressed by these models.</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Calisto MT" panose="02040603050505030304" pitchFamily="18" charset="0"/>
              </a:rPr>
              <a:t>Limited Object Classification</a:t>
            </a:r>
            <a:r>
              <a:rPr kumimoji="0" lang="en-US" altLang="en-US" sz="1600" b="0" i="0" u="none" strike="noStrike" cap="none" normalizeH="0" baseline="0" dirty="0">
                <a:ln>
                  <a:noFill/>
                </a:ln>
                <a:solidFill>
                  <a:schemeClr val="tx1"/>
                </a:solidFill>
                <a:effectLst/>
                <a:latin typeface="Calisto MT" panose="02040603050505030304" pitchFamily="18" charset="0"/>
              </a:rPr>
              <a:t>: The models reviewed in [3] and [4], primarily focus on generic crowd density estimation and may not account for the specific challenges posed by camouflaged military personnel. This limitation restricts their applicability in military contexts where multiple object types need to be identified.</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Calisto MT" panose="02040603050505030304" pitchFamily="18" charset="0"/>
              </a:rPr>
              <a:t>Challenges with Dense Clusters</a:t>
            </a:r>
            <a:r>
              <a:rPr kumimoji="0" lang="en-US" altLang="en-US" sz="1600" b="0" i="0" u="none" strike="noStrike" cap="none" normalizeH="0" baseline="0" dirty="0">
                <a:ln>
                  <a:noFill/>
                </a:ln>
                <a:solidFill>
                  <a:schemeClr val="tx1"/>
                </a:solidFill>
                <a:effectLst/>
                <a:latin typeface="Calisto MT" panose="02040603050505030304" pitchFamily="18" charset="0"/>
              </a:rPr>
              <a:t>: As highlighted in studies [5] and [6] current systems face difficulties in detecting closely spaced individuals, which can result in under-segmentation or over-segmentation. In the context of military scenarios, where soldiers may be closely grouped and camouflaged, these challenges become even more pronounced.</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lang="en-US" sz="1600" b="1" dirty="0">
                <a:latin typeface="Calisto MT" panose="02040603050505030304" pitchFamily="18" charset="0"/>
              </a:rPr>
              <a:t>Adaptability to Unseen Classes</a:t>
            </a:r>
            <a:r>
              <a:rPr lang="en-US" sz="1600" dirty="0">
                <a:latin typeface="Calisto MT" panose="02040603050505030304" pitchFamily="18" charset="0"/>
              </a:rPr>
              <a:t>: The literature indicates that many current models, such as those discussed in [8], can struggle with unseen classes or variations in object appearance. This issue is critical when identifying camouflaged soldiers, as their appearance can vary significantly based on their environment and equipment.</a:t>
            </a:r>
            <a:endParaRPr kumimoji="0" lang="en-US" altLang="en-US" sz="1600" b="0" i="0" u="none" strike="noStrike" cap="none" normalizeH="0" baseline="0" dirty="0">
              <a:ln>
                <a:noFill/>
              </a:ln>
              <a:solidFill>
                <a:schemeClr val="tx1"/>
              </a:solidFill>
              <a:effectLst/>
              <a:latin typeface="Calisto MT" panose="02040603050505030304" pitchFamily="18" charset="0"/>
            </a:endParaRPr>
          </a:p>
        </p:txBody>
      </p:sp>
    </p:spTree>
    <p:extLst>
      <p:ext uri="{BB962C8B-B14F-4D97-AF65-F5344CB8AC3E}">
        <p14:creationId xmlns:p14="http://schemas.microsoft.com/office/powerpoint/2010/main" val="69762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54">
            <a:extLst>
              <a:ext uri="{FF2B5EF4-FFF2-40B4-BE49-F238E27FC236}">
                <a16:creationId xmlns:a16="http://schemas.microsoft.com/office/drawing/2014/main" id="{6A2347E9-057F-1545-84CD-08F373830007}"/>
              </a:ext>
            </a:extLst>
          </p:cNvPr>
          <p:cNvSpPr/>
          <p:nvPr/>
        </p:nvSpPr>
        <p:spPr>
          <a:xfrm>
            <a:off x="662958" y="772274"/>
            <a:ext cx="1472469" cy="885215"/>
          </a:xfrm>
          <a:prstGeom prst="roundRect">
            <a:avLst/>
          </a:prstGeom>
          <a:solidFill>
            <a:schemeClr val="accent3">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Rounded Corners 95">
            <a:extLst>
              <a:ext uri="{FF2B5EF4-FFF2-40B4-BE49-F238E27FC236}">
                <a16:creationId xmlns:a16="http://schemas.microsoft.com/office/drawing/2014/main" id="{B94FF403-F26C-9E67-EC41-22C0F7F18D0D}"/>
              </a:ext>
            </a:extLst>
          </p:cNvPr>
          <p:cNvSpPr/>
          <p:nvPr/>
        </p:nvSpPr>
        <p:spPr>
          <a:xfrm>
            <a:off x="7788671" y="1106741"/>
            <a:ext cx="1219710" cy="1424863"/>
          </a:xfrm>
          <a:prstGeom prst="roundRect">
            <a:avLst/>
          </a:prstGeom>
          <a:solidFill>
            <a:schemeClr val="bg2"/>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Isosceles Triangle 42">
            <a:extLst>
              <a:ext uri="{FF2B5EF4-FFF2-40B4-BE49-F238E27FC236}">
                <a16:creationId xmlns:a16="http://schemas.microsoft.com/office/drawing/2014/main" id="{34FAA6C3-0268-E635-21D0-8C5A586B6D57}"/>
              </a:ext>
            </a:extLst>
          </p:cNvPr>
          <p:cNvSpPr/>
          <p:nvPr/>
        </p:nvSpPr>
        <p:spPr>
          <a:xfrm rot="8871405">
            <a:off x="3404962" y="2531444"/>
            <a:ext cx="436481" cy="249296"/>
          </a:xfrm>
          <a:prstGeom prs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3" name="Arrow: Up 72">
            <a:extLst>
              <a:ext uri="{FF2B5EF4-FFF2-40B4-BE49-F238E27FC236}">
                <a16:creationId xmlns:a16="http://schemas.microsoft.com/office/drawing/2014/main" id="{D633D41B-F420-4E61-F657-23FB5D19DFA7}"/>
              </a:ext>
            </a:extLst>
          </p:cNvPr>
          <p:cNvSpPr/>
          <p:nvPr/>
        </p:nvSpPr>
        <p:spPr>
          <a:xfrm>
            <a:off x="1046554" y="3629261"/>
            <a:ext cx="198821" cy="579347"/>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a:extLst>
              <a:ext uri="{FF2B5EF4-FFF2-40B4-BE49-F238E27FC236}">
                <a16:creationId xmlns:a16="http://schemas.microsoft.com/office/drawing/2014/main" id="{BF06C009-5184-6175-E61A-6BC900E396A9}"/>
              </a:ext>
            </a:extLst>
          </p:cNvPr>
          <p:cNvSpPr/>
          <p:nvPr/>
        </p:nvSpPr>
        <p:spPr>
          <a:xfrm>
            <a:off x="1795069" y="3386550"/>
            <a:ext cx="1436473" cy="1900528"/>
          </a:xfrm>
          <a:prstGeom prst="rect">
            <a:avLst/>
          </a:prstGeom>
          <a:solidFill>
            <a:schemeClr val="accent1">
              <a:lumMod val="20000"/>
              <a:lumOff val="8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Left Brace 82">
            <a:extLst>
              <a:ext uri="{FF2B5EF4-FFF2-40B4-BE49-F238E27FC236}">
                <a16:creationId xmlns:a16="http://schemas.microsoft.com/office/drawing/2014/main" id="{B8D31F4D-4146-F549-0D13-736CC30B9F84}"/>
              </a:ext>
            </a:extLst>
          </p:cNvPr>
          <p:cNvSpPr/>
          <p:nvPr/>
        </p:nvSpPr>
        <p:spPr>
          <a:xfrm>
            <a:off x="445667" y="4280617"/>
            <a:ext cx="164942" cy="1034397"/>
          </a:xfrm>
          <a:prstGeom prst="leftBrace">
            <a:avLst/>
          </a:prstGeom>
          <a:ln>
            <a:solidFill>
              <a:schemeClr val="tx1">
                <a:lumMod val="50000"/>
                <a:lumOff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84" name="TextBox 83">
            <a:extLst>
              <a:ext uri="{FF2B5EF4-FFF2-40B4-BE49-F238E27FC236}">
                <a16:creationId xmlns:a16="http://schemas.microsoft.com/office/drawing/2014/main" id="{FDA68384-6A0F-586D-CFE1-C39A97846C28}"/>
              </a:ext>
            </a:extLst>
          </p:cNvPr>
          <p:cNvSpPr txBox="1"/>
          <p:nvPr/>
        </p:nvSpPr>
        <p:spPr>
          <a:xfrm flipH="1">
            <a:off x="-81123" y="4558939"/>
            <a:ext cx="757324" cy="253916"/>
          </a:xfrm>
          <a:prstGeom prst="rect">
            <a:avLst/>
          </a:prstGeom>
          <a:noFill/>
        </p:spPr>
        <p:txBody>
          <a:bodyPr wrap="square" rtlCol="0">
            <a:spAutoFit/>
          </a:bodyPr>
          <a:lstStyle/>
          <a:p>
            <a:r>
              <a:rPr lang="en-US" sz="1050" b="1" dirty="0"/>
              <a:t>Backlogs</a:t>
            </a:r>
          </a:p>
        </p:txBody>
      </p:sp>
      <p:sp>
        <p:nvSpPr>
          <p:cNvPr id="86" name="TextBox 85">
            <a:extLst>
              <a:ext uri="{FF2B5EF4-FFF2-40B4-BE49-F238E27FC236}">
                <a16:creationId xmlns:a16="http://schemas.microsoft.com/office/drawing/2014/main" id="{9A17915F-1709-6FA5-8AED-F873ED0DF40C}"/>
              </a:ext>
            </a:extLst>
          </p:cNvPr>
          <p:cNvSpPr txBox="1"/>
          <p:nvPr/>
        </p:nvSpPr>
        <p:spPr>
          <a:xfrm>
            <a:off x="4252764" y="3012360"/>
            <a:ext cx="685800" cy="300082"/>
          </a:xfrm>
          <a:prstGeom prst="rect">
            <a:avLst/>
          </a:prstGeom>
          <a:noFill/>
        </p:spPr>
        <p:txBody>
          <a:bodyPr wrap="square" rtlCol="0">
            <a:spAutoFit/>
          </a:bodyPr>
          <a:lstStyle/>
          <a:p>
            <a:endParaRPr lang="en-US" sz="1350" dirty="0"/>
          </a:p>
        </p:txBody>
      </p:sp>
      <p:sp>
        <p:nvSpPr>
          <p:cNvPr id="87" name="TextBox 86">
            <a:extLst>
              <a:ext uri="{FF2B5EF4-FFF2-40B4-BE49-F238E27FC236}">
                <a16:creationId xmlns:a16="http://schemas.microsoft.com/office/drawing/2014/main" id="{3CE52B8C-2362-6BC4-DEC2-2A02A30168D8}"/>
              </a:ext>
            </a:extLst>
          </p:cNvPr>
          <p:cNvSpPr txBox="1"/>
          <p:nvPr/>
        </p:nvSpPr>
        <p:spPr>
          <a:xfrm flipH="1">
            <a:off x="616030" y="1470621"/>
            <a:ext cx="1871000" cy="415498"/>
          </a:xfrm>
          <a:prstGeom prst="rect">
            <a:avLst/>
          </a:prstGeom>
          <a:noFill/>
        </p:spPr>
        <p:txBody>
          <a:bodyPr wrap="square" rtlCol="0">
            <a:spAutoFit/>
          </a:bodyPr>
          <a:lstStyle/>
          <a:p>
            <a:endParaRPr lang="en-US" sz="1050" dirty="0"/>
          </a:p>
          <a:p>
            <a:pPr marL="214313" indent="-214313">
              <a:buFont typeface="Arial" panose="020B0604020202020204" pitchFamily="34" charset="0"/>
              <a:buChar char="•"/>
            </a:pPr>
            <a:endParaRPr lang="en-US" sz="1050" dirty="0"/>
          </a:p>
        </p:txBody>
      </p:sp>
      <p:pic>
        <p:nvPicPr>
          <p:cNvPr id="1028" name="Picture 4">
            <a:extLst>
              <a:ext uri="{FF2B5EF4-FFF2-40B4-BE49-F238E27FC236}">
                <a16:creationId xmlns:a16="http://schemas.microsoft.com/office/drawing/2014/main" id="{9F490DE9-CE8F-B251-10EF-7E197CA1D6C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086"/>
          <a:stretch/>
        </p:blipFill>
        <p:spPr bwMode="auto">
          <a:xfrm>
            <a:off x="8435427" y="2742730"/>
            <a:ext cx="657281" cy="70851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71C86E6F-C701-6E17-BCF3-F3C3397CE428}"/>
              </a:ext>
            </a:extLst>
          </p:cNvPr>
          <p:cNvSpPr txBox="1"/>
          <p:nvPr/>
        </p:nvSpPr>
        <p:spPr>
          <a:xfrm flipH="1">
            <a:off x="8235103" y="3386549"/>
            <a:ext cx="941939" cy="415498"/>
          </a:xfrm>
          <a:prstGeom prst="rect">
            <a:avLst/>
          </a:prstGeom>
          <a:noFill/>
        </p:spPr>
        <p:txBody>
          <a:bodyPr wrap="square" rtlCol="0">
            <a:spAutoFit/>
          </a:bodyPr>
          <a:lstStyle/>
          <a:p>
            <a:r>
              <a:rPr lang="en-US" sz="1050" b="1" dirty="0"/>
              <a:t>Finished work</a:t>
            </a:r>
          </a:p>
        </p:txBody>
      </p:sp>
      <p:sp>
        <p:nvSpPr>
          <p:cNvPr id="52" name="TextBox 51">
            <a:extLst>
              <a:ext uri="{FF2B5EF4-FFF2-40B4-BE49-F238E27FC236}">
                <a16:creationId xmlns:a16="http://schemas.microsoft.com/office/drawing/2014/main" id="{8ADDD5FB-5A82-EBBB-02EA-9D299C5D95E1}"/>
              </a:ext>
            </a:extLst>
          </p:cNvPr>
          <p:cNvSpPr txBox="1"/>
          <p:nvPr/>
        </p:nvSpPr>
        <p:spPr>
          <a:xfrm flipH="1">
            <a:off x="7680325" y="2701737"/>
            <a:ext cx="1047220" cy="253916"/>
          </a:xfrm>
          <a:prstGeom prst="rect">
            <a:avLst/>
          </a:prstGeom>
          <a:noFill/>
        </p:spPr>
        <p:txBody>
          <a:bodyPr wrap="square" rtlCol="0">
            <a:spAutoFit/>
          </a:bodyPr>
          <a:lstStyle/>
          <a:p>
            <a:r>
              <a:rPr lang="en-US" sz="1050" b="1" dirty="0"/>
              <a:t>    deployment`</a:t>
            </a:r>
          </a:p>
        </p:txBody>
      </p:sp>
      <p:graphicFrame>
        <p:nvGraphicFramePr>
          <p:cNvPr id="75" name="Table 2">
            <a:extLst>
              <a:ext uri="{FF2B5EF4-FFF2-40B4-BE49-F238E27FC236}">
                <a16:creationId xmlns:a16="http://schemas.microsoft.com/office/drawing/2014/main" id="{6E01916B-5BB2-32C2-B641-FB89F7D11B35}"/>
              </a:ext>
            </a:extLst>
          </p:cNvPr>
          <p:cNvGraphicFramePr>
            <a:graphicFrameLocks noGrp="1"/>
          </p:cNvGraphicFramePr>
          <p:nvPr/>
        </p:nvGraphicFramePr>
        <p:xfrm>
          <a:off x="660420" y="4026498"/>
          <a:ext cx="1073250" cy="1572715"/>
        </p:xfrm>
        <a:graphic>
          <a:graphicData uri="http://schemas.openxmlformats.org/drawingml/2006/table">
            <a:tbl>
              <a:tblPr firstRow="1" bandRow="1">
                <a:tableStyleId>{00A15C55-8517-42AA-B614-E9B94910E393}</a:tableStyleId>
              </a:tblPr>
              <a:tblGrid>
                <a:gridCol w="1073250">
                  <a:extLst>
                    <a:ext uri="{9D8B030D-6E8A-4147-A177-3AD203B41FA5}">
                      <a16:colId xmlns:a16="http://schemas.microsoft.com/office/drawing/2014/main" val="152786072"/>
                    </a:ext>
                  </a:extLst>
                </a:gridCol>
              </a:tblGrid>
              <a:tr h="388620">
                <a:tc>
                  <a:txBody>
                    <a:bodyPr/>
                    <a:lstStyle/>
                    <a:p>
                      <a:r>
                        <a:rPr lang="en-US" sz="1100" b="0" dirty="0">
                          <a:solidFill>
                            <a:schemeClr val="tx1"/>
                          </a:solidFill>
                        </a:rPr>
                        <a:t>Requirement gathering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3735619125"/>
                  </a:ext>
                </a:extLst>
              </a:tr>
              <a:tr h="388620">
                <a:tc>
                  <a:txBody>
                    <a:bodyPr/>
                    <a:lstStyle/>
                    <a:p>
                      <a:r>
                        <a:rPr lang="en-US" sz="1100" b="0" dirty="0"/>
                        <a:t>Analysis and Design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3457065607"/>
                  </a:ext>
                </a:extLst>
              </a:tr>
              <a:tr h="395035">
                <a:tc>
                  <a:txBody>
                    <a:bodyPr/>
                    <a:lstStyle/>
                    <a:p>
                      <a:r>
                        <a:rPr lang="en-US" sz="1100" b="0" dirty="0"/>
                        <a:t>Implementation and testing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31363074"/>
                  </a:ext>
                </a:extLst>
              </a:tr>
              <a:tr h="361135">
                <a:tc>
                  <a:txBody>
                    <a:bodyPr/>
                    <a:lstStyle/>
                    <a:p>
                      <a:r>
                        <a:rPr lang="en-US" sz="1100" b="0" dirty="0"/>
                        <a:t>Deployment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tcPr>
                </a:tc>
                <a:extLst>
                  <a:ext uri="{0D108BD9-81ED-4DB2-BD59-A6C34878D82A}">
                    <a16:rowId xmlns:a16="http://schemas.microsoft.com/office/drawing/2014/main" val="2197376052"/>
                  </a:ext>
                </a:extLst>
              </a:tr>
            </a:tbl>
          </a:graphicData>
        </a:graphic>
      </p:graphicFrame>
      <p:graphicFrame>
        <p:nvGraphicFramePr>
          <p:cNvPr id="76" name="Table 4">
            <a:extLst>
              <a:ext uri="{FF2B5EF4-FFF2-40B4-BE49-F238E27FC236}">
                <a16:creationId xmlns:a16="http://schemas.microsoft.com/office/drawing/2014/main" id="{723D5CA9-C7C5-53C1-F0F8-70C79EE87AAC}"/>
              </a:ext>
            </a:extLst>
          </p:cNvPr>
          <p:cNvGraphicFramePr>
            <a:graphicFrameLocks noGrp="1"/>
          </p:cNvGraphicFramePr>
          <p:nvPr/>
        </p:nvGraphicFramePr>
        <p:xfrm>
          <a:off x="847011" y="3176476"/>
          <a:ext cx="638890" cy="403860"/>
        </p:xfrm>
        <a:graphic>
          <a:graphicData uri="http://schemas.openxmlformats.org/drawingml/2006/table">
            <a:tbl>
              <a:tblPr firstRow="1" bandRow="1">
                <a:tableStyleId>{00A15C55-8517-42AA-B614-E9B94910E393}</a:tableStyleId>
              </a:tblPr>
              <a:tblGrid>
                <a:gridCol w="638890">
                  <a:extLst>
                    <a:ext uri="{9D8B030D-6E8A-4147-A177-3AD203B41FA5}">
                      <a16:colId xmlns:a16="http://schemas.microsoft.com/office/drawing/2014/main" val="2652561730"/>
                    </a:ext>
                  </a:extLst>
                </a:gridCol>
              </a:tblGrid>
              <a:tr h="388620">
                <a:tc>
                  <a:txBody>
                    <a:bodyPr/>
                    <a:lstStyle/>
                    <a:p>
                      <a:r>
                        <a:rPr lang="en-US" sz="1100" b="1" dirty="0">
                          <a:solidFill>
                            <a:schemeClr val="tx1"/>
                          </a:solidFill>
                        </a:rPr>
                        <a:t>Sprint backlog</a:t>
                      </a:r>
                    </a:p>
                  </a:txBody>
                  <a:tcPr marL="68580" marR="68580" marT="34290" marB="34290">
                    <a:cell3D prstMaterial="dkEdge">
                      <a:bevel w="50800" prst="hardEdge"/>
                      <a:lightRig rig="flood" dir="t"/>
                    </a:cell3D>
                    <a:solidFill>
                      <a:schemeClr val="accent4">
                        <a:lumMod val="20000"/>
                        <a:lumOff val="80000"/>
                      </a:schemeClr>
                    </a:solidFill>
                  </a:tcPr>
                </a:tc>
                <a:extLst>
                  <a:ext uri="{0D108BD9-81ED-4DB2-BD59-A6C34878D82A}">
                    <a16:rowId xmlns:a16="http://schemas.microsoft.com/office/drawing/2014/main" val="3438547253"/>
                  </a:ext>
                </a:extLst>
              </a:tr>
            </a:tbl>
          </a:graphicData>
        </a:graphic>
      </p:graphicFrame>
      <p:sp>
        <p:nvSpPr>
          <p:cNvPr id="80" name="Arrow: Down 79">
            <a:extLst>
              <a:ext uri="{FF2B5EF4-FFF2-40B4-BE49-F238E27FC236}">
                <a16:creationId xmlns:a16="http://schemas.microsoft.com/office/drawing/2014/main" id="{9EB04CF7-5254-D808-B26D-D891AA95DAF6}"/>
              </a:ext>
            </a:extLst>
          </p:cNvPr>
          <p:cNvSpPr/>
          <p:nvPr/>
        </p:nvSpPr>
        <p:spPr>
          <a:xfrm>
            <a:off x="8685781" y="3627857"/>
            <a:ext cx="187052" cy="2236470"/>
          </a:xfrm>
          <a:prstGeom prst="downArrow">
            <a:avLst>
              <a:gd name="adj1" fmla="val 50000"/>
              <a:gd name="adj2" fmla="val 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419C0F10-966F-DA92-644D-CDDD20AC0CBF}"/>
              </a:ext>
            </a:extLst>
          </p:cNvPr>
          <p:cNvSpPr txBox="1"/>
          <p:nvPr/>
        </p:nvSpPr>
        <p:spPr>
          <a:xfrm>
            <a:off x="3552224" y="5479964"/>
            <a:ext cx="3514420" cy="276999"/>
          </a:xfrm>
          <a:prstGeom prst="rect">
            <a:avLst/>
          </a:prstGeom>
          <a:noFill/>
        </p:spPr>
        <p:txBody>
          <a:bodyPr wrap="square" rtlCol="0">
            <a:spAutoFit/>
          </a:bodyPr>
          <a:lstStyle/>
          <a:p>
            <a:r>
              <a:rPr lang="en-US" sz="1200" b="1" dirty="0"/>
              <a:t>Feedback from sprint master and stakeholders </a:t>
            </a:r>
          </a:p>
        </p:txBody>
      </p:sp>
      <p:sp>
        <p:nvSpPr>
          <p:cNvPr id="78" name="Arrow: Bent 77">
            <a:extLst>
              <a:ext uri="{FF2B5EF4-FFF2-40B4-BE49-F238E27FC236}">
                <a16:creationId xmlns:a16="http://schemas.microsoft.com/office/drawing/2014/main" id="{3D37B73A-2C28-FC54-6943-51313E3C39F2}"/>
              </a:ext>
            </a:extLst>
          </p:cNvPr>
          <p:cNvSpPr/>
          <p:nvPr/>
        </p:nvSpPr>
        <p:spPr>
          <a:xfrm rot="16200000">
            <a:off x="4741591" y="1792921"/>
            <a:ext cx="348144" cy="7866053"/>
          </a:xfrm>
          <a:prstGeom prst="ben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4" name="Group 53">
            <a:extLst>
              <a:ext uri="{FF2B5EF4-FFF2-40B4-BE49-F238E27FC236}">
                <a16:creationId xmlns:a16="http://schemas.microsoft.com/office/drawing/2014/main" id="{7C4EC125-1BB8-4576-11E4-860EC55AD6E8}"/>
              </a:ext>
            </a:extLst>
          </p:cNvPr>
          <p:cNvGrpSpPr/>
          <p:nvPr/>
        </p:nvGrpSpPr>
        <p:grpSpPr>
          <a:xfrm>
            <a:off x="1792187" y="1606233"/>
            <a:ext cx="1541481" cy="1564669"/>
            <a:chOff x="2885839" y="1387840"/>
            <a:chExt cx="4278407" cy="4385988"/>
          </a:xfrm>
        </p:grpSpPr>
        <p:sp>
          <p:nvSpPr>
            <p:cNvPr id="57" name="Oval 3">
              <a:extLst>
                <a:ext uri="{FF2B5EF4-FFF2-40B4-BE49-F238E27FC236}">
                  <a16:creationId xmlns:a16="http://schemas.microsoft.com/office/drawing/2014/main" id="{B925B387-CE81-9E14-42CB-5601EA255141}"/>
                </a:ext>
              </a:extLst>
            </p:cNvPr>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59" name="Oval 3">
              <a:extLst>
                <a:ext uri="{FF2B5EF4-FFF2-40B4-BE49-F238E27FC236}">
                  <a16:creationId xmlns:a16="http://schemas.microsoft.com/office/drawing/2014/main" id="{B056A0CB-9602-C42F-56B4-B7DC4BB8AF5F}"/>
                </a:ext>
              </a:extLst>
            </p:cNvPr>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60" name="Oval 3">
              <a:extLst>
                <a:ext uri="{FF2B5EF4-FFF2-40B4-BE49-F238E27FC236}">
                  <a16:creationId xmlns:a16="http://schemas.microsoft.com/office/drawing/2014/main" id="{574608F3-2481-7611-F09E-B87B0588B4EB}"/>
                </a:ext>
              </a:extLst>
            </p:cNvPr>
            <p:cNvSpPr/>
            <p:nvPr/>
          </p:nvSpPr>
          <p:spPr>
            <a:xfrm rot="7200000">
              <a:off x="4139396" y="1116527"/>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61" name="Oval 3">
              <a:extLst>
                <a:ext uri="{FF2B5EF4-FFF2-40B4-BE49-F238E27FC236}">
                  <a16:creationId xmlns:a16="http://schemas.microsoft.com/office/drawing/2014/main" id="{54045668-ECE1-35A0-91E0-5A0C9CBFB4E3}"/>
                </a:ext>
              </a:extLst>
            </p:cNvPr>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62" name="Right Arrow 112">
              <a:extLst>
                <a:ext uri="{FF2B5EF4-FFF2-40B4-BE49-F238E27FC236}">
                  <a16:creationId xmlns:a16="http://schemas.microsoft.com/office/drawing/2014/main" id="{39A66757-9302-73B0-8977-B0FC3E5FB68F}"/>
                </a:ext>
              </a:extLst>
            </p:cNvPr>
            <p:cNvSpPr/>
            <p:nvPr/>
          </p:nvSpPr>
          <p:spPr>
            <a:xfrm>
              <a:off x="4878247" y="4721949"/>
              <a:ext cx="2285999" cy="1051879"/>
            </a:xfrm>
            <a:prstGeom prst="rightArrow">
              <a:avLst>
                <a:gd name="adj1" fmla="val 53409"/>
                <a:gd name="adj2" fmla="val 601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98660E12-2A1B-26D1-4C96-551AD3A2B3EF}"/>
                </a:ext>
              </a:extLst>
            </p:cNvPr>
            <p:cNvSpPr/>
            <p:nvPr/>
          </p:nvSpPr>
          <p:spPr>
            <a:xfrm>
              <a:off x="2885839" y="4983605"/>
              <a:ext cx="1927393"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4" name="Oval 3">
              <a:extLst>
                <a:ext uri="{FF2B5EF4-FFF2-40B4-BE49-F238E27FC236}">
                  <a16:creationId xmlns:a16="http://schemas.microsoft.com/office/drawing/2014/main" id="{AF9D11A2-7C00-2F27-0FC1-B202F68CA961}"/>
                </a:ext>
              </a:extLst>
            </p:cNvPr>
            <p:cNvSpPr/>
            <p:nvPr/>
          </p:nvSpPr>
          <p:spPr>
            <a:xfrm>
              <a:off x="5669148"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65" name="Oval 3">
              <a:extLst>
                <a:ext uri="{FF2B5EF4-FFF2-40B4-BE49-F238E27FC236}">
                  <a16:creationId xmlns:a16="http://schemas.microsoft.com/office/drawing/2014/main" id="{E223D51F-0623-0D02-5BCC-84D2439FF6AA}"/>
                </a:ext>
              </a:extLst>
            </p:cNvPr>
            <p:cNvSpPr/>
            <p:nvPr/>
          </p:nvSpPr>
          <p:spPr>
            <a:xfrm>
              <a:off x="3335161"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66" name="Oval 3">
              <a:extLst>
                <a:ext uri="{FF2B5EF4-FFF2-40B4-BE49-F238E27FC236}">
                  <a16:creationId xmlns:a16="http://schemas.microsoft.com/office/drawing/2014/main" id="{42BC971B-982A-15E6-AC45-E01F44E43605}"/>
                </a:ext>
              </a:extLst>
            </p:cNvPr>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67" name="Oval 3">
              <a:extLst>
                <a:ext uri="{FF2B5EF4-FFF2-40B4-BE49-F238E27FC236}">
                  <a16:creationId xmlns:a16="http://schemas.microsoft.com/office/drawing/2014/main" id="{76F7C3E7-9705-0085-A4A7-7C52C2F5D69E}"/>
                </a:ext>
              </a:extLst>
            </p:cNvPr>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68" name="Oval 3">
              <a:extLst>
                <a:ext uri="{FF2B5EF4-FFF2-40B4-BE49-F238E27FC236}">
                  <a16:creationId xmlns:a16="http://schemas.microsoft.com/office/drawing/2014/main" id="{3B94F57D-D7E9-012E-94EB-253EBDF8E8B9}"/>
                </a:ext>
              </a:extLst>
            </p:cNvPr>
            <p:cNvSpPr/>
            <p:nvPr/>
          </p:nvSpPr>
          <p:spPr>
            <a:xfrm rot="3600000">
              <a:off x="5085924" y="4308412"/>
              <a:ext cx="680085"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69" name="Oval 3">
              <a:extLst>
                <a:ext uri="{FF2B5EF4-FFF2-40B4-BE49-F238E27FC236}">
                  <a16:creationId xmlns:a16="http://schemas.microsoft.com/office/drawing/2014/main" id="{2EC0841B-B217-DC5F-A5C9-A57209DF8047}"/>
                </a:ext>
              </a:extLst>
            </p:cNvPr>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grpSp>
      <p:grpSp>
        <p:nvGrpSpPr>
          <p:cNvPr id="71" name="Group 70">
            <a:extLst>
              <a:ext uri="{FF2B5EF4-FFF2-40B4-BE49-F238E27FC236}">
                <a16:creationId xmlns:a16="http://schemas.microsoft.com/office/drawing/2014/main" id="{D9ADDB28-9AA2-A0E6-3DB9-A898996F01A8}"/>
              </a:ext>
            </a:extLst>
          </p:cNvPr>
          <p:cNvGrpSpPr/>
          <p:nvPr/>
        </p:nvGrpSpPr>
        <p:grpSpPr>
          <a:xfrm>
            <a:off x="3351066" y="1570175"/>
            <a:ext cx="1445972" cy="1564669"/>
            <a:chOff x="2885839" y="1387840"/>
            <a:chExt cx="4278407" cy="4385988"/>
          </a:xfrm>
        </p:grpSpPr>
        <p:sp>
          <p:nvSpPr>
            <p:cNvPr id="72" name="Oval 3">
              <a:extLst>
                <a:ext uri="{FF2B5EF4-FFF2-40B4-BE49-F238E27FC236}">
                  <a16:creationId xmlns:a16="http://schemas.microsoft.com/office/drawing/2014/main" id="{A8BCC40F-8C66-E5E2-3D36-EC3B6B4E51E0}"/>
                </a:ext>
              </a:extLst>
            </p:cNvPr>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74" name="Oval 3">
              <a:extLst>
                <a:ext uri="{FF2B5EF4-FFF2-40B4-BE49-F238E27FC236}">
                  <a16:creationId xmlns:a16="http://schemas.microsoft.com/office/drawing/2014/main" id="{DE1E09EE-7AEA-E4B1-B7D5-4A790383B1AB}"/>
                </a:ext>
              </a:extLst>
            </p:cNvPr>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77" name="Oval 3">
              <a:extLst>
                <a:ext uri="{FF2B5EF4-FFF2-40B4-BE49-F238E27FC236}">
                  <a16:creationId xmlns:a16="http://schemas.microsoft.com/office/drawing/2014/main" id="{85E62236-08DA-C136-0239-EC263EB3EC4C}"/>
                </a:ext>
              </a:extLst>
            </p:cNvPr>
            <p:cNvSpPr/>
            <p:nvPr/>
          </p:nvSpPr>
          <p:spPr>
            <a:xfrm rot="7200000">
              <a:off x="4139396" y="1116527"/>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90" name="Oval 3">
              <a:extLst>
                <a:ext uri="{FF2B5EF4-FFF2-40B4-BE49-F238E27FC236}">
                  <a16:creationId xmlns:a16="http://schemas.microsoft.com/office/drawing/2014/main" id="{A507217E-D165-704B-EF74-91E99469162A}"/>
                </a:ext>
              </a:extLst>
            </p:cNvPr>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92" name="Right Arrow 112">
              <a:extLst>
                <a:ext uri="{FF2B5EF4-FFF2-40B4-BE49-F238E27FC236}">
                  <a16:creationId xmlns:a16="http://schemas.microsoft.com/office/drawing/2014/main" id="{36E7A3CF-D9F7-33BF-6D0A-25F30D9BF729}"/>
                </a:ext>
              </a:extLst>
            </p:cNvPr>
            <p:cNvSpPr/>
            <p:nvPr/>
          </p:nvSpPr>
          <p:spPr>
            <a:xfrm>
              <a:off x="4878247" y="4721949"/>
              <a:ext cx="2285999" cy="1051879"/>
            </a:xfrm>
            <a:prstGeom prst="rightArrow">
              <a:avLst>
                <a:gd name="adj1" fmla="val 53409"/>
                <a:gd name="adj2" fmla="val 601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8" name="Rectangle 97">
              <a:extLst>
                <a:ext uri="{FF2B5EF4-FFF2-40B4-BE49-F238E27FC236}">
                  <a16:creationId xmlns:a16="http://schemas.microsoft.com/office/drawing/2014/main" id="{C4B5DF67-50AE-3E40-7FD8-01CBB1A87F7D}"/>
                </a:ext>
              </a:extLst>
            </p:cNvPr>
            <p:cNvSpPr/>
            <p:nvPr/>
          </p:nvSpPr>
          <p:spPr>
            <a:xfrm>
              <a:off x="2885839" y="4983605"/>
              <a:ext cx="1927393"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9" name="Oval 3">
              <a:extLst>
                <a:ext uri="{FF2B5EF4-FFF2-40B4-BE49-F238E27FC236}">
                  <a16:creationId xmlns:a16="http://schemas.microsoft.com/office/drawing/2014/main" id="{D7885746-3080-A680-7AE0-CFE1059CD20F}"/>
                </a:ext>
              </a:extLst>
            </p:cNvPr>
            <p:cNvSpPr/>
            <p:nvPr/>
          </p:nvSpPr>
          <p:spPr>
            <a:xfrm>
              <a:off x="5669148"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0" name="Oval 3">
              <a:extLst>
                <a:ext uri="{FF2B5EF4-FFF2-40B4-BE49-F238E27FC236}">
                  <a16:creationId xmlns:a16="http://schemas.microsoft.com/office/drawing/2014/main" id="{749618CB-D6A6-648E-094C-C839F1B078D7}"/>
                </a:ext>
              </a:extLst>
            </p:cNvPr>
            <p:cNvSpPr/>
            <p:nvPr/>
          </p:nvSpPr>
          <p:spPr>
            <a:xfrm>
              <a:off x="3335161"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01" name="Oval 3">
              <a:extLst>
                <a:ext uri="{FF2B5EF4-FFF2-40B4-BE49-F238E27FC236}">
                  <a16:creationId xmlns:a16="http://schemas.microsoft.com/office/drawing/2014/main" id="{741FDD6A-B902-A8A4-7374-A6EE44E7E1B5}"/>
                </a:ext>
              </a:extLst>
            </p:cNvPr>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02" name="Oval 3">
              <a:extLst>
                <a:ext uri="{FF2B5EF4-FFF2-40B4-BE49-F238E27FC236}">
                  <a16:creationId xmlns:a16="http://schemas.microsoft.com/office/drawing/2014/main" id="{C8F9ECBC-702C-B179-C11E-5C0FD9492CF4}"/>
                </a:ext>
              </a:extLst>
            </p:cNvPr>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3" name="Oval 3">
              <a:extLst>
                <a:ext uri="{FF2B5EF4-FFF2-40B4-BE49-F238E27FC236}">
                  <a16:creationId xmlns:a16="http://schemas.microsoft.com/office/drawing/2014/main" id="{B5CB0495-1B9A-2DCB-1ABF-8A38CEE0FD83}"/>
                </a:ext>
              </a:extLst>
            </p:cNvPr>
            <p:cNvSpPr/>
            <p:nvPr/>
          </p:nvSpPr>
          <p:spPr>
            <a:xfrm rot="3600000">
              <a:off x="5085924" y="4308412"/>
              <a:ext cx="680085"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4" name="Oval 3">
              <a:extLst>
                <a:ext uri="{FF2B5EF4-FFF2-40B4-BE49-F238E27FC236}">
                  <a16:creationId xmlns:a16="http://schemas.microsoft.com/office/drawing/2014/main" id="{AD9C300A-F6C6-F95D-8CA4-35C24FC27C5F}"/>
                </a:ext>
              </a:extLst>
            </p:cNvPr>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grpSp>
      <p:grpSp>
        <p:nvGrpSpPr>
          <p:cNvPr id="105" name="Group 104">
            <a:extLst>
              <a:ext uri="{FF2B5EF4-FFF2-40B4-BE49-F238E27FC236}">
                <a16:creationId xmlns:a16="http://schemas.microsoft.com/office/drawing/2014/main" id="{4669E97D-0234-4752-0CFC-50FD2A4320E3}"/>
              </a:ext>
            </a:extLst>
          </p:cNvPr>
          <p:cNvGrpSpPr/>
          <p:nvPr/>
        </p:nvGrpSpPr>
        <p:grpSpPr>
          <a:xfrm>
            <a:off x="4848129" y="1587329"/>
            <a:ext cx="1467608" cy="1564669"/>
            <a:chOff x="2885839" y="1387840"/>
            <a:chExt cx="4278407" cy="4385988"/>
          </a:xfrm>
        </p:grpSpPr>
        <p:sp>
          <p:nvSpPr>
            <p:cNvPr id="106" name="Oval 3">
              <a:extLst>
                <a:ext uri="{FF2B5EF4-FFF2-40B4-BE49-F238E27FC236}">
                  <a16:creationId xmlns:a16="http://schemas.microsoft.com/office/drawing/2014/main" id="{35CDBD4D-F615-2D54-4420-D2AA071C2AAB}"/>
                </a:ext>
              </a:extLst>
            </p:cNvPr>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7" name="Oval 3">
              <a:extLst>
                <a:ext uri="{FF2B5EF4-FFF2-40B4-BE49-F238E27FC236}">
                  <a16:creationId xmlns:a16="http://schemas.microsoft.com/office/drawing/2014/main" id="{2810CFA9-78FA-1F18-9509-C70220ACE41E}"/>
                </a:ext>
              </a:extLst>
            </p:cNvPr>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08" name="Oval 3">
              <a:extLst>
                <a:ext uri="{FF2B5EF4-FFF2-40B4-BE49-F238E27FC236}">
                  <a16:creationId xmlns:a16="http://schemas.microsoft.com/office/drawing/2014/main" id="{F6F5F272-A47B-24E0-B510-E3B5DB94A60C}"/>
                </a:ext>
              </a:extLst>
            </p:cNvPr>
            <p:cNvSpPr/>
            <p:nvPr/>
          </p:nvSpPr>
          <p:spPr>
            <a:xfrm rot="7200000">
              <a:off x="4139396" y="1116527"/>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09" name="Oval 3">
              <a:extLst>
                <a:ext uri="{FF2B5EF4-FFF2-40B4-BE49-F238E27FC236}">
                  <a16:creationId xmlns:a16="http://schemas.microsoft.com/office/drawing/2014/main" id="{DB5B07CF-6F28-EB99-E8A9-F22A52E520A9}"/>
                </a:ext>
              </a:extLst>
            </p:cNvPr>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10" name="Right Arrow 112">
              <a:extLst>
                <a:ext uri="{FF2B5EF4-FFF2-40B4-BE49-F238E27FC236}">
                  <a16:creationId xmlns:a16="http://schemas.microsoft.com/office/drawing/2014/main" id="{BDF3CB59-6440-053E-75DC-74ED37094262}"/>
                </a:ext>
              </a:extLst>
            </p:cNvPr>
            <p:cNvSpPr/>
            <p:nvPr/>
          </p:nvSpPr>
          <p:spPr>
            <a:xfrm>
              <a:off x="4878247" y="4721949"/>
              <a:ext cx="2285999" cy="1051879"/>
            </a:xfrm>
            <a:prstGeom prst="rightArrow">
              <a:avLst>
                <a:gd name="adj1" fmla="val 53409"/>
                <a:gd name="adj2" fmla="val 601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1" name="Rectangle 110">
              <a:extLst>
                <a:ext uri="{FF2B5EF4-FFF2-40B4-BE49-F238E27FC236}">
                  <a16:creationId xmlns:a16="http://schemas.microsoft.com/office/drawing/2014/main" id="{50AD155A-3EEF-EAF3-5D66-290C375784BB}"/>
                </a:ext>
              </a:extLst>
            </p:cNvPr>
            <p:cNvSpPr/>
            <p:nvPr/>
          </p:nvSpPr>
          <p:spPr>
            <a:xfrm>
              <a:off x="2885839" y="4983605"/>
              <a:ext cx="1927393"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2" name="Oval 3">
              <a:extLst>
                <a:ext uri="{FF2B5EF4-FFF2-40B4-BE49-F238E27FC236}">
                  <a16:creationId xmlns:a16="http://schemas.microsoft.com/office/drawing/2014/main" id="{21E4E45D-22AB-B42F-E417-B1F9B5751AB5}"/>
                </a:ext>
              </a:extLst>
            </p:cNvPr>
            <p:cNvSpPr/>
            <p:nvPr/>
          </p:nvSpPr>
          <p:spPr>
            <a:xfrm>
              <a:off x="5669148"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13" name="Oval 3">
              <a:extLst>
                <a:ext uri="{FF2B5EF4-FFF2-40B4-BE49-F238E27FC236}">
                  <a16:creationId xmlns:a16="http://schemas.microsoft.com/office/drawing/2014/main" id="{D538CB59-908C-4F58-B08A-E56F1A958374}"/>
                </a:ext>
              </a:extLst>
            </p:cNvPr>
            <p:cNvSpPr/>
            <p:nvPr/>
          </p:nvSpPr>
          <p:spPr>
            <a:xfrm>
              <a:off x="3335161"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14" name="Oval 3">
              <a:extLst>
                <a:ext uri="{FF2B5EF4-FFF2-40B4-BE49-F238E27FC236}">
                  <a16:creationId xmlns:a16="http://schemas.microsoft.com/office/drawing/2014/main" id="{913203CC-B16D-D632-B373-433E95FAFE20}"/>
                </a:ext>
              </a:extLst>
            </p:cNvPr>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15" name="Oval 3">
              <a:extLst>
                <a:ext uri="{FF2B5EF4-FFF2-40B4-BE49-F238E27FC236}">
                  <a16:creationId xmlns:a16="http://schemas.microsoft.com/office/drawing/2014/main" id="{BF1F126D-28A3-0C57-DC59-53CB3DF44C28}"/>
                </a:ext>
              </a:extLst>
            </p:cNvPr>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16" name="Oval 3">
              <a:extLst>
                <a:ext uri="{FF2B5EF4-FFF2-40B4-BE49-F238E27FC236}">
                  <a16:creationId xmlns:a16="http://schemas.microsoft.com/office/drawing/2014/main" id="{2FDD6FC6-7DCC-B228-DCCD-04410A244B2C}"/>
                </a:ext>
              </a:extLst>
            </p:cNvPr>
            <p:cNvSpPr/>
            <p:nvPr/>
          </p:nvSpPr>
          <p:spPr>
            <a:xfrm rot="3600000">
              <a:off x="5085924" y="4308412"/>
              <a:ext cx="680085"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17" name="Oval 3">
              <a:extLst>
                <a:ext uri="{FF2B5EF4-FFF2-40B4-BE49-F238E27FC236}">
                  <a16:creationId xmlns:a16="http://schemas.microsoft.com/office/drawing/2014/main" id="{7ED5B68A-9489-AD38-4149-23EC7DD9C48F}"/>
                </a:ext>
              </a:extLst>
            </p:cNvPr>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grpSp>
      <p:grpSp>
        <p:nvGrpSpPr>
          <p:cNvPr id="118" name="Group 117">
            <a:extLst>
              <a:ext uri="{FF2B5EF4-FFF2-40B4-BE49-F238E27FC236}">
                <a16:creationId xmlns:a16="http://schemas.microsoft.com/office/drawing/2014/main" id="{336B7E31-C15B-5C46-F438-6455D1827426}"/>
              </a:ext>
            </a:extLst>
          </p:cNvPr>
          <p:cNvGrpSpPr/>
          <p:nvPr/>
        </p:nvGrpSpPr>
        <p:grpSpPr>
          <a:xfrm>
            <a:off x="6300132" y="1526120"/>
            <a:ext cx="1436308" cy="1564669"/>
            <a:chOff x="2885839" y="1387840"/>
            <a:chExt cx="4278407" cy="4385988"/>
          </a:xfrm>
        </p:grpSpPr>
        <p:sp>
          <p:nvSpPr>
            <p:cNvPr id="119" name="Oval 3">
              <a:extLst>
                <a:ext uri="{FF2B5EF4-FFF2-40B4-BE49-F238E27FC236}">
                  <a16:creationId xmlns:a16="http://schemas.microsoft.com/office/drawing/2014/main" id="{882A4F5D-CDF8-211E-A692-18FA526369F8}"/>
                </a:ext>
              </a:extLst>
            </p:cNvPr>
            <p:cNvSpPr/>
            <p:nvPr/>
          </p:nvSpPr>
          <p:spPr>
            <a:xfrm>
              <a:off x="3014071" y="1774128"/>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0" name="Oval 3">
              <a:extLst>
                <a:ext uri="{FF2B5EF4-FFF2-40B4-BE49-F238E27FC236}">
                  <a16:creationId xmlns:a16="http://schemas.microsoft.com/office/drawing/2014/main" id="{97058438-14A9-F793-B0C8-1492021530B3}"/>
                </a:ext>
              </a:extLst>
            </p:cNvPr>
            <p:cNvSpPr/>
            <p:nvPr/>
          </p:nvSpPr>
          <p:spPr>
            <a:xfrm rot="7200000">
              <a:off x="3380790" y="2409304"/>
              <a:ext cx="427621" cy="925396"/>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21" name="Oval 3">
              <a:extLst>
                <a:ext uri="{FF2B5EF4-FFF2-40B4-BE49-F238E27FC236}">
                  <a16:creationId xmlns:a16="http://schemas.microsoft.com/office/drawing/2014/main" id="{D530B0CD-201A-9EB3-C983-00C0B6299978}"/>
                </a:ext>
              </a:extLst>
            </p:cNvPr>
            <p:cNvSpPr/>
            <p:nvPr/>
          </p:nvSpPr>
          <p:spPr>
            <a:xfrm rot="7200000">
              <a:off x="4139396" y="1116527"/>
              <a:ext cx="568580" cy="1210341"/>
            </a:xfrm>
            <a:custGeom>
              <a:avLst/>
              <a:gdLst/>
              <a:ahLst/>
              <a:cxnLst/>
              <a:rect l="l" t="t" r="r" b="b"/>
              <a:pathLst>
                <a:path w="568580" h="1210341">
                  <a:moveTo>
                    <a:pt x="135370" y="1210341"/>
                  </a:moveTo>
                  <a:cubicBezTo>
                    <a:pt x="58064" y="1073715"/>
                    <a:pt x="14249" y="915795"/>
                    <a:pt x="14249" y="747643"/>
                  </a:cubicBezTo>
                  <a:cubicBezTo>
                    <a:pt x="14249" y="580971"/>
                    <a:pt x="57296" y="424352"/>
                    <a:pt x="133560" y="288681"/>
                  </a:cubicBezTo>
                  <a:lnTo>
                    <a:pt x="0" y="208431"/>
                  </a:lnTo>
                  <a:lnTo>
                    <a:pt x="540814" y="0"/>
                  </a:lnTo>
                  <a:lnTo>
                    <a:pt x="568580" y="550068"/>
                  </a:lnTo>
                  <a:lnTo>
                    <a:pt x="437427" y="471263"/>
                  </a:lnTo>
                  <a:cubicBezTo>
                    <a:pt x="393156" y="553544"/>
                    <a:pt x="368437" y="647707"/>
                    <a:pt x="368437" y="747643"/>
                  </a:cubicBezTo>
                  <a:cubicBezTo>
                    <a:pt x="368437" y="851272"/>
                    <a:pt x="395017" y="948694"/>
                    <a:pt x="441871" y="1033383"/>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22" name="Oval 3">
              <a:extLst>
                <a:ext uri="{FF2B5EF4-FFF2-40B4-BE49-F238E27FC236}">
                  <a16:creationId xmlns:a16="http://schemas.microsoft.com/office/drawing/2014/main" id="{C25A064E-336A-7265-01DF-A705B17625C4}"/>
                </a:ext>
              </a:extLst>
            </p:cNvPr>
            <p:cNvSpPr/>
            <p:nvPr/>
          </p:nvSpPr>
          <p:spPr>
            <a:xfrm rot="3600000">
              <a:off x="3380790" y="1138953"/>
              <a:ext cx="427622" cy="925396"/>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23" name="Right Arrow 112">
              <a:extLst>
                <a:ext uri="{FF2B5EF4-FFF2-40B4-BE49-F238E27FC236}">
                  <a16:creationId xmlns:a16="http://schemas.microsoft.com/office/drawing/2014/main" id="{1CC9A7CE-6DAE-1D88-3409-F88867DC85A6}"/>
                </a:ext>
              </a:extLst>
            </p:cNvPr>
            <p:cNvSpPr/>
            <p:nvPr/>
          </p:nvSpPr>
          <p:spPr>
            <a:xfrm>
              <a:off x="4878247" y="4721949"/>
              <a:ext cx="2285999" cy="1051879"/>
            </a:xfrm>
            <a:prstGeom prst="rightArrow">
              <a:avLst>
                <a:gd name="adj1" fmla="val 53409"/>
                <a:gd name="adj2" fmla="val 601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4" name="Rectangle 123">
              <a:extLst>
                <a:ext uri="{FF2B5EF4-FFF2-40B4-BE49-F238E27FC236}">
                  <a16:creationId xmlns:a16="http://schemas.microsoft.com/office/drawing/2014/main" id="{01922112-0D13-6959-7184-05AA02361FD2}"/>
                </a:ext>
              </a:extLst>
            </p:cNvPr>
            <p:cNvSpPr/>
            <p:nvPr/>
          </p:nvSpPr>
          <p:spPr>
            <a:xfrm>
              <a:off x="2885839" y="4983605"/>
              <a:ext cx="1927393"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5" name="Oval 3">
              <a:extLst>
                <a:ext uri="{FF2B5EF4-FFF2-40B4-BE49-F238E27FC236}">
                  <a16:creationId xmlns:a16="http://schemas.microsoft.com/office/drawing/2014/main" id="{1BDE06C1-9A3D-2A4D-3882-300EA25D6E1F}"/>
                </a:ext>
              </a:extLst>
            </p:cNvPr>
            <p:cNvSpPr/>
            <p:nvPr/>
          </p:nvSpPr>
          <p:spPr>
            <a:xfrm>
              <a:off x="5669148" y="3298238"/>
              <a:ext cx="680085" cy="1471738"/>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26" name="Oval 3">
              <a:extLst>
                <a:ext uri="{FF2B5EF4-FFF2-40B4-BE49-F238E27FC236}">
                  <a16:creationId xmlns:a16="http://schemas.microsoft.com/office/drawing/2014/main" id="{B6B157FB-6E20-DDF1-9287-31EE018C08A5}"/>
                </a:ext>
              </a:extLst>
            </p:cNvPr>
            <p:cNvSpPr/>
            <p:nvPr/>
          </p:nvSpPr>
          <p:spPr>
            <a:xfrm>
              <a:off x="3335161" y="3298238"/>
              <a:ext cx="680085" cy="1471738"/>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27" name="Oval 3">
              <a:extLst>
                <a:ext uri="{FF2B5EF4-FFF2-40B4-BE49-F238E27FC236}">
                  <a16:creationId xmlns:a16="http://schemas.microsoft.com/office/drawing/2014/main" id="{3353BD0E-150F-7E60-F2C2-BC2831921DCF}"/>
                </a:ext>
              </a:extLst>
            </p:cNvPr>
            <p:cNvSpPr/>
            <p:nvPr/>
          </p:nvSpPr>
          <p:spPr>
            <a:xfrm rot="7200000">
              <a:off x="3919474" y="4308414"/>
              <a:ext cx="680084"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1024" name="Oval 3">
              <a:extLst>
                <a:ext uri="{FF2B5EF4-FFF2-40B4-BE49-F238E27FC236}">
                  <a16:creationId xmlns:a16="http://schemas.microsoft.com/office/drawing/2014/main" id="{0EFB9735-2D1E-865C-747B-FE62929660C7}"/>
                </a:ext>
              </a:extLst>
            </p:cNvPr>
            <p:cNvSpPr/>
            <p:nvPr/>
          </p:nvSpPr>
          <p:spPr>
            <a:xfrm rot="7200000">
              <a:off x="508592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25" name="Oval 3">
              <a:extLst>
                <a:ext uri="{FF2B5EF4-FFF2-40B4-BE49-F238E27FC236}">
                  <a16:creationId xmlns:a16="http://schemas.microsoft.com/office/drawing/2014/main" id="{9A48A794-7101-F826-8D26-384DD4032722}"/>
                </a:ext>
              </a:extLst>
            </p:cNvPr>
            <p:cNvSpPr/>
            <p:nvPr/>
          </p:nvSpPr>
          <p:spPr>
            <a:xfrm rot="3600000">
              <a:off x="5085924" y="4308412"/>
              <a:ext cx="680085" cy="1471739"/>
            </a:xfrm>
            <a:custGeom>
              <a:avLst/>
              <a:gdLst/>
              <a:ahLst/>
              <a:cxnLst/>
              <a:rect l="l" t="t" r="r" b="b"/>
              <a:pathLst>
                <a:path w="791186" h="1712168">
                  <a:moveTo>
                    <a:pt x="567087" y="0"/>
                  </a:moveTo>
                  <a:cubicBezTo>
                    <a:pt x="710121" y="252787"/>
                    <a:pt x="791186" y="544969"/>
                    <a:pt x="791186" y="856084"/>
                  </a:cubicBezTo>
                  <a:cubicBezTo>
                    <a:pt x="791186" y="1167199"/>
                    <a:pt x="710121" y="1459381"/>
                    <a:pt x="567087" y="1712168"/>
                  </a:cubicBezTo>
                  <a:lnTo>
                    <a:pt x="0" y="1384760"/>
                  </a:lnTo>
                  <a:cubicBezTo>
                    <a:pt x="86690" y="1228067"/>
                    <a:pt x="135866" y="1047818"/>
                    <a:pt x="135866" y="856084"/>
                  </a:cubicBezTo>
                  <a:cubicBezTo>
                    <a:pt x="135866" y="664350"/>
                    <a:pt x="86690" y="484102"/>
                    <a:pt x="0" y="327408"/>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026" name="Oval 3">
              <a:extLst>
                <a:ext uri="{FF2B5EF4-FFF2-40B4-BE49-F238E27FC236}">
                  <a16:creationId xmlns:a16="http://schemas.microsoft.com/office/drawing/2014/main" id="{05E1C00F-0CAE-A667-0C90-55AB0544EF83}"/>
                </a:ext>
              </a:extLst>
            </p:cNvPr>
            <p:cNvSpPr/>
            <p:nvPr/>
          </p:nvSpPr>
          <p:spPr>
            <a:xfrm rot="3600000">
              <a:off x="3919474" y="2288063"/>
              <a:ext cx="680085" cy="1471739"/>
            </a:xfrm>
            <a:custGeom>
              <a:avLst/>
              <a:gdLst/>
              <a:ahLst/>
              <a:cxnLst/>
              <a:rect l="l" t="t" r="r" b="b"/>
              <a:pathLst>
                <a:path w="791187" h="1712168">
                  <a:moveTo>
                    <a:pt x="224100" y="0"/>
                  </a:moveTo>
                  <a:lnTo>
                    <a:pt x="791187" y="327408"/>
                  </a:lnTo>
                  <a:cubicBezTo>
                    <a:pt x="704497" y="484101"/>
                    <a:pt x="655320" y="664350"/>
                    <a:pt x="655320" y="856084"/>
                  </a:cubicBezTo>
                  <a:cubicBezTo>
                    <a:pt x="655320" y="1047818"/>
                    <a:pt x="704497" y="1228067"/>
                    <a:pt x="791187" y="1384760"/>
                  </a:cubicBezTo>
                  <a:lnTo>
                    <a:pt x="224099" y="1712168"/>
                  </a:lnTo>
                  <a:cubicBezTo>
                    <a:pt x="81066" y="1459381"/>
                    <a:pt x="0" y="1167199"/>
                    <a:pt x="0" y="856084"/>
                  </a:cubicBezTo>
                  <a:cubicBezTo>
                    <a:pt x="0" y="544969"/>
                    <a:pt x="81066" y="252787"/>
                    <a:pt x="224100" y="0"/>
                  </a:cubicBezTo>
                  <a:close/>
                </a:path>
              </a:pathLst>
            </a:custGeom>
            <a:solidFill>
              <a:schemeClr val="accent6">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grpSp>
      <p:sp>
        <p:nvSpPr>
          <p:cNvPr id="1032" name="TextBox 1031">
            <a:extLst>
              <a:ext uri="{FF2B5EF4-FFF2-40B4-BE49-F238E27FC236}">
                <a16:creationId xmlns:a16="http://schemas.microsoft.com/office/drawing/2014/main" id="{CE251EB7-96ED-F789-FB0E-67B1633E6CCE}"/>
              </a:ext>
            </a:extLst>
          </p:cNvPr>
          <p:cNvSpPr txBox="1"/>
          <p:nvPr/>
        </p:nvSpPr>
        <p:spPr>
          <a:xfrm flipH="1">
            <a:off x="730330" y="1495468"/>
            <a:ext cx="1871000" cy="415498"/>
          </a:xfrm>
          <a:prstGeom prst="rect">
            <a:avLst/>
          </a:prstGeom>
          <a:noFill/>
        </p:spPr>
        <p:txBody>
          <a:bodyPr wrap="square" rtlCol="0">
            <a:spAutoFit/>
          </a:bodyPr>
          <a:lstStyle/>
          <a:p>
            <a:endParaRPr lang="en-US" sz="1050" dirty="0"/>
          </a:p>
          <a:p>
            <a:pPr marL="214313" indent="-214313">
              <a:buFont typeface="Arial" panose="020B0604020202020204" pitchFamily="34" charset="0"/>
              <a:buChar char="•"/>
            </a:pPr>
            <a:endParaRPr lang="en-US" sz="1050" dirty="0"/>
          </a:p>
        </p:txBody>
      </p:sp>
      <p:sp>
        <p:nvSpPr>
          <p:cNvPr id="1034" name="Rectangle: Rounded Corners 1033">
            <a:extLst>
              <a:ext uri="{FF2B5EF4-FFF2-40B4-BE49-F238E27FC236}">
                <a16:creationId xmlns:a16="http://schemas.microsoft.com/office/drawing/2014/main" id="{259DA62E-8E36-C7D9-F992-EF8A141EDD81}"/>
              </a:ext>
            </a:extLst>
          </p:cNvPr>
          <p:cNvSpPr/>
          <p:nvPr/>
        </p:nvSpPr>
        <p:spPr>
          <a:xfrm>
            <a:off x="2486332" y="740917"/>
            <a:ext cx="1258977" cy="988158"/>
          </a:xfrm>
          <a:prstGeom prst="roundRect">
            <a:avLst/>
          </a:prstGeom>
          <a:solidFill>
            <a:schemeClr val="accent3">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5" name="Rectangle: Rounded Corners 1034">
            <a:extLst>
              <a:ext uri="{FF2B5EF4-FFF2-40B4-BE49-F238E27FC236}">
                <a16:creationId xmlns:a16="http://schemas.microsoft.com/office/drawing/2014/main" id="{79A1DB57-C905-0514-C108-04A880AEA55D}"/>
              </a:ext>
            </a:extLst>
          </p:cNvPr>
          <p:cNvSpPr/>
          <p:nvPr/>
        </p:nvSpPr>
        <p:spPr>
          <a:xfrm>
            <a:off x="3932161" y="672082"/>
            <a:ext cx="1386470" cy="994547"/>
          </a:xfrm>
          <a:prstGeom prst="roundRect">
            <a:avLst/>
          </a:prstGeom>
          <a:solidFill>
            <a:schemeClr val="accent3">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36" name="Rectangle: Rounded Corners 1035">
            <a:extLst>
              <a:ext uri="{FF2B5EF4-FFF2-40B4-BE49-F238E27FC236}">
                <a16:creationId xmlns:a16="http://schemas.microsoft.com/office/drawing/2014/main" id="{51A10B06-C8B6-6130-D55D-963DE92AE780}"/>
              </a:ext>
            </a:extLst>
          </p:cNvPr>
          <p:cNvSpPr/>
          <p:nvPr/>
        </p:nvSpPr>
        <p:spPr>
          <a:xfrm>
            <a:off x="5634504" y="612046"/>
            <a:ext cx="1258977" cy="1038574"/>
          </a:xfrm>
          <a:prstGeom prst="roundRect">
            <a:avLst/>
          </a:prstGeom>
          <a:solidFill>
            <a:schemeClr val="accent3">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2" name="Isosceles Triangle 1041">
            <a:extLst>
              <a:ext uri="{FF2B5EF4-FFF2-40B4-BE49-F238E27FC236}">
                <a16:creationId xmlns:a16="http://schemas.microsoft.com/office/drawing/2014/main" id="{BAC07369-3C60-1884-95D9-94F6EE407319}"/>
              </a:ext>
            </a:extLst>
          </p:cNvPr>
          <p:cNvSpPr/>
          <p:nvPr/>
        </p:nvSpPr>
        <p:spPr>
          <a:xfrm rot="8871405">
            <a:off x="1882139" y="2584742"/>
            <a:ext cx="436481" cy="249296"/>
          </a:xfrm>
          <a:prstGeom prs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43" name="Isosceles Triangle 1042">
            <a:extLst>
              <a:ext uri="{FF2B5EF4-FFF2-40B4-BE49-F238E27FC236}">
                <a16:creationId xmlns:a16="http://schemas.microsoft.com/office/drawing/2014/main" id="{91A866B2-C66C-A05A-8059-1F00592B9580}"/>
              </a:ext>
            </a:extLst>
          </p:cNvPr>
          <p:cNvSpPr/>
          <p:nvPr/>
        </p:nvSpPr>
        <p:spPr>
          <a:xfrm rot="8871405">
            <a:off x="4932968" y="2584382"/>
            <a:ext cx="436481" cy="249296"/>
          </a:xfrm>
          <a:prstGeom prs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44" name="Isosceles Triangle 1043">
            <a:extLst>
              <a:ext uri="{FF2B5EF4-FFF2-40B4-BE49-F238E27FC236}">
                <a16:creationId xmlns:a16="http://schemas.microsoft.com/office/drawing/2014/main" id="{AAB55D50-5322-2585-2D52-5076CAAE70AF}"/>
              </a:ext>
            </a:extLst>
          </p:cNvPr>
          <p:cNvSpPr/>
          <p:nvPr/>
        </p:nvSpPr>
        <p:spPr>
          <a:xfrm rot="8871405">
            <a:off x="6370429" y="2516047"/>
            <a:ext cx="436481" cy="249296"/>
          </a:xfrm>
          <a:prstGeom prs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45" name="TextBox 1044">
            <a:extLst>
              <a:ext uri="{FF2B5EF4-FFF2-40B4-BE49-F238E27FC236}">
                <a16:creationId xmlns:a16="http://schemas.microsoft.com/office/drawing/2014/main" id="{12D9BAD9-FD31-9F8B-7677-CA468227A805}"/>
              </a:ext>
            </a:extLst>
          </p:cNvPr>
          <p:cNvSpPr txBox="1"/>
          <p:nvPr/>
        </p:nvSpPr>
        <p:spPr>
          <a:xfrm>
            <a:off x="-87029" y="1667403"/>
            <a:ext cx="4580163" cy="415498"/>
          </a:xfrm>
          <a:prstGeom prst="rect">
            <a:avLst/>
          </a:prstGeom>
          <a:noFill/>
        </p:spPr>
        <p:txBody>
          <a:bodyPr wrap="square">
            <a:spAutoFit/>
          </a:bodyPr>
          <a:lstStyle/>
          <a:p>
            <a:pPr algn="ctr"/>
            <a:r>
              <a:rPr lang="en-US" sz="1050" b="1" dirty="0">
                <a:solidFill>
                  <a:srgbClr val="00B0F0"/>
                </a:solidFill>
              </a:rPr>
              <a:t>24</a:t>
            </a:r>
          </a:p>
          <a:p>
            <a:pPr algn="ctr"/>
            <a:r>
              <a:rPr lang="en-US" sz="1050" b="1" dirty="0"/>
              <a:t>hours</a:t>
            </a:r>
          </a:p>
        </p:txBody>
      </p:sp>
      <p:sp>
        <p:nvSpPr>
          <p:cNvPr id="1046" name="TextBox 1045">
            <a:extLst>
              <a:ext uri="{FF2B5EF4-FFF2-40B4-BE49-F238E27FC236}">
                <a16:creationId xmlns:a16="http://schemas.microsoft.com/office/drawing/2014/main" id="{73A5A578-73BE-93AA-D493-E53A43A1676C}"/>
              </a:ext>
            </a:extLst>
          </p:cNvPr>
          <p:cNvSpPr txBox="1"/>
          <p:nvPr/>
        </p:nvSpPr>
        <p:spPr>
          <a:xfrm>
            <a:off x="4389204" y="1637584"/>
            <a:ext cx="4580163" cy="415498"/>
          </a:xfrm>
          <a:prstGeom prst="rect">
            <a:avLst/>
          </a:prstGeom>
          <a:noFill/>
        </p:spPr>
        <p:txBody>
          <a:bodyPr wrap="square">
            <a:spAutoFit/>
          </a:bodyPr>
          <a:lstStyle/>
          <a:p>
            <a:pPr algn="ctr"/>
            <a:r>
              <a:rPr lang="en-US" sz="1050" b="1" dirty="0">
                <a:solidFill>
                  <a:srgbClr val="00B0F0"/>
                </a:solidFill>
              </a:rPr>
              <a:t>24</a:t>
            </a:r>
          </a:p>
          <a:p>
            <a:pPr algn="ctr"/>
            <a:r>
              <a:rPr lang="en-US" sz="1050" b="1" dirty="0"/>
              <a:t>hours</a:t>
            </a:r>
          </a:p>
        </p:txBody>
      </p:sp>
      <p:sp>
        <p:nvSpPr>
          <p:cNvPr id="1047" name="TextBox 1046">
            <a:extLst>
              <a:ext uri="{FF2B5EF4-FFF2-40B4-BE49-F238E27FC236}">
                <a16:creationId xmlns:a16="http://schemas.microsoft.com/office/drawing/2014/main" id="{52F569DE-9856-C062-65D8-9C8A2D4E182D}"/>
              </a:ext>
            </a:extLst>
          </p:cNvPr>
          <p:cNvSpPr txBox="1"/>
          <p:nvPr/>
        </p:nvSpPr>
        <p:spPr>
          <a:xfrm>
            <a:off x="1456003" y="1673847"/>
            <a:ext cx="4580163" cy="415498"/>
          </a:xfrm>
          <a:prstGeom prst="rect">
            <a:avLst/>
          </a:prstGeom>
          <a:noFill/>
        </p:spPr>
        <p:txBody>
          <a:bodyPr wrap="square">
            <a:spAutoFit/>
          </a:bodyPr>
          <a:lstStyle/>
          <a:p>
            <a:pPr algn="ctr"/>
            <a:r>
              <a:rPr lang="en-US" sz="1050" b="1" dirty="0">
                <a:solidFill>
                  <a:srgbClr val="00B0F0"/>
                </a:solidFill>
              </a:rPr>
              <a:t>24</a:t>
            </a:r>
          </a:p>
          <a:p>
            <a:pPr algn="ctr"/>
            <a:r>
              <a:rPr lang="en-US" sz="1050" b="1" dirty="0"/>
              <a:t>hours</a:t>
            </a:r>
          </a:p>
        </p:txBody>
      </p:sp>
      <p:sp>
        <p:nvSpPr>
          <p:cNvPr id="1048" name="TextBox 1047">
            <a:extLst>
              <a:ext uri="{FF2B5EF4-FFF2-40B4-BE49-F238E27FC236}">
                <a16:creationId xmlns:a16="http://schemas.microsoft.com/office/drawing/2014/main" id="{7FFCC7AE-0BC6-481E-47C4-F12A3DC2D9C8}"/>
              </a:ext>
            </a:extLst>
          </p:cNvPr>
          <p:cNvSpPr txBox="1"/>
          <p:nvPr/>
        </p:nvSpPr>
        <p:spPr>
          <a:xfrm>
            <a:off x="2918635" y="1662371"/>
            <a:ext cx="4580163" cy="415498"/>
          </a:xfrm>
          <a:prstGeom prst="rect">
            <a:avLst/>
          </a:prstGeom>
          <a:noFill/>
        </p:spPr>
        <p:txBody>
          <a:bodyPr wrap="square">
            <a:spAutoFit/>
          </a:bodyPr>
          <a:lstStyle/>
          <a:p>
            <a:pPr algn="ctr"/>
            <a:r>
              <a:rPr lang="en-US" sz="1050" b="1" dirty="0">
                <a:solidFill>
                  <a:srgbClr val="00B0F0"/>
                </a:solidFill>
              </a:rPr>
              <a:t>24</a:t>
            </a:r>
          </a:p>
          <a:p>
            <a:pPr algn="ctr"/>
            <a:r>
              <a:rPr lang="en-US" sz="1050" b="1" dirty="0"/>
              <a:t>hours</a:t>
            </a:r>
          </a:p>
        </p:txBody>
      </p:sp>
      <p:sp>
        <p:nvSpPr>
          <p:cNvPr id="1049" name="TextBox 1048">
            <a:extLst>
              <a:ext uri="{FF2B5EF4-FFF2-40B4-BE49-F238E27FC236}">
                <a16:creationId xmlns:a16="http://schemas.microsoft.com/office/drawing/2014/main" id="{C7719BED-D92E-D0DF-5994-9C06740402EA}"/>
              </a:ext>
            </a:extLst>
          </p:cNvPr>
          <p:cNvSpPr txBox="1"/>
          <p:nvPr/>
        </p:nvSpPr>
        <p:spPr>
          <a:xfrm>
            <a:off x="2126583" y="2320690"/>
            <a:ext cx="4572000" cy="415498"/>
          </a:xfrm>
          <a:prstGeom prst="rect">
            <a:avLst/>
          </a:prstGeom>
          <a:noFill/>
        </p:spPr>
        <p:txBody>
          <a:bodyPr wrap="square">
            <a:spAutoFit/>
          </a:bodyPr>
          <a:lstStyle/>
          <a:p>
            <a:r>
              <a:rPr lang="en-US" sz="1050" b="1" dirty="0"/>
              <a:t>Sprint cycle 1</a:t>
            </a:r>
          </a:p>
          <a:p>
            <a:r>
              <a:rPr lang="en-US" sz="1050" dirty="0"/>
              <a:t>1-4 weeks</a:t>
            </a:r>
          </a:p>
        </p:txBody>
      </p:sp>
      <p:sp>
        <p:nvSpPr>
          <p:cNvPr id="1050" name="TextBox 1049">
            <a:extLst>
              <a:ext uri="{FF2B5EF4-FFF2-40B4-BE49-F238E27FC236}">
                <a16:creationId xmlns:a16="http://schemas.microsoft.com/office/drawing/2014/main" id="{429AA1DF-5105-3204-E095-D5FCF71877C6}"/>
              </a:ext>
            </a:extLst>
          </p:cNvPr>
          <p:cNvSpPr txBox="1"/>
          <p:nvPr/>
        </p:nvSpPr>
        <p:spPr>
          <a:xfrm>
            <a:off x="3675262" y="2298126"/>
            <a:ext cx="4572000" cy="415498"/>
          </a:xfrm>
          <a:prstGeom prst="rect">
            <a:avLst/>
          </a:prstGeom>
          <a:noFill/>
        </p:spPr>
        <p:txBody>
          <a:bodyPr wrap="square">
            <a:spAutoFit/>
          </a:bodyPr>
          <a:lstStyle/>
          <a:p>
            <a:r>
              <a:rPr lang="en-US" sz="1050" b="1" dirty="0"/>
              <a:t>Sprint cycle 2</a:t>
            </a:r>
          </a:p>
          <a:p>
            <a:r>
              <a:rPr lang="en-US" sz="1050" dirty="0"/>
              <a:t>1-4 weeks</a:t>
            </a:r>
          </a:p>
        </p:txBody>
      </p:sp>
      <p:sp>
        <p:nvSpPr>
          <p:cNvPr id="1051" name="TextBox 1050">
            <a:extLst>
              <a:ext uri="{FF2B5EF4-FFF2-40B4-BE49-F238E27FC236}">
                <a16:creationId xmlns:a16="http://schemas.microsoft.com/office/drawing/2014/main" id="{AF0F9E67-D71D-9361-ED63-F746E5EC8AFB}"/>
              </a:ext>
            </a:extLst>
          </p:cNvPr>
          <p:cNvSpPr txBox="1"/>
          <p:nvPr/>
        </p:nvSpPr>
        <p:spPr>
          <a:xfrm>
            <a:off x="5176831" y="2320690"/>
            <a:ext cx="4572000" cy="415498"/>
          </a:xfrm>
          <a:prstGeom prst="rect">
            <a:avLst/>
          </a:prstGeom>
          <a:noFill/>
        </p:spPr>
        <p:txBody>
          <a:bodyPr wrap="square">
            <a:spAutoFit/>
          </a:bodyPr>
          <a:lstStyle/>
          <a:p>
            <a:r>
              <a:rPr lang="en-US" sz="1050" b="1" dirty="0"/>
              <a:t>Sprint cycle 3</a:t>
            </a:r>
          </a:p>
          <a:p>
            <a:r>
              <a:rPr lang="en-US" sz="1050" dirty="0"/>
              <a:t>1-4 weeks</a:t>
            </a:r>
          </a:p>
        </p:txBody>
      </p:sp>
      <p:sp>
        <p:nvSpPr>
          <p:cNvPr id="1052" name="TextBox 1051">
            <a:extLst>
              <a:ext uri="{FF2B5EF4-FFF2-40B4-BE49-F238E27FC236}">
                <a16:creationId xmlns:a16="http://schemas.microsoft.com/office/drawing/2014/main" id="{1198AB2B-E0B6-7E89-5869-4BE75DD886ED}"/>
              </a:ext>
            </a:extLst>
          </p:cNvPr>
          <p:cNvSpPr txBox="1"/>
          <p:nvPr/>
        </p:nvSpPr>
        <p:spPr>
          <a:xfrm>
            <a:off x="6662286" y="2284072"/>
            <a:ext cx="4532721" cy="415498"/>
          </a:xfrm>
          <a:prstGeom prst="rect">
            <a:avLst/>
          </a:prstGeom>
          <a:noFill/>
        </p:spPr>
        <p:txBody>
          <a:bodyPr wrap="square">
            <a:spAutoFit/>
          </a:bodyPr>
          <a:lstStyle/>
          <a:p>
            <a:r>
              <a:rPr lang="en-US" sz="1050" b="1" dirty="0"/>
              <a:t>Sprint cycle 4</a:t>
            </a:r>
          </a:p>
          <a:p>
            <a:r>
              <a:rPr lang="en-US" sz="1050" dirty="0"/>
              <a:t>1-4 weeks</a:t>
            </a:r>
          </a:p>
        </p:txBody>
      </p:sp>
      <p:sp>
        <p:nvSpPr>
          <p:cNvPr id="1053" name="TextBox 1052">
            <a:extLst>
              <a:ext uri="{FF2B5EF4-FFF2-40B4-BE49-F238E27FC236}">
                <a16:creationId xmlns:a16="http://schemas.microsoft.com/office/drawing/2014/main" id="{545A16C0-C3B6-A9B3-FAFA-9A7737C6E333}"/>
              </a:ext>
            </a:extLst>
          </p:cNvPr>
          <p:cNvSpPr txBox="1"/>
          <p:nvPr/>
        </p:nvSpPr>
        <p:spPr>
          <a:xfrm flipH="1">
            <a:off x="721521" y="779166"/>
            <a:ext cx="1427055" cy="1246495"/>
          </a:xfrm>
          <a:prstGeom prst="rect">
            <a:avLst/>
          </a:prstGeom>
          <a:noFill/>
        </p:spPr>
        <p:txBody>
          <a:bodyPr wrap="square" rtlCol="0">
            <a:spAutoFit/>
          </a:bodyPr>
          <a:lstStyle/>
          <a:p>
            <a:r>
              <a:rPr lang="en-US" sz="900" b="1" dirty="0"/>
              <a:t>Daily Scrum in Sprint1</a:t>
            </a:r>
          </a:p>
          <a:p>
            <a:pPr marL="214313" indent="-214313">
              <a:buFont typeface="Arial" panose="020B0604020202020204" pitchFamily="34" charset="0"/>
              <a:buChar char="•"/>
            </a:pPr>
            <a:r>
              <a:rPr lang="en-US" sz="900" dirty="0"/>
              <a:t>Previous work</a:t>
            </a:r>
          </a:p>
          <a:p>
            <a:pPr marL="214313" indent="-214313">
              <a:buFont typeface="Arial" panose="020B0604020202020204" pitchFamily="34" charset="0"/>
              <a:buChar char="•"/>
            </a:pPr>
            <a:r>
              <a:rPr lang="en-US" sz="900" dirty="0"/>
              <a:t>Discuss for changes and new requirements</a:t>
            </a:r>
          </a:p>
          <a:p>
            <a:pPr marL="214313" indent="-214313">
              <a:buFont typeface="Arial" panose="020B0604020202020204" pitchFamily="34" charset="0"/>
              <a:buChar char="•"/>
            </a:pPr>
            <a:r>
              <a:rPr lang="en-US" sz="900" dirty="0"/>
              <a:t>Plan today work</a:t>
            </a:r>
          </a:p>
          <a:p>
            <a:endParaRPr lang="en-US" sz="1050" dirty="0"/>
          </a:p>
          <a:p>
            <a:pPr marL="214313" indent="-214313">
              <a:buFont typeface="Arial" panose="020B0604020202020204" pitchFamily="34" charset="0"/>
              <a:buChar char="•"/>
            </a:pPr>
            <a:endParaRPr lang="en-US" sz="1050" dirty="0"/>
          </a:p>
        </p:txBody>
      </p:sp>
      <p:sp>
        <p:nvSpPr>
          <p:cNvPr id="1054" name="TextBox 1053">
            <a:extLst>
              <a:ext uri="{FF2B5EF4-FFF2-40B4-BE49-F238E27FC236}">
                <a16:creationId xmlns:a16="http://schemas.microsoft.com/office/drawing/2014/main" id="{886C8195-E041-99E0-7745-F592CE31BD68}"/>
              </a:ext>
            </a:extLst>
          </p:cNvPr>
          <p:cNvSpPr txBox="1"/>
          <p:nvPr/>
        </p:nvSpPr>
        <p:spPr>
          <a:xfrm>
            <a:off x="2453770" y="749802"/>
            <a:ext cx="1353082" cy="784830"/>
          </a:xfrm>
          <a:prstGeom prst="rect">
            <a:avLst/>
          </a:prstGeom>
          <a:noFill/>
        </p:spPr>
        <p:txBody>
          <a:bodyPr wrap="square" rtlCol="0">
            <a:spAutoFit/>
          </a:bodyPr>
          <a:lstStyle/>
          <a:p>
            <a:r>
              <a:rPr lang="en-US" sz="900" b="1" dirty="0"/>
              <a:t>Daily scrum in sprint2</a:t>
            </a:r>
          </a:p>
          <a:p>
            <a:pPr marL="214313" indent="-214313">
              <a:buFont typeface="Arial" panose="020B0604020202020204" pitchFamily="34" charset="0"/>
              <a:buChar char="•"/>
            </a:pPr>
            <a:r>
              <a:rPr lang="en-US" sz="900" dirty="0"/>
              <a:t>Discuss on Design </a:t>
            </a:r>
          </a:p>
          <a:p>
            <a:pPr marL="214313" indent="-214313">
              <a:buFont typeface="Arial" panose="020B0604020202020204" pitchFamily="34" charset="0"/>
              <a:buChar char="•"/>
            </a:pPr>
            <a:r>
              <a:rPr lang="en-US" sz="900" dirty="0"/>
              <a:t>Updates in the proposed design</a:t>
            </a:r>
          </a:p>
          <a:p>
            <a:pPr marL="214313" indent="-214313">
              <a:buFont typeface="Arial" panose="020B0604020202020204" pitchFamily="34" charset="0"/>
              <a:buChar char="•"/>
            </a:pPr>
            <a:r>
              <a:rPr lang="en-US" sz="900" dirty="0"/>
              <a:t>Plan today work</a:t>
            </a:r>
          </a:p>
        </p:txBody>
      </p:sp>
      <p:sp>
        <p:nvSpPr>
          <p:cNvPr id="1058" name="TextBox 1057">
            <a:extLst>
              <a:ext uri="{FF2B5EF4-FFF2-40B4-BE49-F238E27FC236}">
                <a16:creationId xmlns:a16="http://schemas.microsoft.com/office/drawing/2014/main" id="{DCA8A072-899E-BDCC-AF14-3A990EFF0C38}"/>
              </a:ext>
            </a:extLst>
          </p:cNvPr>
          <p:cNvSpPr txBox="1"/>
          <p:nvPr/>
        </p:nvSpPr>
        <p:spPr>
          <a:xfrm flipH="1">
            <a:off x="4014271" y="707133"/>
            <a:ext cx="1341553" cy="923330"/>
          </a:xfrm>
          <a:prstGeom prst="rect">
            <a:avLst/>
          </a:prstGeom>
          <a:noFill/>
          <a:ln>
            <a:solidFill>
              <a:schemeClr val="bg1"/>
            </a:solidFill>
          </a:ln>
        </p:spPr>
        <p:txBody>
          <a:bodyPr wrap="square" rtlCol="0">
            <a:spAutoFit/>
          </a:bodyPr>
          <a:lstStyle/>
          <a:p>
            <a:r>
              <a:rPr lang="en-US" sz="900" b="1" dirty="0"/>
              <a:t>Daily scrum in sprint3</a:t>
            </a:r>
          </a:p>
          <a:p>
            <a:pPr marL="128588" indent="-128588">
              <a:buFont typeface="Arial" panose="020B0604020202020204" pitchFamily="34" charset="0"/>
              <a:buChar char="•"/>
            </a:pPr>
            <a:r>
              <a:rPr lang="en-US" sz="900" dirty="0"/>
              <a:t>Model </a:t>
            </a:r>
          </a:p>
          <a:p>
            <a:r>
              <a:rPr lang="en-US" sz="900" dirty="0"/>
              <a:t>     Implementation</a:t>
            </a:r>
          </a:p>
          <a:p>
            <a:pPr marL="128588" indent="-128588">
              <a:buFont typeface="Arial" panose="020B0604020202020204" pitchFamily="34" charset="0"/>
              <a:buChar char="•"/>
            </a:pPr>
            <a:r>
              <a:rPr lang="en-US" sz="900" dirty="0"/>
              <a:t>Discuss performance optimization</a:t>
            </a:r>
          </a:p>
          <a:p>
            <a:pPr marL="128588" indent="-128588">
              <a:buFont typeface="Arial" panose="020B0604020202020204" pitchFamily="34" charset="0"/>
              <a:buChar char="•"/>
            </a:pPr>
            <a:r>
              <a:rPr lang="en-US" sz="900" dirty="0"/>
              <a:t>Plan today work</a:t>
            </a:r>
          </a:p>
        </p:txBody>
      </p:sp>
      <p:sp>
        <p:nvSpPr>
          <p:cNvPr id="1059" name="TextBox 1058">
            <a:extLst>
              <a:ext uri="{FF2B5EF4-FFF2-40B4-BE49-F238E27FC236}">
                <a16:creationId xmlns:a16="http://schemas.microsoft.com/office/drawing/2014/main" id="{ADD7217F-F668-CE57-C207-E60C4620C439}"/>
              </a:ext>
            </a:extLst>
          </p:cNvPr>
          <p:cNvSpPr txBox="1"/>
          <p:nvPr/>
        </p:nvSpPr>
        <p:spPr>
          <a:xfrm>
            <a:off x="7826241" y="1182557"/>
            <a:ext cx="1113869" cy="1454244"/>
          </a:xfrm>
          <a:prstGeom prst="rect">
            <a:avLst/>
          </a:prstGeom>
          <a:noFill/>
        </p:spPr>
        <p:txBody>
          <a:bodyPr wrap="square" rtlCol="0">
            <a:spAutoFit/>
          </a:bodyPr>
          <a:lstStyle/>
          <a:p>
            <a:r>
              <a:rPr lang="en-US" sz="750" b="1" dirty="0"/>
              <a:t>Sprint Review</a:t>
            </a:r>
          </a:p>
          <a:p>
            <a:pPr marL="214313" indent="-214313">
              <a:buFont typeface="Arial" panose="020B0604020202020204" pitchFamily="34" charset="0"/>
              <a:buChar char="•"/>
            </a:pPr>
            <a:r>
              <a:rPr lang="en-US" sz="750" dirty="0"/>
              <a:t>Demo of proposed model </a:t>
            </a:r>
          </a:p>
          <a:p>
            <a:pPr marL="214313" indent="-214313">
              <a:buFont typeface="Arial" panose="020B0604020202020204" pitchFamily="34" charset="0"/>
              <a:buChar char="•"/>
            </a:pPr>
            <a:r>
              <a:rPr lang="en-US" sz="750" dirty="0"/>
              <a:t>Discuss what’s done and</a:t>
            </a:r>
          </a:p>
          <a:p>
            <a:r>
              <a:rPr lang="en-US" sz="750" dirty="0"/>
              <a:t>        what wasn’t done</a:t>
            </a:r>
          </a:p>
          <a:p>
            <a:pPr marL="214313" indent="-214313">
              <a:buFont typeface="Arial" panose="020B0604020202020204" pitchFamily="34" charset="0"/>
              <a:buChar char="•"/>
            </a:pPr>
            <a:r>
              <a:rPr lang="en-US" sz="750" dirty="0"/>
              <a:t>Getting feedback from  the scrum master  and  stakeholders</a:t>
            </a:r>
          </a:p>
          <a:p>
            <a:endParaRPr lang="en-IN" sz="1350" dirty="0"/>
          </a:p>
        </p:txBody>
      </p:sp>
      <p:sp>
        <p:nvSpPr>
          <p:cNvPr id="1062" name="TextBox 1061">
            <a:extLst>
              <a:ext uri="{FF2B5EF4-FFF2-40B4-BE49-F238E27FC236}">
                <a16:creationId xmlns:a16="http://schemas.microsoft.com/office/drawing/2014/main" id="{33F5EFD4-5795-6925-2228-5A2494CE1731}"/>
              </a:ext>
            </a:extLst>
          </p:cNvPr>
          <p:cNvSpPr txBox="1"/>
          <p:nvPr/>
        </p:nvSpPr>
        <p:spPr>
          <a:xfrm>
            <a:off x="5623691" y="669442"/>
            <a:ext cx="1317674" cy="1131079"/>
          </a:xfrm>
          <a:prstGeom prst="rect">
            <a:avLst/>
          </a:prstGeom>
          <a:noFill/>
        </p:spPr>
        <p:txBody>
          <a:bodyPr wrap="square" rtlCol="0">
            <a:spAutoFit/>
          </a:bodyPr>
          <a:lstStyle/>
          <a:p>
            <a:r>
              <a:rPr lang="en-US" sz="900" b="1" dirty="0"/>
              <a:t>Daily scrum in sprint4 </a:t>
            </a:r>
          </a:p>
          <a:p>
            <a:r>
              <a:rPr lang="en-US" sz="900" dirty="0"/>
              <a:t>      Prototyping</a:t>
            </a:r>
          </a:p>
          <a:p>
            <a:pPr marL="128588" indent="-128588">
              <a:buFont typeface="Arial" panose="020B0604020202020204" pitchFamily="34" charset="0"/>
              <a:buChar char="•"/>
            </a:pPr>
            <a:r>
              <a:rPr lang="en-US" sz="900" dirty="0"/>
              <a:t>Code review</a:t>
            </a:r>
          </a:p>
          <a:p>
            <a:pPr marL="128588" indent="-128588">
              <a:buFont typeface="Arial" panose="020B0604020202020204" pitchFamily="34" charset="0"/>
              <a:buChar char="•"/>
            </a:pPr>
            <a:r>
              <a:rPr lang="en-US" sz="900" dirty="0"/>
              <a:t>System integration and deployment</a:t>
            </a:r>
          </a:p>
          <a:p>
            <a:pPr marL="128588" indent="-128588">
              <a:buFont typeface="Arial" panose="020B0604020202020204" pitchFamily="34" charset="0"/>
              <a:buChar char="•"/>
            </a:pPr>
            <a:r>
              <a:rPr lang="en-US" sz="900" dirty="0"/>
              <a:t>Plan today work</a:t>
            </a:r>
          </a:p>
          <a:p>
            <a:endParaRPr lang="en-IN" sz="1350" dirty="0"/>
          </a:p>
        </p:txBody>
      </p:sp>
      <p:sp>
        <p:nvSpPr>
          <p:cNvPr id="1063" name="Rectangle 1062">
            <a:extLst>
              <a:ext uri="{FF2B5EF4-FFF2-40B4-BE49-F238E27FC236}">
                <a16:creationId xmlns:a16="http://schemas.microsoft.com/office/drawing/2014/main" id="{EB662FB5-E6A6-DCA2-3297-B7467BBA6A3E}"/>
              </a:ext>
            </a:extLst>
          </p:cNvPr>
          <p:cNvSpPr/>
          <p:nvPr/>
        </p:nvSpPr>
        <p:spPr>
          <a:xfrm>
            <a:off x="3399333" y="3392740"/>
            <a:ext cx="1289722" cy="1895800"/>
          </a:xfrm>
          <a:prstGeom prst="rect">
            <a:avLst/>
          </a:prstGeom>
          <a:solidFill>
            <a:schemeClr val="accent1">
              <a:lumMod val="20000"/>
              <a:lumOff val="8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5" name="Rectangle 1064">
            <a:extLst>
              <a:ext uri="{FF2B5EF4-FFF2-40B4-BE49-F238E27FC236}">
                <a16:creationId xmlns:a16="http://schemas.microsoft.com/office/drawing/2014/main" id="{14C63B63-36ED-B5A1-A038-1982E85CC254}"/>
              </a:ext>
            </a:extLst>
          </p:cNvPr>
          <p:cNvSpPr/>
          <p:nvPr/>
        </p:nvSpPr>
        <p:spPr>
          <a:xfrm>
            <a:off x="6464168" y="3418622"/>
            <a:ext cx="1312785" cy="1881775"/>
          </a:xfrm>
          <a:prstGeom prst="rect">
            <a:avLst/>
          </a:prstGeom>
          <a:solidFill>
            <a:schemeClr val="accent1">
              <a:lumMod val="20000"/>
              <a:lumOff val="8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66" name="Isosceles Triangle 1065">
            <a:extLst>
              <a:ext uri="{FF2B5EF4-FFF2-40B4-BE49-F238E27FC236}">
                <a16:creationId xmlns:a16="http://schemas.microsoft.com/office/drawing/2014/main" id="{D1E5AAC6-FDCF-FFB4-B104-008EAF951754}"/>
              </a:ext>
            </a:extLst>
          </p:cNvPr>
          <p:cNvSpPr/>
          <p:nvPr/>
        </p:nvSpPr>
        <p:spPr>
          <a:xfrm rot="8871405">
            <a:off x="3393044" y="2534668"/>
            <a:ext cx="436481" cy="249296"/>
          </a:xfrm>
          <a:prstGeom prst="triangle">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7" name="Rectangle 1066">
            <a:extLst>
              <a:ext uri="{FF2B5EF4-FFF2-40B4-BE49-F238E27FC236}">
                <a16:creationId xmlns:a16="http://schemas.microsoft.com/office/drawing/2014/main" id="{BC064D01-413B-30C1-7BB1-ACA413B94735}"/>
              </a:ext>
            </a:extLst>
          </p:cNvPr>
          <p:cNvSpPr/>
          <p:nvPr/>
        </p:nvSpPr>
        <p:spPr>
          <a:xfrm>
            <a:off x="4868094" y="3394117"/>
            <a:ext cx="1289722" cy="1887341"/>
          </a:xfrm>
          <a:prstGeom prst="rect">
            <a:avLst/>
          </a:prstGeom>
          <a:solidFill>
            <a:schemeClr val="accent1">
              <a:lumMod val="20000"/>
              <a:lumOff val="8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68" name="TextBox 1067">
            <a:extLst>
              <a:ext uri="{FF2B5EF4-FFF2-40B4-BE49-F238E27FC236}">
                <a16:creationId xmlns:a16="http://schemas.microsoft.com/office/drawing/2014/main" id="{319AB5F8-4770-8CDE-1842-C23701B959AE}"/>
              </a:ext>
            </a:extLst>
          </p:cNvPr>
          <p:cNvSpPr txBox="1"/>
          <p:nvPr/>
        </p:nvSpPr>
        <p:spPr>
          <a:xfrm>
            <a:off x="1838388" y="3429000"/>
            <a:ext cx="1407926" cy="1615827"/>
          </a:xfrm>
          <a:prstGeom prst="rect">
            <a:avLst/>
          </a:prstGeom>
          <a:noFill/>
        </p:spPr>
        <p:txBody>
          <a:bodyPr wrap="square" rtlCol="0">
            <a:spAutoFit/>
          </a:bodyPr>
          <a:lstStyle/>
          <a:p>
            <a:r>
              <a:rPr lang="en-US" sz="900" dirty="0"/>
              <a:t>1.communication with stake holders</a:t>
            </a:r>
          </a:p>
          <a:p>
            <a:r>
              <a:rPr lang="en-US" sz="900" dirty="0"/>
              <a:t>2.Functionality Requirements</a:t>
            </a:r>
          </a:p>
          <a:p>
            <a:r>
              <a:rPr lang="en-US" sz="900" dirty="0"/>
              <a:t>3.Gap analysis</a:t>
            </a:r>
          </a:p>
          <a:p>
            <a:r>
              <a:rPr lang="en-US" sz="900" dirty="0"/>
              <a:t>5.Motivation behind the work</a:t>
            </a:r>
          </a:p>
          <a:p>
            <a:r>
              <a:rPr lang="en-US" sz="900" dirty="0"/>
              <a:t>6.Justification of the problem statement</a:t>
            </a:r>
          </a:p>
          <a:p>
            <a:r>
              <a:rPr lang="en-US" sz="900" dirty="0"/>
              <a:t>7.Define scope and objectives</a:t>
            </a:r>
            <a:endParaRPr lang="en-IN" sz="900" dirty="0"/>
          </a:p>
        </p:txBody>
      </p:sp>
      <p:sp>
        <p:nvSpPr>
          <p:cNvPr id="1069" name="TextBox 1068">
            <a:extLst>
              <a:ext uri="{FF2B5EF4-FFF2-40B4-BE49-F238E27FC236}">
                <a16:creationId xmlns:a16="http://schemas.microsoft.com/office/drawing/2014/main" id="{5AA67A88-3DFC-41D4-F2ED-DABE339625EC}"/>
              </a:ext>
            </a:extLst>
          </p:cNvPr>
          <p:cNvSpPr txBox="1"/>
          <p:nvPr/>
        </p:nvSpPr>
        <p:spPr>
          <a:xfrm>
            <a:off x="3474639" y="3434098"/>
            <a:ext cx="1231594" cy="1477328"/>
          </a:xfrm>
          <a:prstGeom prst="rect">
            <a:avLst/>
          </a:prstGeom>
          <a:noFill/>
        </p:spPr>
        <p:txBody>
          <a:bodyPr wrap="square" rtlCol="0">
            <a:spAutoFit/>
          </a:bodyPr>
          <a:lstStyle/>
          <a:p>
            <a:r>
              <a:rPr lang="en-US" sz="900" dirty="0"/>
              <a:t>1.Design of the model</a:t>
            </a:r>
          </a:p>
          <a:p>
            <a:r>
              <a:rPr lang="en-US" sz="900" dirty="0"/>
              <a:t>2.Usecase diagram</a:t>
            </a:r>
          </a:p>
          <a:p>
            <a:r>
              <a:rPr lang="en-US" sz="900" dirty="0"/>
              <a:t>3.class diagram </a:t>
            </a:r>
          </a:p>
          <a:p>
            <a:r>
              <a:rPr lang="en-US" sz="900" dirty="0"/>
              <a:t>4.Activity diagram</a:t>
            </a:r>
          </a:p>
          <a:p>
            <a:r>
              <a:rPr lang="en-US" sz="900" dirty="0"/>
              <a:t>5.Data preparation</a:t>
            </a:r>
          </a:p>
          <a:p>
            <a:r>
              <a:rPr lang="en-US" sz="900" dirty="0"/>
              <a:t>6.propose work flow model</a:t>
            </a:r>
          </a:p>
          <a:p>
            <a:r>
              <a:rPr lang="en-US" sz="900" dirty="0"/>
              <a:t>7. Resource cost estimation.</a:t>
            </a:r>
          </a:p>
          <a:p>
            <a:endParaRPr lang="en-IN" sz="900" dirty="0"/>
          </a:p>
        </p:txBody>
      </p:sp>
      <p:sp>
        <p:nvSpPr>
          <p:cNvPr id="1070" name="TextBox 1069">
            <a:extLst>
              <a:ext uri="{FF2B5EF4-FFF2-40B4-BE49-F238E27FC236}">
                <a16:creationId xmlns:a16="http://schemas.microsoft.com/office/drawing/2014/main" id="{F6F00217-2FA2-46C0-93FA-2D842036C872}"/>
              </a:ext>
            </a:extLst>
          </p:cNvPr>
          <p:cNvSpPr txBox="1"/>
          <p:nvPr/>
        </p:nvSpPr>
        <p:spPr>
          <a:xfrm>
            <a:off x="4886662" y="3452910"/>
            <a:ext cx="1336943" cy="1892826"/>
          </a:xfrm>
          <a:prstGeom prst="rect">
            <a:avLst/>
          </a:prstGeom>
          <a:noFill/>
        </p:spPr>
        <p:txBody>
          <a:bodyPr wrap="square" rtlCol="0">
            <a:spAutoFit/>
          </a:bodyPr>
          <a:lstStyle/>
          <a:p>
            <a:r>
              <a:rPr lang="en-US" sz="900" dirty="0"/>
              <a:t>1.Model Implementation</a:t>
            </a:r>
          </a:p>
          <a:p>
            <a:r>
              <a:rPr lang="en-US" sz="900" dirty="0"/>
              <a:t>2.Coding of proposed </a:t>
            </a:r>
          </a:p>
          <a:p>
            <a:r>
              <a:rPr lang="en-US" sz="900" dirty="0"/>
              <a:t>model.</a:t>
            </a:r>
          </a:p>
          <a:p>
            <a:r>
              <a:rPr lang="en-US" sz="900" dirty="0"/>
              <a:t>3. Training of proposed model.</a:t>
            </a:r>
          </a:p>
          <a:p>
            <a:r>
              <a:rPr lang="en-US" sz="900" dirty="0"/>
              <a:t>4.Testing of proposed model</a:t>
            </a:r>
          </a:p>
          <a:p>
            <a:r>
              <a:rPr lang="en-US" sz="900" dirty="0"/>
              <a:t>5.Perfomance Evaluation</a:t>
            </a:r>
            <a:endParaRPr lang="en-IN" sz="900" dirty="0"/>
          </a:p>
          <a:p>
            <a:r>
              <a:rPr lang="en-IN" sz="900" dirty="0"/>
              <a:t>6.</a:t>
            </a:r>
            <a:r>
              <a:rPr lang="en-US" sz="900" dirty="0"/>
              <a:t> .Comparison with   Existing Models</a:t>
            </a:r>
            <a:endParaRPr lang="en-IN" sz="900" dirty="0"/>
          </a:p>
          <a:p>
            <a:endParaRPr lang="en-US" sz="900" dirty="0"/>
          </a:p>
        </p:txBody>
      </p:sp>
      <p:sp>
        <p:nvSpPr>
          <p:cNvPr id="1071" name="TextBox 1070">
            <a:extLst>
              <a:ext uri="{FF2B5EF4-FFF2-40B4-BE49-F238E27FC236}">
                <a16:creationId xmlns:a16="http://schemas.microsoft.com/office/drawing/2014/main" id="{E859A8AE-BF82-E11F-157D-EBF8101E4E69}"/>
              </a:ext>
            </a:extLst>
          </p:cNvPr>
          <p:cNvSpPr txBox="1"/>
          <p:nvPr/>
        </p:nvSpPr>
        <p:spPr>
          <a:xfrm>
            <a:off x="6508019" y="3462291"/>
            <a:ext cx="1289722" cy="1338828"/>
          </a:xfrm>
          <a:prstGeom prst="rect">
            <a:avLst/>
          </a:prstGeom>
          <a:noFill/>
        </p:spPr>
        <p:txBody>
          <a:bodyPr wrap="square" rtlCol="0">
            <a:spAutoFit/>
          </a:bodyPr>
          <a:lstStyle/>
          <a:p>
            <a:endParaRPr lang="en-US" sz="900" dirty="0"/>
          </a:p>
          <a:p>
            <a:r>
              <a:rPr lang="en-US" sz="900" dirty="0"/>
              <a:t>1.Prototyping</a:t>
            </a:r>
          </a:p>
          <a:p>
            <a:r>
              <a:rPr lang="en-US" sz="900" dirty="0"/>
              <a:t>2.Implementing    functionalities</a:t>
            </a:r>
          </a:p>
          <a:p>
            <a:r>
              <a:rPr lang="en-US" sz="900" dirty="0"/>
              <a:t>3.Integration with proposed model</a:t>
            </a:r>
          </a:p>
          <a:p>
            <a:r>
              <a:rPr lang="en-US" sz="900" dirty="0"/>
              <a:t>5.system integration</a:t>
            </a:r>
          </a:p>
          <a:p>
            <a:r>
              <a:rPr lang="en-US" sz="900" dirty="0"/>
              <a:t>6.Maintainence</a:t>
            </a:r>
          </a:p>
          <a:p>
            <a:r>
              <a:rPr lang="en-US" sz="900" dirty="0"/>
              <a:t>7.Deployment</a:t>
            </a:r>
          </a:p>
        </p:txBody>
      </p:sp>
      <p:sp>
        <p:nvSpPr>
          <p:cNvPr id="1072" name="Rectangle: Rounded Corners 1071">
            <a:extLst>
              <a:ext uri="{FF2B5EF4-FFF2-40B4-BE49-F238E27FC236}">
                <a16:creationId xmlns:a16="http://schemas.microsoft.com/office/drawing/2014/main" id="{46852065-AEE1-4D61-E484-EC9FECD3274E}"/>
              </a:ext>
            </a:extLst>
          </p:cNvPr>
          <p:cNvSpPr/>
          <p:nvPr/>
        </p:nvSpPr>
        <p:spPr>
          <a:xfrm>
            <a:off x="119028" y="1990633"/>
            <a:ext cx="1581884" cy="907175"/>
          </a:xfrm>
          <a:prstGeom prst="roundRect">
            <a:avLst/>
          </a:prstGeom>
          <a:solidFill>
            <a:schemeClr val="accent3">
              <a:lumMod val="20000"/>
              <a:lumOff val="80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4" name="TextBox 1073">
            <a:extLst>
              <a:ext uri="{FF2B5EF4-FFF2-40B4-BE49-F238E27FC236}">
                <a16:creationId xmlns:a16="http://schemas.microsoft.com/office/drawing/2014/main" id="{9DF57B9A-B279-FE74-8F06-8664937FBA13}"/>
              </a:ext>
            </a:extLst>
          </p:cNvPr>
          <p:cNvSpPr txBox="1"/>
          <p:nvPr/>
        </p:nvSpPr>
        <p:spPr>
          <a:xfrm>
            <a:off x="157385" y="2016331"/>
            <a:ext cx="1481512" cy="1061829"/>
          </a:xfrm>
          <a:prstGeom prst="rect">
            <a:avLst/>
          </a:prstGeom>
          <a:noFill/>
        </p:spPr>
        <p:txBody>
          <a:bodyPr wrap="square" rtlCol="0">
            <a:spAutoFit/>
          </a:bodyPr>
          <a:lstStyle/>
          <a:p>
            <a:r>
              <a:rPr lang="en-US" sz="900" b="1" dirty="0"/>
              <a:t>Sprint Planning Meeting</a:t>
            </a:r>
          </a:p>
          <a:p>
            <a:pPr marL="214313" indent="-214313">
              <a:buFont typeface="Arial" panose="020B0604020202020204" pitchFamily="34" charset="0"/>
              <a:buChar char="•"/>
            </a:pPr>
            <a:r>
              <a:rPr lang="en-US" sz="900" dirty="0"/>
              <a:t>Review Backlogs</a:t>
            </a:r>
          </a:p>
          <a:p>
            <a:pPr marL="214313" indent="-214313">
              <a:buFont typeface="Arial" panose="020B0604020202020204" pitchFamily="34" charset="0"/>
              <a:buChar char="•"/>
            </a:pPr>
            <a:r>
              <a:rPr lang="en-US" sz="900" dirty="0"/>
              <a:t>Sprint Goal</a:t>
            </a:r>
          </a:p>
          <a:p>
            <a:pPr marL="214313" indent="-214313">
              <a:buFont typeface="Arial" panose="020B0604020202020204" pitchFamily="34" charset="0"/>
              <a:buChar char="•"/>
            </a:pPr>
            <a:r>
              <a:rPr lang="en-US" sz="900" dirty="0"/>
              <a:t>Estimate Sprint Backlog</a:t>
            </a:r>
          </a:p>
          <a:p>
            <a:pPr marL="214313" indent="-214313">
              <a:buFont typeface="Arial" panose="020B0604020202020204" pitchFamily="34" charset="0"/>
              <a:buChar char="•"/>
            </a:pPr>
            <a:r>
              <a:rPr lang="en-US" sz="900" dirty="0"/>
              <a:t>Commit to the Sprint</a:t>
            </a:r>
          </a:p>
          <a:p>
            <a:endParaRPr lang="en-IN" sz="900" dirty="0"/>
          </a:p>
        </p:txBody>
      </p:sp>
      <p:sp>
        <p:nvSpPr>
          <p:cNvPr id="2" name="Title 1">
            <a:extLst>
              <a:ext uri="{FF2B5EF4-FFF2-40B4-BE49-F238E27FC236}">
                <a16:creationId xmlns:a16="http://schemas.microsoft.com/office/drawing/2014/main" id="{71F93C36-EB5D-2241-049E-52CD6C615C80}"/>
              </a:ext>
            </a:extLst>
          </p:cNvPr>
          <p:cNvSpPr txBox="1">
            <a:spLocks/>
          </p:cNvSpPr>
          <p:nvPr/>
        </p:nvSpPr>
        <p:spPr>
          <a:xfrm>
            <a:off x="202676" y="136524"/>
            <a:ext cx="8738648" cy="7472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9. SDLC Model</a:t>
            </a:r>
            <a:endParaRPr lang="en-US" sz="3000" b="1" i="1" dirty="0">
              <a:solidFill>
                <a:schemeClr val="accent2">
                  <a:lumMod val="50000"/>
                </a:schemeClr>
              </a:solidFill>
              <a:latin typeface="Calisto MT" panose="02040603050505030304" pitchFamily="18" charset="0"/>
            </a:endParaRPr>
          </a:p>
        </p:txBody>
      </p:sp>
      <p:sp>
        <p:nvSpPr>
          <p:cNvPr id="4" name="TextBox 3">
            <a:extLst>
              <a:ext uri="{FF2B5EF4-FFF2-40B4-BE49-F238E27FC236}">
                <a16:creationId xmlns:a16="http://schemas.microsoft.com/office/drawing/2014/main" id="{25B1A638-DB64-2E81-C2F4-BED4A5FEE7FA}"/>
              </a:ext>
            </a:extLst>
          </p:cNvPr>
          <p:cNvSpPr txBox="1"/>
          <p:nvPr/>
        </p:nvSpPr>
        <p:spPr>
          <a:xfrm>
            <a:off x="2171666" y="6333690"/>
            <a:ext cx="5531619" cy="357534"/>
          </a:xfrm>
          <a:prstGeom prst="rect">
            <a:avLst/>
          </a:prstGeom>
          <a:noFill/>
        </p:spPr>
        <p:txBody>
          <a:bodyPr wrap="square">
            <a:spAutoFit/>
          </a:bodyPr>
          <a:lstStyle/>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Figure-4: SDLC model for Military Sol</a:t>
            </a:r>
            <a:r>
              <a:rPr lang="en-IN" sz="1600" dirty="0">
                <a:latin typeface="Calisto MT" panose="02040603050505030304" pitchFamily="18" charset="0"/>
                <a:ea typeface="Calibri" panose="020F0502020204030204" pitchFamily="34" charset="0"/>
                <a:cs typeface="Times New Roman" panose="02020603050405020304" pitchFamily="18" charset="0"/>
              </a:rPr>
              <a:t>dier density estimation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786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F479-27DD-DBB5-E93A-4D00515919E0}"/>
              </a:ext>
            </a:extLst>
          </p:cNvPr>
          <p:cNvSpPr>
            <a:spLocks noGrp="1"/>
          </p:cNvSpPr>
          <p:nvPr>
            <p:ph type="title"/>
          </p:nvPr>
        </p:nvSpPr>
        <p:spPr>
          <a:xfrm>
            <a:off x="277905" y="767148"/>
            <a:ext cx="7284525" cy="473916"/>
          </a:xfrm>
        </p:spPr>
        <p:txBody>
          <a:bodyPr>
            <a:normAutofit/>
          </a:bodyPr>
          <a:lstStyle/>
          <a:p>
            <a:r>
              <a:rPr lang="en-US" sz="2000" b="1" dirty="0">
                <a:latin typeface="Calisto MT" panose="02040603050505030304" pitchFamily="18" charset="0"/>
              </a:rPr>
              <a:t>10.1. Use Case Diagram</a:t>
            </a:r>
            <a:endParaRPr lang="en-IN" sz="2000" dirty="0"/>
          </a:p>
        </p:txBody>
      </p:sp>
      <p:sp>
        <p:nvSpPr>
          <p:cNvPr id="4" name="Slide Number Placeholder 3">
            <a:extLst>
              <a:ext uri="{FF2B5EF4-FFF2-40B4-BE49-F238E27FC236}">
                <a16:creationId xmlns:a16="http://schemas.microsoft.com/office/drawing/2014/main" id="{D41E71AE-3D99-F717-48A2-090E52718FF7}"/>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24</a:t>
            </a:fld>
            <a:endParaRPr lang="en-US" sz="1400" b="1" dirty="0">
              <a:solidFill>
                <a:schemeClr val="tx1"/>
              </a:solidFill>
              <a:latin typeface="Calisto MT" panose="02040603050505030304" pitchFamily="18" charset="0"/>
            </a:endParaRPr>
          </a:p>
        </p:txBody>
      </p:sp>
      <p:sp>
        <p:nvSpPr>
          <p:cNvPr id="3" name="Title 1">
            <a:extLst>
              <a:ext uri="{FF2B5EF4-FFF2-40B4-BE49-F238E27FC236}">
                <a16:creationId xmlns:a16="http://schemas.microsoft.com/office/drawing/2014/main" id="{BDD14A8C-8501-DBF1-A191-C47DC9A598AD}"/>
              </a:ext>
            </a:extLst>
          </p:cNvPr>
          <p:cNvSpPr txBox="1">
            <a:spLocks/>
          </p:cNvSpPr>
          <p:nvPr/>
        </p:nvSpPr>
        <p:spPr>
          <a:xfrm>
            <a:off x="47134" y="181607"/>
            <a:ext cx="8738648" cy="455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10. UML Diagrams</a:t>
            </a:r>
          </a:p>
        </p:txBody>
      </p:sp>
      <p:sp>
        <p:nvSpPr>
          <p:cNvPr id="11" name="TextBox 10">
            <a:extLst>
              <a:ext uri="{FF2B5EF4-FFF2-40B4-BE49-F238E27FC236}">
                <a16:creationId xmlns:a16="http://schemas.microsoft.com/office/drawing/2014/main" id="{2DE51238-C7FA-2125-430A-2316FC3D903F}"/>
              </a:ext>
            </a:extLst>
          </p:cNvPr>
          <p:cNvSpPr txBox="1"/>
          <p:nvPr/>
        </p:nvSpPr>
        <p:spPr>
          <a:xfrm>
            <a:off x="2686051" y="5898097"/>
            <a:ext cx="4378936" cy="640816"/>
          </a:xfrm>
          <a:prstGeom prst="rect">
            <a:avLst/>
          </a:prstGeom>
          <a:noFill/>
        </p:spPr>
        <p:txBody>
          <a:bodyPr wrap="square">
            <a:spAutoFit/>
          </a:bodyPr>
          <a:lstStyle/>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Figure-5: Use Case diagram for</a:t>
            </a:r>
            <a:r>
              <a:rPr lang="en-IN" sz="1600" b="1" dirty="0">
                <a:effectLst/>
                <a:latin typeface="Calisto MT" panose="02040603050505030304" pitchFamily="18" charset="0"/>
                <a:ea typeface="Calibri" panose="020F0502020204030204" pitchFamily="34" charset="0"/>
                <a:cs typeface="Times New Roman" panose="02020603050405020304" pitchFamily="18" charset="0"/>
              </a:rPr>
              <a:t> </a:t>
            </a:r>
            <a:r>
              <a:rPr lang="en-IN" sz="1600" dirty="0">
                <a:latin typeface="Calisto MT" panose="02040603050505030304" pitchFamily="18" charset="0"/>
                <a:ea typeface="Calibri" panose="020F0502020204030204" pitchFamily="34" charset="0"/>
                <a:cs typeface="Times New Roman" panose="02020603050405020304" pitchFamily="18" charset="0"/>
              </a:rPr>
              <a:t>soldier density estimation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9EDC64A-4A59-47F2-EB5D-B63980308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237" y="1819509"/>
            <a:ext cx="5015502" cy="3958397"/>
          </a:xfrm>
          <a:prstGeom prst="rect">
            <a:avLst/>
          </a:prstGeom>
        </p:spPr>
      </p:pic>
    </p:spTree>
    <p:extLst>
      <p:ext uri="{BB962C8B-B14F-4D97-AF65-F5344CB8AC3E}">
        <p14:creationId xmlns:p14="http://schemas.microsoft.com/office/powerpoint/2010/main" val="235001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FCED-9CE1-559A-7DE9-95471223816B}"/>
              </a:ext>
            </a:extLst>
          </p:cNvPr>
          <p:cNvSpPr>
            <a:spLocks noGrp="1"/>
          </p:cNvSpPr>
          <p:nvPr>
            <p:ph type="title"/>
          </p:nvPr>
        </p:nvSpPr>
        <p:spPr>
          <a:xfrm>
            <a:off x="225239" y="794052"/>
            <a:ext cx="7886700" cy="525277"/>
          </a:xfrm>
        </p:spPr>
        <p:txBody>
          <a:bodyPr>
            <a:normAutofit/>
          </a:bodyPr>
          <a:lstStyle/>
          <a:p>
            <a:r>
              <a:rPr lang="en-US" sz="2000" b="1" kern="1200" dirty="0">
                <a:effectLst/>
                <a:latin typeface="Calisto MT" panose="02040603050505030304" pitchFamily="18" charset="0"/>
                <a:ea typeface="+mj-ea"/>
                <a:cs typeface="+mj-cs"/>
              </a:rPr>
              <a:t>10.2. </a:t>
            </a:r>
            <a:r>
              <a:rPr lang="en-US" sz="2000" b="1" dirty="0">
                <a:latin typeface="Calisto MT" panose="02040603050505030304" pitchFamily="18" charset="0"/>
              </a:rPr>
              <a:t>Sequence</a:t>
            </a:r>
            <a:r>
              <a:rPr lang="en-US" sz="2000" b="1" kern="1200" dirty="0">
                <a:effectLst/>
                <a:latin typeface="Calisto MT" panose="02040603050505030304" pitchFamily="18" charset="0"/>
                <a:ea typeface="+mj-ea"/>
                <a:cs typeface="+mj-cs"/>
              </a:rPr>
              <a:t> Diagram</a:t>
            </a:r>
            <a:endParaRPr lang="en-IN" sz="2000" b="1" dirty="0"/>
          </a:p>
        </p:txBody>
      </p:sp>
      <p:sp>
        <p:nvSpPr>
          <p:cNvPr id="4" name="Slide Number Placeholder 3">
            <a:extLst>
              <a:ext uri="{FF2B5EF4-FFF2-40B4-BE49-F238E27FC236}">
                <a16:creationId xmlns:a16="http://schemas.microsoft.com/office/drawing/2014/main" id="{516C6143-DB85-5C68-D1B1-EA71B4F9877A}"/>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25</a:t>
            </a:fld>
            <a:endParaRPr lang="en-US" sz="1400" b="1" dirty="0">
              <a:solidFill>
                <a:schemeClr val="tx1"/>
              </a:solidFill>
              <a:latin typeface="Calisto MT" panose="02040603050505030304" pitchFamily="18" charset="0"/>
            </a:endParaRPr>
          </a:p>
        </p:txBody>
      </p:sp>
      <p:sp>
        <p:nvSpPr>
          <p:cNvPr id="3" name="Title 1">
            <a:extLst>
              <a:ext uri="{FF2B5EF4-FFF2-40B4-BE49-F238E27FC236}">
                <a16:creationId xmlns:a16="http://schemas.microsoft.com/office/drawing/2014/main" id="{5F43D589-10DE-2BD9-4837-8FE3B2D14E91}"/>
              </a:ext>
            </a:extLst>
          </p:cNvPr>
          <p:cNvSpPr txBox="1">
            <a:spLocks/>
          </p:cNvSpPr>
          <p:nvPr/>
        </p:nvSpPr>
        <p:spPr>
          <a:xfrm>
            <a:off x="109887" y="373059"/>
            <a:ext cx="8738648" cy="455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dirty="0">
              <a:solidFill>
                <a:schemeClr val="accent2">
                  <a:lumMod val="50000"/>
                </a:schemeClr>
              </a:solidFill>
              <a:latin typeface="Calisto MT" panose="02040603050505030304" pitchFamily="18" charset="0"/>
            </a:endParaRPr>
          </a:p>
        </p:txBody>
      </p:sp>
      <p:sp>
        <p:nvSpPr>
          <p:cNvPr id="7" name="Title 1">
            <a:extLst>
              <a:ext uri="{FF2B5EF4-FFF2-40B4-BE49-F238E27FC236}">
                <a16:creationId xmlns:a16="http://schemas.microsoft.com/office/drawing/2014/main" id="{CD3B4CB1-7159-0492-11D6-B5ED8782C722}"/>
              </a:ext>
            </a:extLst>
          </p:cNvPr>
          <p:cNvSpPr txBox="1">
            <a:spLocks/>
          </p:cNvSpPr>
          <p:nvPr/>
        </p:nvSpPr>
        <p:spPr>
          <a:xfrm>
            <a:off x="47134" y="181607"/>
            <a:ext cx="8738648" cy="455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10. UML Diagrams </a:t>
            </a:r>
          </a:p>
        </p:txBody>
      </p:sp>
      <p:sp>
        <p:nvSpPr>
          <p:cNvPr id="14" name="TextBox 13">
            <a:extLst>
              <a:ext uri="{FF2B5EF4-FFF2-40B4-BE49-F238E27FC236}">
                <a16:creationId xmlns:a16="http://schemas.microsoft.com/office/drawing/2014/main" id="{8213170F-0BFD-B0C8-A0AD-15AB83869882}"/>
              </a:ext>
            </a:extLst>
          </p:cNvPr>
          <p:cNvSpPr txBox="1"/>
          <p:nvPr/>
        </p:nvSpPr>
        <p:spPr>
          <a:xfrm>
            <a:off x="1931663" y="6063948"/>
            <a:ext cx="5638061" cy="357727"/>
          </a:xfrm>
          <a:prstGeom prst="rect">
            <a:avLst/>
          </a:prstGeom>
          <a:noFill/>
        </p:spPr>
        <p:txBody>
          <a:bodyPr wrap="square">
            <a:spAutoFit/>
          </a:bodyPr>
          <a:lstStyle/>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Figure-7: Sequence diagram for </a:t>
            </a:r>
            <a:r>
              <a:rPr lang="en-IN" sz="1600" dirty="0">
                <a:latin typeface="Calisto MT" panose="02040603050505030304" pitchFamily="18" charset="0"/>
                <a:ea typeface="Calibri" panose="020F0502020204030204" pitchFamily="34" charset="0"/>
                <a:cs typeface="Times New Roman" panose="02020603050405020304" pitchFamily="18" charset="0"/>
              </a:rPr>
              <a:t>soldier density estimation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BE25B51-B82B-AC8D-367D-6A307C5B6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83" y="1319329"/>
            <a:ext cx="5385872" cy="4540157"/>
          </a:xfrm>
          <a:prstGeom prst="rect">
            <a:avLst/>
          </a:prstGeom>
        </p:spPr>
      </p:pic>
    </p:spTree>
    <p:extLst>
      <p:ext uri="{BB962C8B-B14F-4D97-AF65-F5344CB8AC3E}">
        <p14:creationId xmlns:p14="http://schemas.microsoft.com/office/powerpoint/2010/main" val="132016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4AF8-ED19-92FC-A512-72B75051E7BE}"/>
              </a:ext>
            </a:extLst>
          </p:cNvPr>
          <p:cNvSpPr>
            <a:spLocks noGrp="1"/>
          </p:cNvSpPr>
          <p:nvPr>
            <p:ph type="title"/>
          </p:nvPr>
        </p:nvSpPr>
        <p:spPr>
          <a:xfrm>
            <a:off x="493059" y="788894"/>
            <a:ext cx="7610308" cy="564614"/>
          </a:xfrm>
        </p:spPr>
        <p:txBody>
          <a:bodyPr>
            <a:normAutofit/>
          </a:bodyPr>
          <a:lstStyle/>
          <a:p>
            <a:r>
              <a:rPr lang="en-US" sz="2000" b="1" dirty="0">
                <a:latin typeface="Calisto MT" panose="02040603050505030304" pitchFamily="18" charset="0"/>
              </a:rPr>
              <a:t>10.3. Activity Diagram</a:t>
            </a:r>
            <a:endParaRPr lang="en-IN" sz="2000" dirty="0"/>
          </a:p>
        </p:txBody>
      </p:sp>
      <p:sp>
        <p:nvSpPr>
          <p:cNvPr id="4" name="Slide Number Placeholder 3">
            <a:extLst>
              <a:ext uri="{FF2B5EF4-FFF2-40B4-BE49-F238E27FC236}">
                <a16:creationId xmlns:a16="http://schemas.microsoft.com/office/drawing/2014/main" id="{7D222B58-8354-7D2F-7A51-7F1FF7287210}"/>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26</a:t>
            </a:fld>
            <a:endParaRPr lang="en-US" sz="1400" b="1" dirty="0">
              <a:solidFill>
                <a:schemeClr val="tx1"/>
              </a:solidFill>
              <a:latin typeface="Calisto MT" panose="02040603050505030304" pitchFamily="18" charset="0"/>
            </a:endParaRPr>
          </a:p>
        </p:txBody>
      </p:sp>
      <p:sp>
        <p:nvSpPr>
          <p:cNvPr id="7" name="Title 1">
            <a:extLst>
              <a:ext uri="{FF2B5EF4-FFF2-40B4-BE49-F238E27FC236}">
                <a16:creationId xmlns:a16="http://schemas.microsoft.com/office/drawing/2014/main" id="{80B0E4DB-8CE3-C54C-3216-7831579B31A8}"/>
              </a:ext>
            </a:extLst>
          </p:cNvPr>
          <p:cNvSpPr txBox="1">
            <a:spLocks/>
          </p:cNvSpPr>
          <p:nvPr/>
        </p:nvSpPr>
        <p:spPr>
          <a:xfrm>
            <a:off x="47134" y="181607"/>
            <a:ext cx="8738648" cy="455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10. UML Diagrams </a:t>
            </a:r>
          </a:p>
        </p:txBody>
      </p:sp>
      <p:sp>
        <p:nvSpPr>
          <p:cNvPr id="8" name="TextBox 7">
            <a:extLst>
              <a:ext uri="{FF2B5EF4-FFF2-40B4-BE49-F238E27FC236}">
                <a16:creationId xmlns:a16="http://schemas.microsoft.com/office/drawing/2014/main" id="{DC86886B-CCB5-CBEA-6A5C-FFC49A794994}"/>
              </a:ext>
            </a:extLst>
          </p:cNvPr>
          <p:cNvSpPr txBox="1"/>
          <p:nvPr/>
        </p:nvSpPr>
        <p:spPr>
          <a:xfrm>
            <a:off x="2109747" y="5718450"/>
            <a:ext cx="4613422" cy="1026628"/>
          </a:xfrm>
          <a:prstGeom prst="rect">
            <a:avLst/>
          </a:prstGeom>
          <a:noFill/>
        </p:spPr>
        <p:txBody>
          <a:bodyPr wrap="square">
            <a:spAutoFit/>
          </a:bodyPr>
          <a:lstStyle/>
          <a:p>
            <a:pPr algn="ctr">
              <a:lnSpc>
                <a:spcPct val="115000"/>
              </a:lnSpc>
              <a:spcAft>
                <a:spcPts val="800"/>
              </a:spcAft>
            </a:pPr>
            <a:r>
              <a:rPr lang="en-IN" sz="1600" b="1" dirty="0">
                <a:effectLst/>
                <a:latin typeface="Calisto MT" panose="02040603050505030304" pitchFamily="18" charset="0"/>
                <a:ea typeface="Calibri" panose="020F0502020204030204" pitchFamily="34" charset="0"/>
                <a:cs typeface="Times New Roman" panose="02020603050405020304" pitchFamily="18" charset="0"/>
              </a:rPr>
              <a:t> </a:t>
            </a: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Figure-9: Activity diagram for soldier density estimation.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 </a:t>
            </a:r>
            <a:endParaRPr lang="en-IN" sz="1600" dirty="0"/>
          </a:p>
        </p:txBody>
      </p:sp>
      <p:pic>
        <p:nvPicPr>
          <p:cNvPr id="10" name="Picture 9">
            <a:extLst>
              <a:ext uri="{FF2B5EF4-FFF2-40B4-BE49-F238E27FC236}">
                <a16:creationId xmlns:a16="http://schemas.microsoft.com/office/drawing/2014/main" id="{2466895B-19A4-4681-8C69-BA27FB266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12" y="1270098"/>
            <a:ext cx="7491376" cy="4424750"/>
          </a:xfrm>
          <a:prstGeom prst="rect">
            <a:avLst/>
          </a:prstGeom>
        </p:spPr>
      </p:pic>
    </p:spTree>
    <p:extLst>
      <p:ext uri="{BB962C8B-B14F-4D97-AF65-F5344CB8AC3E}">
        <p14:creationId xmlns:p14="http://schemas.microsoft.com/office/powerpoint/2010/main" val="93863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92963" y="227012"/>
            <a:ext cx="8495930" cy="549273"/>
          </a:xfrm>
        </p:spPr>
        <p:txBody>
          <a:bodyPr>
            <a:noAutofit/>
          </a:bodyPr>
          <a:lstStyle/>
          <a:p>
            <a:r>
              <a:rPr lang="en-US" sz="3000" b="1" dirty="0">
                <a:solidFill>
                  <a:schemeClr val="accent2">
                    <a:lumMod val="50000"/>
                  </a:schemeClr>
                </a:solidFill>
                <a:latin typeface="Calisto MT" panose="02040603050505030304" pitchFamily="18" charset="0"/>
              </a:rPr>
              <a:t>11.1. Functional Requirements </a:t>
            </a:r>
            <a:endParaRPr lang="en-US" sz="3000" b="1" i="1" dirty="0">
              <a:solidFill>
                <a:schemeClr val="accent2">
                  <a:lumMod val="50000"/>
                </a:schemeClr>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27</a:t>
            </a:fld>
            <a:endParaRPr lang="en-US" sz="1400" b="1" dirty="0">
              <a:solidFill>
                <a:schemeClr val="tx1"/>
              </a:solidFill>
              <a:latin typeface="Calisto MT" panose="02040603050505030304" pitchFamily="18" charset="0"/>
            </a:endParaRPr>
          </a:p>
        </p:txBody>
      </p:sp>
      <p:graphicFrame>
        <p:nvGraphicFramePr>
          <p:cNvPr id="5" name="Content Placeholder 4">
            <a:extLst>
              <a:ext uri="{FF2B5EF4-FFF2-40B4-BE49-F238E27FC236}">
                <a16:creationId xmlns:a16="http://schemas.microsoft.com/office/drawing/2014/main" id="{2DB382E6-0BC8-CEBF-C69B-E9D273F3BB79}"/>
              </a:ext>
            </a:extLst>
          </p:cNvPr>
          <p:cNvGraphicFramePr>
            <a:graphicFrameLocks noGrp="1"/>
          </p:cNvGraphicFramePr>
          <p:nvPr>
            <p:ph idx="1"/>
            <p:extLst>
              <p:ext uri="{D42A27DB-BD31-4B8C-83A1-F6EECF244321}">
                <p14:modId xmlns:p14="http://schemas.microsoft.com/office/powerpoint/2010/main" val="1959881587"/>
              </p:ext>
            </p:extLst>
          </p:nvPr>
        </p:nvGraphicFramePr>
        <p:xfrm>
          <a:off x="658775" y="1510448"/>
          <a:ext cx="7764305" cy="4578130"/>
        </p:xfrm>
        <a:graphic>
          <a:graphicData uri="http://schemas.openxmlformats.org/drawingml/2006/table">
            <a:tbl>
              <a:tblPr firstRow="1" bandRow="1">
                <a:tableStyleId>{5940675A-B579-460E-94D1-54222C63F5DA}</a:tableStyleId>
              </a:tblPr>
              <a:tblGrid>
                <a:gridCol w="1482176">
                  <a:extLst>
                    <a:ext uri="{9D8B030D-6E8A-4147-A177-3AD203B41FA5}">
                      <a16:colId xmlns:a16="http://schemas.microsoft.com/office/drawing/2014/main" val="3691867718"/>
                    </a:ext>
                  </a:extLst>
                </a:gridCol>
                <a:gridCol w="1393794">
                  <a:extLst>
                    <a:ext uri="{9D8B030D-6E8A-4147-A177-3AD203B41FA5}">
                      <a16:colId xmlns:a16="http://schemas.microsoft.com/office/drawing/2014/main" val="4008524375"/>
                    </a:ext>
                  </a:extLst>
                </a:gridCol>
                <a:gridCol w="1278385">
                  <a:extLst>
                    <a:ext uri="{9D8B030D-6E8A-4147-A177-3AD203B41FA5}">
                      <a16:colId xmlns:a16="http://schemas.microsoft.com/office/drawing/2014/main" val="2222861000"/>
                    </a:ext>
                  </a:extLst>
                </a:gridCol>
                <a:gridCol w="3609950">
                  <a:extLst>
                    <a:ext uri="{9D8B030D-6E8A-4147-A177-3AD203B41FA5}">
                      <a16:colId xmlns:a16="http://schemas.microsoft.com/office/drawing/2014/main" val="3920956270"/>
                    </a:ext>
                  </a:extLst>
                </a:gridCol>
              </a:tblGrid>
              <a:tr h="512942">
                <a:tc>
                  <a:txBody>
                    <a:bodyPr/>
                    <a:lstStyle/>
                    <a:p>
                      <a:pPr algn="ctr"/>
                      <a:r>
                        <a:rPr lang="en-IN" sz="1400" b="1" kern="1200" dirty="0">
                          <a:solidFill>
                            <a:schemeClr val="tx1"/>
                          </a:solidFill>
                          <a:effectLst/>
                          <a:latin typeface="Calisto MT" panose="02040603050505030304" pitchFamily="18" charset="0"/>
                          <a:ea typeface="+mn-ea"/>
                          <a:cs typeface="+mn-cs"/>
                        </a:rPr>
                        <a:t>Requirement</a:t>
                      </a:r>
                      <a:r>
                        <a:rPr lang="en-IN" sz="1400" b="0" kern="1200" dirty="0">
                          <a:solidFill>
                            <a:schemeClr val="tx1"/>
                          </a:solidFill>
                          <a:effectLst/>
                          <a:latin typeface="Calisto MT" panose="02040603050505030304" pitchFamily="18" charset="0"/>
                          <a:ea typeface="+mn-ea"/>
                          <a:cs typeface="+mn-cs"/>
                        </a:rPr>
                        <a:t> </a:t>
                      </a:r>
                      <a:r>
                        <a:rPr lang="en-IN" sz="1400" b="1" kern="1200" dirty="0">
                          <a:solidFill>
                            <a:schemeClr val="tx1"/>
                          </a:solidFill>
                          <a:effectLst/>
                          <a:latin typeface="Calisto MT" panose="02040603050505030304" pitchFamily="18" charset="0"/>
                          <a:ea typeface="+mn-ea"/>
                          <a:cs typeface="+mn-cs"/>
                        </a:rPr>
                        <a:t>ID</a:t>
                      </a:r>
                      <a:endParaRPr lang="en-IN" sz="1400" dirty="0">
                        <a:latin typeface="Calisto MT" panose="02040603050505030304" pitchFamily="18" charset="0"/>
                      </a:endParaRPr>
                    </a:p>
                  </a:txBody>
                  <a:tcPr/>
                </a:tc>
                <a:tc>
                  <a:txBody>
                    <a:bodyPr/>
                    <a:lstStyle/>
                    <a:p>
                      <a:pPr marR="75565" algn="ctr">
                        <a:lnSpc>
                          <a:spcPct val="107000"/>
                        </a:lnSpc>
                        <a:spcAft>
                          <a:spcPts val="800"/>
                        </a:spcAft>
                      </a:pPr>
                      <a:r>
                        <a:rPr lang="en-IN" sz="1400" b="1" dirty="0">
                          <a:effectLst/>
                          <a:latin typeface="Calisto MT" panose="02040603050505030304" pitchFamily="18" charset="0"/>
                          <a:ea typeface="Cambria" panose="02040503050406030204" pitchFamily="18" charset="0"/>
                          <a:cs typeface="Times New Roman" panose="02020603050405020304" pitchFamily="18" charset="0"/>
                        </a:rPr>
                        <a:t>Requirement</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1" kern="1200" dirty="0">
                          <a:solidFill>
                            <a:schemeClr val="tx1"/>
                          </a:solidFill>
                          <a:effectLst/>
                          <a:latin typeface="Calisto MT" panose="02040603050505030304" pitchFamily="18" charset="0"/>
                          <a:ea typeface="+mn-ea"/>
                          <a:cs typeface="+mn-cs"/>
                        </a:rPr>
                        <a:t>Must/Want</a:t>
                      </a:r>
                      <a:endParaRPr lang="en-IN" sz="1400" dirty="0">
                        <a:latin typeface="Calisto MT" panose="02040603050505030304" pitchFamily="18" charset="0"/>
                      </a:endParaRPr>
                    </a:p>
                  </a:txBody>
                  <a:tcPr/>
                </a:tc>
                <a:tc>
                  <a:txBody>
                    <a:bodyPr/>
                    <a:lstStyle/>
                    <a:p>
                      <a:pPr algn="ctr"/>
                      <a:r>
                        <a:rPr lang="en-IN" sz="1400" b="1" kern="1200" dirty="0">
                          <a:solidFill>
                            <a:schemeClr val="tx1"/>
                          </a:solidFill>
                          <a:effectLst/>
                          <a:latin typeface="Calisto MT" panose="02040603050505030304" pitchFamily="18" charset="0"/>
                          <a:ea typeface="+mn-ea"/>
                          <a:cs typeface="+mn-cs"/>
                        </a:rPr>
                        <a:t>Comments</a:t>
                      </a:r>
                      <a:endParaRPr lang="en-IN" sz="1400" dirty="0">
                        <a:latin typeface="Calisto MT" panose="02040603050505030304" pitchFamily="18" charset="0"/>
                      </a:endParaRPr>
                    </a:p>
                  </a:txBody>
                  <a:tcPr/>
                </a:tc>
                <a:extLst>
                  <a:ext uri="{0D108BD9-81ED-4DB2-BD59-A6C34878D82A}">
                    <a16:rowId xmlns:a16="http://schemas.microsoft.com/office/drawing/2014/main" val="1679756478"/>
                  </a:ext>
                </a:extLst>
              </a:tr>
              <a:tr h="922826">
                <a:tc>
                  <a:txBody>
                    <a:bodyPr/>
                    <a:lstStyle/>
                    <a:p>
                      <a:pPr algn="ctr"/>
                      <a:r>
                        <a:rPr lang="en-US" sz="1400" dirty="0">
                          <a:latin typeface="Calisto MT" panose="02040603050505030304" pitchFamily="18" charset="0"/>
                        </a:rPr>
                        <a:t>FR001</a:t>
                      </a:r>
                      <a:endParaRPr lang="en-IN" sz="1400" dirty="0">
                        <a:latin typeface="Calisto MT" panose="02040603050505030304" pitchFamily="18" charset="0"/>
                      </a:endParaRPr>
                    </a:p>
                  </a:txBody>
                  <a:tcPr/>
                </a:tc>
                <a:tc>
                  <a:txBody>
                    <a:bodyPr/>
                    <a:lstStyle/>
                    <a:p>
                      <a:pPr algn="ctr">
                        <a:lnSpc>
                          <a:spcPct val="100000"/>
                        </a:lnSpc>
                        <a:spcAft>
                          <a:spcPts val="800"/>
                        </a:spcAft>
                        <a:tabLst>
                          <a:tab pos="796290" algn="ctr"/>
                          <a:tab pos="1588135" algn="r"/>
                        </a:tabLs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Data collection and analysis</a:t>
                      </a:r>
                    </a:p>
                    <a:p>
                      <a:pPr algn="ctr">
                        <a:lnSpc>
                          <a:spcPct val="115000"/>
                        </a:lnSpc>
                        <a:spcAft>
                          <a:spcPts val="800"/>
                        </a:spcAft>
                      </a:pP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lang="en-US" sz="1400" dirty="0">
                          <a:latin typeface="Calisto MT" panose="02040603050505030304" pitchFamily="18" charset="0"/>
                        </a:rPr>
                        <a:t>Collect real-time data for enhanced battlefield analysis. Analyze historical data to identify detection trends.</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343997"/>
                  </a:ext>
                </a:extLst>
              </a:tr>
              <a:tr h="1109768">
                <a:tc>
                  <a:txBody>
                    <a:bodyPr/>
                    <a:lstStyle/>
                    <a:p>
                      <a:pPr algn="ctr"/>
                      <a:r>
                        <a:rPr lang="en-US" sz="1400" dirty="0">
                          <a:latin typeface="Calisto MT" panose="02040603050505030304" pitchFamily="18" charset="0"/>
                        </a:rPr>
                        <a:t>FR002</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lang="en-IN" sz="1400" dirty="0">
                          <a:effectLst/>
                          <a:latin typeface="Calisto MT" panose="02040603050505030304" pitchFamily="18" charset="0"/>
                          <a:ea typeface="Calibri" panose="020F0502020204030204" pitchFamily="34" charset="0"/>
                          <a:cs typeface="Times New Roman" panose="02020603050405020304" pitchFamily="18" charset="0"/>
                        </a:rPr>
                        <a:t>soldier counting</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lang="en-US" sz="1400" dirty="0">
                          <a:latin typeface="Calisto MT" panose="02040603050505030304" pitchFamily="18" charset="0"/>
                        </a:rPr>
                        <a:t>Essential for estimating the number of camouflaged soldiers. Use algorithms like Non-Maximum Suppression (NMS) for accuracy.</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2599224"/>
                  </a:ext>
                </a:extLst>
              </a:tr>
              <a:tr h="1109768">
                <a:tc>
                  <a:txBody>
                    <a:bodyPr/>
                    <a:lstStyle/>
                    <a:p>
                      <a:pPr algn="ctr"/>
                      <a:r>
                        <a:rPr lang="en-US" sz="1400" dirty="0">
                          <a:latin typeface="Calisto MT" panose="02040603050505030304" pitchFamily="18" charset="0"/>
                        </a:rPr>
                        <a:t>FR003</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lang="en-US" sz="1400" dirty="0">
                          <a:effectLst/>
                          <a:latin typeface="Calisto MT" panose="02040603050505030304" pitchFamily="18" charset="0"/>
                          <a:ea typeface="Calibri" panose="020F0502020204030204" pitchFamily="34" charset="0"/>
                          <a:cs typeface="Times New Roman" panose="02020603050405020304" pitchFamily="18" charset="0"/>
                        </a:rPr>
                        <a:t>Soldier density estimation</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algn="ctr">
                        <a:lnSpc>
                          <a:spcPct val="115000"/>
                        </a:lnSpc>
                        <a:spcAft>
                          <a:spcPts val="800"/>
                        </a:spcAft>
                      </a:pPr>
                      <a:r>
                        <a:rPr lang="en-US" sz="1400" dirty="0">
                          <a:latin typeface="Calisto MT" panose="02040603050505030304" pitchFamily="18" charset="0"/>
                        </a:rPr>
                        <a:t>Crucial for effective military operations and strategy. Supports informed decision-making in real-time.</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324144"/>
                  </a:ext>
                </a:extLst>
              </a:tr>
              <a:tr h="922826">
                <a:tc>
                  <a:txBody>
                    <a:bodyPr/>
                    <a:lstStyle/>
                    <a:p>
                      <a:pPr algn="ctr"/>
                      <a:r>
                        <a:rPr lang="en-US" sz="1400" dirty="0">
                          <a:latin typeface="Calisto MT" panose="02040603050505030304" pitchFamily="18" charset="0"/>
                        </a:rPr>
                        <a:t>FR004</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400" dirty="0">
                          <a:effectLst/>
                          <a:latin typeface="Calisto MT" panose="02040603050505030304" pitchFamily="18" charset="0"/>
                          <a:ea typeface="Calibri" panose="020F0502020204030204" pitchFamily="34" charset="0"/>
                          <a:cs typeface="Times New Roman" panose="02020603050405020304" pitchFamily="18" charset="0"/>
                        </a:rPr>
                        <a:t>Customization and Integration</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listo MT" panose="02040603050505030304" pitchFamily="18" charset="0"/>
                        </a:rPr>
                        <a:t>Adapt algorithms to specific environments or scenarios. Ensure seamless integration with other military systems.</a:t>
                      </a:r>
                      <a:endParaRPr lang="en-US" sz="1400" b="0" i="0" kern="1200" baseline="0" dirty="0">
                        <a:solidFill>
                          <a:schemeClr val="tx1"/>
                        </a:solidFill>
                        <a:effectLst/>
                        <a:latin typeface="Calisto MT" panose="02040603050505030304" pitchFamily="18" charset="0"/>
                        <a:ea typeface="+mn-ea"/>
                        <a:cs typeface="+mn-cs"/>
                      </a:endParaRPr>
                    </a:p>
                  </a:txBody>
                  <a:tcPr marL="68580" marR="68580" marT="0" marB="0"/>
                </a:tc>
                <a:extLst>
                  <a:ext uri="{0D108BD9-81ED-4DB2-BD59-A6C34878D82A}">
                    <a16:rowId xmlns:a16="http://schemas.microsoft.com/office/drawing/2014/main" val="2322333789"/>
                  </a:ext>
                </a:extLst>
              </a:tr>
            </a:tbl>
          </a:graphicData>
        </a:graphic>
      </p:graphicFrame>
      <p:sp>
        <p:nvSpPr>
          <p:cNvPr id="3" name="TextBox 2">
            <a:extLst>
              <a:ext uri="{FF2B5EF4-FFF2-40B4-BE49-F238E27FC236}">
                <a16:creationId xmlns:a16="http://schemas.microsoft.com/office/drawing/2014/main" id="{FF6B8FBF-2AF9-8BAA-193F-D65C452190EF}"/>
              </a:ext>
            </a:extLst>
          </p:cNvPr>
          <p:cNvSpPr txBox="1"/>
          <p:nvPr/>
        </p:nvSpPr>
        <p:spPr>
          <a:xfrm>
            <a:off x="770270" y="875456"/>
            <a:ext cx="7449671" cy="338554"/>
          </a:xfrm>
          <a:prstGeom prst="rect">
            <a:avLst/>
          </a:prstGeom>
          <a:noFill/>
        </p:spPr>
        <p:txBody>
          <a:bodyPr wrap="square" rtlCol="0">
            <a:spAutoFit/>
          </a:bodyPr>
          <a:lstStyle/>
          <a:p>
            <a:r>
              <a:rPr lang="en-US" sz="1600" dirty="0">
                <a:latin typeface="Calisto MT" panose="02040603050505030304" pitchFamily="18" charset="0"/>
                <a:cs typeface="Times New Roman" panose="02020603050405020304" pitchFamily="18" charset="0"/>
              </a:rPr>
              <a:t>Table-2: Functional requirements </a:t>
            </a:r>
            <a:r>
              <a:rPr lang="en-IN" sz="1600" dirty="0">
                <a:effectLst/>
                <a:latin typeface="Calisto MT" panose="02040603050505030304" pitchFamily="18" charset="0"/>
                <a:ea typeface="Calibri" panose="020F0502020204030204" pitchFamily="34" charset="0"/>
                <a:cs typeface="Times New Roman" panose="02020603050405020304" pitchFamily="18" charset="0"/>
              </a:rPr>
              <a:t>optimizing traffic signals through adaptive control</a:t>
            </a:r>
            <a:endParaRPr lang="en-IN" sz="1600" dirty="0">
              <a:latin typeface="Calisto MT" panose="02040603050505030304" pitchFamily="18" charset="0"/>
              <a:cs typeface="Times New Roman" panose="02020603050405020304" pitchFamily="18" charset="0"/>
            </a:endParaRPr>
          </a:p>
        </p:txBody>
      </p:sp>
    </p:spTree>
    <p:extLst>
      <p:ext uri="{BB962C8B-B14F-4D97-AF65-F5344CB8AC3E}">
        <p14:creationId xmlns:p14="http://schemas.microsoft.com/office/powerpoint/2010/main" val="390839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8A547C-D0FC-A872-812C-78D234B1BDE0}"/>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28</a:t>
            </a:fld>
            <a:endParaRPr lang="en-US" sz="1400" b="1" dirty="0">
              <a:solidFill>
                <a:schemeClr val="tx1"/>
              </a:solidFill>
              <a:latin typeface="Calisto MT" panose="02040603050505030304" pitchFamily="18" charset="0"/>
            </a:endParaRPr>
          </a:p>
        </p:txBody>
      </p:sp>
      <p:graphicFrame>
        <p:nvGraphicFramePr>
          <p:cNvPr id="2" name="Content Placeholder 4">
            <a:extLst>
              <a:ext uri="{FF2B5EF4-FFF2-40B4-BE49-F238E27FC236}">
                <a16:creationId xmlns:a16="http://schemas.microsoft.com/office/drawing/2014/main" id="{8B466969-E280-0DFD-9D2D-9B92B968A3E7}"/>
              </a:ext>
            </a:extLst>
          </p:cNvPr>
          <p:cNvGraphicFramePr>
            <a:graphicFrameLocks/>
          </p:cNvGraphicFramePr>
          <p:nvPr>
            <p:extLst>
              <p:ext uri="{D42A27DB-BD31-4B8C-83A1-F6EECF244321}">
                <p14:modId xmlns:p14="http://schemas.microsoft.com/office/powerpoint/2010/main" val="2736642439"/>
              </p:ext>
            </p:extLst>
          </p:nvPr>
        </p:nvGraphicFramePr>
        <p:xfrm>
          <a:off x="628650" y="1434654"/>
          <a:ext cx="7590790" cy="4918191"/>
        </p:xfrm>
        <a:graphic>
          <a:graphicData uri="http://schemas.openxmlformats.org/drawingml/2006/table">
            <a:tbl>
              <a:tblPr firstRow="1" bandRow="1">
                <a:tableStyleId>{5940675A-B579-460E-94D1-54222C63F5DA}</a:tableStyleId>
              </a:tblPr>
              <a:tblGrid>
                <a:gridCol w="1673242">
                  <a:extLst>
                    <a:ext uri="{9D8B030D-6E8A-4147-A177-3AD203B41FA5}">
                      <a16:colId xmlns:a16="http://schemas.microsoft.com/office/drawing/2014/main" val="3691867718"/>
                    </a:ext>
                  </a:extLst>
                </a:gridCol>
                <a:gridCol w="1260629">
                  <a:extLst>
                    <a:ext uri="{9D8B030D-6E8A-4147-A177-3AD203B41FA5}">
                      <a16:colId xmlns:a16="http://schemas.microsoft.com/office/drawing/2014/main" val="4008524375"/>
                    </a:ext>
                  </a:extLst>
                </a:gridCol>
                <a:gridCol w="1249176">
                  <a:extLst>
                    <a:ext uri="{9D8B030D-6E8A-4147-A177-3AD203B41FA5}">
                      <a16:colId xmlns:a16="http://schemas.microsoft.com/office/drawing/2014/main" val="2222861000"/>
                    </a:ext>
                  </a:extLst>
                </a:gridCol>
                <a:gridCol w="3407743">
                  <a:extLst>
                    <a:ext uri="{9D8B030D-6E8A-4147-A177-3AD203B41FA5}">
                      <a16:colId xmlns:a16="http://schemas.microsoft.com/office/drawing/2014/main" val="3920956270"/>
                    </a:ext>
                  </a:extLst>
                </a:gridCol>
              </a:tblGrid>
              <a:tr h="639243">
                <a:tc>
                  <a:txBody>
                    <a:bodyPr/>
                    <a:lstStyle/>
                    <a:p>
                      <a:pPr algn="ctr"/>
                      <a:r>
                        <a:rPr lang="en-IN" sz="1400" b="1" kern="1200" dirty="0">
                          <a:solidFill>
                            <a:schemeClr val="tx1"/>
                          </a:solidFill>
                          <a:effectLst/>
                          <a:latin typeface="Calisto MT" panose="02040603050505030304" pitchFamily="18" charset="0"/>
                          <a:ea typeface="+mn-ea"/>
                          <a:cs typeface="+mn-cs"/>
                        </a:rPr>
                        <a:t>Requirement</a:t>
                      </a:r>
                      <a:r>
                        <a:rPr lang="en-IN" sz="1400" b="0" kern="1200" dirty="0">
                          <a:solidFill>
                            <a:schemeClr val="tx1"/>
                          </a:solidFill>
                          <a:effectLst/>
                          <a:latin typeface="Calisto MT" panose="02040603050505030304" pitchFamily="18" charset="0"/>
                          <a:ea typeface="+mn-ea"/>
                          <a:cs typeface="+mn-cs"/>
                        </a:rPr>
                        <a:t> </a:t>
                      </a:r>
                      <a:r>
                        <a:rPr lang="en-IN" sz="1400" b="1" kern="1200" dirty="0">
                          <a:solidFill>
                            <a:schemeClr val="tx1"/>
                          </a:solidFill>
                          <a:effectLst/>
                          <a:latin typeface="Calisto MT" panose="02040603050505030304" pitchFamily="18" charset="0"/>
                          <a:ea typeface="+mn-ea"/>
                          <a:cs typeface="+mn-cs"/>
                        </a:rPr>
                        <a:t>ID</a:t>
                      </a:r>
                      <a:endParaRPr lang="en-IN" sz="1400" dirty="0">
                        <a:latin typeface="Calisto MT" panose="02040603050505030304" pitchFamily="18" charset="0"/>
                      </a:endParaRPr>
                    </a:p>
                  </a:txBody>
                  <a:tcPr/>
                </a:tc>
                <a:tc>
                  <a:txBody>
                    <a:bodyPr/>
                    <a:lstStyle/>
                    <a:p>
                      <a:pPr marR="75565" algn="ctr">
                        <a:lnSpc>
                          <a:spcPct val="107000"/>
                        </a:lnSpc>
                        <a:spcAft>
                          <a:spcPts val="800"/>
                        </a:spcAft>
                      </a:pPr>
                      <a:r>
                        <a:rPr lang="en-IN" sz="1400" b="1" dirty="0">
                          <a:effectLst/>
                          <a:latin typeface="Calisto MT" panose="02040603050505030304" pitchFamily="18" charset="0"/>
                          <a:ea typeface="Cambria" panose="02040503050406030204" pitchFamily="18" charset="0"/>
                          <a:cs typeface="Times New Roman" panose="02020603050405020304" pitchFamily="18" charset="0"/>
                        </a:rPr>
                        <a:t>Requirement</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b="1" kern="1200" dirty="0">
                          <a:solidFill>
                            <a:schemeClr val="tx1"/>
                          </a:solidFill>
                          <a:effectLst/>
                          <a:latin typeface="Calisto MT" panose="02040603050505030304" pitchFamily="18" charset="0"/>
                          <a:ea typeface="+mn-ea"/>
                          <a:cs typeface="+mn-cs"/>
                        </a:rPr>
                        <a:t>Must/Want</a:t>
                      </a:r>
                      <a:endParaRPr lang="en-IN" sz="1400" dirty="0">
                        <a:latin typeface="Calisto MT" panose="02040603050505030304" pitchFamily="18" charset="0"/>
                      </a:endParaRPr>
                    </a:p>
                  </a:txBody>
                  <a:tcPr/>
                </a:tc>
                <a:tc>
                  <a:txBody>
                    <a:bodyPr/>
                    <a:lstStyle/>
                    <a:p>
                      <a:pPr algn="ctr"/>
                      <a:r>
                        <a:rPr lang="en-IN" sz="1400" b="1" kern="1200" dirty="0">
                          <a:solidFill>
                            <a:schemeClr val="tx1"/>
                          </a:solidFill>
                          <a:effectLst/>
                          <a:latin typeface="Calisto MT" panose="02040603050505030304" pitchFamily="18" charset="0"/>
                          <a:ea typeface="+mn-ea"/>
                          <a:cs typeface="+mn-cs"/>
                        </a:rPr>
                        <a:t>Comments</a:t>
                      </a:r>
                      <a:endParaRPr lang="en-IN" sz="1400" dirty="0">
                        <a:latin typeface="Calisto MT" panose="02040603050505030304" pitchFamily="18" charset="0"/>
                      </a:endParaRPr>
                    </a:p>
                  </a:txBody>
                  <a:tcPr/>
                </a:tc>
                <a:extLst>
                  <a:ext uri="{0D108BD9-81ED-4DB2-BD59-A6C34878D82A}">
                    <a16:rowId xmlns:a16="http://schemas.microsoft.com/office/drawing/2014/main" val="1679756478"/>
                  </a:ext>
                </a:extLst>
              </a:tr>
              <a:tr h="714321">
                <a:tc>
                  <a:txBody>
                    <a:bodyPr/>
                    <a:lstStyle/>
                    <a:p>
                      <a:pPr algn="ctr"/>
                      <a:r>
                        <a:rPr lang="en-US" sz="1400" dirty="0">
                          <a:latin typeface="Calisto MT" panose="02040603050505030304" pitchFamily="18" charset="0"/>
                        </a:rPr>
                        <a:t>NF001</a:t>
                      </a:r>
                      <a:endParaRPr lang="en-IN" sz="1400" dirty="0">
                        <a:latin typeface="Calisto MT" panose="02040603050505030304" pitchFamily="18" charset="0"/>
                      </a:endParaRPr>
                    </a:p>
                  </a:txBody>
                  <a:tcPr/>
                </a:tc>
                <a:tc>
                  <a:txBody>
                    <a:bodyPr/>
                    <a:lstStyle/>
                    <a:p>
                      <a:pPr algn="ctr">
                        <a:lnSpc>
                          <a:spcPct val="115000"/>
                        </a:lnSpc>
                        <a:spcAft>
                          <a:spcPts val="800"/>
                        </a:spcAf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Portability</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US" sz="1400" dirty="0">
                          <a:effectLst/>
                          <a:latin typeface="Calisto MT" panose="02040603050505030304" pitchFamily="18" charset="0"/>
                          <a:ea typeface="Calibri" panose="020F0502020204030204" pitchFamily="34" charset="0"/>
                          <a:cs typeface="Times New Roman" panose="02020603050405020304" pitchFamily="18" charset="0"/>
                        </a:rPr>
                        <a:t>Ensure that the system can be deployed across different hardware platforms and operating environments without significant modifications.</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343997"/>
                  </a:ext>
                </a:extLst>
              </a:tr>
              <a:tr h="1191752">
                <a:tc>
                  <a:txBody>
                    <a:bodyPr/>
                    <a:lstStyle/>
                    <a:p>
                      <a:pPr algn="ctr"/>
                      <a:r>
                        <a:rPr lang="en-US" sz="1400" dirty="0">
                          <a:latin typeface="Calisto MT" panose="02040603050505030304" pitchFamily="18" charset="0"/>
                        </a:rPr>
                        <a:t>NF002</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Reliability</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Software reliability is vital for accurate segmentation analysis, mitigating issues like bugs and hardware challenges. </a:t>
                      </a:r>
                      <a:r>
                        <a:rPr lang="en-US" sz="1400" dirty="0">
                          <a:effectLst/>
                          <a:latin typeface="Calisto MT" panose="02040603050505030304" pitchFamily="18" charset="0"/>
                          <a:ea typeface="Calibri" panose="020F0502020204030204" pitchFamily="34" charset="0"/>
                          <a:cs typeface="Times New Roman" panose="02020603050405020304" pitchFamily="18" charset="0"/>
                        </a:rPr>
                        <a:t>The system should operate reliably under normal operating conditions and handle unexpected inputs or failures gracefully.</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2599224"/>
                  </a:ext>
                </a:extLst>
              </a:tr>
              <a:tr h="883452">
                <a:tc>
                  <a:txBody>
                    <a:bodyPr/>
                    <a:lstStyle/>
                    <a:p>
                      <a:pPr algn="ctr"/>
                      <a:r>
                        <a:rPr lang="en-US" sz="1400" dirty="0">
                          <a:latin typeface="Calisto MT" panose="02040603050505030304" pitchFamily="18" charset="0"/>
                        </a:rPr>
                        <a:t>NF003</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Performance</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US" sz="1400" dirty="0">
                          <a:effectLst/>
                          <a:latin typeface="Calisto MT" panose="02040603050505030304" pitchFamily="18" charset="0"/>
                          <a:ea typeface="Calibri" panose="020F0502020204030204" pitchFamily="34" charset="0"/>
                          <a:cs typeface="Times New Roman" panose="02020603050405020304" pitchFamily="18" charset="0"/>
                        </a:rPr>
                        <a:t>The system should process images or video frames within a specified time frame, ensuring that it meets real-time processing requirements.</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2333789"/>
                  </a:ext>
                </a:extLst>
              </a:tr>
              <a:tr h="1103941">
                <a:tc>
                  <a:txBody>
                    <a:bodyPr/>
                    <a:lstStyle/>
                    <a:p>
                      <a:pPr algn="ctr"/>
                      <a:r>
                        <a:rPr lang="en-US" sz="1400" dirty="0">
                          <a:latin typeface="Calisto MT" panose="02040603050505030304" pitchFamily="18" charset="0"/>
                        </a:rPr>
                        <a:t>NF004</a:t>
                      </a:r>
                      <a:endParaRPr lang="en-IN" sz="1400" dirty="0">
                        <a:latin typeface="Calisto MT" panose="02040603050505030304" pitchFamily="18" charset="0"/>
                      </a:endParaRPr>
                    </a:p>
                  </a:txBody>
                  <a:tcPr/>
                </a:tc>
                <a:tc>
                  <a:txBody>
                    <a:bodyPr/>
                    <a:lstStyle/>
                    <a:p>
                      <a:pPr algn="ctr">
                        <a:lnSpc>
                          <a:spcPct val="115000"/>
                        </a:lnSpc>
                        <a:spcAft>
                          <a:spcPts val="800"/>
                        </a:spcAf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Scalability</a:t>
                      </a:r>
                    </a:p>
                  </a:txBody>
                  <a:tcPr marL="68580" marR="68580" marT="0" marB="0"/>
                </a:tc>
                <a:tc>
                  <a:txBody>
                    <a:bodyPr/>
                    <a:lstStyle/>
                    <a:p>
                      <a:pPr algn="ctr"/>
                      <a:r>
                        <a:rPr lang="en-US" sz="1400" dirty="0">
                          <a:latin typeface="Calisto MT" panose="02040603050505030304" pitchFamily="18" charset="0"/>
                        </a:rPr>
                        <a:t>Must</a:t>
                      </a:r>
                      <a:endParaRPr lang="en-IN" sz="1400" dirty="0">
                        <a:latin typeface="Calisto MT" panose="02040603050505030304" pitchFamily="18" charset="0"/>
                      </a:endParaRPr>
                    </a:p>
                  </a:txBody>
                  <a:tcPr/>
                </a:tc>
                <a:tc>
                  <a:txBody>
                    <a:bodyPr/>
                    <a:lstStyle/>
                    <a:p>
                      <a:pPr algn="ctr">
                        <a:lnSpc>
                          <a:spcPct val="107000"/>
                        </a:lnSpc>
                        <a:spcAft>
                          <a:spcPts val="800"/>
                        </a:spcAft>
                        <a:tabLst>
                          <a:tab pos="749300" algn="l"/>
                        </a:tabLst>
                      </a:pPr>
                      <a:r>
                        <a:rPr lang="en-IN" sz="1400" dirty="0">
                          <a:effectLst/>
                          <a:latin typeface="Calisto MT" panose="02040603050505030304" pitchFamily="18" charset="0"/>
                          <a:ea typeface="Calibri" panose="020F0502020204030204" pitchFamily="34" charset="0"/>
                          <a:cs typeface="Times New Roman" panose="02020603050405020304" pitchFamily="18" charset="0"/>
                        </a:rPr>
                        <a:t>Scalability is essential for the system’s seamless expansion without compromising performance. </a:t>
                      </a:r>
                      <a:r>
                        <a:rPr lang="en-US" sz="1400" dirty="0">
                          <a:effectLst/>
                          <a:latin typeface="Calisto MT" panose="02040603050505030304" pitchFamily="18" charset="0"/>
                          <a:ea typeface="Calibri" panose="020F0502020204030204" pitchFamily="34" charset="0"/>
                          <a:cs typeface="Times New Roman" panose="02020603050405020304" pitchFamily="18" charset="0"/>
                        </a:rPr>
                        <a:t>Handle varying scales of input, from single images to streaming video feeds.</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6326911"/>
                  </a:ext>
                </a:extLst>
              </a:tr>
            </a:tbl>
          </a:graphicData>
        </a:graphic>
      </p:graphicFrame>
      <p:sp>
        <p:nvSpPr>
          <p:cNvPr id="3" name="TextBox 2">
            <a:extLst>
              <a:ext uri="{FF2B5EF4-FFF2-40B4-BE49-F238E27FC236}">
                <a16:creationId xmlns:a16="http://schemas.microsoft.com/office/drawing/2014/main" id="{A877F69B-6DF8-022E-2E31-EDB0C0003F39}"/>
              </a:ext>
            </a:extLst>
          </p:cNvPr>
          <p:cNvSpPr txBox="1"/>
          <p:nvPr/>
        </p:nvSpPr>
        <p:spPr>
          <a:xfrm>
            <a:off x="389107" y="1005611"/>
            <a:ext cx="8040195" cy="338554"/>
          </a:xfrm>
          <a:prstGeom prst="rect">
            <a:avLst/>
          </a:prstGeom>
          <a:noFill/>
        </p:spPr>
        <p:txBody>
          <a:bodyPr wrap="square" rtlCol="0">
            <a:spAutoFit/>
          </a:bodyPr>
          <a:lstStyle/>
          <a:p>
            <a:r>
              <a:rPr lang="en-US" sz="1600" dirty="0">
                <a:latin typeface="Calisto MT" panose="02040603050505030304" pitchFamily="18" charset="0"/>
                <a:cs typeface="Times New Roman" panose="02020603050405020304" pitchFamily="18" charset="0"/>
              </a:rPr>
              <a:t>Table-3: Non- Functional requirements </a:t>
            </a:r>
            <a:r>
              <a:rPr lang="en-IN" sz="1600" dirty="0">
                <a:effectLst/>
                <a:latin typeface="Calisto MT" panose="02040603050505030304" pitchFamily="18" charset="0"/>
                <a:ea typeface="Calibri" panose="020F0502020204030204" pitchFamily="34" charset="0"/>
                <a:cs typeface="Times New Roman" panose="02020603050405020304" pitchFamily="18" charset="0"/>
              </a:rPr>
              <a:t>optimizing traffic signals through adaptive control</a:t>
            </a:r>
            <a:endParaRPr lang="en-IN" sz="1600" dirty="0">
              <a:latin typeface="Calisto MT" panose="0204060305050503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EF0AC501-2B5B-5C83-E109-583AC87CFE6B}"/>
              </a:ext>
            </a:extLst>
          </p:cNvPr>
          <p:cNvSpPr>
            <a:spLocks noGrp="1"/>
          </p:cNvSpPr>
          <p:nvPr>
            <p:ph type="title"/>
          </p:nvPr>
        </p:nvSpPr>
        <p:spPr>
          <a:xfrm>
            <a:off x="389107" y="326271"/>
            <a:ext cx="7988152" cy="549273"/>
          </a:xfrm>
        </p:spPr>
        <p:txBody>
          <a:bodyPr>
            <a:noAutofit/>
          </a:bodyPr>
          <a:lstStyle/>
          <a:p>
            <a:r>
              <a:rPr lang="en-US" sz="3000" b="1" dirty="0">
                <a:solidFill>
                  <a:schemeClr val="accent2">
                    <a:lumMod val="50000"/>
                  </a:schemeClr>
                </a:solidFill>
                <a:latin typeface="Calisto MT" panose="02040603050505030304" pitchFamily="18" charset="0"/>
              </a:rPr>
              <a:t>11.2. Non-Functional Requirements </a:t>
            </a:r>
          </a:p>
        </p:txBody>
      </p:sp>
    </p:spTree>
    <p:extLst>
      <p:ext uri="{BB962C8B-B14F-4D97-AF65-F5344CB8AC3E}">
        <p14:creationId xmlns:p14="http://schemas.microsoft.com/office/powerpoint/2010/main" val="1319450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358218" y="136524"/>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12. Dataset Collection </a:t>
            </a:r>
            <a:endParaRPr lang="en-US" sz="4000" b="1" i="1" dirty="0">
              <a:solidFill>
                <a:schemeClr val="accent2">
                  <a:lumMod val="50000"/>
                </a:schemeClr>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509047" y="1150070"/>
            <a:ext cx="8006303" cy="5571406"/>
          </a:xfrm>
        </p:spPr>
        <p:txBody>
          <a:bodyPr numCol="1">
            <a:noAutofit/>
          </a:bodyPr>
          <a:lstStyle/>
          <a:p>
            <a:pPr marL="0" indent="0" algn="just">
              <a:lnSpc>
                <a:spcPct val="107000"/>
              </a:lnSpc>
              <a:spcAft>
                <a:spcPts val="800"/>
              </a:spcAft>
              <a:buNone/>
              <a:tabLst>
                <a:tab pos="749300" algn="l"/>
              </a:tabLst>
            </a:pPr>
            <a:r>
              <a:rPr lang="en-US" sz="2000" b="1" dirty="0">
                <a:effectLst/>
                <a:latin typeface="Calisto MT" panose="02040603050505030304" pitchFamily="18" charset="0"/>
                <a:ea typeface="Calibri" panose="020F0502020204030204" pitchFamily="34" charset="0"/>
                <a:cs typeface="Times New Roman" panose="02020603050405020304" pitchFamily="18" charset="0"/>
              </a:rPr>
              <a:t>Name of the Dataset</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a:t>
            </a:r>
            <a:r>
              <a:rPr lang="en-US" sz="2000" dirty="0">
                <a:latin typeface="Calisto MT" panose="02040603050505030304" pitchFamily="18" charset="0"/>
                <a:ea typeface="Calibri" panose="020F0502020204030204" pitchFamily="34" charset="0"/>
                <a:cs typeface="Times New Roman" panose="02020603050405020304" pitchFamily="18" charset="0"/>
              </a:rPr>
              <a:t>MSC1K</a:t>
            </a:r>
            <a:endParaRPr lang="en-US" sz="2000" dirty="0">
              <a:effectLst/>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749300" algn="l"/>
              </a:tabLst>
            </a:pPr>
            <a:r>
              <a:rPr lang="en-US" sz="2000" b="1" dirty="0">
                <a:effectLst/>
                <a:latin typeface="Calisto MT" panose="02040603050505030304" pitchFamily="18" charset="0"/>
                <a:ea typeface="Calibri" panose="020F0502020204030204" pitchFamily="34" charset="0"/>
                <a:cs typeface="Times New Roman" panose="02020603050405020304" pitchFamily="18" charset="0"/>
              </a:rPr>
              <a:t>Description</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a:t>
            </a:r>
            <a:r>
              <a:rPr lang="en-US" sz="2000" dirty="0">
                <a:latin typeface="Calisto MT" panose="02040603050505030304" pitchFamily="18" charset="0"/>
              </a:rPr>
              <a:t>The dataset consists of two primary components: the Camouflaged Soldier Images dataset and the Tactical Scenario Image Dataset. These are essential for tasks related to soldier counting, density estimation, and situational analysis. The Camouflaged Soldier Images dataset contains high-quality images captured in various environments, like woodlands and snowfields.</a:t>
            </a:r>
          </a:p>
          <a:p>
            <a:pPr marL="0" indent="0" algn="just">
              <a:lnSpc>
                <a:spcPct val="107000"/>
              </a:lnSpc>
              <a:spcAft>
                <a:spcPts val="800"/>
              </a:spcAft>
              <a:buNone/>
              <a:tabLst>
                <a:tab pos="749300" algn="l"/>
              </a:tabLst>
            </a:pPr>
            <a:r>
              <a:rPr lang="en-US" sz="2000" b="1" dirty="0">
                <a:effectLst/>
                <a:latin typeface="Calisto MT" panose="02040603050505030304" pitchFamily="18" charset="0"/>
                <a:ea typeface="Calibri" panose="020F0502020204030204" pitchFamily="34" charset="0"/>
                <a:cs typeface="Times New Roman" panose="02020603050405020304" pitchFamily="18" charset="0"/>
              </a:rPr>
              <a:t>Number of Images :</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a:t>
            </a:r>
            <a:r>
              <a:rPr lang="en-US" sz="2000" dirty="0">
                <a:latin typeface="Calisto MT" panose="02040603050505030304" pitchFamily="18" charset="0"/>
                <a:ea typeface="Calibri" panose="020F0502020204030204" pitchFamily="34" charset="0"/>
                <a:cs typeface="Times New Roman" panose="02020603050405020304" pitchFamily="18" charset="0"/>
              </a:rPr>
              <a:t>1078</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images </a:t>
            </a:r>
          </a:p>
          <a:p>
            <a:pPr marL="0" indent="0" algn="just">
              <a:lnSpc>
                <a:spcPct val="107000"/>
              </a:lnSpc>
              <a:spcAft>
                <a:spcPts val="800"/>
              </a:spcAft>
              <a:buNone/>
              <a:tabLst>
                <a:tab pos="749300" algn="l"/>
              </a:tabLst>
            </a:pPr>
            <a:r>
              <a:rPr lang="en-US" sz="2000" b="1" dirty="0">
                <a:effectLst/>
                <a:latin typeface="Calisto MT" panose="02040603050505030304" pitchFamily="18" charset="0"/>
                <a:ea typeface="Calibri" panose="020F0502020204030204" pitchFamily="34" charset="0"/>
                <a:cs typeface="Times New Roman" panose="02020603050405020304" pitchFamily="18" charset="0"/>
              </a:rPr>
              <a:t>Train set size :</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647 images</a:t>
            </a:r>
          </a:p>
          <a:p>
            <a:pPr marL="0" indent="0" algn="just">
              <a:lnSpc>
                <a:spcPct val="107000"/>
              </a:lnSpc>
              <a:spcAft>
                <a:spcPts val="800"/>
              </a:spcAft>
              <a:buNone/>
              <a:tabLst>
                <a:tab pos="749300" algn="l"/>
              </a:tabLst>
            </a:pPr>
            <a:r>
              <a:rPr lang="en-US" sz="2000" b="1" dirty="0">
                <a:latin typeface="Calisto MT" panose="02040603050505030304" pitchFamily="18" charset="0"/>
                <a:ea typeface="Calibri" panose="020F0502020204030204" pitchFamily="34" charset="0"/>
                <a:cs typeface="Times New Roman" panose="02020603050405020304" pitchFamily="18" charset="0"/>
              </a:rPr>
              <a:t>Valid set size: </a:t>
            </a:r>
            <a:r>
              <a:rPr lang="en-US" sz="2000" dirty="0">
                <a:latin typeface="Calisto MT" panose="02040603050505030304" pitchFamily="18" charset="0"/>
                <a:ea typeface="Calibri" panose="020F0502020204030204" pitchFamily="34" charset="0"/>
                <a:cs typeface="Times New Roman" panose="02020603050405020304" pitchFamily="18" charset="0"/>
              </a:rPr>
              <a:t>216 images</a:t>
            </a:r>
            <a:endParaRPr lang="en-IN" sz="2000" dirty="0">
              <a:latin typeface="Calisto MT" panose="0204060305050503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749300" algn="l"/>
              </a:tabLst>
            </a:pPr>
            <a:r>
              <a:rPr lang="en-US" sz="2000" b="1" dirty="0">
                <a:effectLst/>
                <a:latin typeface="Calisto MT" panose="02040603050505030304" pitchFamily="18" charset="0"/>
                <a:ea typeface="Calibri" panose="020F0502020204030204" pitchFamily="34" charset="0"/>
                <a:cs typeface="Times New Roman" panose="02020603050405020304" pitchFamily="18" charset="0"/>
              </a:rPr>
              <a:t>Test set size :</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a:t>
            </a:r>
            <a:r>
              <a:rPr lang="en-US" sz="2000" dirty="0">
                <a:latin typeface="Calisto MT" panose="02040603050505030304" pitchFamily="18" charset="0"/>
                <a:ea typeface="Calibri" panose="020F0502020204030204" pitchFamily="34" charset="0"/>
                <a:cs typeface="Times New Roman" panose="02020603050405020304" pitchFamily="18" charset="0"/>
              </a:rPr>
              <a:t>215</a:t>
            </a:r>
            <a:r>
              <a:rPr lang="en-US" sz="2000" dirty="0">
                <a:effectLst/>
                <a:latin typeface="Calisto MT" panose="02040603050505030304" pitchFamily="18" charset="0"/>
                <a:ea typeface="Calibri" panose="020F0502020204030204" pitchFamily="34" charset="0"/>
                <a:cs typeface="Times New Roman" panose="02020603050405020304" pitchFamily="18" charset="0"/>
              </a:rPr>
              <a:t> images </a:t>
            </a:r>
          </a:p>
          <a:p>
            <a:pPr marL="0" indent="0" algn="just">
              <a:lnSpc>
                <a:spcPct val="107000"/>
              </a:lnSpc>
              <a:spcAft>
                <a:spcPts val="800"/>
              </a:spcAft>
              <a:buNone/>
              <a:tabLst>
                <a:tab pos="749300" algn="l"/>
              </a:tabLst>
            </a:pPr>
            <a:r>
              <a:rPr lang="en-US" sz="2000" b="1" dirty="0">
                <a:latin typeface="Calisto MT" panose="02040603050505030304" pitchFamily="18" charset="0"/>
                <a:ea typeface="Calibri" panose="020F0502020204030204" pitchFamily="34" charset="0"/>
                <a:cs typeface="Times New Roman" panose="02020603050405020304" pitchFamily="18" charset="0"/>
              </a:rPr>
              <a:t>Resolution</a:t>
            </a:r>
            <a:r>
              <a:rPr lang="en-US" sz="2000" dirty="0">
                <a:latin typeface="Calisto MT" panose="02040603050505030304" pitchFamily="18" charset="0"/>
                <a:ea typeface="Calibri" panose="020F0502020204030204" pitchFamily="34" charset="0"/>
                <a:cs typeface="Times New Roman" panose="02020603050405020304" pitchFamily="18" charset="0"/>
              </a:rPr>
              <a:t>: 640x640</a:t>
            </a:r>
            <a:endParaRPr lang="en-US" sz="2000" b="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29</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47090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405352" y="120030"/>
            <a:ext cx="7886700" cy="549273"/>
          </a:xfrm>
        </p:spPr>
        <p:txBody>
          <a:bodyPr>
            <a:normAutofit fontScale="90000"/>
          </a:bodyPr>
          <a:lstStyle/>
          <a:p>
            <a:r>
              <a:rPr lang="en-US" sz="4000" b="1">
                <a:solidFill>
                  <a:schemeClr val="accent2">
                    <a:lumMod val="50000"/>
                  </a:schemeClr>
                </a:solidFill>
                <a:latin typeface="Calisto MT" panose="02040603050505030304" pitchFamily="18" charset="0"/>
              </a:rPr>
              <a:t>Presentation Outline</a:t>
            </a:r>
            <a:endParaRPr lang="en-US" sz="4000" b="1" dirty="0">
              <a:solidFill>
                <a:schemeClr val="accent2">
                  <a:lumMod val="50000"/>
                </a:schemeClr>
              </a:solidFill>
              <a:latin typeface="Calisto MT" panose="02040603050505030304" pitchFamily="18" charset="0"/>
            </a:endParaRP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405352" y="782425"/>
            <a:ext cx="8634953" cy="5851851"/>
          </a:xfrm>
        </p:spPr>
        <p:txBody>
          <a:bodyPr numCol="2">
            <a:normAutofit fontScale="77500" lnSpcReduction="20000"/>
          </a:bodyPr>
          <a:lstStyle/>
          <a:p>
            <a:pPr marL="457200" indent="-457200">
              <a:lnSpc>
                <a:spcPct val="100000"/>
              </a:lnSpc>
              <a:buAutoNum type="arabicPeriod"/>
            </a:pPr>
            <a:r>
              <a:rPr lang="en-US" sz="2200" b="1" dirty="0">
                <a:solidFill>
                  <a:srgbClr val="002060"/>
                </a:solidFill>
                <a:latin typeface="Calisto MT" panose="02040603050505030304" pitchFamily="18" charset="0"/>
              </a:rPr>
              <a:t>Aim and Motivation</a:t>
            </a:r>
          </a:p>
          <a:p>
            <a:pPr marL="457200" indent="-457200">
              <a:lnSpc>
                <a:spcPct val="100000"/>
              </a:lnSpc>
              <a:buAutoNum type="arabicPeriod"/>
            </a:pPr>
            <a:r>
              <a:rPr lang="en-US" sz="2200" b="1" dirty="0">
                <a:solidFill>
                  <a:srgbClr val="002060"/>
                </a:solidFill>
                <a:latin typeface="Calisto MT" panose="02040603050505030304" pitchFamily="18" charset="0"/>
              </a:rPr>
              <a:t>Research Questions</a:t>
            </a:r>
          </a:p>
          <a:p>
            <a:pPr marL="457200" indent="-457200">
              <a:lnSpc>
                <a:spcPct val="100000"/>
              </a:lnSpc>
              <a:buAutoNum type="arabicPeriod"/>
            </a:pPr>
            <a:r>
              <a:rPr lang="en-US" sz="2200" b="1" dirty="0">
                <a:solidFill>
                  <a:srgbClr val="002060"/>
                </a:solidFill>
                <a:latin typeface="Calisto MT" panose="02040603050505030304" pitchFamily="18" charset="0"/>
              </a:rPr>
              <a:t>Title Justification</a:t>
            </a:r>
          </a:p>
          <a:p>
            <a:pPr marL="457200" indent="-457200">
              <a:lnSpc>
                <a:spcPct val="100000"/>
              </a:lnSpc>
              <a:buAutoNum type="arabicPeriod"/>
            </a:pPr>
            <a:r>
              <a:rPr lang="en-US" sz="2200" b="1" dirty="0">
                <a:solidFill>
                  <a:srgbClr val="002060"/>
                </a:solidFill>
                <a:latin typeface="Calisto MT" panose="02040603050505030304" pitchFamily="18" charset="0"/>
              </a:rPr>
              <a:t>Objectives</a:t>
            </a:r>
          </a:p>
          <a:p>
            <a:pPr marL="457200" indent="-457200">
              <a:lnSpc>
                <a:spcPct val="100000"/>
              </a:lnSpc>
              <a:buAutoNum type="arabicPeriod"/>
            </a:pPr>
            <a:r>
              <a:rPr lang="en-US" sz="2200" b="1" dirty="0">
                <a:solidFill>
                  <a:srgbClr val="002060"/>
                </a:solidFill>
                <a:latin typeface="Calisto MT" panose="02040603050505030304" pitchFamily="18" charset="0"/>
              </a:rPr>
              <a:t>Scope</a:t>
            </a:r>
          </a:p>
          <a:p>
            <a:pPr marL="457200" indent="-457200">
              <a:lnSpc>
                <a:spcPct val="100000"/>
              </a:lnSpc>
              <a:buAutoNum type="arabicPeriod"/>
            </a:pPr>
            <a:r>
              <a:rPr lang="en-US" sz="2200" b="1" dirty="0">
                <a:solidFill>
                  <a:srgbClr val="002060"/>
                </a:solidFill>
                <a:latin typeface="Calisto MT" panose="02040603050505030304" pitchFamily="18" charset="0"/>
              </a:rPr>
              <a:t>Introduction	</a:t>
            </a:r>
          </a:p>
          <a:p>
            <a:pPr marL="457200" lvl="1" indent="0">
              <a:lnSpc>
                <a:spcPct val="100000"/>
              </a:lnSpc>
              <a:buNone/>
            </a:pPr>
            <a:r>
              <a:rPr lang="en-US" sz="2200" b="1" dirty="0">
                <a:solidFill>
                  <a:srgbClr val="002060"/>
                </a:solidFill>
                <a:latin typeface="Calisto MT" panose="02040603050505030304" pitchFamily="18" charset="0"/>
              </a:rPr>
              <a:t>6.1.  Camouflaged Soldier Density Estimation</a:t>
            </a:r>
          </a:p>
          <a:p>
            <a:pPr marL="457200" lvl="1" indent="0">
              <a:lnSpc>
                <a:spcPct val="100000"/>
              </a:lnSpc>
              <a:buNone/>
            </a:pPr>
            <a:r>
              <a:rPr lang="en-US" sz="2200" b="1" dirty="0">
                <a:solidFill>
                  <a:srgbClr val="002060"/>
                </a:solidFill>
                <a:latin typeface="Calisto MT" panose="02040603050505030304" pitchFamily="18" charset="0"/>
              </a:rPr>
              <a:t>6.2.  Why Camouflaged Soldier Density Estimation</a:t>
            </a:r>
            <a:endParaRPr lang="en-US" sz="2200" b="1" i="1" dirty="0">
              <a:solidFill>
                <a:srgbClr val="002060"/>
              </a:solidFill>
              <a:latin typeface="Calisto MT" panose="02040603050505030304" pitchFamily="18" charset="0"/>
            </a:endParaRPr>
          </a:p>
          <a:p>
            <a:pPr marL="457200" indent="-457200">
              <a:lnSpc>
                <a:spcPct val="100000"/>
              </a:lnSpc>
              <a:buAutoNum type="arabicPeriod"/>
            </a:pPr>
            <a:r>
              <a:rPr lang="en-US" sz="2200" b="1" dirty="0">
                <a:solidFill>
                  <a:srgbClr val="002060"/>
                </a:solidFill>
                <a:latin typeface="Calisto MT" panose="02040603050505030304" pitchFamily="18" charset="0"/>
              </a:rPr>
              <a:t>Study on Existing Technologies</a:t>
            </a:r>
          </a:p>
          <a:p>
            <a:pPr marL="457200" indent="-457200">
              <a:lnSpc>
                <a:spcPct val="100000"/>
              </a:lnSpc>
              <a:buFont typeface="Arial" panose="020B0604020202020204" pitchFamily="34" charset="0"/>
              <a:buAutoNum type="arabicPeriod"/>
            </a:pPr>
            <a:r>
              <a:rPr lang="en-US" sz="2200" b="1" dirty="0">
                <a:solidFill>
                  <a:srgbClr val="002060"/>
                </a:solidFill>
                <a:latin typeface="Calisto MT" panose="02040603050505030304" pitchFamily="18" charset="0"/>
              </a:rPr>
              <a:t>Gap Analysis</a:t>
            </a:r>
          </a:p>
          <a:p>
            <a:pPr marL="457200" indent="-457200">
              <a:lnSpc>
                <a:spcPct val="100000"/>
              </a:lnSpc>
              <a:buAutoNum type="arabicPeriod"/>
            </a:pPr>
            <a:r>
              <a:rPr lang="en-US" sz="2200" b="1" dirty="0">
                <a:solidFill>
                  <a:srgbClr val="002060"/>
                </a:solidFill>
                <a:latin typeface="Calisto MT" panose="02040603050505030304" pitchFamily="18" charset="0"/>
              </a:rPr>
              <a:t>SDLC Model</a:t>
            </a:r>
            <a:endParaRPr lang="en-US" sz="2200" b="1" i="1" dirty="0">
              <a:solidFill>
                <a:srgbClr val="002060"/>
              </a:solidFill>
              <a:latin typeface="Calisto MT" panose="02040603050505030304" pitchFamily="18" charset="0"/>
            </a:endParaRPr>
          </a:p>
          <a:p>
            <a:pPr marL="457200" indent="-457200">
              <a:lnSpc>
                <a:spcPct val="100000"/>
              </a:lnSpc>
              <a:buAutoNum type="arabicPeriod"/>
            </a:pPr>
            <a:r>
              <a:rPr lang="en-US" sz="2200" b="1" dirty="0">
                <a:solidFill>
                  <a:srgbClr val="002060"/>
                </a:solidFill>
                <a:latin typeface="Calisto MT" panose="02040603050505030304" pitchFamily="18" charset="0"/>
              </a:rPr>
              <a:t>UML Diagrams </a:t>
            </a:r>
            <a:endParaRPr lang="en-US" sz="2200" b="1" i="1" dirty="0">
              <a:solidFill>
                <a:srgbClr val="002060"/>
              </a:solidFill>
              <a:latin typeface="Calisto MT" panose="02040603050505030304" pitchFamily="18" charset="0"/>
            </a:endParaRPr>
          </a:p>
          <a:p>
            <a:pPr marL="457200" lvl="1" indent="0">
              <a:lnSpc>
                <a:spcPct val="100000"/>
              </a:lnSpc>
              <a:buNone/>
            </a:pPr>
            <a:r>
              <a:rPr lang="en-US" sz="2200" b="1" dirty="0">
                <a:solidFill>
                  <a:srgbClr val="002060"/>
                </a:solidFill>
                <a:latin typeface="Calisto MT" panose="02040603050505030304" pitchFamily="18" charset="0"/>
              </a:rPr>
              <a:t>10.1. Use Case Diagrams</a:t>
            </a:r>
          </a:p>
          <a:p>
            <a:pPr marL="457200" lvl="1" indent="0">
              <a:lnSpc>
                <a:spcPct val="100000"/>
              </a:lnSpc>
              <a:buNone/>
            </a:pPr>
            <a:r>
              <a:rPr lang="en-US" sz="2200" b="1" dirty="0">
                <a:solidFill>
                  <a:srgbClr val="002060"/>
                </a:solidFill>
                <a:latin typeface="Calisto MT" panose="02040603050505030304" pitchFamily="18" charset="0"/>
              </a:rPr>
              <a:t>10.1. Sequence Diagrams</a:t>
            </a:r>
          </a:p>
          <a:p>
            <a:pPr marL="457200" lvl="1" indent="0">
              <a:lnSpc>
                <a:spcPct val="100000"/>
              </a:lnSpc>
              <a:buNone/>
            </a:pPr>
            <a:r>
              <a:rPr lang="en-US" sz="2200" b="1" dirty="0">
                <a:solidFill>
                  <a:srgbClr val="002060"/>
                </a:solidFill>
                <a:latin typeface="Calisto MT" panose="02040603050505030304" pitchFamily="18" charset="0"/>
              </a:rPr>
              <a:t>10.2. Activity Diagrams</a:t>
            </a:r>
          </a:p>
          <a:p>
            <a:pPr marL="0" indent="0">
              <a:lnSpc>
                <a:spcPct val="100000"/>
              </a:lnSpc>
              <a:buNone/>
            </a:pPr>
            <a:r>
              <a:rPr lang="en-US" sz="2200" b="1" dirty="0">
                <a:solidFill>
                  <a:srgbClr val="002060"/>
                </a:solidFill>
                <a:latin typeface="Calisto MT" panose="02040603050505030304" pitchFamily="18" charset="0"/>
              </a:rPr>
              <a:t>11</a:t>
            </a:r>
            <a:r>
              <a:rPr lang="en-US" sz="2600" b="1" dirty="0">
                <a:solidFill>
                  <a:srgbClr val="002060"/>
                </a:solidFill>
                <a:latin typeface="Calisto MT" panose="02040603050505030304" pitchFamily="18" charset="0"/>
              </a:rPr>
              <a:t>. </a:t>
            </a:r>
            <a:r>
              <a:rPr lang="en-US" sz="2200" b="1" dirty="0">
                <a:solidFill>
                  <a:srgbClr val="002060"/>
                </a:solidFill>
                <a:latin typeface="Calisto MT" panose="02040603050505030304" pitchFamily="18" charset="0"/>
              </a:rPr>
              <a:t>Functional and Non-Functional Requirements </a:t>
            </a:r>
          </a:p>
          <a:p>
            <a:pPr marL="0" indent="0">
              <a:lnSpc>
                <a:spcPct val="100000"/>
              </a:lnSpc>
              <a:buNone/>
            </a:pPr>
            <a:r>
              <a:rPr lang="en-US" sz="2200" b="1" dirty="0">
                <a:solidFill>
                  <a:srgbClr val="002060"/>
                </a:solidFill>
                <a:latin typeface="Calisto MT" panose="02040603050505030304" pitchFamily="18" charset="0"/>
              </a:rPr>
              <a:t>12. Data Collection</a:t>
            </a:r>
            <a:endParaRPr lang="en-US" sz="2200" b="1" i="1" dirty="0">
              <a:solidFill>
                <a:srgbClr val="002060"/>
              </a:solidFill>
              <a:latin typeface="Calisto MT" panose="02040603050505030304" pitchFamily="18" charset="0"/>
            </a:endParaRPr>
          </a:p>
          <a:p>
            <a:pPr marL="0" indent="0">
              <a:lnSpc>
                <a:spcPct val="100000"/>
              </a:lnSpc>
              <a:buNone/>
            </a:pPr>
            <a:r>
              <a:rPr lang="en-US" sz="2200" b="1" dirty="0">
                <a:solidFill>
                  <a:srgbClr val="002060"/>
                </a:solidFill>
                <a:latin typeface="Calisto MT" panose="02040603050505030304" pitchFamily="18" charset="0"/>
              </a:rPr>
              <a:t>13. Data Preparation</a:t>
            </a:r>
          </a:p>
          <a:p>
            <a:pPr marL="0" indent="0">
              <a:lnSpc>
                <a:spcPct val="100000"/>
              </a:lnSpc>
              <a:buNone/>
            </a:pPr>
            <a:r>
              <a:rPr lang="en-US" sz="2200" b="1" dirty="0">
                <a:solidFill>
                  <a:srgbClr val="002060"/>
                </a:solidFill>
                <a:latin typeface="Calisto MT" panose="02040603050505030304" pitchFamily="18" charset="0"/>
              </a:rPr>
              <a:t>14. Methodology</a:t>
            </a:r>
          </a:p>
          <a:p>
            <a:pPr marL="0" indent="0">
              <a:lnSpc>
                <a:spcPct val="100000"/>
              </a:lnSpc>
              <a:buNone/>
            </a:pPr>
            <a:r>
              <a:rPr lang="en-US" sz="2200" b="1" dirty="0">
                <a:solidFill>
                  <a:srgbClr val="002060"/>
                </a:solidFill>
                <a:latin typeface="Calisto MT" panose="02040603050505030304" pitchFamily="18" charset="0"/>
              </a:rPr>
              <a:t>       14.1. Proposed Methodology</a:t>
            </a:r>
          </a:p>
          <a:p>
            <a:pPr marL="0" indent="0">
              <a:lnSpc>
                <a:spcPct val="100000"/>
              </a:lnSpc>
              <a:buNone/>
            </a:pPr>
            <a:r>
              <a:rPr lang="en-US" sz="2200" b="1" dirty="0">
                <a:solidFill>
                  <a:srgbClr val="002060"/>
                </a:solidFill>
                <a:latin typeface="Calisto MT" panose="02040603050505030304" pitchFamily="18" charset="0"/>
              </a:rPr>
              <a:t>       14.2 Architecture Diagram</a:t>
            </a:r>
          </a:p>
          <a:p>
            <a:pPr marL="457200" lvl="1" indent="0">
              <a:lnSpc>
                <a:spcPct val="100000"/>
              </a:lnSpc>
              <a:buNone/>
            </a:pPr>
            <a:r>
              <a:rPr lang="en-US" sz="2200" b="1" dirty="0">
                <a:solidFill>
                  <a:srgbClr val="002060"/>
                </a:solidFill>
                <a:latin typeface="Calisto MT" panose="02040603050505030304" pitchFamily="18" charset="0"/>
              </a:rPr>
              <a:t>14.3. Modules of the Proposed      	  Methodology</a:t>
            </a:r>
          </a:p>
          <a:p>
            <a:pPr marL="0" indent="0">
              <a:lnSpc>
                <a:spcPct val="100000"/>
              </a:lnSpc>
              <a:buNone/>
            </a:pPr>
            <a:r>
              <a:rPr lang="en-US" sz="2200" b="1" dirty="0">
                <a:solidFill>
                  <a:srgbClr val="002060"/>
                </a:solidFill>
                <a:latin typeface="Calisto MT" panose="02040603050505030304" pitchFamily="18" charset="0"/>
              </a:rPr>
              <a:t>15. Output &amp; Results </a:t>
            </a:r>
          </a:p>
          <a:p>
            <a:pPr marL="0" indent="0">
              <a:lnSpc>
                <a:spcPct val="100000"/>
              </a:lnSpc>
              <a:buNone/>
            </a:pPr>
            <a:r>
              <a:rPr lang="en-US" sz="2200" b="1" dirty="0">
                <a:solidFill>
                  <a:srgbClr val="002060"/>
                </a:solidFill>
                <a:latin typeface="Calisto MT" panose="02040603050505030304" pitchFamily="18" charset="0"/>
              </a:rPr>
              <a:t>16. Timeline Chart</a:t>
            </a:r>
          </a:p>
          <a:p>
            <a:pPr marL="0" indent="0">
              <a:lnSpc>
                <a:spcPct val="100000"/>
              </a:lnSpc>
              <a:buNone/>
            </a:pPr>
            <a:r>
              <a:rPr lang="en-US" sz="2200" b="1" dirty="0">
                <a:solidFill>
                  <a:srgbClr val="002060"/>
                </a:solidFill>
                <a:latin typeface="Calisto MT" panose="02040603050505030304" pitchFamily="18" charset="0"/>
              </a:rPr>
              <a:t>17. Summary</a:t>
            </a:r>
          </a:p>
          <a:p>
            <a:pPr marL="0" indent="0">
              <a:lnSpc>
                <a:spcPct val="100000"/>
              </a:lnSpc>
              <a:buNone/>
            </a:pPr>
            <a:r>
              <a:rPr lang="en-US" sz="2200" b="1" dirty="0">
                <a:solidFill>
                  <a:srgbClr val="002060"/>
                </a:solidFill>
                <a:latin typeface="Calisto MT" panose="02040603050505030304" pitchFamily="18" charset="0"/>
              </a:rPr>
              <a:t>References</a:t>
            </a:r>
          </a:p>
          <a:p>
            <a:pPr marL="0" indent="0">
              <a:lnSpc>
                <a:spcPct val="100000"/>
              </a:lnSpc>
              <a:buNone/>
            </a:pPr>
            <a:endParaRPr lang="en-US" sz="2000" b="1" dirty="0">
              <a:latin typeface="Calisto MT" panose="02040603050505030304" pitchFamily="18" charset="0"/>
            </a:endParaRPr>
          </a:p>
          <a:p>
            <a:pPr marL="0" indent="0">
              <a:lnSpc>
                <a:spcPct val="100000"/>
              </a:lnSpc>
              <a:buNone/>
            </a:pPr>
            <a:endParaRPr lang="en-US" sz="2000" b="1" dirty="0">
              <a:latin typeface="Calisto MT" panose="02040603050505030304" pitchFamily="18" charset="0"/>
            </a:endParaRPr>
          </a:p>
          <a:p>
            <a:pPr marL="457200" indent="-457200">
              <a:lnSpc>
                <a:spcPct val="100000"/>
              </a:lnSpc>
              <a:buAutoNum type="arabicPeriod"/>
            </a:pPr>
            <a:endParaRPr lang="en-US" sz="2200" b="1" dirty="0">
              <a:latin typeface="Calisto MT" panose="02040603050505030304" pitchFamily="18" charset="0"/>
            </a:endParaRPr>
          </a:p>
          <a:p>
            <a:pPr marL="457200" indent="-457200">
              <a:lnSpc>
                <a:spcPct val="100000"/>
              </a:lnSpc>
              <a:buAutoNum type="arabicPeriod"/>
            </a:pPr>
            <a:endParaRPr lang="en-US" sz="2200" b="1" dirty="0">
              <a:latin typeface="Calisto MT" panose="02040603050505030304" pitchFamily="18" charset="0"/>
            </a:endParaRPr>
          </a:p>
          <a:p>
            <a:pPr marL="0" indent="0">
              <a:lnSpc>
                <a:spcPct val="100000"/>
              </a:lnSpc>
              <a:buNone/>
            </a:pPr>
            <a:endParaRPr lang="en-US" sz="2200" b="1" dirty="0">
              <a:latin typeface="Calisto MT" panose="02040603050505030304" pitchFamily="18" charset="0"/>
            </a:endParaRPr>
          </a:p>
        </p:txBody>
      </p:sp>
      <p:sp>
        <p:nvSpPr>
          <p:cNvPr id="6" name="Slide Number Placeholder 5">
            <a:extLst>
              <a:ext uri="{FF2B5EF4-FFF2-40B4-BE49-F238E27FC236}">
                <a16:creationId xmlns:a16="http://schemas.microsoft.com/office/drawing/2014/main" id="{971C3DE6-22F4-4655-E43D-E5183840B449}"/>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1397598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0909" y="51934"/>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13. Data Preparation</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30</a:t>
            </a:fld>
            <a:endParaRPr lang="en-US" sz="1400" b="1" dirty="0">
              <a:solidFill>
                <a:schemeClr val="tx1"/>
              </a:solidFill>
              <a:latin typeface="Calisto MT" panose="02040603050505030304" pitchFamily="18" charset="0"/>
            </a:endParaRPr>
          </a:p>
        </p:txBody>
      </p:sp>
      <p:sp>
        <p:nvSpPr>
          <p:cNvPr id="6" name="Content Placeholder 2">
            <a:extLst>
              <a:ext uri="{FF2B5EF4-FFF2-40B4-BE49-F238E27FC236}">
                <a16:creationId xmlns:a16="http://schemas.microsoft.com/office/drawing/2014/main" id="{B63EFB85-9D57-403F-D925-E13208A6685F}"/>
              </a:ext>
            </a:extLst>
          </p:cNvPr>
          <p:cNvSpPr>
            <a:spLocks noGrp="1"/>
          </p:cNvSpPr>
          <p:nvPr>
            <p:ph idx="1"/>
          </p:nvPr>
        </p:nvSpPr>
        <p:spPr>
          <a:xfrm>
            <a:off x="200909" y="601207"/>
            <a:ext cx="8451595" cy="6057045"/>
          </a:xfrm>
        </p:spPr>
        <p:txBody>
          <a:bodyPr numCol="1">
            <a:normAutofit fontScale="92500" lnSpcReduction="10000"/>
          </a:bodyPr>
          <a:lstStyle/>
          <a:p>
            <a:pPr marL="0" indent="0" algn="just">
              <a:lnSpc>
                <a:spcPct val="100000"/>
              </a:lnSpc>
              <a:buNone/>
            </a:pPr>
            <a:r>
              <a:rPr lang="en-US" sz="2200" b="1" dirty="0">
                <a:solidFill>
                  <a:schemeClr val="accent1">
                    <a:lumMod val="50000"/>
                  </a:schemeClr>
                </a:solidFill>
                <a:latin typeface="Calisto MT" panose="02040603050505030304" pitchFamily="18" charset="0"/>
              </a:rPr>
              <a:t>1. Data Preprocessing</a:t>
            </a:r>
          </a:p>
          <a:p>
            <a:pPr marL="0" indent="0" algn="just">
              <a:lnSpc>
                <a:spcPct val="100000"/>
              </a:lnSpc>
              <a:buNone/>
            </a:pPr>
            <a:r>
              <a:rPr lang="en-US" sz="2200" b="1" i="1" dirty="0">
                <a:latin typeface="Calisto MT" panose="02040603050505030304" pitchFamily="18" charset="0"/>
              </a:rPr>
              <a:t>Video Resizing: </a:t>
            </a:r>
            <a:r>
              <a:rPr lang="en-US" sz="2200" dirty="0">
                <a:latin typeface="Calisto MT" panose="02040603050505030304" pitchFamily="18" charset="0"/>
              </a:rPr>
              <a:t>Since videos consist of multiple frames, resizing of each frame to a suitable size for model and computational resources.</a:t>
            </a:r>
          </a:p>
          <a:p>
            <a:pPr marL="0" indent="0" algn="just">
              <a:lnSpc>
                <a:spcPct val="100000"/>
              </a:lnSpc>
              <a:buNone/>
            </a:pPr>
            <a:r>
              <a:rPr lang="en-US" sz="2200" b="1" i="1" dirty="0">
                <a:latin typeface="Calisto MT" panose="02040603050505030304" pitchFamily="18" charset="0"/>
              </a:rPr>
              <a:t>Data Splitting: </a:t>
            </a:r>
            <a:r>
              <a:rPr lang="en-US" sz="2200" dirty="0">
                <a:latin typeface="Calisto MT" panose="02040603050505030304" pitchFamily="18" charset="0"/>
              </a:rPr>
              <a:t>Divide the dataset into training and testing sets based on the provided train/test set sizes and distribution of videos from both datasets is maintained in each set.</a:t>
            </a:r>
          </a:p>
          <a:p>
            <a:pPr marL="0" indent="0" algn="just">
              <a:lnSpc>
                <a:spcPct val="100000"/>
              </a:lnSpc>
              <a:buNone/>
            </a:pPr>
            <a:r>
              <a:rPr lang="en-US" sz="2200" b="1" dirty="0">
                <a:solidFill>
                  <a:schemeClr val="accent1">
                    <a:lumMod val="50000"/>
                  </a:schemeClr>
                </a:solidFill>
                <a:latin typeface="Calisto MT" panose="02040603050505030304" pitchFamily="18" charset="0"/>
              </a:rPr>
              <a:t>2. Data Annotation</a:t>
            </a:r>
          </a:p>
          <a:p>
            <a:pPr marL="0" indent="0" algn="just">
              <a:lnSpc>
                <a:spcPct val="100000"/>
              </a:lnSpc>
              <a:buNone/>
            </a:pPr>
            <a:r>
              <a:rPr lang="en-US" sz="2200" dirty="0">
                <a:latin typeface="Calisto MT" panose="02040603050505030304" pitchFamily="18" charset="0"/>
              </a:rPr>
              <a:t>Each frame in the video needs to be annotated with pixel-level semantic segmentation labels and align the segmentation labels with their corresponding frames accurately.</a:t>
            </a:r>
          </a:p>
          <a:p>
            <a:pPr marL="0" indent="0" algn="just">
              <a:lnSpc>
                <a:spcPct val="100000"/>
              </a:lnSpc>
              <a:buNone/>
            </a:pPr>
            <a:r>
              <a:rPr lang="en-US" sz="2200" b="1" dirty="0">
                <a:solidFill>
                  <a:schemeClr val="accent1">
                    <a:lumMod val="50000"/>
                  </a:schemeClr>
                </a:solidFill>
                <a:latin typeface="Calisto MT" panose="02040603050505030304" pitchFamily="18" charset="0"/>
              </a:rPr>
              <a:t>3. Data Loading</a:t>
            </a:r>
          </a:p>
          <a:p>
            <a:pPr marL="0" indent="0" algn="just">
              <a:lnSpc>
                <a:spcPct val="100000"/>
              </a:lnSpc>
              <a:buNone/>
            </a:pPr>
            <a:r>
              <a:rPr lang="en-US" sz="2200" dirty="0">
                <a:latin typeface="Calisto MT" panose="02040603050505030304" pitchFamily="18" charset="0"/>
              </a:rPr>
              <a:t>Load the dataset efficiently during training and testing phases and using video processing libraries along with deep learning frameworks for handling video loading and manipulation.</a:t>
            </a:r>
          </a:p>
          <a:p>
            <a:pPr marL="0" indent="0" algn="just">
              <a:lnSpc>
                <a:spcPct val="100000"/>
              </a:lnSpc>
              <a:buNone/>
            </a:pPr>
            <a:r>
              <a:rPr lang="en-US" sz="2200" b="1" dirty="0">
                <a:solidFill>
                  <a:schemeClr val="accent1">
                    <a:lumMod val="50000"/>
                  </a:schemeClr>
                </a:solidFill>
                <a:latin typeface="Calisto MT" panose="02040603050505030304" pitchFamily="18" charset="0"/>
              </a:rPr>
              <a:t>4. Data Normalization</a:t>
            </a:r>
          </a:p>
          <a:p>
            <a:pPr marL="0" indent="0" algn="just">
              <a:lnSpc>
                <a:spcPct val="100000"/>
              </a:lnSpc>
              <a:buNone/>
            </a:pPr>
            <a:r>
              <a:rPr lang="en-US" sz="2200" dirty="0">
                <a:latin typeface="Calisto MT" panose="02040603050505030304" pitchFamily="18" charset="0"/>
              </a:rPr>
              <a:t>Normalize the pixel values of video frames to a common scale ( [0, 1] or [-1, 1]) to aid model convergence.</a:t>
            </a:r>
          </a:p>
          <a:p>
            <a:pPr marL="0" indent="0">
              <a:lnSpc>
                <a:spcPct val="100000"/>
              </a:lnSpc>
              <a:buNone/>
            </a:pPr>
            <a:endParaRPr lang="en-US" sz="2000" dirty="0">
              <a:latin typeface="Calisto MT" panose="02040603050505030304" pitchFamily="18" charset="0"/>
            </a:endParaRPr>
          </a:p>
        </p:txBody>
      </p:sp>
    </p:spTree>
    <p:extLst>
      <p:ext uri="{BB962C8B-B14F-4D97-AF65-F5344CB8AC3E}">
        <p14:creationId xmlns:p14="http://schemas.microsoft.com/office/powerpoint/2010/main" val="1680176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87517" y="623521"/>
            <a:ext cx="8738648" cy="747237"/>
          </a:xfrm>
        </p:spPr>
        <p:txBody>
          <a:bodyPr>
            <a:noAutofit/>
          </a:bodyPr>
          <a:lstStyle/>
          <a:p>
            <a:r>
              <a:rPr lang="en-US" sz="2400" b="1" dirty="0">
                <a:solidFill>
                  <a:schemeClr val="tx2"/>
                </a:solidFill>
                <a:latin typeface="Calisto MT" panose="02040603050505030304" pitchFamily="18" charset="0"/>
              </a:rPr>
              <a:t>14.1. Proposed Methodology</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31</a:t>
            </a:fld>
            <a:endParaRPr lang="en-US" sz="1400" b="1" dirty="0">
              <a:solidFill>
                <a:schemeClr val="tx1"/>
              </a:solidFill>
              <a:latin typeface="Calisto MT" panose="02040603050505030304" pitchFamily="18" charset="0"/>
            </a:endParaRPr>
          </a:p>
        </p:txBody>
      </p:sp>
      <p:sp>
        <p:nvSpPr>
          <p:cNvPr id="11" name="Title 1">
            <a:extLst>
              <a:ext uri="{FF2B5EF4-FFF2-40B4-BE49-F238E27FC236}">
                <a16:creationId xmlns:a16="http://schemas.microsoft.com/office/drawing/2014/main" id="{24FC4D8E-5DC8-3E53-04CA-A8C95CDC2874}"/>
              </a:ext>
            </a:extLst>
          </p:cNvPr>
          <p:cNvSpPr txBox="1">
            <a:spLocks/>
          </p:cNvSpPr>
          <p:nvPr/>
        </p:nvSpPr>
        <p:spPr>
          <a:xfrm>
            <a:off x="200909" y="51934"/>
            <a:ext cx="8006303" cy="549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lumMod val="50000"/>
                  </a:schemeClr>
                </a:solidFill>
                <a:latin typeface="Calisto MT" panose="02040603050505030304" pitchFamily="18" charset="0"/>
              </a:rPr>
              <a:t>14. Methodology</a:t>
            </a:r>
          </a:p>
        </p:txBody>
      </p:sp>
      <p:sp>
        <p:nvSpPr>
          <p:cNvPr id="3" name="TextBox 2">
            <a:extLst>
              <a:ext uri="{FF2B5EF4-FFF2-40B4-BE49-F238E27FC236}">
                <a16:creationId xmlns:a16="http://schemas.microsoft.com/office/drawing/2014/main" id="{335B953F-9890-C650-02D2-5CD64E742654}"/>
              </a:ext>
            </a:extLst>
          </p:cNvPr>
          <p:cNvSpPr txBox="1"/>
          <p:nvPr/>
        </p:nvSpPr>
        <p:spPr>
          <a:xfrm>
            <a:off x="1461155" y="6181251"/>
            <a:ext cx="7437748" cy="357662"/>
          </a:xfrm>
          <a:prstGeom prst="rect">
            <a:avLst/>
          </a:prstGeom>
          <a:noFill/>
        </p:spPr>
        <p:txBody>
          <a:bodyPr wrap="square">
            <a:spAutoFit/>
          </a:bodyPr>
          <a:lstStyle/>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Figure-11: Proposal methodology for</a:t>
            </a:r>
            <a:r>
              <a:rPr lang="en-IN" sz="1600" b="1" dirty="0">
                <a:effectLst/>
                <a:latin typeface="Calisto MT" panose="02040603050505030304" pitchFamily="18" charset="0"/>
                <a:ea typeface="Calibri" panose="020F0502020204030204" pitchFamily="34" charset="0"/>
                <a:cs typeface="Times New Roman" panose="02020603050405020304" pitchFamily="18" charset="0"/>
              </a:rPr>
              <a:t> </a:t>
            </a:r>
            <a:r>
              <a:rPr lang="en-IN" sz="1600" dirty="0">
                <a:effectLst/>
                <a:latin typeface="Calisto MT" panose="02040603050505030304" pitchFamily="18" charset="0"/>
                <a:ea typeface="Calibri" panose="020F0502020204030204" pitchFamily="34" charset="0"/>
                <a:cs typeface="Times New Roman" panose="02020603050405020304" pitchFamily="18" charset="0"/>
              </a:rPr>
              <a:t>soldier densit</a:t>
            </a:r>
            <a:r>
              <a:rPr lang="en-IN" sz="1600" dirty="0">
                <a:latin typeface="Calisto MT" panose="02040603050505030304" pitchFamily="18" charset="0"/>
                <a:ea typeface="Calibri" panose="020F0502020204030204" pitchFamily="34" charset="0"/>
                <a:cs typeface="Times New Roman" panose="02020603050405020304" pitchFamily="18" charset="0"/>
              </a:rPr>
              <a:t>y estimation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0E1F15B-EEDD-90A8-C1CF-AD724AC6191B}"/>
              </a:ext>
            </a:extLst>
          </p:cNvPr>
          <p:cNvPicPr>
            <a:picLocks noChangeAspect="1"/>
          </p:cNvPicPr>
          <p:nvPr/>
        </p:nvPicPr>
        <p:blipFill>
          <a:blip r:embed="rId2"/>
          <a:stretch>
            <a:fillRect/>
          </a:stretch>
        </p:blipFill>
        <p:spPr>
          <a:xfrm>
            <a:off x="689423" y="1393072"/>
            <a:ext cx="7437748" cy="4649717"/>
          </a:xfrm>
          <a:prstGeom prst="rect">
            <a:avLst/>
          </a:prstGeom>
        </p:spPr>
      </p:pic>
    </p:spTree>
    <p:extLst>
      <p:ext uri="{BB962C8B-B14F-4D97-AF65-F5344CB8AC3E}">
        <p14:creationId xmlns:p14="http://schemas.microsoft.com/office/powerpoint/2010/main" val="85233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76A7B-331A-F09D-D0F1-1B2507891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51709-7D25-FC68-F949-641021E95972}"/>
              </a:ext>
            </a:extLst>
          </p:cNvPr>
          <p:cNvSpPr>
            <a:spLocks noGrp="1"/>
          </p:cNvSpPr>
          <p:nvPr>
            <p:ph type="title"/>
          </p:nvPr>
        </p:nvSpPr>
        <p:spPr>
          <a:xfrm>
            <a:off x="287517" y="623521"/>
            <a:ext cx="8738648" cy="747237"/>
          </a:xfrm>
        </p:spPr>
        <p:txBody>
          <a:bodyPr>
            <a:noAutofit/>
          </a:bodyPr>
          <a:lstStyle/>
          <a:p>
            <a:r>
              <a:rPr lang="en-US" sz="2400" b="1" dirty="0">
                <a:solidFill>
                  <a:schemeClr val="tx2"/>
                </a:solidFill>
                <a:latin typeface="Calisto MT" panose="02040603050505030304" pitchFamily="18" charset="0"/>
              </a:rPr>
              <a:t>14.2. Architecture Diagram</a:t>
            </a:r>
          </a:p>
        </p:txBody>
      </p:sp>
      <p:sp>
        <p:nvSpPr>
          <p:cNvPr id="7" name="Slide Number Placeholder 6">
            <a:extLst>
              <a:ext uri="{FF2B5EF4-FFF2-40B4-BE49-F238E27FC236}">
                <a16:creationId xmlns:a16="http://schemas.microsoft.com/office/drawing/2014/main" id="{C3CE77F6-DE8E-ADBF-7A1C-7E8637AC617E}"/>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32</a:t>
            </a:fld>
            <a:endParaRPr lang="en-US" sz="1400" b="1" dirty="0">
              <a:solidFill>
                <a:schemeClr val="tx1"/>
              </a:solidFill>
              <a:latin typeface="Calisto MT" panose="02040603050505030304" pitchFamily="18" charset="0"/>
            </a:endParaRPr>
          </a:p>
        </p:txBody>
      </p:sp>
      <p:sp>
        <p:nvSpPr>
          <p:cNvPr id="11" name="Title 1">
            <a:extLst>
              <a:ext uri="{FF2B5EF4-FFF2-40B4-BE49-F238E27FC236}">
                <a16:creationId xmlns:a16="http://schemas.microsoft.com/office/drawing/2014/main" id="{6418DA59-27DF-159E-229A-E44978984074}"/>
              </a:ext>
            </a:extLst>
          </p:cNvPr>
          <p:cNvSpPr txBox="1">
            <a:spLocks/>
          </p:cNvSpPr>
          <p:nvPr/>
        </p:nvSpPr>
        <p:spPr>
          <a:xfrm>
            <a:off x="200909" y="51934"/>
            <a:ext cx="8006303" cy="549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lumMod val="50000"/>
                  </a:schemeClr>
                </a:solidFill>
                <a:latin typeface="Calisto MT" panose="02040603050505030304" pitchFamily="18" charset="0"/>
              </a:rPr>
              <a:t>14. Methodology</a:t>
            </a:r>
          </a:p>
        </p:txBody>
      </p:sp>
      <p:sp>
        <p:nvSpPr>
          <p:cNvPr id="3" name="TextBox 2">
            <a:extLst>
              <a:ext uri="{FF2B5EF4-FFF2-40B4-BE49-F238E27FC236}">
                <a16:creationId xmlns:a16="http://schemas.microsoft.com/office/drawing/2014/main" id="{3CC4AB36-DCBF-C0FC-E891-47C46636FC45}"/>
              </a:ext>
            </a:extLst>
          </p:cNvPr>
          <p:cNvSpPr txBox="1"/>
          <p:nvPr/>
        </p:nvSpPr>
        <p:spPr>
          <a:xfrm>
            <a:off x="1461155" y="6181251"/>
            <a:ext cx="7437748" cy="357662"/>
          </a:xfrm>
          <a:prstGeom prst="rect">
            <a:avLst/>
          </a:prstGeom>
          <a:noFill/>
        </p:spPr>
        <p:txBody>
          <a:bodyPr wrap="square">
            <a:spAutoFit/>
          </a:bodyPr>
          <a:lstStyle/>
          <a:p>
            <a:pPr algn="just">
              <a:lnSpc>
                <a:spcPct val="115000"/>
              </a:lnSpc>
              <a:spcAft>
                <a:spcPts val="800"/>
              </a:spcAft>
            </a:pPr>
            <a:r>
              <a:rPr lang="en-IN" sz="1600" dirty="0">
                <a:effectLst/>
                <a:latin typeface="Calisto MT" panose="02040603050505030304" pitchFamily="18" charset="0"/>
                <a:ea typeface="Calibri" panose="020F0502020204030204" pitchFamily="34" charset="0"/>
                <a:cs typeface="Times New Roman" panose="02020603050405020304" pitchFamily="18" charset="0"/>
              </a:rPr>
              <a:t>Figure-11: Architecture Diagram of Yolo v8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Deformable convolution and coordinate attention for fast cattle detection -  ScienceDirect">
            <a:extLst>
              <a:ext uri="{FF2B5EF4-FFF2-40B4-BE49-F238E27FC236}">
                <a16:creationId xmlns:a16="http://schemas.microsoft.com/office/drawing/2014/main" id="{40079370-EA54-D6B8-6D84-D20F25128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428875"/>
            <a:ext cx="68103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081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85235-35D2-77D5-821E-AC13F3A4AD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92BED-9B01-841F-63BD-BA9088E7F9DB}"/>
              </a:ext>
            </a:extLst>
          </p:cNvPr>
          <p:cNvSpPr>
            <a:spLocks noGrp="1"/>
          </p:cNvSpPr>
          <p:nvPr>
            <p:ph idx="1"/>
          </p:nvPr>
        </p:nvSpPr>
        <p:spPr>
          <a:xfrm>
            <a:off x="409059" y="1040084"/>
            <a:ext cx="7886700" cy="5498829"/>
          </a:xfrm>
        </p:spPr>
        <p:txBody>
          <a:bodyPr>
            <a:noAutofit/>
          </a:bodyPr>
          <a:lstStyle/>
          <a:p>
            <a:pPr marL="0" marR="16510" indent="0" algn="just">
              <a:lnSpc>
                <a:spcPct val="100000"/>
              </a:lnSpc>
              <a:spcBef>
                <a:spcPts val="600"/>
              </a:spcBef>
              <a:spcAft>
                <a:spcPts val="800"/>
              </a:spcAft>
              <a:buNone/>
            </a:pPr>
            <a:r>
              <a:rPr lang="en-IN" sz="1400" b="1" i="1" dirty="0">
                <a:effectLst/>
                <a:latin typeface="Calisto MT" panose="02040603050505030304" pitchFamily="18" charset="0"/>
                <a:ea typeface="Calibri" panose="020F0502020204030204" pitchFamily="34" charset="0"/>
                <a:cs typeface="Times New Roman" panose="02020603050405020304" pitchFamily="18" charset="0"/>
              </a:rPr>
              <a:t>                   ____________________________________________________________________________________</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p>
            <a:pPr marL="0" marR="16510" indent="0" algn="just">
              <a:lnSpc>
                <a:spcPct val="100000"/>
              </a:lnSpc>
              <a:spcBef>
                <a:spcPts val="600"/>
              </a:spcBef>
              <a:spcAft>
                <a:spcPts val="800"/>
              </a:spcAft>
              <a:buNone/>
            </a:pPr>
            <a:r>
              <a:rPr lang="en-IN" sz="1400" b="1" i="1" dirty="0">
                <a:effectLst/>
                <a:latin typeface="Calisto MT" panose="02040603050505030304" pitchFamily="18" charset="0"/>
                <a:ea typeface="Calibri" panose="020F0502020204030204" pitchFamily="34" charset="0"/>
                <a:cs typeface="Times New Roman" panose="02020603050405020304" pitchFamily="18" charset="0"/>
              </a:rPr>
              <a:t>                                 </a:t>
            </a:r>
            <a:r>
              <a:rPr lang="en-IN" sz="1600" b="1" i="1" dirty="0">
                <a:effectLst/>
                <a:latin typeface="Calisto MT" panose="02040603050505030304" pitchFamily="18" charset="0"/>
                <a:ea typeface="Calibri" panose="020F0502020204030204" pitchFamily="34" charset="0"/>
                <a:cs typeface="Times New Roman" panose="02020603050405020304" pitchFamily="18" charset="0"/>
              </a:rPr>
              <a:t> </a:t>
            </a:r>
            <a:r>
              <a:rPr lang="en-IN" sz="1600" b="1" dirty="0">
                <a:effectLst/>
                <a:latin typeface="Calisto MT" panose="02040603050505030304" pitchFamily="18" charset="0"/>
                <a:ea typeface="Calibri" panose="020F0502020204030204" pitchFamily="34" charset="0"/>
                <a:cs typeface="Times New Roman" panose="02020603050405020304" pitchFamily="18" charset="0"/>
              </a:rPr>
              <a:t>Algorithm:  </a:t>
            </a:r>
            <a:r>
              <a:rPr lang="en-IN" sz="1600" dirty="0">
                <a:effectLst/>
                <a:latin typeface="Calisto MT" panose="02040603050505030304" pitchFamily="18" charset="0"/>
                <a:ea typeface="Calibri" panose="020F0502020204030204" pitchFamily="34" charset="0"/>
                <a:cs typeface="Times New Roman" panose="02020603050405020304" pitchFamily="18" charset="0"/>
              </a:rPr>
              <a:t>Non-Maximum Suppression (NMS)</a:t>
            </a:r>
          </a:p>
          <a:p>
            <a:pPr marL="0" marR="16510" indent="0" algn="just">
              <a:lnSpc>
                <a:spcPct val="100000"/>
              </a:lnSpc>
              <a:spcBef>
                <a:spcPts val="600"/>
              </a:spcBef>
              <a:spcAft>
                <a:spcPts val="800"/>
              </a:spcAft>
              <a:buNone/>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___________________________________________________________________________________</a:t>
            </a:r>
          </a:p>
          <a:p>
            <a:pPr marL="0" marR="16510" indent="0" algn="just">
              <a:lnSpc>
                <a:spcPct val="100000"/>
              </a:lnSpc>
              <a:spcBef>
                <a:spcPts val="600"/>
              </a:spcBef>
              <a:spcAft>
                <a:spcPts val="800"/>
              </a:spcAft>
              <a:buNone/>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a:t>
            </a:r>
            <a:r>
              <a:rPr lang="en-IN" sz="1400" b="1" dirty="0">
                <a:effectLst/>
                <a:latin typeface="Calisto MT" panose="02040603050505030304" pitchFamily="18" charset="0"/>
                <a:ea typeface="Calibri" panose="020F0502020204030204" pitchFamily="34" charset="0"/>
                <a:cs typeface="Times New Roman" panose="02020603050405020304" pitchFamily="18" charset="0"/>
              </a:rPr>
              <a:t>Input: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Confidence scores, Segmented masks, IoU threshhold, Score threshold</a:t>
            </a:r>
          </a:p>
          <a:p>
            <a:pPr marL="0" marR="16510" indent="0" algn="just">
              <a:lnSpc>
                <a:spcPct val="100000"/>
              </a:lnSpc>
              <a:spcBef>
                <a:spcPts val="600"/>
              </a:spcBef>
              <a:spcAft>
                <a:spcPts val="800"/>
              </a:spcAft>
              <a:buNone/>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a:t>
            </a:r>
            <a:r>
              <a:rPr lang="en-IN" sz="1400" b="1" dirty="0">
                <a:effectLst/>
                <a:latin typeface="Calisto MT" panose="02040603050505030304" pitchFamily="18" charset="0"/>
                <a:ea typeface="Calibri" panose="020F0502020204030204" pitchFamily="34" charset="0"/>
                <a:cs typeface="Times New Roman" panose="02020603050405020304" pitchFamily="18" charset="0"/>
              </a:rPr>
              <a:t>Output: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To display total number of soldiers present in the given frame.</a:t>
            </a:r>
          </a:p>
          <a:p>
            <a:pPr marR="16510" lvl="1" algn="just">
              <a:lnSpc>
                <a:spcPct val="100000"/>
              </a:lnSpc>
              <a:spcBef>
                <a:spcPts val="600"/>
              </a:spcBef>
              <a:buFont typeface="+mj-lt"/>
              <a:buAutoNum type="arabicPeriod"/>
            </a:pPr>
            <a:r>
              <a:rPr lang="en-IN" sz="1000" dirty="0">
                <a:effectLst/>
                <a:latin typeface="Calisto MT" panose="02040603050505030304" pitchFamily="18" charset="0"/>
                <a:ea typeface="Calibri" panose="020F0502020204030204" pitchFamily="34" charset="0"/>
                <a:cs typeface="Times New Roman" panose="02020603050405020304" pitchFamily="18" charset="0"/>
              </a:rPr>
              <a: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M_nms ← </a:t>
            </a:r>
            <a:r>
              <a:rPr lang="en-IN" sz="1400" dirty="0">
                <a:effectLst/>
                <a:latin typeface="Calisto MT" panose="02040603050505030304" pitchFamily="18" charset="0"/>
                <a:ea typeface="Calibri" panose="020F0502020204030204" pitchFamily="34" charset="0"/>
                <a:cs typeface="Cambria Math" panose="02040503050406030204" pitchFamily="18" charset="0"/>
              </a:rPr>
              <a: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(Initialize empty set for keeping segmented masks)</a:t>
            </a:r>
            <a:r>
              <a:rPr lang="en-IN" sz="1400" dirty="0">
                <a:effectLst/>
                <a:latin typeface="Calisto MT" panose="02040603050505030304" pitchFamily="18" charset="0"/>
                <a:ea typeface="Calibri" panose="020F0502020204030204" pitchFamily="34" charset="0"/>
                <a:cs typeface="Cambria Math" panose="02040503050406030204" pitchFamily="18" charset="0"/>
              </a:rPr>
              <a:t>	</a:t>
            </a:r>
            <a:endParaRPr lang="en-IN" sz="1400" dirty="0">
              <a:effectLst/>
              <a:latin typeface="Calisto MT" panose="02040603050505030304" pitchFamily="18" charset="0"/>
              <a:ea typeface="Calibri" panose="020F0502020204030204" pitchFamily="34" charset="0"/>
              <a:cs typeface="Times New Roman" panose="02020603050405020304" pitchFamily="18" charset="0"/>
            </a:endParaRP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Cambria Math" panose="02040503050406030204" pitchFamily="18" charset="0"/>
              </a:rPr>
              <a: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for i </a:t>
            </a:r>
            <a:r>
              <a:rPr lang="en-IN" sz="1400" dirty="0">
                <a:effectLst/>
                <a:latin typeface="Calisto MT" panose="02040603050505030304" pitchFamily="18" charset="0"/>
                <a:ea typeface="Calibri" panose="020F0502020204030204" pitchFamily="34" charset="0"/>
                <a:cs typeface="Cambria Math" panose="02040503050406030204" pitchFamily="18" charset="0"/>
              </a:rPr>
              <a:t>∈</a:t>
            </a:r>
            <a:r>
              <a:rPr lang="en-IN" sz="1400" dirty="0">
                <a:effectLst/>
                <a:latin typeface="Calisto MT" panose="02040603050505030304" pitchFamily="18" charset="0"/>
                <a:ea typeface="Calibri" panose="020F0502020204030204" pitchFamily="34" charset="0"/>
                <a:cs typeface="Times New Roman" panose="02020603050405020304" pitchFamily="18" charset="0"/>
              </a:rPr>
              <a:t> segmented mask then iterate over all the masks</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discard i if it is not the required mask</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for j </a:t>
            </a:r>
            <a:r>
              <a:rPr lang="en-IN" sz="1400" dirty="0">
                <a:effectLst/>
                <a:latin typeface="Calisto MT" panose="02040603050505030304" pitchFamily="18" charset="0"/>
                <a:ea typeface="Calibri" panose="020F0502020204030204" pitchFamily="34" charset="0"/>
                <a:cs typeface="Cambria Math" panose="02040503050406030204" pitchFamily="18" charset="0"/>
              </a:rPr>
              <a:t>∈</a:t>
            </a:r>
            <a:r>
              <a:rPr lang="en-IN" sz="1400" dirty="0">
                <a:effectLst/>
                <a:latin typeface="Calisto MT" panose="02040603050505030304" pitchFamily="18" charset="0"/>
                <a:ea typeface="Calibri" panose="020F0502020204030204" pitchFamily="34" charset="0"/>
                <a:cs typeface="Times New Roman" panose="02020603050405020304" pitchFamily="18" charset="0"/>
              </a:rPr>
              <a:t> segmented mask then iterate over all the masks to compare with i</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if IoU(i, j) &gt; λ_nms then   (λ_nms= IoU threshold)</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if score(c, i) &gt; score(c, i) then   (c= minimum threshold)</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discard ← True (set discard to True if i has lower score)</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If i is not discarded after comparing with all other masks</a:t>
            </a:r>
          </a:p>
          <a:p>
            <a:pPr marR="16510" lvl="1" algn="just">
              <a:lnSpc>
                <a:spcPct val="100000"/>
              </a:lnSpc>
              <a:spcBef>
                <a:spcPts val="600"/>
              </a:spcBef>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M_nms ← M_nms </a:t>
            </a:r>
            <a:r>
              <a:rPr lang="en-IN" sz="1400" dirty="0">
                <a:effectLst/>
                <a:latin typeface="Calisto MT" panose="02040603050505030304" pitchFamily="18" charset="0"/>
                <a:ea typeface="Calibri" panose="020F0502020204030204" pitchFamily="34" charset="0"/>
                <a:cs typeface="Cambria Math" panose="02040503050406030204" pitchFamily="18" charset="0"/>
              </a:rPr>
              <a:t>∪</a:t>
            </a:r>
            <a:r>
              <a:rPr lang="en-IN" sz="1400" dirty="0">
                <a:effectLst/>
                <a:latin typeface="Calisto MT" panose="02040603050505030304" pitchFamily="18" charset="0"/>
                <a:ea typeface="Calibri" panose="020F0502020204030204" pitchFamily="34" charset="0"/>
                <a:cs typeface="Times New Roman" panose="02020603050405020304" pitchFamily="18" charset="0"/>
              </a:rPr>
              <a:t> i  (add i to the final set)</a:t>
            </a:r>
          </a:p>
          <a:p>
            <a:pPr marR="16510" lvl="1" algn="just">
              <a:lnSpc>
                <a:spcPct val="100000"/>
              </a:lnSpc>
              <a:spcBef>
                <a:spcPts val="0"/>
              </a:spcBef>
              <a:spcAft>
                <a:spcPts val="800"/>
              </a:spcAft>
              <a:buFont typeface="+mj-lt"/>
              <a:buAutoNum type="arabicPeriod"/>
            </a:pPr>
            <a:r>
              <a:rPr lang="en-IN" sz="1400" dirty="0">
                <a:effectLst/>
                <a:latin typeface="Calisto MT" panose="02040603050505030304" pitchFamily="18" charset="0"/>
                <a:ea typeface="Calibri" panose="020F0502020204030204" pitchFamily="34" charset="0"/>
                <a:cs typeface="Times New Roman" panose="02020603050405020304" pitchFamily="18" charset="0"/>
              </a:rPr>
              <a:t>                         return M_nms  (return the final set of masks)</a:t>
            </a:r>
          </a:p>
          <a:p>
            <a:pPr marL="0" marR="16510" indent="0" algn="just">
              <a:lnSpc>
                <a:spcPct val="100000"/>
              </a:lnSpc>
              <a:spcBef>
                <a:spcPts val="0"/>
              </a:spcBef>
              <a:spcAft>
                <a:spcPts val="800"/>
              </a:spcAft>
              <a:buNone/>
            </a:pPr>
            <a:r>
              <a:rPr lang="en-IN" sz="1400" dirty="0">
                <a:latin typeface="Calisto MT" panose="02040603050505030304" pitchFamily="18" charset="0"/>
                <a:ea typeface="Calibri" panose="020F0502020204030204" pitchFamily="34" charset="0"/>
                <a:cs typeface="Times New Roman" panose="02020603050405020304" pitchFamily="18" charset="0"/>
              </a:rPr>
              <a:t>        </a:t>
            </a:r>
            <a:r>
              <a:rPr lang="en-IN" sz="1400" dirty="0">
                <a:effectLst/>
                <a:latin typeface="Calisto MT" panose="02040603050505030304" pitchFamily="18" charset="0"/>
                <a:ea typeface="Calibri" panose="020F0502020204030204" pitchFamily="34" charset="0"/>
                <a:cs typeface="Times New Roman" panose="02020603050405020304" pitchFamily="18" charset="0"/>
              </a:rPr>
              <a:t>  __________________________________________________________________________________</a:t>
            </a:r>
            <a:endParaRPr lang="en-US" sz="1400" dirty="0">
              <a:latin typeface="Calisto MT" panose="02040603050505030304" pitchFamily="18" charset="0"/>
            </a:endParaRPr>
          </a:p>
        </p:txBody>
      </p:sp>
      <p:sp>
        <p:nvSpPr>
          <p:cNvPr id="4" name="Slide Number Placeholder 3">
            <a:extLst>
              <a:ext uri="{FF2B5EF4-FFF2-40B4-BE49-F238E27FC236}">
                <a16:creationId xmlns:a16="http://schemas.microsoft.com/office/drawing/2014/main" id="{3F8CB8CB-A4F6-46CC-0F06-236690F18CD0}"/>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33</a:t>
            </a:fld>
            <a:endParaRPr lang="en-US" b="1" dirty="0">
              <a:solidFill>
                <a:schemeClr val="tx1"/>
              </a:solidFill>
              <a:latin typeface="Calisto MT" panose="02040603050505030304" pitchFamily="18" charset="0"/>
            </a:endParaRPr>
          </a:p>
        </p:txBody>
      </p:sp>
      <p:sp>
        <p:nvSpPr>
          <p:cNvPr id="7" name="Title 1">
            <a:extLst>
              <a:ext uri="{FF2B5EF4-FFF2-40B4-BE49-F238E27FC236}">
                <a16:creationId xmlns:a16="http://schemas.microsoft.com/office/drawing/2014/main" id="{7A3A3787-72C2-A88C-C2B7-626061F879C0}"/>
              </a:ext>
            </a:extLst>
          </p:cNvPr>
          <p:cNvSpPr>
            <a:spLocks noGrp="1"/>
          </p:cNvSpPr>
          <p:nvPr>
            <p:ph type="title"/>
          </p:nvPr>
        </p:nvSpPr>
        <p:spPr>
          <a:xfrm>
            <a:off x="315798" y="565437"/>
            <a:ext cx="8073223" cy="735144"/>
          </a:xfrm>
        </p:spPr>
        <p:txBody>
          <a:bodyPr>
            <a:noAutofit/>
          </a:bodyPr>
          <a:lstStyle/>
          <a:p>
            <a:r>
              <a:rPr lang="en-US" sz="2000" b="1" dirty="0">
                <a:solidFill>
                  <a:schemeClr val="accent1">
                    <a:lumMod val="50000"/>
                  </a:schemeClr>
                </a:solidFill>
                <a:latin typeface="Calisto MT" panose="02040603050505030304" pitchFamily="18" charset="0"/>
              </a:rPr>
              <a:t>14.2 Algorithm for Soldier Counting</a:t>
            </a:r>
          </a:p>
        </p:txBody>
      </p:sp>
      <p:sp>
        <p:nvSpPr>
          <p:cNvPr id="2" name="Title 1">
            <a:extLst>
              <a:ext uri="{FF2B5EF4-FFF2-40B4-BE49-F238E27FC236}">
                <a16:creationId xmlns:a16="http://schemas.microsoft.com/office/drawing/2014/main" id="{EC5ECC4F-B40A-0FD9-2129-27B5D4638C68}"/>
              </a:ext>
            </a:extLst>
          </p:cNvPr>
          <p:cNvSpPr txBox="1">
            <a:spLocks/>
          </p:cNvSpPr>
          <p:nvPr/>
        </p:nvSpPr>
        <p:spPr>
          <a:xfrm>
            <a:off x="200909" y="51934"/>
            <a:ext cx="8006303" cy="549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lumMod val="50000"/>
                  </a:schemeClr>
                </a:solidFill>
                <a:latin typeface="Calisto MT" panose="02040603050505030304" pitchFamily="18" charset="0"/>
              </a:rPr>
              <a:t>14. Methodology</a:t>
            </a:r>
          </a:p>
        </p:txBody>
      </p:sp>
    </p:spTree>
    <p:extLst>
      <p:ext uri="{BB962C8B-B14F-4D97-AF65-F5344CB8AC3E}">
        <p14:creationId xmlns:p14="http://schemas.microsoft.com/office/powerpoint/2010/main" val="2750837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49654"/>
            <a:ext cx="8738648" cy="747237"/>
          </a:xfrm>
        </p:spPr>
        <p:txBody>
          <a:bodyPr>
            <a:noAutofit/>
          </a:bodyPr>
          <a:lstStyle/>
          <a:p>
            <a:r>
              <a:rPr lang="en-US" sz="3000" b="1" dirty="0">
                <a:solidFill>
                  <a:schemeClr val="accent2">
                    <a:lumMod val="50000"/>
                  </a:schemeClr>
                </a:solidFill>
                <a:latin typeface="Calisto MT" panose="02040603050505030304" pitchFamily="18" charset="0"/>
              </a:rPr>
              <a:t>14.3. Modules of Proposed Methodology</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202676" y="820132"/>
            <a:ext cx="8413421" cy="5536218"/>
          </a:xfrm>
        </p:spPr>
        <p:txBody>
          <a:bodyPr numCol="1">
            <a:noAutofit/>
          </a:bodyPr>
          <a:lstStyle/>
          <a:p>
            <a:pPr marL="0" indent="0" algn="just">
              <a:lnSpc>
                <a:spcPct val="100000"/>
              </a:lnSpc>
              <a:buNone/>
            </a:pPr>
            <a:r>
              <a:rPr lang="en-US" sz="1600" b="1" dirty="0">
                <a:solidFill>
                  <a:schemeClr val="accent2">
                    <a:lumMod val="50000"/>
                  </a:schemeClr>
                </a:solidFill>
                <a:latin typeface="Calisto MT" panose="02040603050505030304" pitchFamily="18" charset="0"/>
              </a:rPr>
              <a:t>Dataset Collection:</a:t>
            </a:r>
          </a:p>
          <a:p>
            <a:pPr marL="342900" indent="-342900" algn="just">
              <a:lnSpc>
                <a:spcPct val="100000"/>
              </a:lnSpc>
              <a:buAutoNum type="arabicPeriod"/>
            </a:pPr>
            <a:r>
              <a:rPr lang="en-US" sz="1600" dirty="0">
                <a:latin typeface="Calisto MT" panose="02040603050505030304" pitchFamily="18" charset="0"/>
              </a:rPr>
              <a:t>This is the initial step is to collect dataset consisting various images of Camouflaged military soldier.</a:t>
            </a:r>
          </a:p>
          <a:p>
            <a:pPr marL="342900" indent="-342900" algn="just">
              <a:lnSpc>
                <a:spcPct val="100000"/>
              </a:lnSpc>
              <a:buAutoNum type="arabicPeriod"/>
            </a:pPr>
            <a:endParaRPr lang="en-US" sz="1600" dirty="0">
              <a:latin typeface="Calisto MT" panose="02040603050505030304" pitchFamily="18" charset="0"/>
            </a:endParaRPr>
          </a:p>
          <a:p>
            <a:pPr marL="0" indent="0" algn="just">
              <a:lnSpc>
                <a:spcPct val="100000"/>
              </a:lnSpc>
              <a:buNone/>
            </a:pPr>
            <a:r>
              <a:rPr lang="en-IN" sz="1600" b="1" dirty="0">
                <a:solidFill>
                  <a:schemeClr val="accent2">
                    <a:lumMod val="50000"/>
                  </a:schemeClr>
                </a:solidFill>
                <a:latin typeface="Calisto MT" panose="02040603050505030304" pitchFamily="18" charset="0"/>
              </a:rPr>
              <a:t>Soldier Counting:</a:t>
            </a:r>
            <a:endParaRPr lang="en-US" sz="1600" b="1" dirty="0">
              <a:solidFill>
                <a:schemeClr val="accent2">
                  <a:lumMod val="50000"/>
                </a:schemeClr>
              </a:solidFill>
              <a:latin typeface="Calisto MT" panose="02040603050505030304" pitchFamily="18" charset="0"/>
            </a:endParaRPr>
          </a:p>
          <a:p>
            <a:r>
              <a:rPr lang="en-US" sz="1600" dirty="0">
                <a:latin typeface="Calisto MT" panose="02040603050505030304" pitchFamily="18" charset="0"/>
              </a:rPr>
              <a:t>In this phase, relevant camouflaged soldiers are counted from the captured video frames using YOLO V8. This includes identifying soldiers in various environments and conditions.</a:t>
            </a:r>
          </a:p>
          <a:p>
            <a:r>
              <a:rPr lang="en-US" sz="1600" dirty="0">
                <a:latin typeface="Calisto MT" panose="02040603050505030304" pitchFamily="18" charset="0"/>
              </a:rPr>
              <a:t>The implementation of the Non-Maximum Suppression (NMS) algorithm, in conjunction with YOLO V8, ensures accurate soldier counts even in densely populated areas by minimizing duplicate counts and enhancing the accuracy of soldier detection in the image.</a:t>
            </a:r>
          </a:p>
          <a:p>
            <a:endParaRPr lang="en-US" sz="1600" dirty="0">
              <a:latin typeface="Calisto MT" panose="02040603050505030304" pitchFamily="18" charset="0"/>
            </a:endParaRPr>
          </a:p>
          <a:p>
            <a:pPr marL="0" indent="0" algn="just">
              <a:lnSpc>
                <a:spcPct val="100000"/>
              </a:lnSpc>
              <a:buNone/>
            </a:pPr>
            <a:r>
              <a:rPr lang="en-IN" sz="1600" b="1" dirty="0">
                <a:solidFill>
                  <a:schemeClr val="accent2">
                    <a:lumMod val="50000"/>
                  </a:schemeClr>
                </a:solidFill>
                <a:latin typeface="Calisto MT" panose="02040603050505030304" pitchFamily="18" charset="0"/>
              </a:rPr>
              <a:t>Soldier Density Estimation</a:t>
            </a:r>
            <a:r>
              <a:rPr lang="en-US" sz="1600" b="1" dirty="0">
                <a:solidFill>
                  <a:schemeClr val="accent2">
                    <a:lumMod val="50000"/>
                  </a:schemeClr>
                </a:solidFill>
                <a:latin typeface="Calisto MT" panose="02040603050505030304" pitchFamily="18" charset="0"/>
              </a:rPr>
              <a:t>:</a:t>
            </a:r>
          </a:p>
          <a:p>
            <a:pPr marL="342900" indent="-342900" algn="just">
              <a:lnSpc>
                <a:spcPct val="100000"/>
              </a:lnSpc>
              <a:buAutoNum type="arabicPeriod"/>
            </a:pPr>
            <a:r>
              <a:rPr lang="en-US" sz="1600" dirty="0">
                <a:latin typeface="Calisto MT" panose="02040603050505030304" pitchFamily="18" charset="0"/>
              </a:rPr>
              <a:t>Soldier density estimation quantifies the number of camouflaged soldiers or the level of congestion in a specific area at a given time.</a:t>
            </a:r>
          </a:p>
          <a:p>
            <a:pPr marL="342900" indent="-342900" algn="just">
              <a:lnSpc>
                <a:spcPct val="100000"/>
              </a:lnSpc>
              <a:buAutoNum type="arabicPeriod"/>
            </a:pPr>
            <a:endParaRPr lang="en-US" sz="1600" dirty="0">
              <a:latin typeface="Calisto MT" panose="02040603050505030304" pitchFamily="18" charset="0"/>
            </a:endParaRPr>
          </a:p>
          <a:p>
            <a:pPr marL="0" indent="0" algn="just">
              <a:lnSpc>
                <a:spcPct val="100000"/>
              </a:lnSpc>
              <a:buNone/>
            </a:pPr>
            <a:r>
              <a:rPr lang="en-US" sz="1600" b="1" dirty="0">
                <a:solidFill>
                  <a:schemeClr val="accent2">
                    <a:lumMod val="50000"/>
                  </a:schemeClr>
                </a:solidFill>
                <a:latin typeface="Calisto MT" panose="02040603050505030304" pitchFamily="18" charset="0"/>
              </a:rPr>
              <a:t>Estimated soldier count and Density:</a:t>
            </a:r>
          </a:p>
          <a:p>
            <a:pPr marL="342900" indent="-342900" algn="just">
              <a:lnSpc>
                <a:spcPct val="100000"/>
              </a:lnSpc>
              <a:buAutoNum type="arabicPeriod"/>
            </a:pPr>
            <a:r>
              <a:rPr lang="en-US" sz="1600" dirty="0">
                <a:latin typeface="Calisto MT" panose="02040603050505030304" pitchFamily="18" charset="0"/>
              </a:rPr>
              <a:t>The model's output provides soldier counts and corresponding density estimations for each pixel in the original image, reflecting the presence of camouflaged soldiers in the scene.</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34</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403243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4CCC9-B4DD-AD25-A6C5-16E32A574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13655-0FFE-C5E0-E4A7-0E4920ADC332}"/>
              </a:ext>
            </a:extLst>
          </p:cNvPr>
          <p:cNvSpPr>
            <a:spLocks noGrp="1"/>
          </p:cNvSpPr>
          <p:nvPr>
            <p:ph type="title"/>
          </p:nvPr>
        </p:nvSpPr>
        <p:spPr>
          <a:xfrm>
            <a:off x="202676" y="-49654"/>
            <a:ext cx="8738648" cy="747237"/>
          </a:xfrm>
        </p:spPr>
        <p:txBody>
          <a:bodyPr>
            <a:noAutofit/>
          </a:bodyPr>
          <a:lstStyle/>
          <a:p>
            <a:r>
              <a:rPr lang="en-US" sz="3000" b="1" dirty="0">
                <a:solidFill>
                  <a:schemeClr val="accent2">
                    <a:lumMod val="50000"/>
                  </a:schemeClr>
                </a:solidFill>
                <a:latin typeface="Calisto MT" panose="02040603050505030304" pitchFamily="18" charset="0"/>
              </a:rPr>
              <a:t>14. Comparison with previous implementations </a:t>
            </a:r>
          </a:p>
        </p:txBody>
      </p:sp>
      <p:sp>
        <p:nvSpPr>
          <p:cNvPr id="3" name="Content Placeholder 2">
            <a:extLst>
              <a:ext uri="{FF2B5EF4-FFF2-40B4-BE49-F238E27FC236}">
                <a16:creationId xmlns:a16="http://schemas.microsoft.com/office/drawing/2014/main" id="{C935A93D-F2C2-23F4-A7A2-3A8F7ED19510}"/>
              </a:ext>
            </a:extLst>
          </p:cNvPr>
          <p:cNvSpPr>
            <a:spLocks noGrp="1"/>
          </p:cNvSpPr>
          <p:nvPr>
            <p:ph idx="1"/>
          </p:nvPr>
        </p:nvSpPr>
        <p:spPr>
          <a:xfrm>
            <a:off x="202676" y="433633"/>
            <a:ext cx="8413421" cy="5922717"/>
          </a:xfrm>
        </p:spPr>
        <p:txBody>
          <a:bodyPr numCol="1">
            <a:noAutofit/>
          </a:bodyPr>
          <a:lstStyle/>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b="1"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C91823B9-4BF4-58F0-8EA2-F08BA51F421F}"/>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35</a:t>
            </a:fld>
            <a:endParaRPr lang="en-US" sz="1400" b="1" dirty="0">
              <a:solidFill>
                <a:schemeClr val="tx1"/>
              </a:solidFill>
              <a:latin typeface="Calisto MT" panose="02040603050505030304" pitchFamily="18" charset="0"/>
            </a:endParaRPr>
          </a:p>
        </p:txBody>
      </p:sp>
      <p:graphicFrame>
        <p:nvGraphicFramePr>
          <p:cNvPr id="5" name="Table 4">
            <a:extLst>
              <a:ext uri="{FF2B5EF4-FFF2-40B4-BE49-F238E27FC236}">
                <a16:creationId xmlns:a16="http://schemas.microsoft.com/office/drawing/2014/main" id="{944632AD-B2E2-7C6F-6C45-8DAADBFE06C9}"/>
              </a:ext>
            </a:extLst>
          </p:cNvPr>
          <p:cNvGraphicFramePr>
            <a:graphicFrameLocks noGrp="1"/>
          </p:cNvGraphicFramePr>
          <p:nvPr>
            <p:extLst>
              <p:ext uri="{D42A27DB-BD31-4B8C-83A1-F6EECF244321}">
                <p14:modId xmlns:p14="http://schemas.microsoft.com/office/powerpoint/2010/main" val="2139560218"/>
              </p:ext>
            </p:extLst>
          </p:nvPr>
        </p:nvGraphicFramePr>
        <p:xfrm>
          <a:off x="337291" y="798757"/>
          <a:ext cx="8467750" cy="4579178"/>
        </p:xfrm>
        <a:graphic>
          <a:graphicData uri="http://schemas.openxmlformats.org/drawingml/2006/table">
            <a:tbl>
              <a:tblPr firstRow="1" bandRow="1">
                <a:tableStyleId>{5940675A-B579-460E-94D1-54222C63F5DA}</a:tableStyleId>
              </a:tblPr>
              <a:tblGrid>
                <a:gridCol w="695096">
                  <a:extLst>
                    <a:ext uri="{9D8B030D-6E8A-4147-A177-3AD203B41FA5}">
                      <a16:colId xmlns:a16="http://schemas.microsoft.com/office/drawing/2014/main" val="2224070106"/>
                    </a:ext>
                  </a:extLst>
                </a:gridCol>
                <a:gridCol w="1314019">
                  <a:extLst>
                    <a:ext uri="{9D8B030D-6E8A-4147-A177-3AD203B41FA5}">
                      <a16:colId xmlns:a16="http://schemas.microsoft.com/office/drawing/2014/main" val="652512802"/>
                    </a:ext>
                  </a:extLst>
                </a:gridCol>
                <a:gridCol w="2132758">
                  <a:extLst>
                    <a:ext uri="{9D8B030D-6E8A-4147-A177-3AD203B41FA5}">
                      <a16:colId xmlns:a16="http://schemas.microsoft.com/office/drawing/2014/main" val="4016991911"/>
                    </a:ext>
                  </a:extLst>
                </a:gridCol>
                <a:gridCol w="2345413">
                  <a:extLst>
                    <a:ext uri="{9D8B030D-6E8A-4147-A177-3AD203B41FA5}">
                      <a16:colId xmlns:a16="http://schemas.microsoft.com/office/drawing/2014/main" val="1127426277"/>
                    </a:ext>
                  </a:extLst>
                </a:gridCol>
                <a:gridCol w="1980464">
                  <a:extLst>
                    <a:ext uri="{9D8B030D-6E8A-4147-A177-3AD203B41FA5}">
                      <a16:colId xmlns:a16="http://schemas.microsoft.com/office/drawing/2014/main" val="1037811327"/>
                    </a:ext>
                  </a:extLst>
                </a:gridCol>
              </a:tblGrid>
              <a:tr h="558095">
                <a:tc>
                  <a:txBody>
                    <a:bodyPr/>
                    <a:lstStyle/>
                    <a:p>
                      <a:r>
                        <a:rPr lang="en-IN" sz="1200" dirty="0">
                          <a:latin typeface="Calisto MT" panose="02040603050505030304" pitchFamily="18" charset="0"/>
                        </a:rPr>
                        <a:t>S.NO</a:t>
                      </a:r>
                    </a:p>
                  </a:txBody>
                  <a:tcPr/>
                </a:tc>
                <a:tc>
                  <a:txBody>
                    <a:bodyPr/>
                    <a:lstStyle/>
                    <a:p>
                      <a:r>
                        <a:rPr lang="en-IN" sz="1200" dirty="0">
                          <a:latin typeface="Calisto MT" panose="02040603050505030304" pitchFamily="18" charset="0"/>
                        </a:rPr>
                        <a:t>Author</a:t>
                      </a:r>
                    </a:p>
                  </a:txBody>
                  <a:tcPr/>
                </a:tc>
                <a:tc>
                  <a:txBody>
                    <a:bodyPr/>
                    <a:lstStyle/>
                    <a:p>
                      <a:r>
                        <a:rPr lang="en-IN" sz="1200" dirty="0">
                          <a:latin typeface="Calisto MT" panose="02040603050505030304" pitchFamily="18" charset="0"/>
                        </a:rPr>
                        <a:t>Article Title </a:t>
                      </a:r>
                    </a:p>
                  </a:txBody>
                  <a:tcPr/>
                </a:tc>
                <a:tc>
                  <a:txBody>
                    <a:bodyPr/>
                    <a:lstStyle/>
                    <a:p>
                      <a:r>
                        <a:rPr lang="en-IN" sz="1200" dirty="0">
                          <a:latin typeface="Calisto MT" panose="02040603050505030304" pitchFamily="18" charset="0"/>
                        </a:rPr>
                        <a:t>Algorithm</a:t>
                      </a:r>
                    </a:p>
                  </a:txBody>
                  <a:tcPr/>
                </a:tc>
                <a:tc>
                  <a:txBody>
                    <a:bodyPr/>
                    <a:lstStyle/>
                    <a:p>
                      <a:r>
                        <a:rPr lang="en-IN" sz="1200" dirty="0">
                          <a:latin typeface="Calisto MT" panose="02040603050505030304" pitchFamily="18" charset="0"/>
                        </a:rPr>
                        <a:t>Performance Metrics </a:t>
                      </a:r>
                    </a:p>
                  </a:txBody>
                  <a:tcPr/>
                </a:tc>
                <a:extLst>
                  <a:ext uri="{0D108BD9-81ED-4DB2-BD59-A6C34878D82A}">
                    <a16:rowId xmlns:a16="http://schemas.microsoft.com/office/drawing/2014/main" val="1068239655"/>
                  </a:ext>
                </a:extLst>
              </a:tr>
              <a:tr h="1371164">
                <a:tc>
                  <a:txBody>
                    <a:bodyPr/>
                    <a:lstStyle/>
                    <a:p>
                      <a:r>
                        <a:rPr lang="en-IN" sz="1200" dirty="0">
                          <a:latin typeface="Calisto MT" panose="02040603050505030304" pitchFamily="18" charset="0"/>
                        </a:rPr>
                        <a:t>1.</a:t>
                      </a:r>
                    </a:p>
                  </a:txBody>
                  <a:tcPr/>
                </a:tc>
                <a:tc>
                  <a:txBody>
                    <a:bodyPr/>
                    <a:lstStyle/>
                    <a:p>
                      <a:pPr>
                        <a:lnSpc>
                          <a:spcPct val="115000"/>
                        </a:lnSpc>
                        <a:spcAft>
                          <a:spcPts val="800"/>
                        </a:spcAft>
                      </a:pPr>
                      <a:r>
                        <a:rPr lang="en-IN" sz="1200" dirty="0"/>
                        <a:t>Li et al. (2024) [1]</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a:t>Dense Pedestrian Detection Based on GR-YOLO</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buFont typeface="+mj-lt"/>
                        <a:buNone/>
                      </a:pPr>
                      <a:r>
                        <a:rPr lang="en-IN" sz="1200" dirty="0"/>
                        <a:t>Fusion Aggregation Distribution Mechanism helps in Neck Structure Optimization</a:t>
                      </a:r>
                      <a:endParaRPr lang="en-IN" sz="1200" kern="1200" dirty="0">
                        <a:solidFill>
                          <a:schemeClr val="tx1"/>
                        </a:solidFill>
                        <a:effectLst/>
                        <a:latin typeface="Calisto MT" panose="02040603050505030304" pitchFamily="18" charset="0"/>
                        <a:ea typeface="+mn-ea"/>
                        <a:cs typeface="+mn-cs"/>
                      </a:endParaRPr>
                    </a:p>
                  </a:txBody>
                  <a:tcPr marL="59920" marR="59920" marT="0" marB="0" anchor="ctr"/>
                </a:tc>
                <a:tc>
                  <a:txBody>
                    <a:bodyPr/>
                    <a:lstStyle/>
                    <a:p>
                      <a:pPr marL="0" indent="0" algn="just">
                        <a:lnSpc>
                          <a:spcPct val="110000"/>
                        </a:lnSpc>
                        <a:buNone/>
                      </a:pPr>
                      <a:r>
                        <a:rPr lang="en-US" sz="1200" dirty="0">
                          <a:latin typeface="Calisto MT" panose="02040603050505030304" pitchFamily="18" charset="0"/>
                        </a:rPr>
                        <a:t>GR-YOLO achieves 0.855 of Precision and 0.796 of recall and 0.8244 of F1 Score </a:t>
                      </a:r>
                    </a:p>
                  </a:txBody>
                  <a:tcPr/>
                </a:tc>
                <a:extLst>
                  <a:ext uri="{0D108BD9-81ED-4DB2-BD59-A6C34878D82A}">
                    <a16:rowId xmlns:a16="http://schemas.microsoft.com/office/drawing/2014/main" val="3530169168"/>
                  </a:ext>
                </a:extLst>
              </a:tr>
              <a:tr h="1499639">
                <a:tc>
                  <a:txBody>
                    <a:bodyPr/>
                    <a:lstStyle/>
                    <a:p>
                      <a:r>
                        <a:rPr lang="en-IN" sz="1200" dirty="0">
                          <a:latin typeface="Calisto MT" panose="02040603050505030304" pitchFamily="18" charset="0"/>
                        </a:rPr>
                        <a:t>2.</a:t>
                      </a:r>
                    </a:p>
                  </a:txBody>
                  <a:tcPr/>
                </a:tc>
                <a:tc>
                  <a:txBody>
                    <a:bodyPr/>
                    <a:lstStyle/>
                    <a:p>
                      <a:pPr>
                        <a:lnSpc>
                          <a:spcPct val="115000"/>
                        </a:lnSpc>
                        <a:spcAft>
                          <a:spcPts val="800"/>
                        </a:spcAft>
                      </a:pPr>
                      <a:r>
                        <a:rPr lang="en-IN" sz="1200" dirty="0" err="1"/>
                        <a:t>Bidwe</a:t>
                      </a:r>
                      <a:r>
                        <a:rPr lang="en-IN" sz="1200" dirty="0"/>
                        <a:t> et al. (2022) [2]</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a:t>Traffic monitoring system for smart city based on traffic density estimation</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200" dirty="0"/>
                        <a:t>Trajectory Tracking Method</a:t>
                      </a:r>
                      <a:r>
                        <a:rPr lang="en-US" sz="1200" dirty="0"/>
                        <a:t> is used tracks the trajectory of vehicles as they move through the scene and counts them when they cross a virtual detection line.</a:t>
                      </a:r>
                      <a:r>
                        <a:rPr lang="en-IN" sz="1200" dirty="0">
                          <a:effectLst/>
                          <a:latin typeface="Calisto MT" panose="02040603050505030304" pitchFamily="18" charset="0"/>
                          <a:ea typeface="Calibri" panose="020F0502020204030204" pitchFamily="34" charset="0"/>
                          <a:cs typeface="Times New Roman" panose="02020603050405020304" pitchFamily="18" charset="0"/>
                        </a:rPr>
                        <a:t> </a:t>
                      </a:r>
                    </a:p>
                  </a:txBody>
                  <a:tcPr marL="68580" marR="68580" marT="0" marB="0"/>
                </a:tc>
                <a:tc>
                  <a:txBody>
                    <a:bodyPr/>
                    <a:lstStyle/>
                    <a:p>
                      <a:r>
                        <a:rPr lang="en-US" sz="1200" dirty="0">
                          <a:latin typeface="Calisto MT" panose="02040603050505030304" pitchFamily="18" charset="0"/>
                        </a:rPr>
                        <a:t>F1 Score of 0.92 and accuracy of 0.89 is achieved.</a:t>
                      </a:r>
                      <a:endParaRPr lang="en-IN" sz="1200" dirty="0">
                        <a:latin typeface="Calisto MT" panose="02040603050505030304" pitchFamily="18" charset="0"/>
                      </a:endParaRPr>
                    </a:p>
                  </a:txBody>
                  <a:tcPr/>
                </a:tc>
                <a:extLst>
                  <a:ext uri="{0D108BD9-81ED-4DB2-BD59-A6C34878D82A}">
                    <a16:rowId xmlns:a16="http://schemas.microsoft.com/office/drawing/2014/main" val="2243438325"/>
                  </a:ext>
                </a:extLst>
              </a:tr>
              <a:tr h="1150280">
                <a:tc>
                  <a:txBody>
                    <a:bodyPr/>
                    <a:lstStyle/>
                    <a:p>
                      <a:r>
                        <a:rPr lang="en-IN" sz="1200" dirty="0">
                          <a:latin typeface="Calisto MT" panose="02040603050505030304" pitchFamily="18" charset="0"/>
                        </a:rPr>
                        <a:t>3.</a:t>
                      </a:r>
                    </a:p>
                  </a:txBody>
                  <a:tcPr/>
                </a:tc>
                <a:tc>
                  <a:txBody>
                    <a:bodyPr/>
                    <a:lstStyle/>
                    <a:p>
                      <a:r>
                        <a:rPr lang="en-IN" sz="1200" dirty="0"/>
                        <a:t>Majumder and Wilmot (2023) [3]</a:t>
                      </a:r>
                      <a:endParaRPr lang="en-IN" sz="1200" dirty="0">
                        <a:latin typeface="Calisto MT" panose="02040603050505030304" pitchFamily="18" charset="0"/>
                      </a:endParaRPr>
                    </a:p>
                  </a:txBody>
                  <a:tcPr/>
                </a:tc>
                <a:tc>
                  <a:txBody>
                    <a:bodyPr/>
                    <a:lstStyle/>
                    <a:p>
                      <a:pPr>
                        <a:lnSpc>
                          <a:spcPct val="100000"/>
                        </a:lnSpc>
                        <a:spcAft>
                          <a:spcPts val="800"/>
                        </a:spcAft>
                      </a:pPr>
                      <a:r>
                        <a:rPr lang="en-US" sz="1200" dirty="0">
                          <a:effectLst/>
                          <a:latin typeface="Calisto MT" panose="02040603050505030304" pitchFamily="18" charset="0"/>
                          <a:ea typeface="Calibri" panose="020F0502020204030204" pitchFamily="34" charset="0"/>
                          <a:cs typeface="Times New Roman" panose="02020603050405020304" pitchFamily="18" charset="0"/>
                        </a:rPr>
                        <a:t>Vehicle counting and traffic flow parameter estimation for dense traffic scenes</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800"/>
                        </a:spcAft>
                      </a:pPr>
                      <a:r>
                        <a:rPr lang="en-US" sz="1200" dirty="0">
                          <a:effectLst/>
                          <a:latin typeface="Calisto MT" panose="02040603050505030304" pitchFamily="18" charset="0"/>
                          <a:ea typeface="Calibri" panose="020F0502020204030204" pitchFamily="34" charset="0"/>
                          <a:cs typeface="Times New Roman" panose="02020603050405020304" pitchFamily="18" charset="0"/>
                        </a:rPr>
                        <a:t>Used Yolo V8 NMS algorithm</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p>
                      <a:pPr marL="457200">
                        <a:lnSpc>
                          <a:spcPct val="100000"/>
                        </a:lnSpc>
                        <a:spcAft>
                          <a:spcPts val="800"/>
                        </a:spcAft>
                      </a:pPr>
                      <a:r>
                        <a:rPr lang="en-IN" sz="1200" dirty="0">
                          <a:effectLst/>
                          <a:latin typeface="Calisto MT" panose="02040603050505030304" pitchFamily="18" charset="0"/>
                          <a:ea typeface="Calibri" panose="020F0502020204030204" pitchFamily="34" charset="0"/>
                          <a:cs typeface="Times New Roman" panose="02020603050405020304" pitchFamily="18" charset="0"/>
                        </a:rPr>
                        <a:t> </a:t>
                      </a:r>
                    </a:p>
                  </a:txBody>
                  <a:tcPr marL="68580" marR="68580" marT="0" marB="0"/>
                </a:tc>
                <a:tc>
                  <a:txBody>
                    <a:bodyPr/>
                    <a:lstStyle/>
                    <a:p>
                      <a:r>
                        <a:rPr lang="en-IN" sz="1200" dirty="0">
                          <a:latin typeface="Calisto MT" panose="02040603050505030304" pitchFamily="18" charset="0"/>
                        </a:rPr>
                        <a:t>Accuracy-86%</a:t>
                      </a:r>
                    </a:p>
                  </a:txBody>
                  <a:tcPr/>
                </a:tc>
                <a:extLst>
                  <a:ext uri="{0D108BD9-81ED-4DB2-BD59-A6C34878D82A}">
                    <a16:rowId xmlns:a16="http://schemas.microsoft.com/office/drawing/2014/main" val="4040852095"/>
                  </a:ext>
                </a:extLst>
              </a:tr>
            </a:tbl>
          </a:graphicData>
        </a:graphic>
      </p:graphicFrame>
    </p:spTree>
    <p:extLst>
      <p:ext uri="{BB962C8B-B14F-4D97-AF65-F5344CB8AC3E}">
        <p14:creationId xmlns:p14="http://schemas.microsoft.com/office/powerpoint/2010/main" val="1295760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430E8-3DDB-4421-4566-E026116DE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D68C4-A601-F931-775E-B54125374BCD}"/>
              </a:ext>
            </a:extLst>
          </p:cNvPr>
          <p:cNvSpPr>
            <a:spLocks noGrp="1"/>
          </p:cNvSpPr>
          <p:nvPr>
            <p:ph type="title"/>
          </p:nvPr>
        </p:nvSpPr>
        <p:spPr>
          <a:xfrm>
            <a:off x="202676" y="-49654"/>
            <a:ext cx="8738648" cy="747237"/>
          </a:xfrm>
        </p:spPr>
        <p:txBody>
          <a:bodyPr>
            <a:noAutofit/>
          </a:bodyPr>
          <a:lstStyle/>
          <a:p>
            <a:r>
              <a:rPr lang="en-US" sz="3000" b="1" dirty="0">
                <a:solidFill>
                  <a:schemeClr val="accent2">
                    <a:lumMod val="50000"/>
                  </a:schemeClr>
                </a:solidFill>
                <a:latin typeface="Calisto MT" panose="02040603050505030304" pitchFamily="18" charset="0"/>
              </a:rPr>
              <a:t>14. Comparison with previous implementations </a:t>
            </a:r>
          </a:p>
        </p:txBody>
      </p:sp>
      <p:sp>
        <p:nvSpPr>
          <p:cNvPr id="3" name="Content Placeholder 2">
            <a:extLst>
              <a:ext uri="{FF2B5EF4-FFF2-40B4-BE49-F238E27FC236}">
                <a16:creationId xmlns:a16="http://schemas.microsoft.com/office/drawing/2014/main" id="{CFE7D548-8838-B06D-3109-82E8A04F10E8}"/>
              </a:ext>
            </a:extLst>
          </p:cNvPr>
          <p:cNvSpPr>
            <a:spLocks noGrp="1"/>
          </p:cNvSpPr>
          <p:nvPr>
            <p:ph idx="1"/>
          </p:nvPr>
        </p:nvSpPr>
        <p:spPr>
          <a:xfrm>
            <a:off x="202676" y="433633"/>
            <a:ext cx="8413421" cy="5922717"/>
          </a:xfrm>
        </p:spPr>
        <p:txBody>
          <a:bodyPr numCol="1">
            <a:noAutofit/>
          </a:bodyPr>
          <a:lstStyle/>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dirty="0">
              <a:latin typeface="Calisto MT" panose="02040603050505030304" pitchFamily="18" charset="0"/>
            </a:endParaRPr>
          </a:p>
          <a:p>
            <a:pPr marL="0" indent="0" algn="just">
              <a:lnSpc>
                <a:spcPct val="100000"/>
              </a:lnSpc>
              <a:buNone/>
            </a:pPr>
            <a:endParaRPr lang="en-US" sz="1600" b="1"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214B8194-C4B3-0D63-5930-4B5811C91B39}"/>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36</a:t>
            </a:fld>
            <a:endParaRPr lang="en-US" sz="1400" b="1" dirty="0">
              <a:solidFill>
                <a:schemeClr val="tx1"/>
              </a:solidFill>
              <a:latin typeface="Calisto MT" panose="02040603050505030304" pitchFamily="18" charset="0"/>
            </a:endParaRPr>
          </a:p>
        </p:txBody>
      </p:sp>
      <p:graphicFrame>
        <p:nvGraphicFramePr>
          <p:cNvPr id="5" name="Table 4">
            <a:extLst>
              <a:ext uri="{FF2B5EF4-FFF2-40B4-BE49-F238E27FC236}">
                <a16:creationId xmlns:a16="http://schemas.microsoft.com/office/drawing/2014/main" id="{5A270D43-EB80-1F64-8EE9-D68E20243054}"/>
              </a:ext>
            </a:extLst>
          </p:cNvPr>
          <p:cNvGraphicFramePr>
            <a:graphicFrameLocks noGrp="1"/>
          </p:cNvGraphicFramePr>
          <p:nvPr>
            <p:extLst>
              <p:ext uri="{D42A27DB-BD31-4B8C-83A1-F6EECF244321}">
                <p14:modId xmlns:p14="http://schemas.microsoft.com/office/powerpoint/2010/main" val="693853586"/>
              </p:ext>
            </p:extLst>
          </p:nvPr>
        </p:nvGraphicFramePr>
        <p:xfrm>
          <a:off x="337291" y="798757"/>
          <a:ext cx="8467750" cy="3428898"/>
        </p:xfrm>
        <a:graphic>
          <a:graphicData uri="http://schemas.openxmlformats.org/drawingml/2006/table">
            <a:tbl>
              <a:tblPr firstRow="1" bandRow="1">
                <a:tableStyleId>{5940675A-B579-460E-94D1-54222C63F5DA}</a:tableStyleId>
              </a:tblPr>
              <a:tblGrid>
                <a:gridCol w="695096">
                  <a:extLst>
                    <a:ext uri="{9D8B030D-6E8A-4147-A177-3AD203B41FA5}">
                      <a16:colId xmlns:a16="http://schemas.microsoft.com/office/drawing/2014/main" val="2224070106"/>
                    </a:ext>
                  </a:extLst>
                </a:gridCol>
                <a:gridCol w="1314019">
                  <a:extLst>
                    <a:ext uri="{9D8B030D-6E8A-4147-A177-3AD203B41FA5}">
                      <a16:colId xmlns:a16="http://schemas.microsoft.com/office/drawing/2014/main" val="652512802"/>
                    </a:ext>
                  </a:extLst>
                </a:gridCol>
                <a:gridCol w="2132758">
                  <a:extLst>
                    <a:ext uri="{9D8B030D-6E8A-4147-A177-3AD203B41FA5}">
                      <a16:colId xmlns:a16="http://schemas.microsoft.com/office/drawing/2014/main" val="4016991911"/>
                    </a:ext>
                  </a:extLst>
                </a:gridCol>
                <a:gridCol w="2345413">
                  <a:extLst>
                    <a:ext uri="{9D8B030D-6E8A-4147-A177-3AD203B41FA5}">
                      <a16:colId xmlns:a16="http://schemas.microsoft.com/office/drawing/2014/main" val="1127426277"/>
                    </a:ext>
                  </a:extLst>
                </a:gridCol>
                <a:gridCol w="1980464">
                  <a:extLst>
                    <a:ext uri="{9D8B030D-6E8A-4147-A177-3AD203B41FA5}">
                      <a16:colId xmlns:a16="http://schemas.microsoft.com/office/drawing/2014/main" val="1037811327"/>
                    </a:ext>
                  </a:extLst>
                </a:gridCol>
              </a:tblGrid>
              <a:tr h="558095">
                <a:tc>
                  <a:txBody>
                    <a:bodyPr/>
                    <a:lstStyle/>
                    <a:p>
                      <a:r>
                        <a:rPr lang="en-IN" sz="1200" dirty="0">
                          <a:latin typeface="Calisto MT" panose="02040603050505030304" pitchFamily="18" charset="0"/>
                        </a:rPr>
                        <a:t>S.NO</a:t>
                      </a:r>
                    </a:p>
                  </a:txBody>
                  <a:tcPr/>
                </a:tc>
                <a:tc>
                  <a:txBody>
                    <a:bodyPr/>
                    <a:lstStyle/>
                    <a:p>
                      <a:r>
                        <a:rPr lang="en-IN" sz="1200" dirty="0">
                          <a:latin typeface="Calisto MT" panose="02040603050505030304" pitchFamily="18" charset="0"/>
                        </a:rPr>
                        <a:t>Author</a:t>
                      </a:r>
                    </a:p>
                  </a:txBody>
                  <a:tcPr/>
                </a:tc>
                <a:tc>
                  <a:txBody>
                    <a:bodyPr/>
                    <a:lstStyle/>
                    <a:p>
                      <a:r>
                        <a:rPr lang="en-IN" sz="1200" dirty="0">
                          <a:latin typeface="Calisto MT" panose="02040603050505030304" pitchFamily="18" charset="0"/>
                        </a:rPr>
                        <a:t>Article Title </a:t>
                      </a:r>
                    </a:p>
                  </a:txBody>
                  <a:tcPr/>
                </a:tc>
                <a:tc>
                  <a:txBody>
                    <a:bodyPr/>
                    <a:lstStyle/>
                    <a:p>
                      <a:r>
                        <a:rPr lang="en-IN" sz="1200" dirty="0">
                          <a:latin typeface="Calisto MT" panose="02040603050505030304" pitchFamily="18" charset="0"/>
                        </a:rPr>
                        <a:t>Algorithm</a:t>
                      </a:r>
                    </a:p>
                  </a:txBody>
                  <a:tcPr/>
                </a:tc>
                <a:tc>
                  <a:txBody>
                    <a:bodyPr/>
                    <a:lstStyle/>
                    <a:p>
                      <a:r>
                        <a:rPr lang="en-IN" sz="1200" dirty="0">
                          <a:latin typeface="Calisto MT" panose="02040603050505030304" pitchFamily="18" charset="0"/>
                        </a:rPr>
                        <a:t>Performance Metrics </a:t>
                      </a:r>
                    </a:p>
                  </a:txBody>
                  <a:tcPr/>
                </a:tc>
                <a:extLst>
                  <a:ext uri="{0D108BD9-81ED-4DB2-BD59-A6C34878D82A}">
                    <a16:rowId xmlns:a16="http://schemas.microsoft.com/office/drawing/2014/main" val="1068239655"/>
                  </a:ext>
                </a:extLst>
              </a:tr>
              <a:tr h="1371164">
                <a:tc>
                  <a:txBody>
                    <a:bodyPr/>
                    <a:lstStyle/>
                    <a:p>
                      <a:r>
                        <a:rPr lang="en-US" sz="1200" dirty="0">
                          <a:latin typeface="Calisto MT" panose="02040603050505030304" pitchFamily="18" charset="0"/>
                        </a:rPr>
                        <a:t>4</a:t>
                      </a:r>
                      <a:endParaRPr lang="en-IN" sz="1200" dirty="0">
                        <a:latin typeface="Calisto MT" panose="02040603050505030304" pitchFamily="18" charset="0"/>
                      </a:endParaRPr>
                    </a:p>
                  </a:txBody>
                  <a:tcPr/>
                </a:tc>
                <a:tc>
                  <a:txBody>
                    <a:bodyPr/>
                    <a:lstStyle/>
                    <a:p>
                      <a:pPr>
                        <a:lnSpc>
                          <a:spcPct val="115000"/>
                        </a:lnSpc>
                        <a:spcAft>
                          <a:spcPts val="800"/>
                        </a:spcAft>
                      </a:pPr>
                      <a:r>
                        <a:rPr lang="en-IN" sz="1200" dirty="0" err="1"/>
                        <a:t>CZhang</a:t>
                      </a:r>
                      <a:r>
                        <a:rPr lang="en-IN" sz="1200" dirty="0"/>
                        <a:t>  et al. (2023) [7]</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a:t>Toward Deeper Understanding of Camouflaged Object Detection</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kern="1200" dirty="0">
                          <a:solidFill>
                            <a:schemeClr val="tx1"/>
                          </a:solidFill>
                          <a:effectLst/>
                          <a:latin typeface="Calisto MT" panose="02040603050505030304" pitchFamily="18" charset="0"/>
                          <a:ea typeface="+mn-ea"/>
                          <a:cs typeface="+mn-cs"/>
                        </a:rPr>
                        <a:t>Resnet Algorithm is used to rank the Camouflaged Images</a:t>
                      </a:r>
                      <a:endParaRPr lang="en-US" sz="1200" dirty="0">
                        <a:effectLst/>
                        <a:latin typeface="Calisto MT" panose="02040603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Calisto MT" panose="02040603050505030304" pitchFamily="18" charset="0"/>
                        <a:ea typeface="+mn-ea"/>
                        <a:cs typeface="+mn-cs"/>
                      </a:endParaRPr>
                    </a:p>
                  </a:txBody>
                  <a:tcPr marL="59920" marR="59920" marT="0" marB="0" anchor="ctr"/>
                </a:tc>
                <a:tc>
                  <a:txBody>
                    <a:bodyPr/>
                    <a:lstStyle/>
                    <a:p>
                      <a:endParaRPr lang="en-IN" sz="1200" dirty="0">
                        <a:latin typeface="Calisto MT" panose="02040603050505030304" pitchFamily="18" charset="0"/>
                      </a:endParaRPr>
                    </a:p>
                  </a:txBody>
                  <a:tcPr/>
                </a:tc>
                <a:extLst>
                  <a:ext uri="{0D108BD9-81ED-4DB2-BD59-A6C34878D82A}">
                    <a16:rowId xmlns:a16="http://schemas.microsoft.com/office/drawing/2014/main" val="3530169168"/>
                  </a:ext>
                </a:extLst>
              </a:tr>
              <a:tr h="1499639">
                <a:tc>
                  <a:txBody>
                    <a:bodyPr/>
                    <a:lstStyle/>
                    <a:p>
                      <a:r>
                        <a:rPr lang="en-IN" sz="1200" dirty="0">
                          <a:latin typeface="Calisto MT" panose="02040603050505030304" pitchFamily="18" charset="0"/>
                        </a:rPr>
                        <a:t>5.</a:t>
                      </a:r>
                    </a:p>
                  </a:txBody>
                  <a:tcPr/>
                </a:tc>
                <a:tc>
                  <a:txBody>
                    <a:bodyPr/>
                    <a:lstStyle/>
                    <a:p>
                      <a:pPr>
                        <a:lnSpc>
                          <a:spcPct val="115000"/>
                        </a:lnSpc>
                        <a:spcAft>
                          <a:spcPts val="800"/>
                        </a:spcAft>
                      </a:pPr>
                      <a:r>
                        <a:rPr lang="en-IN" sz="1200" dirty="0">
                          <a:latin typeface="Calisto MT" panose="02040603050505030304" pitchFamily="18" charset="0"/>
                        </a:rPr>
                        <a:t>Ours</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err="1">
                          <a:effectLst/>
                          <a:latin typeface="Calisto MT" panose="02040603050505030304" pitchFamily="18" charset="0"/>
                          <a:ea typeface="Calibri" panose="020F0502020204030204" pitchFamily="34" charset="0"/>
                          <a:cs typeface="Times New Roman" panose="02020603050405020304" pitchFamily="18" charset="0"/>
                        </a:rPr>
                        <a:t>Uitilizing</a:t>
                      </a:r>
                      <a:r>
                        <a:rPr lang="en-US" sz="1200" dirty="0">
                          <a:effectLst/>
                          <a:latin typeface="Calisto MT" panose="02040603050505030304" pitchFamily="18" charset="0"/>
                          <a:ea typeface="Calibri" panose="020F0502020204030204" pitchFamily="34" charset="0"/>
                          <a:cs typeface="Times New Roman" panose="02020603050405020304" pitchFamily="18" charset="0"/>
                        </a:rPr>
                        <a:t> Yolo V8 For Camouflaged military Soldier Density Estimation</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200" dirty="0">
                          <a:effectLst/>
                          <a:latin typeface="Calisto MT" panose="02040603050505030304" pitchFamily="18" charset="0"/>
                          <a:ea typeface="Calibri" panose="020F0502020204030204" pitchFamily="34" charset="0"/>
                          <a:cs typeface="Times New Roman" panose="02020603050405020304" pitchFamily="18" charset="0"/>
                        </a:rPr>
                        <a:t>NMS Algorithm is used </a:t>
                      </a:r>
                      <a:r>
                        <a:rPr lang="en-US" sz="1200" dirty="0">
                          <a:latin typeface="Calisto MT" panose="02040603050505030304" pitchFamily="18" charset="0"/>
                        </a:rPr>
                        <a:t>in object detection tasks to refine the bounding boxes predicted by a model.</a:t>
                      </a:r>
                      <a:endParaRPr lang="en-IN" sz="1200" dirty="0">
                        <a:effectLst/>
                        <a:latin typeface="Calisto MT" panose="02040603050505030304" pitchFamily="18"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200" dirty="0">
                          <a:effectLst/>
                          <a:latin typeface="Calisto MT" panose="02040603050505030304" pitchFamily="18" charset="0"/>
                          <a:ea typeface="Calibri" panose="020F0502020204030204" pitchFamily="34" charset="0"/>
                          <a:cs typeface="Times New Roman" panose="02020603050405020304" pitchFamily="18" charset="0"/>
                        </a:rPr>
                        <a:t> </a:t>
                      </a:r>
                    </a:p>
                  </a:txBody>
                  <a:tcPr marL="68580" marR="68580" marT="0" marB="0"/>
                </a:tc>
                <a:tc>
                  <a:txBody>
                    <a:bodyPr/>
                    <a:lstStyle/>
                    <a:p>
                      <a:r>
                        <a:rPr lang="en-US" sz="1200" dirty="0">
                          <a:latin typeface="Calisto MT" panose="02040603050505030304" pitchFamily="18" charset="0"/>
                        </a:rPr>
                        <a:t>Precision- 0.9890</a:t>
                      </a:r>
                    </a:p>
                    <a:p>
                      <a:r>
                        <a:rPr lang="en-US" sz="1200" dirty="0">
                          <a:latin typeface="Calisto MT" panose="02040603050505030304" pitchFamily="18" charset="0"/>
                        </a:rPr>
                        <a:t>Recall-0.8404</a:t>
                      </a:r>
                    </a:p>
                    <a:p>
                      <a:r>
                        <a:rPr lang="en-US" sz="1200" dirty="0">
                          <a:latin typeface="Calisto MT" panose="02040603050505030304" pitchFamily="18" charset="0"/>
                        </a:rPr>
                        <a:t>F1 Score-0.9086</a:t>
                      </a:r>
                    </a:p>
                    <a:p>
                      <a:r>
                        <a:rPr lang="en-US" sz="1200" dirty="0">
                          <a:latin typeface="Calisto MT" panose="02040603050505030304" pitchFamily="18" charset="0"/>
                        </a:rPr>
                        <a:t>Accuracy-0.8326</a:t>
                      </a:r>
                      <a:endParaRPr lang="en-IN" sz="1200" dirty="0">
                        <a:latin typeface="Calisto MT" panose="02040603050505030304" pitchFamily="18" charset="0"/>
                      </a:endParaRPr>
                    </a:p>
                  </a:txBody>
                  <a:tcPr/>
                </a:tc>
                <a:extLst>
                  <a:ext uri="{0D108BD9-81ED-4DB2-BD59-A6C34878D82A}">
                    <a16:rowId xmlns:a16="http://schemas.microsoft.com/office/drawing/2014/main" val="2243438325"/>
                  </a:ext>
                </a:extLst>
              </a:tr>
            </a:tbl>
          </a:graphicData>
        </a:graphic>
      </p:graphicFrame>
    </p:spTree>
    <p:extLst>
      <p:ext uri="{BB962C8B-B14F-4D97-AF65-F5344CB8AC3E}">
        <p14:creationId xmlns:p14="http://schemas.microsoft.com/office/powerpoint/2010/main" val="2216847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E0F649-A61D-CFFE-409D-4A1BFC461A1A}"/>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37</a:t>
            </a:fld>
            <a:endParaRPr lang="en-US" b="1" dirty="0">
              <a:solidFill>
                <a:schemeClr val="tx1"/>
              </a:solidFill>
              <a:latin typeface="Calisto MT" panose="02040603050505030304" pitchFamily="18" charset="0"/>
            </a:endParaRPr>
          </a:p>
        </p:txBody>
      </p:sp>
      <p:sp>
        <p:nvSpPr>
          <p:cNvPr id="6" name="Title 1">
            <a:extLst>
              <a:ext uri="{FF2B5EF4-FFF2-40B4-BE49-F238E27FC236}">
                <a16:creationId xmlns:a16="http://schemas.microsoft.com/office/drawing/2014/main" id="{E253E638-A417-2A6F-3061-43ED20409D05}"/>
              </a:ext>
            </a:extLst>
          </p:cNvPr>
          <p:cNvSpPr txBox="1">
            <a:spLocks/>
          </p:cNvSpPr>
          <p:nvPr/>
        </p:nvSpPr>
        <p:spPr>
          <a:xfrm>
            <a:off x="315798" y="0"/>
            <a:ext cx="8738648" cy="7472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15. Output &amp; Results</a:t>
            </a:r>
          </a:p>
        </p:txBody>
      </p:sp>
      <p:sp>
        <p:nvSpPr>
          <p:cNvPr id="5" name="Content Placeholder 4">
            <a:extLst>
              <a:ext uri="{FF2B5EF4-FFF2-40B4-BE49-F238E27FC236}">
                <a16:creationId xmlns:a16="http://schemas.microsoft.com/office/drawing/2014/main" id="{CA617F26-DB72-5108-93FE-C0F6F6317913}"/>
              </a:ext>
            </a:extLst>
          </p:cNvPr>
          <p:cNvSpPr>
            <a:spLocks noGrp="1"/>
          </p:cNvSpPr>
          <p:nvPr>
            <p:ph idx="1"/>
          </p:nvPr>
        </p:nvSpPr>
        <p:spPr>
          <a:xfrm>
            <a:off x="315798" y="840105"/>
            <a:ext cx="7886700" cy="4351338"/>
          </a:xfrm>
        </p:spPr>
        <p:txBody>
          <a:bodyPr>
            <a:noAutofit/>
          </a:bodyPr>
          <a:lstStyle/>
          <a:p>
            <a:pPr marL="0" indent="0" algn="just">
              <a:buNone/>
            </a:pPr>
            <a:r>
              <a:rPr lang="en-IN" sz="1600" b="1" dirty="0">
                <a:solidFill>
                  <a:schemeClr val="accent2">
                    <a:lumMod val="50000"/>
                  </a:schemeClr>
                </a:solidFill>
                <a:latin typeface="Calisto MT" panose="02040603050505030304" pitchFamily="18" charset="0"/>
              </a:rPr>
              <a:t>Output:</a:t>
            </a:r>
            <a:endParaRPr lang="en-US" sz="1600" dirty="0">
              <a:latin typeface="Calisto MT" panose="02040603050505030304" pitchFamily="18" charset="0"/>
            </a:endParaRPr>
          </a:p>
          <a:p>
            <a:pPr marL="0" indent="0" algn="just">
              <a:buNone/>
            </a:pPr>
            <a:r>
              <a:rPr lang="en-US" sz="1600" dirty="0">
                <a:latin typeface="Calisto MT" panose="02040603050505030304" pitchFamily="18" charset="0"/>
              </a:rPr>
              <a:t>The implementation of the proposed work utilizes the YOLO V8 model, which takes input images of camouflaged soldiers and provides real-time detection outputs. This model is designed to accurately identify and locate camouflaged personnel within various environments, delivering bounding box coordinates and class probabilities for each detected soldier. The system aims to enhance situational awareness and operational efficiency by effectively estimating soldier density in the given images.</a:t>
            </a:r>
          </a:p>
          <a:p>
            <a:pPr marL="0" indent="0" algn="just">
              <a:buNone/>
            </a:pPr>
            <a:endParaRPr lang="en-US" sz="1600" dirty="0">
              <a:latin typeface="Calisto MT" panose="02040603050505030304" pitchFamily="18" charset="0"/>
            </a:endParaRPr>
          </a:p>
          <a:p>
            <a:pPr marL="0" indent="0" algn="just">
              <a:buNone/>
            </a:pPr>
            <a:endParaRPr lang="en-IN" sz="1600" dirty="0">
              <a:latin typeface="Calisto MT" panose="02040603050505030304" pitchFamily="18" charset="0"/>
            </a:endParaRPr>
          </a:p>
        </p:txBody>
      </p:sp>
      <p:pic>
        <p:nvPicPr>
          <p:cNvPr id="14" name="Picture 13">
            <a:extLst>
              <a:ext uri="{FF2B5EF4-FFF2-40B4-BE49-F238E27FC236}">
                <a16:creationId xmlns:a16="http://schemas.microsoft.com/office/drawing/2014/main" id="{7FFC549E-07A9-9599-61A5-3A70C2D0C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02" y="2731329"/>
            <a:ext cx="5359120" cy="2876130"/>
          </a:xfrm>
          <a:prstGeom prst="rect">
            <a:avLst/>
          </a:prstGeom>
        </p:spPr>
      </p:pic>
    </p:spTree>
    <p:extLst>
      <p:ext uri="{BB962C8B-B14F-4D97-AF65-F5344CB8AC3E}">
        <p14:creationId xmlns:p14="http://schemas.microsoft.com/office/powerpoint/2010/main" val="281042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3EDE3-88EF-949A-BD34-ACD67FD5FA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C4C7D7-0DAC-1C89-2349-617484417178}"/>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38</a:t>
            </a:fld>
            <a:endParaRPr lang="en-US" b="1" dirty="0">
              <a:solidFill>
                <a:schemeClr val="tx1"/>
              </a:solidFill>
              <a:latin typeface="Calisto MT" panose="02040603050505030304" pitchFamily="18" charset="0"/>
            </a:endParaRPr>
          </a:p>
        </p:txBody>
      </p:sp>
      <p:sp>
        <p:nvSpPr>
          <p:cNvPr id="6" name="Title 1">
            <a:extLst>
              <a:ext uri="{FF2B5EF4-FFF2-40B4-BE49-F238E27FC236}">
                <a16:creationId xmlns:a16="http://schemas.microsoft.com/office/drawing/2014/main" id="{23D3844A-99C7-6C14-B841-B26A1275A80A}"/>
              </a:ext>
            </a:extLst>
          </p:cNvPr>
          <p:cNvSpPr txBox="1">
            <a:spLocks/>
          </p:cNvSpPr>
          <p:nvPr/>
        </p:nvSpPr>
        <p:spPr>
          <a:xfrm>
            <a:off x="315798" y="0"/>
            <a:ext cx="8738648" cy="7472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15. Output &amp; Results</a:t>
            </a:r>
          </a:p>
        </p:txBody>
      </p:sp>
      <p:sp>
        <p:nvSpPr>
          <p:cNvPr id="5" name="Content Placeholder 4">
            <a:extLst>
              <a:ext uri="{FF2B5EF4-FFF2-40B4-BE49-F238E27FC236}">
                <a16:creationId xmlns:a16="http://schemas.microsoft.com/office/drawing/2014/main" id="{9EB8EDC9-D8D4-B68D-AD5D-2AA292C1E65A}"/>
              </a:ext>
            </a:extLst>
          </p:cNvPr>
          <p:cNvSpPr>
            <a:spLocks noGrp="1"/>
          </p:cNvSpPr>
          <p:nvPr>
            <p:ph idx="1"/>
          </p:nvPr>
        </p:nvSpPr>
        <p:spPr>
          <a:xfrm>
            <a:off x="315798" y="840105"/>
            <a:ext cx="7886700" cy="4351338"/>
          </a:xfrm>
        </p:spPr>
        <p:txBody>
          <a:bodyPr>
            <a:noAutofit/>
          </a:bodyPr>
          <a:lstStyle/>
          <a:p>
            <a:pPr marL="0" indent="0" algn="just">
              <a:buNone/>
            </a:pPr>
            <a:endParaRPr lang="en-US" sz="1600" dirty="0">
              <a:latin typeface="Calisto MT" panose="02040603050505030304" pitchFamily="18" charset="0"/>
            </a:endParaRPr>
          </a:p>
          <a:p>
            <a:pPr marL="0" indent="0" algn="just">
              <a:buNone/>
            </a:pPr>
            <a:endParaRPr lang="en-IN" sz="1600" dirty="0">
              <a:latin typeface="Calisto MT" panose="02040603050505030304" pitchFamily="18" charset="0"/>
            </a:endParaRPr>
          </a:p>
        </p:txBody>
      </p:sp>
      <p:pic>
        <p:nvPicPr>
          <p:cNvPr id="10" name="Picture 9">
            <a:extLst>
              <a:ext uri="{FF2B5EF4-FFF2-40B4-BE49-F238E27FC236}">
                <a16:creationId xmlns:a16="http://schemas.microsoft.com/office/drawing/2014/main" id="{0FFEDFA9-580B-CA6B-24F1-0C8884459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09" y="1310640"/>
            <a:ext cx="7569889" cy="4080119"/>
          </a:xfrm>
          <a:prstGeom prst="rect">
            <a:avLst/>
          </a:prstGeom>
        </p:spPr>
      </p:pic>
    </p:spTree>
    <p:extLst>
      <p:ext uri="{BB962C8B-B14F-4D97-AF65-F5344CB8AC3E}">
        <p14:creationId xmlns:p14="http://schemas.microsoft.com/office/powerpoint/2010/main" val="3743906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62AF5-C003-33AB-7113-B40205B9E71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CD4BE-002D-598E-232B-4277D039041D}"/>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39</a:t>
            </a:fld>
            <a:endParaRPr lang="en-US" b="1" dirty="0">
              <a:solidFill>
                <a:schemeClr val="tx1"/>
              </a:solidFill>
              <a:latin typeface="Calisto MT" panose="02040603050505030304" pitchFamily="18" charset="0"/>
            </a:endParaRPr>
          </a:p>
        </p:txBody>
      </p:sp>
      <p:sp>
        <p:nvSpPr>
          <p:cNvPr id="6" name="Title 1">
            <a:extLst>
              <a:ext uri="{FF2B5EF4-FFF2-40B4-BE49-F238E27FC236}">
                <a16:creationId xmlns:a16="http://schemas.microsoft.com/office/drawing/2014/main" id="{9CB4FB3F-2846-984A-1E93-AD77342A82E7}"/>
              </a:ext>
            </a:extLst>
          </p:cNvPr>
          <p:cNvSpPr txBox="1">
            <a:spLocks/>
          </p:cNvSpPr>
          <p:nvPr/>
        </p:nvSpPr>
        <p:spPr>
          <a:xfrm>
            <a:off x="315798" y="0"/>
            <a:ext cx="8738648" cy="7472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15. Output &amp; Results</a:t>
            </a:r>
          </a:p>
        </p:txBody>
      </p:sp>
      <p:sp>
        <p:nvSpPr>
          <p:cNvPr id="5" name="Content Placeholder 4">
            <a:extLst>
              <a:ext uri="{FF2B5EF4-FFF2-40B4-BE49-F238E27FC236}">
                <a16:creationId xmlns:a16="http://schemas.microsoft.com/office/drawing/2014/main" id="{090CC50F-5CE9-4DA7-E589-95C6263FFD66}"/>
              </a:ext>
            </a:extLst>
          </p:cNvPr>
          <p:cNvSpPr>
            <a:spLocks noGrp="1"/>
          </p:cNvSpPr>
          <p:nvPr>
            <p:ph idx="1"/>
          </p:nvPr>
        </p:nvSpPr>
        <p:spPr>
          <a:xfrm>
            <a:off x="315798" y="840105"/>
            <a:ext cx="7886700" cy="1609966"/>
          </a:xfrm>
        </p:spPr>
        <p:txBody>
          <a:bodyPr>
            <a:noAutofit/>
          </a:bodyPr>
          <a:lstStyle/>
          <a:p>
            <a:pPr marL="0" indent="0" algn="just">
              <a:buNone/>
            </a:pPr>
            <a:r>
              <a:rPr lang="en-IN" sz="1600" b="1" dirty="0" err="1">
                <a:solidFill>
                  <a:schemeClr val="accent2">
                    <a:lumMod val="50000"/>
                  </a:schemeClr>
                </a:solidFill>
                <a:latin typeface="Calisto MT" panose="02040603050505030304" pitchFamily="18" charset="0"/>
              </a:rPr>
              <a:t>Gradio</a:t>
            </a:r>
            <a:r>
              <a:rPr lang="en-IN" sz="1600" b="1" dirty="0">
                <a:solidFill>
                  <a:schemeClr val="accent2">
                    <a:lumMod val="50000"/>
                  </a:schemeClr>
                </a:solidFill>
                <a:latin typeface="Calisto MT" panose="02040603050505030304" pitchFamily="18" charset="0"/>
              </a:rPr>
              <a:t>: </a:t>
            </a:r>
          </a:p>
          <a:p>
            <a:pPr marL="0" indent="0" algn="just">
              <a:buNone/>
            </a:pPr>
            <a:r>
              <a:rPr lang="en-US" sz="1600" dirty="0">
                <a:latin typeface="Calisto MT" panose="02040603050505030304" pitchFamily="18" charset="0"/>
              </a:rPr>
              <a:t>Our YOLO model is saved as a pickle file. With the Python module </a:t>
            </a:r>
            <a:r>
              <a:rPr lang="en-US" sz="1600" dirty="0" err="1">
                <a:latin typeface="Calisto MT" panose="02040603050505030304" pitchFamily="18" charset="0"/>
              </a:rPr>
              <a:t>Gradio</a:t>
            </a:r>
            <a:r>
              <a:rPr lang="en-US" sz="1600" dirty="0">
                <a:latin typeface="Calisto MT" panose="02040603050505030304" pitchFamily="18" charset="0"/>
              </a:rPr>
              <a:t> the Graphical User Interface (GUI) is implemented by deploying the Pickle file in it. In which there will be a URL generated for 72 hours to use the interface. The user interface will be taking the image type as input and produces output as shown in Figure </a:t>
            </a:r>
          </a:p>
          <a:p>
            <a:pPr marL="0" indent="0" algn="just">
              <a:buNone/>
            </a:pPr>
            <a:endParaRPr lang="en-IN" sz="1600" dirty="0">
              <a:latin typeface="Calisto MT" panose="02040603050505030304" pitchFamily="18" charset="0"/>
            </a:endParaRPr>
          </a:p>
        </p:txBody>
      </p:sp>
      <p:pic>
        <p:nvPicPr>
          <p:cNvPr id="3" name="Picture 2">
            <a:extLst>
              <a:ext uri="{FF2B5EF4-FFF2-40B4-BE49-F238E27FC236}">
                <a16:creationId xmlns:a16="http://schemas.microsoft.com/office/drawing/2014/main" id="{AB7C4981-1740-738F-924B-1EE1A50EE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70" y="2450071"/>
            <a:ext cx="7183120" cy="3896843"/>
          </a:xfrm>
          <a:prstGeom prst="rect">
            <a:avLst/>
          </a:prstGeom>
        </p:spPr>
      </p:pic>
    </p:spTree>
    <p:extLst>
      <p:ext uri="{BB962C8B-B14F-4D97-AF65-F5344CB8AC3E}">
        <p14:creationId xmlns:p14="http://schemas.microsoft.com/office/powerpoint/2010/main" val="8975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120029"/>
            <a:ext cx="8738648" cy="747237"/>
          </a:xfrm>
        </p:spPr>
        <p:txBody>
          <a:bodyPr>
            <a:noAutofit/>
          </a:bodyPr>
          <a:lstStyle/>
          <a:p>
            <a:r>
              <a:rPr lang="en-US" sz="3000" b="1" dirty="0">
                <a:solidFill>
                  <a:schemeClr val="accent2">
                    <a:lumMod val="50000"/>
                  </a:schemeClr>
                </a:solidFill>
                <a:latin typeface="Calisto MT" panose="02040603050505030304" pitchFamily="18" charset="0"/>
              </a:rPr>
              <a:t>1. Aim and Motivation</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867265"/>
            <a:ext cx="8314441" cy="5870705"/>
          </a:xfrm>
        </p:spPr>
        <p:txBody>
          <a:bodyPr numCol="1">
            <a:normAutofit/>
          </a:bodyPr>
          <a:lstStyle/>
          <a:p>
            <a:pPr algn="just">
              <a:lnSpc>
                <a:spcPct val="100000"/>
              </a:lnSpc>
            </a:pPr>
            <a:r>
              <a:rPr lang="en-US" sz="2000" dirty="0">
                <a:latin typeface="Calisto MT" panose="02040603050505030304" pitchFamily="18" charset="0"/>
              </a:rPr>
              <a:t>To develop a system for accurate camouflaged military soldier density estimation in images, enhancing real-time situational awareness and supporting strategic military planning.</a:t>
            </a:r>
          </a:p>
          <a:p>
            <a:pPr algn="just">
              <a:lnSpc>
                <a:spcPct val="100000"/>
              </a:lnSpc>
            </a:pPr>
            <a:endParaRPr lang="en-US" sz="2000" dirty="0">
              <a:latin typeface="Calisto MT" panose="02040603050505030304" pitchFamily="18" charset="0"/>
              <a:cs typeface="Times New Roman" panose="02020603050405020304" pitchFamily="18" charset="0"/>
            </a:endParaRPr>
          </a:p>
          <a:p>
            <a:pPr algn="just">
              <a:lnSpc>
                <a:spcPct val="100000"/>
              </a:lnSpc>
            </a:pPr>
            <a:r>
              <a:rPr lang="en-US" sz="2000" dirty="0">
                <a:latin typeface="Calisto MT" panose="02040603050505030304" pitchFamily="18" charset="0"/>
              </a:rPr>
              <a:t>To utilize advanced object detection techniques, specifically YOLO V8, for improved identification and counting of camouflaged soldiers, thereby facilitating effective operational decision-making.</a:t>
            </a:r>
          </a:p>
          <a:p>
            <a:pPr algn="just">
              <a:lnSpc>
                <a:spcPct val="100000"/>
              </a:lnSpc>
            </a:pPr>
            <a:endParaRPr lang="en-US" sz="2000" dirty="0">
              <a:latin typeface="Calisto MT" panose="02040603050505030304" pitchFamily="18" charset="0"/>
            </a:endParaRPr>
          </a:p>
          <a:p>
            <a:pPr algn="just">
              <a:lnSpc>
                <a:spcPct val="100000"/>
              </a:lnSpc>
            </a:pPr>
            <a:r>
              <a:rPr lang="en-US" sz="2000" dirty="0">
                <a:latin typeface="Calisto MT" panose="02040603050505030304" pitchFamily="18" charset="0"/>
                <a:cs typeface="Times New Roman" panose="02020603050405020304" pitchFamily="18" charset="0"/>
              </a:rPr>
              <a:t>Address the challenges of Camouflage and </a:t>
            </a:r>
            <a:r>
              <a:rPr lang="en-US" sz="2000" dirty="0">
                <a:latin typeface="Calisto MT" panose="02040603050505030304" pitchFamily="18" charset="0"/>
              </a:rPr>
              <a:t>improving situational awareness and security in military operations, border control, and surveillance activities.</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338637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E24BB-080F-6DCF-F69C-B5E42D07EE7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7A390B-2CB6-7B18-AC30-C7A39BAB0083}"/>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40</a:t>
            </a:fld>
            <a:endParaRPr lang="en-US" b="1" dirty="0">
              <a:solidFill>
                <a:schemeClr val="tx1"/>
              </a:solidFill>
              <a:latin typeface="Calisto MT" panose="02040603050505030304" pitchFamily="18" charset="0"/>
            </a:endParaRPr>
          </a:p>
        </p:txBody>
      </p:sp>
      <p:sp>
        <p:nvSpPr>
          <p:cNvPr id="6" name="Title 1">
            <a:extLst>
              <a:ext uri="{FF2B5EF4-FFF2-40B4-BE49-F238E27FC236}">
                <a16:creationId xmlns:a16="http://schemas.microsoft.com/office/drawing/2014/main" id="{EBF0E55E-88A3-61D6-C2D0-D57EB5D3C89F}"/>
              </a:ext>
            </a:extLst>
          </p:cNvPr>
          <p:cNvSpPr txBox="1">
            <a:spLocks/>
          </p:cNvSpPr>
          <p:nvPr/>
        </p:nvSpPr>
        <p:spPr>
          <a:xfrm>
            <a:off x="315798" y="0"/>
            <a:ext cx="8738648" cy="7472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chemeClr val="accent2">
                    <a:lumMod val="50000"/>
                  </a:schemeClr>
                </a:solidFill>
                <a:latin typeface="Calisto MT" panose="02040603050505030304" pitchFamily="18" charset="0"/>
              </a:rPr>
              <a:t>15. Output &amp; Results</a:t>
            </a:r>
          </a:p>
        </p:txBody>
      </p:sp>
      <p:sp>
        <p:nvSpPr>
          <p:cNvPr id="5" name="Content Placeholder 4">
            <a:extLst>
              <a:ext uri="{FF2B5EF4-FFF2-40B4-BE49-F238E27FC236}">
                <a16:creationId xmlns:a16="http://schemas.microsoft.com/office/drawing/2014/main" id="{3C021957-A8A8-0BA0-3D1A-7D2D324FCF85}"/>
              </a:ext>
            </a:extLst>
          </p:cNvPr>
          <p:cNvSpPr>
            <a:spLocks noGrp="1"/>
          </p:cNvSpPr>
          <p:nvPr>
            <p:ph idx="1"/>
          </p:nvPr>
        </p:nvSpPr>
        <p:spPr>
          <a:xfrm>
            <a:off x="315798" y="840105"/>
            <a:ext cx="7886700" cy="1609966"/>
          </a:xfrm>
        </p:spPr>
        <p:txBody>
          <a:bodyPr>
            <a:noAutofit/>
          </a:bodyPr>
          <a:lstStyle/>
          <a:p>
            <a:pPr marL="0" indent="0" algn="just">
              <a:buNone/>
            </a:pPr>
            <a:r>
              <a:rPr lang="en-IN" sz="1600" b="1" dirty="0">
                <a:solidFill>
                  <a:schemeClr val="accent2">
                    <a:lumMod val="50000"/>
                  </a:schemeClr>
                </a:solidFill>
                <a:latin typeface="Calisto MT" panose="02040603050505030304" pitchFamily="18" charset="0"/>
              </a:rPr>
              <a:t>Results:</a:t>
            </a:r>
          </a:p>
          <a:p>
            <a:pPr marL="0" indent="0" algn="just">
              <a:buNone/>
            </a:pPr>
            <a:r>
              <a:rPr lang="en-IN" sz="1600" b="1" dirty="0">
                <a:solidFill>
                  <a:schemeClr val="accent2">
                    <a:lumMod val="50000"/>
                  </a:schemeClr>
                </a:solidFill>
                <a:latin typeface="Calisto MT" panose="02040603050505030304" pitchFamily="18" charset="0"/>
              </a:rPr>
              <a:t>Performance metrics:</a:t>
            </a:r>
          </a:p>
        </p:txBody>
      </p:sp>
      <p:pic>
        <p:nvPicPr>
          <p:cNvPr id="7" name="Picture 6">
            <a:extLst>
              <a:ext uri="{FF2B5EF4-FFF2-40B4-BE49-F238E27FC236}">
                <a16:creationId xmlns:a16="http://schemas.microsoft.com/office/drawing/2014/main" id="{D7B90FC6-C7D4-933E-F8A4-EA88AFBD7374}"/>
              </a:ext>
            </a:extLst>
          </p:cNvPr>
          <p:cNvPicPr>
            <a:picLocks noChangeAspect="1"/>
          </p:cNvPicPr>
          <p:nvPr/>
        </p:nvPicPr>
        <p:blipFill>
          <a:blip r:embed="rId2"/>
          <a:stretch>
            <a:fillRect/>
          </a:stretch>
        </p:blipFill>
        <p:spPr>
          <a:xfrm>
            <a:off x="1210702" y="1920239"/>
            <a:ext cx="2398554" cy="863765"/>
          </a:xfrm>
          <a:prstGeom prst="rect">
            <a:avLst/>
          </a:prstGeom>
        </p:spPr>
      </p:pic>
      <p:pic>
        <p:nvPicPr>
          <p:cNvPr id="9" name="Picture 8">
            <a:extLst>
              <a:ext uri="{FF2B5EF4-FFF2-40B4-BE49-F238E27FC236}">
                <a16:creationId xmlns:a16="http://schemas.microsoft.com/office/drawing/2014/main" id="{5EDFFD8F-DA3E-3252-7578-5EEB7EE21C2B}"/>
              </a:ext>
            </a:extLst>
          </p:cNvPr>
          <p:cNvPicPr>
            <a:picLocks noChangeAspect="1"/>
          </p:cNvPicPr>
          <p:nvPr/>
        </p:nvPicPr>
        <p:blipFill>
          <a:blip r:embed="rId3"/>
          <a:stretch>
            <a:fillRect/>
          </a:stretch>
        </p:blipFill>
        <p:spPr>
          <a:xfrm>
            <a:off x="1210702" y="3028440"/>
            <a:ext cx="1959218" cy="763593"/>
          </a:xfrm>
          <a:prstGeom prst="rect">
            <a:avLst/>
          </a:prstGeom>
        </p:spPr>
      </p:pic>
      <p:pic>
        <p:nvPicPr>
          <p:cNvPr id="11" name="Picture 10">
            <a:extLst>
              <a:ext uri="{FF2B5EF4-FFF2-40B4-BE49-F238E27FC236}">
                <a16:creationId xmlns:a16="http://schemas.microsoft.com/office/drawing/2014/main" id="{620063ED-1128-60BC-E20A-CAC98B69353F}"/>
              </a:ext>
            </a:extLst>
          </p:cNvPr>
          <p:cNvPicPr>
            <a:picLocks noChangeAspect="1"/>
          </p:cNvPicPr>
          <p:nvPr/>
        </p:nvPicPr>
        <p:blipFill>
          <a:blip r:embed="rId4"/>
          <a:stretch>
            <a:fillRect/>
          </a:stretch>
        </p:blipFill>
        <p:spPr>
          <a:xfrm>
            <a:off x="1210702" y="4073997"/>
            <a:ext cx="2819794" cy="695422"/>
          </a:xfrm>
          <a:prstGeom prst="rect">
            <a:avLst/>
          </a:prstGeom>
        </p:spPr>
      </p:pic>
      <p:pic>
        <p:nvPicPr>
          <p:cNvPr id="13" name="Picture 12">
            <a:extLst>
              <a:ext uri="{FF2B5EF4-FFF2-40B4-BE49-F238E27FC236}">
                <a16:creationId xmlns:a16="http://schemas.microsoft.com/office/drawing/2014/main" id="{C7D17735-8452-3880-A943-EC8F81950FCF}"/>
              </a:ext>
            </a:extLst>
          </p:cNvPr>
          <p:cNvPicPr>
            <a:picLocks noChangeAspect="1"/>
          </p:cNvPicPr>
          <p:nvPr/>
        </p:nvPicPr>
        <p:blipFill>
          <a:blip r:embed="rId5"/>
          <a:stretch>
            <a:fillRect/>
          </a:stretch>
        </p:blipFill>
        <p:spPr>
          <a:xfrm>
            <a:off x="1291982" y="5414096"/>
            <a:ext cx="3143689" cy="428685"/>
          </a:xfrm>
          <a:prstGeom prst="rect">
            <a:avLst/>
          </a:prstGeom>
        </p:spPr>
      </p:pic>
      <p:sp>
        <p:nvSpPr>
          <p:cNvPr id="14" name="TextBox 13">
            <a:extLst>
              <a:ext uri="{FF2B5EF4-FFF2-40B4-BE49-F238E27FC236}">
                <a16:creationId xmlns:a16="http://schemas.microsoft.com/office/drawing/2014/main" id="{5DE8C667-96F9-4090-25E8-858ABA8A6967}"/>
              </a:ext>
            </a:extLst>
          </p:cNvPr>
          <p:cNvSpPr txBox="1"/>
          <p:nvPr/>
        </p:nvSpPr>
        <p:spPr>
          <a:xfrm>
            <a:off x="5496560" y="1452880"/>
            <a:ext cx="2783840" cy="2862322"/>
          </a:xfrm>
          <a:prstGeom prst="rect">
            <a:avLst/>
          </a:prstGeom>
          <a:noFill/>
        </p:spPr>
        <p:txBody>
          <a:bodyPr wrap="square" rtlCol="0">
            <a:spAutoFit/>
          </a:bodyPr>
          <a:lstStyle/>
          <a:p>
            <a:r>
              <a:rPr lang="en-US" dirty="0">
                <a:latin typeface="Calisto MT" panose="02040603050505030304" pitchFamily="18" charset="0"/>
              </a:rPr>
              <a:t>Our Model has achieved</a:t>
            </a:r>
          </a:p>
          <a:p>
            <a:endParaRPr lang="en-US" dirty="0">
              <a:latin typeface="Calisto MT" panose="02040603050505030304" pitchFamily="18" charset="0"/>
            </a:endParaRPr>
          </a:p>
          <a:p>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Precision of 0.9890</a:t>
            </a:r>
          </a:p>
          <a:p>
            <a:pPr marL="285750" indent="-285750">
              <a:buFont typeface="Arial" panose="020B0604020202020204" pitchFamily="34" charset="0"/>
              <a:buChar char="•"/>
            </a:pPr>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Recall of 0.8404</a:t>
            </a:r>
          </a:p>
          <a:p>
            <a:pPr marL="285750" indent="-285750">
              <a:buFont typeface="Arial" panose="020B0604020202020204" pitchFamily="34" charset="0"/>
              <a:buChar char="•"/>
            </a:pPr>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F1 Score of 0.9086.</a:t>
            </a:r>
          </a:p>
          <a:p>
            <a:pPr marL="285750" indent="-285750">
              <a:buFont typeface="Arial" panose="020B0604020202020204" pitchFamily="34" charset="0"/>
              <a:buChar char="•"/>
            </a:pPr>
            <a:endParaRPr lang="en-US" dirty="0">
              <a:latin typeface="Calisto MT" panose="02040603050505030304" pitchFamily="18" charset="0"/>
            </a:endParaRPr>
          </a:p>
          <a:p>
            <a:pPr marL="285750" indent="-285750">
              <a:buFont typeface="Arial" panose="020B0604020202020204" pitchFamily="34" charset="0"/>
              <a:buChar char="•"/>
            </a:pPr>
            <a:r>
              <a:rPr lang="en-US" dirty="0">
                <a:latin typeface="Calisto MT" panose="02040603050505030304" pitchFamily="18" charset="0"/>
              </a:rPr>
              <a:t>Accuracy of 0.8326.</a:t>
            </a:r>
            <a:endParaRPr lang="en-IN" dirty="0">
              <a:latin typeface="Calisto MT" panose="02040603050505030304" pitchFamily="18" charset="0"/>
            </a:endParaRPr>
          </a:p>
        </p:txBody>
      </p:sp>
    </p:spTree>
    <p:extLst>
      <p:ext uri="{BB962C8B-B14F-4D97-AF65-F5344CB8AC3E}">
        <p14:creationId xmlns:p14="http://schemas.microsoft.com/office/powerpoint/2010/main" val="3089884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509047" y="270858"/>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16. Timeline Chart</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509047" y="854995"/>
            <a:ext cx="8006303" cy="5882976"/>
          </a:xfrm>
        </p:spPr>
        <p:txBody>
          <a:bodyPr numCol="1">
            <a:normAutofit/>
          </a:bodyPr>
          <a:lstStyle/>
          <a:p>
            <a:pPr marL="0" indent="0" algn="ctr">
              <a:lnSpc>
                <a:spcPct val="100000"/>
              </a:lnSpc>
              <a:buNone/>
            </a:pPr>
            <a:r>
              <a:rPr lang="en-US" sz="2200" dirty="0">
                <a:latin typeface="Calisto MT" panose="02040603050505030304" pitchFamily="18" charset="0"/>
              </a:rPr>
              <a:t> </a:t>
            </a: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gn="ctr">
              <a:lnSpc>
                <a:spcPct val="100000"/>
              </a:lnSpc>
              <a:buNone/>
            </a:pPr>
            <a:endParaRPr lang="en-US" sz="1800" dirty="0">
              <a:latin typeface="Calisto MT" panose="02040603050505030304" pitchFamily="18" charset="0"/>
            </a:endParaRPr>
          </a:p>
          <a:p>
            <a:pPr marL="0" indent="0">
              <a:lnSpc>
                <a:spcPct val="100000"/>
              </a:lnSpc>
              <a:buNone/>
            </a:pPr>
            <a:endParaRPr lang="en-US" sz="2000" b="1" i="1" dirty="0">
              <a:solidFill>
                <a:srgbClr val="C00000"/>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41</a:t>
            </a:fld>
            <a:endParaRPr lang="en-US" sz="1400" b="1" dirty="0">
              <a:solidFill>
                <a:schemeClr val="tx1"/>
              </a:solidFill>
              <a:latin typeface="Calisto MT" panose="02040603050505030304" pitchFamily="18" charset="0"/>
            </a:endParaRPr>
          </a:p>
        </p:txBody>
      </p:sp>
      <p:sp>
        <p:nvSpPr>
          <p:cNvPr id="4" name="TextBox 3">
            <a:extLst>
              <a:ext uri="{FF2B5EF4-FFF2-40B4-BE49-F238E27FC236}">
                <a16:creationId xmlns:a16="http://schemas.microsoft.com/office/drawing/2014/main" id="{029511AC-0DB5-EC91-3DDB-86DD3F78098C}"/>
              </a:ext>
            </a:extLst>
          </p:cNvPr>
          <p:cNvSpPr txBox="1"/>
          <p:nvPr/>
        </p:nvSpPr>
        <p:spPr>
          <a:xfrm>
            <a:off x="1694329" y="1124611"/>
            <a:ext cx="4499081" cy="584775"/>
          </a:xfrm>
          <a:prstGeom prst="rect">
            <a:avLst/>
          </a:prstGeom>
          <a:noFill/>
        </p:spPr>
        <p:txBody>
          <a:bodyPr wrap="square" rtlCol="0">
            <a:spAutoFit/>
          </a:bodyPr>
          <a:lstStyle/>
          <a:p>
            <a:r>
              <a:rPr lang="en-US" sz="1600" dirty="0">
                <a:latin typeface="Calisto MT" panose="02040603050505030304" pitchFamily="18" charset="0"/>
                <a:cs typeface="Times New Roman" panose="02020603050405020304" pitchFamily="18" charset="0"/>
              </a:rPr>
              <a:t>Table-4: </a:t>
            </a:r>
            <a:r>
              <a:rPr lang="en-US" sz="1600" dirty="0">
                <a:latin typeface="Calisto MT" panose="02040603050505030304" pitchFamily="18" charset="0"/>
              </a:rPr>
              <a:t>Timeline chart for Mini Project – II work</a:t>
            </a:r>
          </a:p>
          <a:p>
            <a:endParaRPr lang="en-IN" sz="1600" dirty="0">
              <a:latin typeface="Calisto MT" panose="0204060305050503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A209D4-03B4-56C4-1A53-F610E81BC010}"/>
              </a:ext>
            </a:extLst>
          </p:cNvPr>
          <p:cNvPicPr>
            <a:picLocks noChangeAspect="1"/>
          </p:cNvPicPr>
          <p:nvPr/>
        </p:nvPicPr>
        <p:blipFill>
          <a:blip r:embed="rId2"/>
          <a:stretch>
            <a:fillRect/>
          </a:stretch>
        </p:blipFill>
        <p:spPr>
          <a:xfrm>
            <a:off x="1214437" y="1438736"/>
            <a:ext cx="6715125" cy="4333875"/>
          </a:xfrm>
          <a:prstGeom prst="rect">
            <a:avLst/>
          </a:prstGeom>
        </p:spPr>
      </p:pic>
    </p:spTree>
    <p:extLst>
      <p:ext uri="{BB962C8B-B14F-4D97-AF65-F5344CB8AC3E}">
        <p14:creationId xmlns:p14="http://schemas.microsoft.com/office/powerpoint/2010/main" val="934937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509047" y="270858"/>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17. Summary</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509047" y="989813"/>
            <a:ext cx="8006303" cy="5748157"/>
          </a:xfrm>
        </p:spPr>
        <p:txBody>
          <a:bodyPr numCol="1">
            <a:normAutofit/>
          </a:bodyPr>
          <a:lstStyle/>
          <a:p>
            <a:pPr algn="just"/>
            <a:r>
              <a:rPr lang="en-US" sz="2000" dirty="0">
                <a:latin typeface="Calisto MT" panose="02040603050505030304" pitchFamily="18" charset="0"/>
              </a:rPr>
              <a:t>This project aims to develop a system for accurate camouflage military soldier density estimation using advanced counting techniques, including YOLO V8, to enhance real-time military operations and support strategic planning.</a:t>
            </a:r>
          </a:p>
          <a:p>
            <a:pPr algn="just"/>
            <a:endParaRPr lang="en-US" sz="2000" dirty="0">
              <a:latin typeface="Calisto MT" panose="02040603050505030304" pitchFamily="18" charset="0"/>
            </a:endParaRPr>
          </a:p>
          <a:p>
            <a:pPr algn="just"/>
            <a:r>
              <a:rPr lang="en-US" sz="2000" dirty="0">
                <a:latin typeface="Calisto MT" panose="02040603050505030304" pitchFamily="18" charset="0"/>
              </a:rPr>
              <a:t>The project will employ the Non-Maximum Suppression (NMS) algorithm alongside YOLO V8 for reliable counting of camouflaged military soldiers in images and videos, extending its application to real-time scenarios.</a:t>
            </a:r>
          </a:p>
          <a:p>
            <a:pPr algn="just"/>
            <a:endParaRPr lang="en-US" sz="2000" dirty="0">
              <a:latin typeface="Calisto MT" panose="02040603050505030304" pitchFamily="18" charset="0"/>
            </a:endParaRPr>
          </a:p>
          <a:p>
            <a:pPr algn="just"/>
            <a:r>
              <a:rPr lang="en-US" sz="2000" dirty="0">
                <a:latin typeface="Calisto MT" panose="02040603050505030304" pitchFamily="18" charset="0"/>
              </a:rPr>
              <a:t>Evaluation criteria such as Precision, Recall, F1 Score and Accuracy will be established to provide comprehensive insights into the model's performance across various military scenarios and datasets.</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42</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853827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188535" y="107070"/>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18. Epics Publication Status</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48792" y="608194"/>
            <a:ext cx="8166558" cy="5748157"/>
          </a:xfrm>
        </p:spPr>
        <p:txBody>
          <a:bodyPr numCol="1">
            <a:normAutofit/>
          </a:bodyPr>
          <a:lstStyle/>
          <a:p>
            <a:pPr>
              <a:lnSpc>
                <a:spcPct val="100000"/>
              </a:lnSpc>
            </a:pPr>
            <a:r>
              <a:rPr lang="en-US" sz="2000" dirty="0">
                <a:latin typeface="Calisto MT" panose="02040603050505030304" pitchFamily="18" charset="0"/>
              </a:rPr>
              <a:t>Paper Published in the Fifteenth International Conference on Computing, Communication and Networking Technologies (ICCCNT)</a:t>
            </a:r>
          </a:p>
          <a:p>
            <a:pPr>
              <a:lnSpc>
                <a:spcPct val="100000"/>
              </a:lnSpc>
            </a:pPr>
            <a:r>
              <a:rPr lang="en-IN" sz="1400" b="0" i="0" dirty="0">
                <a:solidFill>
                  <a:srgbClr val="333333"/>
                </a:solidFill>
                <a:effectLst/>
                <a:latin typeface="HelveticaNeue Regular"/>
              </a:rPr>
              <a:t>S. R. Kishan, S. Hameed, J. Charan and Y. </a:t>
            </a:r>
            <a:r>
              <a:rPr lang="en-IN" sz="1400" b="0" i="0" dirty="0" err="1">
                <a:solidFill>
                  <a:srgbClr val="333333"/>
                </a:solidFill>
                <a:effectLst/>
                <a:latin typeface="HelveticaNeue Regular"/>
              </a:rPr>
              <a:t>Srikar</a:t>
            </a:r>
            <a:r>
              <a:rPr lang="en-IN" sz="1400" b="0" i="0" dirty="0">
                <a:solidFill>
                  <a:srgbClr val="333333"/>
                </a:solidFill>
                <a:effectLst/>
                <a:latin typeface="HelveticaNeue Regular"/>
              </a:rPr>
              <a:t>, "RFID-Based Elevator Access Control System," </a:t>
            </a:r>
            <a:r>
              <a:rPr lang="en-IN" sz="1400" b="0" i="1" dirty="0">
                <a:solidFill>
                  <a:srgbClr val="333333"/>
                </a:solidFill>
                <a:effectLst/>
                <a:latin typeface="HelveticaNeue Regular"/>
              </a:rPr>
              <a:t>2024 15th International Conference on Computing Communication and Networking Technologies (ICCCNT)</a:t>
            </a:r>
            <a:r>
              <a:rPr lang="en-IN" sz="1400" b="0" i="0" dirty="0">
                <a:solidFill>
                  <a:srgbClr val="333333"/>
                </a:solidFill>
                <a:effectLst/>
                <a:latin typeface="HelveticaNeue Regular"/>
              </a:rPr>
              <a:t>, </a:t>
            </a:r>
            <a:r>
              <a:rPr lang="en-IN" sz="1400" b="0" i="0" dirty="0" err="1">
                <a:solidFill>
                  <a:srgbClr val="333333"/>
                </a:solidFill>
                <a:effectLst/>
                <a:latin typeface="HelveticaNeue Regular"/>
              </a:rPr>
              <a:t>Kamand</a:t>
            </a:r>
            <a:r>
              <a:rPr lang="en-IN" sz="1400" b="0" i="0" dirty="0">
                <a:solidFill>
                  <a:srgbClr val="333333"/>
                </a:solidFill>
                <a:effectLst/>
                <a:latin typeface="HelveticaNeue Regular"/>
              </a:rPr>
              <a:t>, India, 2024, pp. 1-5, </a:t>
            </a:r>
            <a:r>
              <a:rPr lang="en-IN" sz="1400" b="0" i="0" dirty="0" err="1">
                <a:solidFill>
                  <a:srgbClr val="333333"/>
                </a:solidFill>
                <a:effectLst/>
                <a:latin typeface="HelveticaNeue Regular"/>
              </a:rPr>
              <a:t>doi</a:t>
            </a:r>
            <a:r>
              <a:rPr lang="en-IN" sz="1400" b="0" i="0" dirty="0">
                <a:solidFill>
                  <a:srgbClr val="333333"/>
                </a:solidFill>
                <a:effectLst/>
                <a:latin typeface="HelveticaNeue Regular"/>
              </a:rPr>
              <a:t>: 10.1109/ICCCNT61001.2024.10724057.</a:t>
            </a:r>
            <a:endParaRPr lang="en-US" sz="2000" dirty="0">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43</a:t>
            </a:fld>
            <a:endParaRPr lang="en-US" sz="1400" b="1" dirty="0">
              <a:solidFill>
                <a:schemeClr val="tx1"/>
              </a:solidFill>
              <a:latin typeface="Calisto MT" panose="02040603050505030304" pitchFamily="18" charset="0"/>
            </a:endParaRPr>
          </a:p>
        </p:txBody>
      </p:sp>
      <p:pic>
        <p:nvPicPr>
          <p:cNvPr id="4" name="Picture 3">
            <a:extLst>
              <a:ext uri="{FF2B5EF4-FFF2-40B4-BE49-F238E27FC236}">
                <a16:creationId xmlns:a16="http://schemas.microsoft.com/office/drawing/2014/main" id="{F7C5116E-1FDF-3655-C818-E503F8DCC70F}"/>
              </a:ext>
            </a:extLst>
          </p:cNvPr>
          <p:cNvPicPr>
            <a:picLocks noChangeAspect="1"/>
          </p:cNvPicPr>
          <p:nvPr/>
        </p:nvPicPr>
        <p:blipFill>
          <a:blip r:embed="rId2"/>
          <a:stretch>
            <a:fillRect/>
          </a:stretch>
        </p:blipFill>
        <p:spPr>
          <a:xfrm>
            <a:off x="433632" y="2962432"/>
            <a:ext cx="4417957" cy="3759044"/>
          </a:xfrm>
          <a:prstGeom prst="rect">
            <a:avLst/>
          </a:prstGeom>
        </p:spPr>
      </p:pic>
      <p:sp>
        <p:nvSpPr>
          <p:cNvPr id="6" name="TextBox 5">
            <a:extLst>
              <a:ext uri="{FF2B5EF4-FFF2-40B4-BE49-F238E27FC236}">
                <a16:creationId xmlns:a16="http://schemas.microsoft.com/office/drawing/2014/main" id="{81007B08-EBCE-9D55-D2F8-09D403A284A0}"/>
              </a:ext>
            </a:extLst>
          </p:cNvPr>
          <p:cNvSpPr txBox="1"/>
          <p:nvPr/>
        </p:nvSpPr>
        <p:spPr>
          <a:xfrm>
            <a:off x="5354424" y="3270535"/>
            <a:ext cx="3663761" cy="923330"/>
          </a:xfrm>
          <a:prstGeom prst="rect">
            <a:avLst/>
          </a:prstGeom>
          <a:noFill/>
        </p:spPr>
        <p:txBody>
          <a:bodyPr wrap="square" rtlCol="0">
            <a:spAutoFit/>
          </a:bodyPr>
          <a:lstStyle/>
          <a:p>
            <a:r>
              <a:rPr lang="en-US" sz="1800" dirty="0">
                <a:latin typeface="Calisto MT" panose="02040603050505030304" pitchFamily="18" charset="0"/>
              </a:rPr>
              <a:t>Applied to International Conference of Information and Communication Systems (ICICS)  </a:t>
            </a:r>
          </a:p>
        </p:txBody>
      </p:sp>
      <p:sp>
        <p:nvSpPr>
          <p:cNvPr id="8" name="Title 1">
            <a:extLst>
              <a:ext uri="{FF2B5EF4-FFF2-40B4-BE49-F238E27FC236}">
                <a16:creationId xmlns:a16="http://schemas.microsoft.com/office/drawing/2014/main" id="{E9BC89F2-A79F-A54F-E130-1F3D3ACE4E58}"/>
              </a:ext>
            </a:extLst>
          </p:cNvPr>
          <p:cNvSpPr txBox="1">
            <a:spLocks/>
          </p:cNvSpPr>
          <p:nvPr/>
        </p:nvSpPr>
        <p:spPr>
          <a:xfrm>
            <a:off x="628651" y="2356137"/>
            <a:ext cx="5347944" cy="54927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2">
                    <a:lumMod val="50000"/>
                  </a:schemeClr>
                </a:solidFill>
                <a:latin typeface="Calisto MT" panose="02040603050505030304" pitchFamily="18" charset="0"/>
              </a:rPr>
              <a:t>Mini-1 Publication Status</a:t>
            </a:r>
          </a:p>
        </p:txBody>
      </p:sp>
    </p:spTree>
    <p:extLst>
      <p:ext uri="{BB962C8B-B14F-4D97-AF65-F5344CB8AC3E}">
        <p14:creationId xmlns:p14="http://schemas.microsoft.com/office/powerpoint/2010/main" val="1500447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509046" y="136524"/>
            <a:ext cx="8006303" cy="549273"/>
          </a:xfrm>
        </p:spPr>
        <p:txBody>
          <a:bodyPr>
            <a:normAutofit fontScale="90000"/>
          </a:bodyPr>
          <a:lstStyle/>
          <a:p>
            <a:r>
              <a:rPr lang="en-US" sz="4000" b="1" dirty="0">
                <a:solidFill>
                  <a:schemeClr val="accent2">
                    <a:lumMod val="50000"/>
                  </a:schemeClr>
                </a:solidFill>
                <a:latin typeface="Calisto MT" panose="02040603050505030304" pitchFamily="18" charset="0"/>
              </a:rPr>
              <a:t>References</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509046" y="811335"/>
            <a:ext cx="8006303" cy="5235330"/>
          </a:xfrm>
        </p:spPr>
        <p:txBody>
          <a:bodyPr numCol="1">
            <a:noAutofit/>
          </a:bodyPr>
          <a:lstStyle/>
          <a:p>
            <a:pPr marL="457200" indent="-457200" algn="just">
              <a:buFont typeface="+mj-lt"/>
              <a:buAutoNum type="arabicPeriod"/>
            </a:pPr>
            <a:r>
              <a:rPr lang="en-US" sz="2000" b="0" i="0" dirty="0">
                <a:solidFill>
                  <a:srgbClr val="222222"/>
                </a:solidFill>
                <a:effectLst/>
                <a:latin typeface="Calisto MT" panose="02040603050505030304" pitchFamily="18" charset="0"/>
              </a:rPr>
              <a:t>Li, N., Bai, X., Shen, X., Xin, P., Tian, J., Chai, T., &amp; Wang, Z. (2024). Dense Pedestrian Detection Based on GR-YOLO. Sensors, 24(4747).</a:t>
            </a:r>
          </a:p>
          <a:p>
            <a:pPr marL="457200" indent="-457200" algn="just">
              <a:buFont typeface="+mj-lt"/>
              <a:buAutoNum type="arabicPeriod"/>
            </a:pPr>
            <a:endParaRPr lang="en-US" sz="2000" dirty="0">
              <a:solidFill>
                <a:srgbClr val="222222"/>
              </a:solidFill>
              <a:latin typeface="Calisto MT" panose="02040603050505030304" pitchFamily="18" charset="0"/>
            </a:endParaRPr>
          </a:p>
          <a:p>
            <a:pPr marL="457200" indent="-457200" algn="just">
              <a:buFont typeface="+mj-lt"/>
              <a:buAutoNum type="arabicPeriod"/>
            </a:pPr>
            <a:r>
              <a:rPr lang="en-US" sz="2000" b="0" i="0" dirty="0" err="1">
                <a:solidFill>
                  <a:srgbClr val="222222"/>
                </a:solidFill>
                <a:effectLst/>
                <a:latin typeface="Calisto MT" panose="02040603050505030304" pitchFamily="18" charset="0"/>
              </a:rPr>
              <a:t>Bidwe</a:t>
            </a:r>
            <a:r>
              <a:rPr lang="en-US" sz="2000" b="0" i="0" dirty="0">
                <a:solidFill>
                  <a:srgbClr val="222222"/>
                </a:solidFill>
                <a:effectLst/>
                <a:latin typeface="Calisto MT" panose="02040603050505030304" pitchFamily="18" charset="0"/>
              </a:rPr>
              <a:t>, S., Kale, G., &amp; </a:t>
            </a:r>
            <a:r>
              <a:rPr lang="en-US" sz="2000" b="0" i="0" dirty="0" err="1">
                <a:solidFill>
                  <a:srgbClr val="222222"/>
                </a:solidFill>
                <a:effectLst/>
                <a:latin typeface="Calisto MT" panose="02040603050505030304" pitchFamily="18" charset="0"/>
              </a:rPr>
              <a:t>Bidwe</a:t>
            </a:r>
            <a:r>
              <a:rPr lang="en-US" sz="2000" b="0" i="0" dirty="0">
                <a:solidFill>
                  <a:srgbClr val="222222"/>
                </a:solidFill>
                <a:effectLst/>
                <a:latin typeface="Calisto MT" panose="02040603050505030304" pitchFamily="18" charset="0"/>
              </a:rPr>
              <a:t>, R. (2022). Traffic Monitoring System for Smart City Based on Traffic Density Estimation. Indian Journal of Computer Science and Engineering, 13(5), Sep-Oct 2022.</a:t>
            </a:r>
          </a:p>
          <a:p>
            <a:pPr marL="457200" indent="-457200" algn="just">
              <a:buFont typeface="+mj-lt"/>
              <a:buAutoNum type="arabicPeriod"/>
            </a:pPr>
            <a:endParaRPr lang="en-IN" sz="2000" b="0" i="0" dirty="0">
              <a:solidFill>
                <a:srgbClr val="222222"/>
              </a:solidFill>
              <a:effectLst/>
              <a:latin typeface="Calisto MT" panose="02040603050505030304" pitchFamily="18" charset="0"/>
            </a:endParaRPr>
          </a:p>
          <a:p>
            <a:pPr marL="457200" indent="-457200" algn="just">
              <a:buFont typeface="+mj-lt"/>
              <a:buAutoNum type="arabicPeriod"/>
            </a:pPr>
            <a:r>
              <a:rPr lang="en-US" sz="2000" b="0" i="0" dirty="0">
                <a:solidFill>
                  <a:srgbClr val="222222"/>
                </a:solidFill>
                <a:effectLst/>
                <a:latin typeface="Calisto MT" panose="02040603050505030304" pitchFamily="18" charset="0"/>
              </a:rPr>
              <a:t>Majumder, M., &amp; Wilmot, C. (2023). Automated Vehicle Counting from Pre-Recorded Video Using You Only Look Once (YOLO) Object Detection Model. Journal of Imaging, 9(7), Article 131.</a:t>
            </a:r>
            <a:endParaRPr lang="en-US" sz="2000" b="0" i="0" dirty="0">
              <a:solidFill>
                <a:srgbClr val="000000"/>
              </a:solidFill>
              <a:effectLst/>
              <a:latin typeface="Calisto MT" panose="02040603050505030304" pitchFamily="18" charset="0"/>
            </a:endParaRPr>
          </a:p>
          <a:p>
            <a:pPr marL="457200" indent="-457200" algn="just">
              <a:buFont typeface="+mj-lt"/>
              <a:buAutoNum type="arabicPeriod"/>
            </a:pPr>
            <a:endParaRPr lang="en-US" sz="2000" dirty="0">
              <a:latin typeface="Calisto MT" panose="02040603050505030304" pitchFamily="18" charset="0"/>
              <a:cs typeface="Times New Roman" panose="02020603050405020304" pitchFamily="18" charset="0"/>
            </a:endParaRPr>
          </a:p>
          <a:p>
            <a:pPr marL="457200" indent="-457200" algn="just">
              <a:buFont typeface="+mj-lt"/>
              <a:buAutoNum type="arabicPeriod"/>
            </a:pPr>
            <a:r>
              <a:rPr lang="en-US" sz="2000" b="0" i="0" dirty="0">
                <a:solidFill>
                  <a:srgbClr val="222222"/>
                </a:solidFill>
                <a:effectLst/>
                <a:latin typeface="Calisto MT" panose="02040603050505030304" pitchFamily="18" charset="0"/>
              </a:rPr>
              <a:t>Gao, G., Gao, J., Liu, Q., Wang, Q., &amp; Wang, Y. (2020). </a:t>
            </a:r>
            <a:r>
              <a:rPr lang="en-US" sz="2000" b="0" i="0" dirty="0" err="1">
                <a:solidFill>
                  <a:srgbClr val="222222"/>
                </a:solidFill>
                <a:effectLst/>
                <a:latin typeface="Calisto MT" panose="02040603050505030304" pitchFamily="18" charset="0"/>
              </a:rPr>
              <a:t>Cnn</a:t>
            </a:r>
            <a:r>
              <a:rPr lang="en-US" sz="2000" b="0" i="0" dirty="0">
                <a:solidFill>
                  <a:srgbClr val="222222"/>
                </a:solidFill>
                <a:effectLst/>
                <a:latin typeface="Calisto MT" panose="02040603050505030304" pitchFamily="18" charset="0"/>
              </a:rPr>
              <a:t>-based density estimation and crowd counting: A survey. </a:t>
            </a:r>
            <a:r>
              <a:rPr lang="en-US" sz="2000" b="0" i="1" dirty="0">
                <a:solidFill>
                  <a:srgbClr val="222222"/>
                </a:solidFill>
                <a:effectLst/>
                <a:latin typeface="Calisto MT" panose="02040603050505030304" pitchFamily="18" charset="0"/>
              </a:rPr>
              <a:t>arXiv preprint arXiv:2003.12783.</a:t>
            </a:r>
            <a:endParaRPr lang="en-US" sz="2000" dirty="0">
              <a:latin typeface="Calisto MT" panose="0204060305050503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F9ED706-BAAD-007D-D4CC-247F422DF465}"/>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44</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4037050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5769B1-9E9A-5603-DBFB-B71592B72E69}"/>
              </a:ext>
            </a:extLst>
          </p:cNvPr>
          <p:cNvSpPr>
            <a:spLocks noGrp="1"/>
          </p:cNvSpPr>
          <p:nvPr>
            <p:ph type="sldNum" sz="quarter" idx="12"/>
          </p:nvPr>
        </p:nvSpPr>
        <p:spPr/>
        <p:txBody>
          <a:bodyPr/>
          <a:lstStyle/>
          <a:p>
            <a:fld id="{D90542D4-23E8-43E0-BA8E-C972DA1A005D}" type="slidenum">
              <a:rPr lang="en-US" smtClean="0"/>
              <a:pPr/>
              <a:t>45</a:t>
            </a:fld>
            <a:endParaRPr lang="en-US"/>
          </a:p>
        </p:txBody>
      </p:sp>
      <p:sp>
        <p:nvSpPr>
          <p:cNvPr id="3" name="TextBox 2">
            <a:extLst>
              <a:ext uri="{FF2B5EF4-FFF2-40B4-BE49-F238E27FC236}">
                <a16:creationId xmlns:a16="http://schemas.microsoft.com/office/drawing/2014/main" id="{B60ECF02-C930-939D-EA55-B8BF30445B48}"/>
              </a:ext>
            </a:extLst>
          </p:cNvPr>
          <p:cNvSpPr txBox="1"/>
          <p:nvPr/>
        </p:nvSpPr>
        <p:spPr>
          <a:xfrm>
            <a:off x="235670" y="367645"/>
            <a:ext cx="8568965" cy="5324535"/>
          </a:xfrm>
          <a:prstGeom prst="rect">
            <a:avLst/>
          </a:prstGeom>
          <a:noFill/>
        </p:spPr>
        <p:txBody>
          <a:bodyPr wrap="square" rtlCol="0">
            <a:spAutoFit/>
          </a:bodyPr>
          <a:lstStyle/>
          <a:p>
            <a:pPr marL="457200" indent="-457200">
              <a:buAutoNum type="arabicPeriod" startAt="5"/>
            </a:pPr>
            <a:r>
              <a:rPr lang="en-US" sz="2000" b="0" i="0" dirty="0">
                <a:solidFill>
                  <a:srgbClr val="222222"/>
                </a:solidFill>
                <a:effectLst/>
                <a:latin typeface="Calisto MT" panose="02040603050505030304" pitchFamily="18" charset="0"/>
              </a:rPr>
              <a:t>Sharma, V. K., Mir, R. N., &amp; Singh, C. (2023). Scale-aware CNN for crowd density estimation and crowd behavior analysis. </a:t>
            </a:r>
            <a:r>
              <a:rPr lang="en-US" sz="2000" b="0" i="1" dirty="0">
                <a:solidFill>
                  <a:srgbClr val="222222"/>
                </a:solidFill>
                <a:effectLst/>
                <a:latin typeface="Calisto MT" panose="02040603050505030304" pitchFamily="18" charset="0"/>
              </a:rPr>
              <a:t>Computers and Electrical Engineering</a:t>
            </a:r>
            <a:r>
              <a:rPr lang="en-US" sz="2000" b="0" i="0" dirty="0">
                <a:solidFill>
                  <a:srgbClr val="222222"/>
                </a:solidFill>
                <a:effectLst/>
                <a:latin typeface="Calisto MT" panose="02040603050505030304" pitchFamily="18" charset="0"/>
              </a:rPr>
              <a:t>, </a:t>
            </a:r>
            <a:r>
              <a:rPr lang="en-US" sz="2000" b="0" i="1" dirty="0">
                <a:solidFill>
                  <a:srgbClr val="222222"/>
                </a:solidFill>
                <a:effectLst/>
                <a:latin typeface="Calisto MT" panose="02040603050505030304" pitchFamily="18" charset="0"/>
              </a:rPr>
              <a:t>106</a:t>
            </a:r>
            <a:r>
              <a:rPr lang="en-US" sz="2000" b="0" i="0" dirty="0">
                <a:solidFill>
                  <a:srgbClr val="222222"/>
                </a:solidFill>
                <a:effectLst/>
                <a:latin typeface="Calisto MT" panose="02040603050505030304" pitchFamily="18" charset="0"/>
              </a:rPr>
              <a:t>, 108569.</a:t>
            </a:r>
          </a:p>
          <a:p>
            <a:pPr marL="457200" indent="-457200">
              <a:buAutoNum type="arabicPeriod" startAt="5"/>
            </a:pPr>
            <a:endParaRPr lang="en-US" sz="2000" b="0" i="0" dirty="0">
              <a:solidFill>
                <a:srgbClr val="222222"/>
              </a:solidFill>
              <a:effectLst/>
              <a:latin typeface="Calisto MT" panose="02040603050505030304" pitchFamily="18" charset="0"/>
            </a:endParaRPr>
          </a:p>
          <a:p>
            <a:pPr marL="457200" indent="-457200">
              <a:buAutoNum type="arabicPeriod" startAt="5"/>
            </a:pPr>
            <a:r>
              <a:rPr lang="en-US" sz="2000" b="0" i="0" dirty="0">
                <a:solidFill>
                  <a:srgbClr val="222222"/>
                </a:solidFill>
                <a:effectLst/>
                <a:latin typeface="Calisto MT" panose="02040603050505030304" pitchFamily="18" charset="0"/>
              </a:rPr>
              <a:t>Kulkarni, M., Deedwania, R., Mudgal, P., &amp; </a:t>
            </a:r>
            <a:r>
              <a:rPr lang="en-US" sz="2000" b="0" i="0" dirty="0" err="1">
                <a:solidFill>
                  <a:srgbClr val="222222"/>
                </a:solidFill>
                <a:effectLst/>
                <a:latin typeface="Calisto MT" panose="02040603050505030304" pitchFamily="18" charset="0"/>
              </a:rPr>
              <a:t>Bhope</a:t>
            </a:r>
            <a:r>
              <a:rPr lang="en-US" sz="2000" b="0" i="0" dirty="0">
                <a:solidFill>
                  <a:srgbClr val="222222"/>
                </a:solidFill>
                <a:effectLst/>
                <a:latin typeface="Calisto MT" panose="02040603050505030304" pitchFamily="18" charset="0"/>
              </a:rPr>
              <a:t>, A. (2021). Managing crowd density and social distancing. </a:t>
            </a:r>
            <a:r>
              <a:rPr lang="en-US" sz="2000" b="0" i="1" dirty="0">
                <a:solidFill>
                  <a:srgbClr val="222222"/>
                </a:solidFill>
                <a:effectLst/>
                <a:latin typeface="Calisto MT" panose="02040603050505030304" pitchFamily="18" charset="0"/>
              </a:rPr>
              <a:t>International Journal of Engineering Research and Technology</a:t>
            </a:r>
            <a:r>
              <a:rPr lang="en-US" sz="2000" b="0" i="0" dirty="0">
                <a:solidFill>
                  <a:srgbClr val="222222"/>
                </a:solidFill>
                <a:effectLst/>
                <a:latin typeface="Calisto MT" panose="02040603050505030304" pitchFamily="18" charset="0"/>
              </a:rPr>
              <a:t>, </a:t>
            </a:r>
            <a:r>
              <a:rPr lang="en-US" sz="2000" b="0" i="1" dirty="0">
                <a:solidFill>
                  <a:srgbClr val="222222"/>
                </a:solidFill>
                <a:effectLst/>
                <a:latin typeface="Calisto MT" panose="02040603050505030304" pitchFamily="18" charset="0"/>
              </a:rPr>
              <a:t>10</a:t>
            </a:r>
            <a:r>
              <a:rPr lang="en-US" sz="2000" b="0" i="0" dirty="0">
                <a:solidFill>
                  <a:srgbClr val="222222"/>
                </a:solidFill>
                <a:effectLst/>
                <a:latin typeface="Calisto MT" panose="02040603050505030304" pitchFamily="18" charset="0"/>
              </a:rPr>
              <a:t>, 2278-0181.</a:t>
            </a:r>
          </a:p>
          <a:p>
            <a:pPr marL="457200" indent="-457200">
              <a:buAutoNum type="arabicPeriod" startAt="5"/>
            </a:pPr>
            <a:endParaRPr lang="en-US" sz="2000" b="0" i="0" dirty="0">
              <a:solidFill>
                <a:srgbClr val="222222"/>
              </a:solidFill>
              <a:effectLst/>
              <a:latin typeface="Calisto MT" panose="02040603050505030304" pitchFamily="18" charset="0"/>
            </a:endParaRPr>
          </a:p>
          <a:p>
            <a:pPr marL="457200" indent="-457200">
              <a:buFontTx/>
              <a:buAutoNum type="arabicPeriod" startAt="5"/>
            </a:pPr>
            <a:r>
              <a:rPr lang="en-US" sz="2000" b="0" i="0" dirty="0">
                <a:solidFill>
                  <a:srgbClr val="222222"/>
                </a:solidFill>
                <a:effectLst/>
                <a:latin typeface="Calisto MT" panose="02040603050505030304" pitchFamily="18" charset="0"/>
              </a:rPr>
              <a:t>Y., Zhang, J., Dai, Y., Li, A., Barnes, N., &amp; Fan, D. P. (2023). Towards deeper understanding of camouflaged object detection. </a:t>
            </a:r>
            <a:r>
              <a:rPr lang="en-US" sz="2000" b="0" i="1" dirty="0">
                <a:solidFill>
                  <a:srgbClr val="222222"/>
                </a:solidFill>
                <a:effectLst/>
                <a:latin typeface="Calisto MT" panose="02040603050505030304" pitchFamily="18" charset="0"/>
              </a:rPr>
              <a:t>IEEE Transactions on Circuits and Systems for Video Technology</a:t>
            </a:r>
          </a:p>
          <a:p>
            <a:pPr marL="457200" indent="-457200">
              <a:buFontTx/>
              <a:buAutoNum type="arabicPeriod" startAt="5"/>
            </a:pPr>
            <a:endParaRPr lang="en-US" sz="2000" b="0" i="1" dirty="0">
              <a:solidFill>
                <a:srgbClr val="222222"/>
              </a:solidFill>
              <a:effectLst/>
              <a:latin typeface="Calisto MT" panose="02040603050505030304" pitchFamily="18" charset="0"/>
            </a:endParaRPr>
          </a:p>
          <a:p>
            <a:pPr marL="457200" indent="-457200">
              <a:buFontTx/>
              <a:buAutoNum type="arabicPeriod" startAt="5"/>
            </a:pPr>
            <a:r>
              <a:rPr lang="en-IN" sz="2000" b="0" i="0" dirty="0">
                <a:solidFill>
                  <a:srgbClr val="222222"/>
                </a:solidFill>
                <a:effectLst/>
                <a:latin typeface="Calisto MT" panose="02040603050505030304" pitchFamily="18" charset="0"/>
              </a:rPr>
              <a:t>Zhang, D., Wang, C., &amp; Fu, Q. (2023). Efficient Camouflaged Object Detection via Progressive Refinement Network. </a:t>
            </a:r>
            <a:r>
              <a:rPr lang="en-IN" sz="2000" b="0" i="1" dirty="0">
                <a:solidFill>
                  <a:srgbClr val="222222"/>
                </a:solidFill>
                <a:effectLst/>
                <a:latin typeface="Calisto MT" panose="02040603050505030304" pitchFamily="18" charset="0"/>
              </a:rPr>
              <a:t>IEEE Signal Processing Letters</a:t>
            </a:r>
            <a:r>
              <a:rPr lang="en-IN" sz="2000" b="0" i="0" dirty="0">
                <a:solidFill>
                  <a:srgbClr val="222222"/>
                </a:solidFill>
                <a:effectLst/>
                <a:latin typeface="Calisto MT" panose="02040603050505030304" pitchFamily="18" charset="0"/>
              </a:rPr>
              <a:t>.</a:t>
            </a:r>
            <a:endParaRPr lang="en-IN" sz="2000" b="0" i="0" dirty="0">
              <a:effectLst/>
              <a:latin typeface="Calisto MT" panose="02040603050505030304" pitchFamily="18" charset="0"/>
              <a:cs typeface="Times New Roman" panose="02020603050405020304" pitchFamily="18" charset="0"/>
            </a:endParaRPr>
          </a:p>
          <a:p>
            <a:endParaRPr lang="en-US" sz="2000" b="0" i="0" dirty="0">
              <a:solidFill>
                <a:srgbClr val="222222"/>
              </a:solidFill>
              <a:effectLst/>
              <a:latin typeface="Calisto MT" panose="02040603050505030304" pitchFamily="18" charset="0"/>
            </a:endParaRPr>
          </a:p>
          <a:p>
            <a:pPr marL="457200" indent="-457200">
              <a:buAutoNum type="arabicPeriod" startAt="5"/>
            </a:pPr>
            <a:endParaRPr lang="en-US" sz="2000" b="0" i="0" dirty="0">
              <a:solidFill>
                <a:srgbClr val="222222"/>
              </a:solidFill>
              <a:effectLst/>
              <a:latin typeface="Calisto MT" panose="02040603050505030304" pitchFamily="18" charset="0"/>
            </a:endParaRPr>
          </a:p>
        </p:txBody>
      </p:sp>
    </p:spTree>
    <p:extLst>
      <p:ext uri="{BB962C8B-B14F-4D97-AF65-F5344CB8AC3E}">
        <p14:creationId xmlns:p14="http://schemas.microsoft.com/office/powerpoint/2010/main" val="353913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71961"/>
            <a:ext cx="8738648" cy="634115"/>
          </a:xfrm>
        </p:spPr>
        <p:txBody>
          <a:bodyPr>
            <a:noAutofit/>
          </a:bodyPr>
          <a:lstStyle/>
          <a:p>
            <a:r>
              <a:rPr lang="en-US" sz="3000" b="1" dirty="0">
                <a:solidFill>
                  <a:schemeClr val="accent2">
                    <a:lumMod val="50000"/>
                  </a:schemeClr>
                </a:solidFill>
                <a:latin typeface="Calisto MT" panose="02040603050505030304" pitchFamily="18" charset="0"/>
              </a:rPr>
              <a:t>2. Research Questions</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202676" y="249976"/>
            <a:ext cx="8578391" cy="6106375"/>
          </a:xfrm>
        </p:spPr>
        <p:txBody>
          <a:bodyPr numCol="1">
            <a:normAutofit/>
          </a:bodyPr>
          <a:lstStyle/>
          <a:p>
            <a:pPr marL="0" indent="0" algn="just">
              <a:lnSpc>
                <a:spcPct val="100000"/>
              </a:lnSpc>
              <a:buNone/>
            </a:pPr>
            <a:endParaRPr lang="en-US" sz="2000" dirty="0">
              <a:effectLst/>
              <a:latin typeface="Calisto MT" panose="02040603050505030304" pitchFamily="18" charset="0"/>
              <a:ea typeface="Times New Roman" panose="02020603050405020304" pitchFamily="18" charset="0"/>
            </a:endParaRPr>
          </a:p>
          <a:p>
            <a:pPr marL="342900" indent="-342900" algn="just">
              <a:lnSpc>
                <a:spcPct val="100000"/>
              </a:lnSpc>
              <a:buAutoNum type="arabicPeriod"/>
            </a:pPr>
            <a:r>
              <a:rPr lang="en-US" sz="2000" dirty="0">
                <a:latin typeface="Calisto MT" panose="02040603050505030304" pitchFamily="18" charset="0"/>
                <a:cs typeface="Times New Roman" panose="02020603050405020304" pitchFamily="18" charset="0"/>
              </a:rPr>
              <a:t>How does Camouflage in military impact real-time Scenarios?</a:t>
            </a:r>
          </a:p>
          <a:p>
            <a:pPr marL="342900" indent="-342900" algn="just">
              <a:lnSpc>
                <a:spcPct val="100000"/>
              </a:lnSpc>
              <a:buAutoNum type="arabicPeriod"/>
            </a:pPr>
            <a:endParaRPr lang="en-US" sz="2000" dirty="0">
              <a:latin typeface="Calisto MT" panose="02040603050505030304" pitchFamily="18" charset="0"/>
              <a:cs typeface="Times New Roman" panose="02020603050405020304" pitchFamily="18" charset="0"/>
            </a:endParaRPr>
          </a:p>
          <a:p>
            <a:pPr marL="342900" indent="-342900" algn="just">
              <a:lnSpc>
                <a:spcPct val="100000"/>
              </a:lnSpc>
              <a:buAutoNum type="arabicPeriod"/>
            </a:pPr>
            <a:r>
              <a:rPr lang="en-US" sz="2000" dirty="0">
                <a:latin typeface="Calisto MT" panose="02040603050505030304" pitchFamily="18" charset="0"/>
                <a:cs typeface="Times New Roman" panose="02020603050405020304" pitchFamily="18" charset="0"/>
              </a:rPr>
              <a:t>What are the challenges and limitations of Camouflaged Soldier Detection?</a:t>
            </a:r>
          </a:p>
          <a:p>
            <a:pPr marL="342900" indent="-342900" algn="just">
              <a:lnSpc>
                <a:spcPct val="100000"/>
              </a:lnSpc>
              <a:buAutoNum type="arabicPeriod"/>
            </a:pPr>
            <a:endParaRPr lang="en-US" sz="2000" dirty="0">
              <a:latin typeface="Calisto MT" panose="02040603050505030304" pitchFamily="18" charset="0"/>
              <a:cs typeface="Times New Roman" panose="02020603050405020304" pitchFamily="18" charset="0"/>
            </a:endParaRPr>
          </a:p>
          <a:p>
            <a:pPr marL="342900" indent="-342900" algn="just">
              <a:lnSpc>
                <a:spcPct val="100000"/>
              </a:lnSpc>
              <a:buAutoNum type="arabicPeriod"/>
            </a:pPr>
            <a:r>
              <a:rPr lang="en-US" sz="2000" dirty="0">
                <a:latin typeface="Calisto MT" panose="02040603050505030304" pitchFamily="18" charset="0"/>
              </a:rPr>
              <a:t>How do variations in lighting and weather conditions affect the detection accuracy of camouflaged soldiers using YOLO V8?</a:t>
            </a:r>
          </a:p>
          <a:p>
            <a:pPr marL="342900" indent="-342900" algn="just">
              <a:lnSpc>
                <a:spcPct val="100000"/>
              </a:lnSpc>
              <a:buAutoNum type="arabicPeriod"/>
            </a:pPr>
            <a:endParaRPr lang="en-US" sz="2000" dirty="0">
              <a:latin typeface="Calisto MT" panose="02040603050505030304" pitchFamily="18" charset="0"/>
              <a:cs typeface="Times New Roman" panose="02020603050405020304" pitchFamily="18" charset="0"/>
            </a:endParaRPr>
          </a:p>
          <a:p>
            <a:pPr marL="342900" indent="-342900" algn="just">
              <a:lnSpc>
                <a:spcPct val="100000"/>
              </a:lnSpc>
              <a:buAutoNum type="arabicPeriod"/>
            </a:pPr>
            <a:r>
              <a:rPr lang="en-US" sz="2000" dirty="0">
                <a:latin typeface="Calisto MT" panose="02040603050505030304" pitchFamily="18" charset="0"/>
              </a:rPr>
              <a:t>What specific features of YOLO V8 enhance its ability to accurately identify and count camouflaged soldiers in cluttered or dynamic backgrounds?</a:t>
            </a:r>
            <a:endParaRPr lang="en-US" sz="2000" dirty="0">
              <a:latin typeface="Calisto MT" panose="02040603050505030304" pitchFamily="18" charset="0"/>
              <a:cs typeface="Times New Roman" panose="02020603050405020304" pitchFamily="18" charset="0"/>
            </a:endParaRPr>
          </a:p>
          <a:p>
            <a:pPr marL="342900" indent="-342900" algn="just">
              <a:lnSpc>
                <a:spcPct val="100000"/>
              </a:lnSpc>
              <a:buAutoNum type="arabicPeriod"/>
            </a:pPr>
            <a:endParaRPr lang="en-US" sz="2000" dirty="0">
              <a:solidFill>
                <a:srgbClr val="C00000"/>
              </a:solidFill>
              <a:latin typeface="Calisto MT" panose="0204060305050503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5</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48114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120029"/>
            <a:ext cx="8738648" cy="747237"/>
          </a:xfrm>
        </p:spPr>
        <p:txBody>
          <a:bodyPr>
            <a:noAutofit/>
          </a:bodyPr>
          <a:lstStyle/>
          <a:p>
            <a:r>
              <a:rPr lang="en-US" sz="3000" b="1" dirty="0">
                <a:solidFill>
                  <a:schemeClr val="accent2">
                    <a:lumMod val="50000"/>
                  </a:schemeClr>
                </a:solidFill>
                <a:latin typeface="Calisto MT" panose="02040603050505030304" pitchFamily="18" charset="0"/>
              </a:rPr>
              <a:t>3. Title Justification</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867265"/>
            <a:ext cx="8314441" cy="5870705"/>
          </a:xfrm>
        </p:spPr>
        <p:txBody>
          <a:bodyPr numCol="1">
            <a:normAutofit/>
          </a:bodyPr>
          <a:lstStyle/>
          <a:p>
            <a:pPr marL="285750" indent="-285750" algn="just">
              <a:buFont typeface="Arial" panose="020B0604020202020204" pitchFamily="34" charset="0"/>
              <a:buChar char="•"/>
            </a:pPr>
            <a:r>
              <a:rPr lang="en-US" sz="2000" b="1" i="0" dirty="0">
                <a:solidFill>
                  <a:srgbClr val="0D0D0D"/>
                </a:solidFill>
                <a:effectLst/>
                <a:latin typeface="Calisto MT" panose="02040603050505030304" pitchFamily="18" charset="0"/>
                <a:cs typeface="Times New Roman" panose="02020603050405020304" pitchFamily="18" charset="0"/>
              </a:rPr>
              <a:t>Camouflage</a:t>
            </a:r>
            <a:r>
              <a:rPr lang="en-US" sz="2000" b="0" i="0" dirty="0">
                <a:solidFill>
                  <a:srgbClr val="0D0D0D"/>
                </a:solidFill>
                <a:effectLst/>
                <a:latin typeface="Calisto MT" panose="02040603050505030304" pitchFamily="18" charset="0"/>
                <a:cs typeface="Times New Roman" panose="02020603050405020304" pitchFamily="18" charset="0"/>
              </a:rPr>
              <a:t> refers to the practice of disguising oneself or something else to blend in with the surroundings, making it difficult to be detected or recognized. </a:t>
            </a:r>
            <a:endParaRPr lang="en-US" sz="2000" dirty="0">
              <a:solidFill>
                <a:srgbClr val="0D0D0D"/>
              </a:solidFill>
              <a:latin typeface="Calisto MT" panose="02040603050505030304" pitchFamily="18" charset="0"/>
              <a:cs typeface="Times New Roman" panose="02020603050405020304" pitchFamily="18" charset="0"/>
            </a:endParaRPr>
          </a:p>
          <a:p>
            <a:pPr marL="0" indent="0" algn="just">
              <a:buNone/>
            </a:pPr>
            <a:endParaRPr lang="en-US" sz="2000" b="0" i="0" dirty="0">
              <a:solidFill>
                <a:srgbClr val="0D0D0D"/>
              </a:solidFill>
              <a:effectLst/>
              <a:latin typeface="Calisto MT" panose="0204060305050503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D0D0D"/>
                </a:solidFill>
                <a:effectLst/>
                <a:latin typeface="Calisto MT" panose="02040603050505030304" pitchFamily="18" charset="0"/>
                <a:cs typeface="Times New Roman" panose="02020603050405020304" pitchFamily="18" charset="0"/>
              </a:rPr>
              <a:t>This technique is often used in the context of military tactics, where soldiers might use camouflage clothing or paint to blend in with their environment to avoid being seen by enemies.</a:t>
            </a:r>
          </a:p>
          <a:p>
            <a:pPr marL="285750" indent="-285750" algn="just">
              <a:buFont typeface="Arial" panose="020B0604020202020204" pitchFamily="34" charset="0"/>
              <a:buChar char="•"/>
            </a:pPr>
            <a:endParaRPr lang="en-US" sz="2000" dirty="0">
              <a:solidFill>
                <a:srgbClr val="0D0D0D"/>
              </a:solidFill>
              <a:latin typeface="Calisto MT" panose="02040603050505030304" pitchFamily="18" charset="0"/>
              <a:cs typeface="Times New Roman" panose="02020603050405020304" pitchFamily="18" charset="0"/>
            </a:endParaRPr>
          </a:p>
          <a:p>
            <a:pPr algn="just">
              <a:lnSpc>
                <a:spcPct val="100000"/>
              </a:lnSpc>
            </a:pPr>
            <a:r>
              <a:rPr lang="en-US" sz="2000" b="1" dirty="0">
                <a:latin typeface="Calisto MT" panose="02040603050505030304" pitchFamily="18" charset="0"/>
              </a:rPr>
              <a:t>Density estimation</a:t>
            </a:r>
            <a:r>
              <a:rPr lang="en-US" sz="2000" dirty="0">
                <a:latin typeface="Calisto MT" panose="02040603050505030304" pitchFamily="18" charset="0"/>
              </a:rPr>
              <a:t> in this context refers to the process of estimating the number of camouflaged soldiers in a specific area. Understanding the density of soldiers is crucial for tactical planning and decision-making. </a:t>
            </a:r>
          </a:p>
          <a:p>
            <a:pPr algn="just">
              <a:lnSpc>
                <a:spcPct val="100000"/>
              </a:lnSpc>
            </a:pPr>
            <a:endParaRPr lang="en-US" sz="2000" dirty="0">
              <a:latin typeface="Calisto MT" panose="02040603050505030304" pitchFamily="18" charset="0"/>
            </a:endParaRPr>
          </a:p>
          <a:p>
            <a:pPr algn="just">
              <a:lnSpc>
                <a:spcPct val="100000"/>
              </a:lnSpc>
            </a:pPr>
            <a:r>
              <a:rPr lang="en-US" sz="2000" b="1" dirty="0">
                <a:latin typeface="Calisto MT" panose="02040603050505030304" pitchFamily="18" charset="0"/>
              </a:rPr>
              <a:t>YOLO V8</a:t>
            </a:r>
            <a:r>
              <a:rPr lang="en-US" sz="2000" dirty="0">
                <a:latin typeface="Calisto MT" panose="02040603050505030304" pitchFamily="18" charset="0"/>
              </a:rPr>
              <a:t> is an advanced version of the YOLO (You Only Look Once) algorithm, which excels at real-time object detection. YOLO V8 can quickly identify and classify objects in images or video frames, making it particularly useful for applications where speed and accuracy are essential.</a:t>
            </a:r>
            <a:endParaRPr lang="en-US" sz="2000" b="1" i="0" dirty="0">
              <a:effectLst/>
              <a:latin typeface="Calisto MT" panose="0204060305050503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6</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306630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120029"/>
            <a:ext cx="8738648" cy="747237"/>
          </a:xfrm>
        </p:spPr>
        <p:txBody>
          <a:bodyPr>
            <a:noAutofit/>
          </a:bodyPr>
          <a:lstStyle/>
          <a:p>
            <a:r>
              <a:rPr lang="en-US" sz="3000" b="1" dirty="0">
                <a:solidFill>
                  <a:schemeClr val="accent2">
                    <a:lumMod val="50000"/>
                  </a:schemeClr>
                </a:solidFill>
                <a:latin typeface="Calisto MT" panose="02040603050505030304" pitchFamily="18" charset="0"/>
              </a:rPr>
              <a:t>4. Objectives</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7</a:t>
            </a:fld>
            <a:endParaRPr lang="en-US" sz="1400" b="1" dirty="0">
              <a:solidFill>
                <a:schemeClr val="tx1"/>
              </a:solidFill>
              <a:latin typeface="Calisto MT" panose="02040603050505030304" pitchFamily="18" charset="0"/>
            </a:endParaRPr>
          </a:p>
        </p:txBody>
      </p:sp>
      <p:sp>
        <p:nvSpPr>
          <p:cNvPr id="5" name="Rectangle 2">
            <a:extLst>
              <a:ext uri="{FF2B5EF4-FFF2-40B4-BE49-F238E27FC236}">
                <a16:creationId xmlns:a16="http://schemas.microsoft.com/office/drawing/2014/main" id="{AAF198AA-AF9C-453E-A572-773E7F8D513F}"/>
              </a:ext>
            </a:extLst>
          </p:cNvPr>
          <p:cNvSpPr>
            <a:spLocks noGrp="1" noChangeArrowheads="1"/>
          </p:cNvSpPr>
          <p:nvPr>
            <p:ph idx="1"/>
          </p:nvPr>
        </p:nvSpPr>
        <p:spPr bwMode="auto">
          <a:xfrm>
            <a:off x="344129" y="867266"/>
            <a:ext cx="817122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Calisto MT" panose="02040603050505030304" pitchFamily="18" charset="0"/>
              </a:rPr>
              <a:t>To collect a diverse dataset of camouflaged soldiers in various environments to enhance detection accuracy.</a:t>
            </a:r>
          </a:p>
          <a:p>
            <a:pPr algn="just"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Calisto MT" panose="02040603050505030304" pitchFamily="18" charset="0"/>
              </a:rPr>
              <a:t>To implement the YOLO V8 model for accurately identifying and counting camouflaged soldiers in real-time video feeds under different conditions.</a:t>
            </a:r>
          </a:p>
          <a:p>
            <a:pPr algn="just"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Calisto MT" panose="02040603050505030304" pitchFamily="18" charset="0"/>
              </a:rPr>
              <a:t>To analyze the impact of environmental factors, such as lighting and terrain, on the performance of YOLO V8 in detecting camouflaged personnel.</a:t>
            </a:r>
          </a:p>
          <a:p>
            <a:pPr algn="just"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Calisto MT" panose="02040603050505030304" pitchFamily="18" charset="0"/>
            </a:endParaRPr>
          </a:p>
          <a:p>
            <a:pPr algn="just"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Calisto MT" panose="02040603050505030304" pitchFamily="18" charset="0"/>
              </a:rPr>
              <a:t>To establish robust evaluation metrics, like Recal</a:t>
            </a:r>
            <a:r>
              <a:rPr lang="en-US" altLang="en-US" sz="2000" dirty="0">
                <a:latin typeface="Calisto MT" panose="02040603050505030304" pitchFamily="18" charset="0"/>
              </a:rPr>
              <a:t>l, Precision, F1 Score and Accuracy </a:t>
            </a:r>
            <a:r>
              <a:rPr kumimoji="0" lang="en-US" altLang="en-US" sz="2000" i="0" u="none" strike="noStrike" cap="none" normalizeH="0" baseline="0" dirty="0">
                <a:ln>
                  <a:noFill/>
                </a:ln>
                <a:solidFill>
                  <a:schemeClr val="tx1"/>
                </a:solidFill>
                <a:effectLst/>
                <a:latin typeface="Calisto MT" panose="02040603050505030304" pitchFamily="18" charset="0"/>
              </a:rPr>
              <a:t>to assess the effectiveness of the model in soldier density estimation.</a:t>
            </a:r>
          </a:p>
          <a:p>
            <a:pPr algn="just"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Calisto MT" panose="02040603050505030304" pitchFamily="18" charset="0"/>
            </a:endParaRPr>
          </a:p>
        </p:txBody>
      </p:sp>
    </p:spTree>
    <p:extLst>
      <p:ext uri="{BB962C8B-B14F-4D97-AF65-F5344CB8AC3E}">
        <p14:creationId xmlns:p14="http://schemas.microsoft.com/office/powerpoint/2010/main" val="44108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202676" y="120029"/>
            <a:ext cx="8738648" cy="747237"/>
          </a:xfrm>
        </p:spPr>
        <p:txBody>
          <a:bodyPr>
            <a:noAutofit/>
          </a:bodyPr>
          <a:lstStyle/>
          <a:p>
            <a:r>
              <a:rPr lang="en-US" sz="3000" b="1" dirty="0">
                <a:solidFill>
                  <a:schemeClr val="accent2">
                    <a:lumMod val="50000"/>
                  </a:schemeClr>
                </a:solidFill>
                <a:latin typeface="Calisto MT" panose="02040603050505030304" pitchFamily="18" charset="0"/>
              </a:rPr>
              <a:t>5. Scope</a:t>
            </a:r>
          </a:p>
        </p:txBody>
      </p:sp>
      <p:sp>
        <p:nvSpPr>
          <p:cNvPr id="3" name="Content Placeholder 2">
            <a:extLst>
              <a:ext uri="{FF2B5EF4-FFF2-40B4-BE49-F238E27FC236}">
                <a16:creationId xmlns:a16="http://schemas.microsoft.com/office/drawing/2014/main" id="{E5D502BE-F636-7D1D-85F0-BAFFD3E05E1C}"/>
              </a:ext>
            </a:extLst>
          </p:cNvPr>
          <p:cNvSpPr>
            <a:spLocks noGrp="1"/>
          </p:cNvSpPr>
          <p:nvPr>
            <p:ph idx="1"/>
          </p:nvPr>
        </p:nvSpPr>
        <p:spPr>
          <a:xfrm>
            <a:off x="358218" y="1018094"/>
            <a:ext cx="8314441" cy="5338257"/>
          </a:xfrm>
        </p:spPr>
        <p:txBody>
          <a:bodyPr numCol="1">
            <a:normAutofit/>
          </a:bodyPr>
          <a:lstStyle/>
          <a:p>
            <a:pPr algn="just">
              <a:lnSpc>
                <a:spcPct val="100000"/>
              </a:lnSpc>
            </a:pPr>
            <a:r>
              <a:rPr lang="en-US" sz="2000" dirty="0">
                <a:latin typeface="Calisto MT" panose="02040603050505030304" pitchFamily="18" charset="0"/>
              </a:rPr>
              <a:t>This Approach can count Camouflaged military Soldiers in the image who are significant.</a:t>
            </a:r>
          </a:p>
          <a:p>
            <a:pPr algn="just">
              <a:lnSpc>
                <a:spcPct val="100000"/>
              </a:lnSpc>
            </a:pPr>
            <a:endParaRPr lang="en-US" sz="2000" dirty="0">
              <a:latin typeface="Calisto MT" panose="0204060305050503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Limited capability in identifying and counting very small or distant vehicles that might appear insignificant in the scene and struggle with heavily occluded objects.</a:t>
            </a: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8</a:t>
            </a:fld>
            <a:endParaRPr lang="en-US" sz="1400" b="1" dirty="0">
              <a:solidFill>
                <a:schemeClr val="tx1"/>
              </a:solidFill>
              <a:latin typeface="Calisto MT" panose="02040603050505030304" pitchFamily="18" charset="0"/>
            </a:endParaRPr>
          </a:p>
        </p:txBody>
      </p:sp>
    </p:spTree>
    <p:extLst>
      <p:ext uri="{BB962C8B-B14F-4D97-AF65-F5344CB8AC3E}">
        <p14:creationId xmlns:p14="http://schemas.microsoft.com/office/powerpoint/2010/main" val="283474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971-B764-E045-F92B-01E3322A0123}"/>
              </a:ext>
            </a:extLst>
          </p:cNvPr>
          <p:cNvSpPr>
            <a:spLocks noGrp="1"/>
          </p:cNvSpPr>
          <p:nvPr>
            <p:ph type="title"/>
          </p:nvPr>
        </p:nvSpPr>
        <p:spPr>
          <a:xfrm>
            <a:off x="405352" y="159926"/>
            <a:ext cx="8738648" cy="1028299"/>
          </a:xfrm>
        </p:spPr>
        <p:txBody>
          <a:bodyPr>
            <a:noAutofit/>
          </a:bodyPr>
          <a:lstStyle/>
          <a:p>
            <a:r>
              <a:rPr lang="en-US" sz="3000" b="1" dirty="0">
                <a:solidFill>
                  <a:schemeClr val="accent2">
                    <a:lumMod val="50000"/>
                  </a:schemeClr>
                </a:solidFill>
                <a:latin typeface="Calisto MT" panose="02040603050505030304" pitchFamily="18" charset="0"/>
              </a:rPr>
              <a:t>6. Introduction</a:t>
            </a:r>
            <a:br>
              <a:rPr lang="en-US" sz="3000" b="1" dirty="0">
                <a:solidFill>
                  <a:schemeClr val="accent2">
                    <a:lumMod val="50000"/>
                  </a:schemeClr>
                </a:solidFill>
                <a:latin typeface="Calisto MT" panose="02040603050505030304" pitchFamily="18" charset="0"/>
              </a:rPr>
            </a:br>
            <a:br>
              <a:rPr lang="en-US" sz="3000" b="1" dirty="0">
                <a:solidFill>
                  <a:schemeClr val="accent2">
                    <a:lumMod val="50000"/>
                  </a:schemeClr>
                </a:solidFill>
                <a:latin typeface="Calisto MT" panose="02040603050505030304" pitchFamily="18" charset="0"/>
              </a:rPr>
            </a:br>
            <a:r>
              <a:rPr lang="en-US" sz="2400" b="1" dirty="0">
                <a:solidFill>
                  <a:schemeClr val="accent2">
                    <a:lumMod val="50000"/>
                  </a:schemeClr>
                </a:solidFill>
                <a:latin typeface="Calisto MT" panose="02040603050505030304" pitchFamily="18" charset="0"/>
              </a:rPr>
              <a:t>6.1 Camouflaged Soldier Density Estimation</a:t>
            </a:r>
            <a:endParaRPr lang="en-US" sz="3000" b="1" dirty="0">
              <a:solidFill>
                <a:schemeClr val="accent2">
                  <a:lumMod val="50000"/>
                </a:schemeClr>
              </a:solidFill>
              <a:latin typeface="Calisto MT" panose="02040603050505030304" pitchFamily="18" charset="0"/>
            </a:endParaRPr>
          </a:p>
        </p:txBody>
      </p:sp>
      <p:sp>
        <p:nvSpPr>
          <p:cNvPr id="7" name="Slide Number Placeholder 6">
            <a:extLst>
              <a:ext uri="{FF2B5EF4-FFF2-40B4-BE49-F238E27FC236}">
                <a16:creationId xmlns:a16="http://schemas.microsoft.com/office/drawing/2014/main" id="{14F45621-8939-04E9-03B4-11AF180D5862}"/>
              </a:ext>
            </a:extLst>
          </p:cNvPr>
          <p:cNvSpPr>
            <a:spLocks noGrp="1"/>
          </p:cNvSpPr>
          <p:nvPr>
            <p:ph type="sldNum" sz="quarter" idx="12"/>
          </p:nvPr>
        </p:nvSpPr>
        <p:spPr/>
        <p:txBody>
          <a:bodyPr/>
          <a:lstStyle/>
          <a:p>
            <a:fld id="{D90542D4-23E8-43E0-BA8E-C972DA1A005D}" type="slidenum">
              <a:rPr lang="en-US" sz="1400" b="1" smtClean="0">
                <a:solidFill>
                  <a:schemeClr val="tx1"/>
                </a:solidFill>
                <a:latin typeface="Calisto MT" panose="02040603050505030304" pitchFamily="18" charset="0"/>
              </a:rPr>
              <a:pPr/>
              <a:t>9</a:t>
            </a:fld>
            <a:endParaRPr lang="en-US" sz="1400" b="1" dirty="0">
              <a:solidFill>
                <a:schemeClr val="tx1"/>
              </a:solidFill>
              <a:latin typeface="Calisto MT" panose="02040603050505030304" pitchFamily="18" charset="0"/>
            </a:endParaRPr>
          </a:p>
        </p:txBody>
      </p:sp>
      <p:sp>
        <p:nvSpPr>
          <p:cNvPr id="8" name="Content Placeholder 7">
            <a:extLst>
              <a:ext uri="{FF2B5EF4-FFF2-40B4-BE49-F238E27FC236}">
                <a16:creationId xmlns:a16="http://schemas.microsoft.com/office/drawing/2014/main" id="{63CED7E8-5AB3-7568-F0A8-FD33BC2B93A2}"/>
              </a:ext>
            </a:extLst>
          </p:cNvPr>
          <p:cNvSpPr>
            <a:spLocks noGrp="1"/>
          </p:cNvSpPr>
          <p:nvPr>
            <p:ph idx="1"/>
          </p:nvPr>
        </p:nvSpPr>
        <p:spPr>
          <a:xfrm>
            <a:off x="344076" y="1285601"/>
            <a:ext cx="8171273" cy="2000548"/>
          </a:xfrm>
        </p:spPr>
        <p:txBody>
          <a:bodyPr>
            <a:noAutofit/>
          </a:bodyPr>
          <a:lstStyle/>
          <a:p>
            <a:pPr algn="just"/>
            <a:r>
              <a:rPr lang="en-US" sz="2000" dirty="0">
                <a:latin typeface="Calisto MT" panose="02040603050505030304" pitchFamily="18" charset="0"/>
              </a:rPr>
              <a:t>Camouflaged soldier density estimation involves quantifying the number of camouflaged personnel present in a specific area at a given time, which is crucial for effective military operations.</a:t>
            </a:r>
          </a:p>
          <a:p>
            <a:pPr algn="just"/>
            <a:r>
              <a:rPr lang="en-US" sz="2000" dirty="0">
                <a:latin typeface="Calisto MT" panose="02040603050505030304" pitchFamily="18" charset="0"/>
              </a:rPr>
              <a:t>Real-time soldier density estimation supports enhanced situational awareness, allowing military leaders to respond quickly to changing battlefield conditions and improve overall mission effectiveness.</a:t>
            </a:r>
            <a:endParaRPr lang="en-IN" sz="2000" dirty="0">
              <a:latin typeface="Calisto MT" panose="02040603050505030304" pitchFamily="18" charset="0"/>
            </a:endParaRPr>
          </a:p>
        </p:txBody>
      </p:sp>
      <p:sp>
        <p:nvSpPr>
          <p:cNvPr id="3" name="TextBox 2">
            <a:extLst>
              <a:ext uri="{FF2B5EF4-FFF2-40B4-BE49-F238E27FC236}">
                <a16:creationId xmlns:a16="http://schemas.microsoft.com/office/drawing/2014/main" id="{95190AAB-021B-FD5F-4FF7-316381ACF428}"/>
              </a:ext>
            </a:extLst>
          </p:cNvPr>
          <p:cNvSpPr txBox="1"/>
          <p:nvPr/>
        </p:nvSpPr>
        <p:spPr>
          <a:xfrm>
            <a:off x="344077" y="3571851"/>
            <a:ext cx="8171273" cy="2246769"/>
          </a:xfrm>
          <a:prstGeom prst="rect">
            <a:avLst/>
          </a:prstGeom>
          <a:noFill/>
        </p:spPr>
        <p:txBody>
          <a:bodyPr wrap="square" rtlCol="0">
            <a:spAutoFit/>
          </a:bodyPr>
          <a:lstStyle/>
          <a:p>
            <a:pPr algn="just"/>
            <a:r>
              <a:rPr lang="en-IN" sz="2000" b="1" dirty="0">
                <a:solidFill>
                  <a:schemeClr val="accent2">
                    <a:lumMod val="50000"/>
                  </a:schemeClr>
                </a:solidFill>
                <a:latin typeface="Calisto MT" panose="02040603050505030304" pitchFamily="18" charset="0"/>
              </a:rPr>
              <a:t>6.2 Why Camouflaged Soldier Density Estimation</a:t>
            </a:r>
          </a:p>
          <a:p>
            <a:pPr marL="342900" indent="-342900" algn="just">
              <a:buFont typeface="Arial" panose="020B0604020202020204" pitchFamily="34" charset="0"/>
              <a:buChar char="•"/>
            </a:pPr>
            <a:r>
              <a:rPr lang="en-US" sz="2000" dirty="0"/>
              <a:t>Accurate estimation of camouflaged soldier density enables military leaders to make informed decisions regarding troop placement and strategy in real time.</a:t>
            </a:r>
          </a:p>
          <a:p>
            <a:pPr marL="342900" indent="-342900" algn="just">
              <a:buFont typeface="Arial" panose="020B0604020202020204" pitchFamily="34" charset="0"/>
              <a:buChar char="•"/>
            </a:pPr>
            <a:r>
              <a:rPr lang="en-US" sz="2000" dirty="0"/>
              <a:t>Advanced computer vision technology enhances the detection of camouflaged personnel, improving situational awareness and facilitating quicker responses to changing battlefield conditions.</a:t>
            </a:r>
          </a:p>
        </p:txBody>
      </p:sp>
    </p:spTree>
    <p:extLst>
      <p:ext uri="{BB962C8B-B14F-4D97-AF65-F5344CB8AC3E}">
        <p14:creationId xmlns:p14="http://schemas.microsoft.com/office/powerpoint/2010/main" val="1236915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5389</TotalTime>
  <Words>5592</Words>
  <Application>Microsoft Office PowerPoint</Application>
  <PresentationFormat>On-screen Show (4:3)</PresentationFormat>
  <Paragraphs>640</Paragraphs>
  <Slides>45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Calisto MT</vt:lpstr>
      <vt:lpstr>HelveticaNeue Regular</vt:lpstr>
      <vt:lpstr>Lustria</vt:lpstr>
      <vt:lpstr>Times New Roman</vt:lpstr>
      <vt:lpstr>Office Theme</vt:lpstr>
      <vt:lpstr>Utilizing YOLO V8 for Camouflaged Military Soldier Density Estimation</vt:lpstr>
      <vt:lpstr>Abstract</vt:lpstr>
      <vt:lpstr>Presentation Outline</vt:lpstr>
      <vt:lpstr>1. Aim and Motivation</vt:lpstr>
      <vt:lpstr>2. Research Questions</vt:lpstr>
      <vt:lpstr>3. Title Justification</vt:lpstr>
      <vt:lpstr>4. Objectives</vt:lpstr>
      <vt:lpstr>5. Scope</vt:lpstr>
      <vt:lpstr>6. Introduction  6.1 Camouflaged Soldier Density Estimation</vt:lpstr>
      <vt:lpstr>7. Study on Existing Technologies</vt:lpstr>
      <vt:lpstr>7. Study on Existing Technologies</vt:lpstr>
      <vt:lpstr>7. Study on Existing Technologies </vt:lpstr>
      <vt:lpstr>7. Study on Existing Technologies  </vt:lpstr>
      <vt:lpstr>7. Study on Existing Technologies  </vt:lpstr>
      <vt:lpstr>7. Study on Existing Technologies  </vt:lpstr>
      <vt:lpstr>7. Study on Existing Technologies  </vt:lpstr>
      <vt:lpstr>7. Study on Existing Technologies  </vt:lpstr>
      <vt:lpstr>Summary of Existing Implementation</vt:lpstr>
      <vt:lpstr>Summary of Existing Implementation</vt:lpstr>
      <vt:lpstr>PowerPoint Presentation</vt:lpstr>
      <vt:lpstr>PowerPoint Presentation</vt:lpstr>
      <vt:lpstr>8. Gap Analysis</vt:lpstr>
      <vt:lpstr>PowerPoint Presentation</vt:lpstr>
      <vt:lpstr>10.1. Use Case Diagram</vt:lpstr>
      <vt:lpstr>10.2. Sequence Diagram</vt:lpstr>
      <vt:lpstr>10.3. Activity Diagram</vt:lpstr>
      <vt:lpstr>11.1. Functional Requirements </vt:lpstr>
      <vt:lpstr>11.2. Non-Functional Requirements </vt:lpstr>
      <vt:lpstr>12. Dataset Collection </vt:lpstr>
      <vt:lpstr>13. Data Preparation</vt:lpstr>
      <vt:lpstr>14.1. Proposed Methodology</vt:lpstr>
      <vt:lpstr>14.2. Architecture Diagram</vt:lpstr>
      <vt:lpstr>14.2 Algorithm for Soldier Counting</vt:lpstr>
      <vt:lpstr>14.3. Modules of Proposed Methodology</vt:lpstr>
      <vt:lpstr>14. Comparison with previous implementations </vt:lpstr>
      <vt:lpstr>14. Comparison with previous implementations </vt:lpstr>
      <vt:lpstr>PowerPoint Presentation</vt:lpstr>
      <vt:lpstr>PowerPoint Presentation</vt:lpstr>
      <vt:lpstr>PowerPoint Presentation</vt:lpstr>
      <vt:lpstr>PowerPoint Presentation</vt:lpstr>
      <vt:lpstr>16. Timeline Chart</vt:lpstr>
      <vt:lpstr>17. Summary</vt:lpstr>
      <vt:lpstr>18. Epics Publication Status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ashutosh satapathy</dc:creator>
  <cp:lastModifiedBy>218w1a0586 .</cp:lastModifiedBy>
  <cp:revision>337</cp:revision>
  <dcterms:created xsi:type="dcterms:W3CDTF">2023-03-25T12:51:43Z</dcterms:created>
  <dcterms:modified xsi:type="dcterms:W3CDTF">2024-12-10T07:02:46Z</dcterms:modified>
</cp:coreProperties>
</file>