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1"/>
  </p:sldMasterIdLst>
  <p:sldIdLst>
    <p:sldId id="256" r:id="rId2"/>
    <p:sldId id="257" r:id="rId3"/>
    <p:sldId id="264" r:id="rId4"/>
    <p:sldId id="265" r:id="rId5"/>
    <p:sldId id="258" r:id="rId6"/>
    <p:sldId id="266" r:id="rId7"/>
    <p:sldId id="259" r:id="rId8"/>
    <p:sldId id="260" r:id="rId9"/>
    <p:sldId id="262" r:id="rId1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91" autoAdjust="0"/>
  </p:normalViewPr>
  <p:slideViewPr>
    <p:cSldViewPr snapToGrid="0" snapToObjects="1">
      <p:cViewPr varScale="1">
        <p:scale>
          <a:sx n="70" d="100"/>
          <a:sy n="70" d="100"/>
        </p:scale>
        <p:origin x="1386" y="72"/>
      </p:cViewPr>
      <p:guideLst>
        <p:guide orient="horz" pos="2160"/>
        <p:guide pos="2880"/>
      </p:guideLst>
    </p:cSldViewPr>
  </p:slideViewPr>
  <p:outlineViewPr>
    <p:cViewPr>
      <p:scale>
        <a:sx n="33" d="100"/>
        <a:sy n="33" d="100"/>
      </p:scale>
      <p:origin x="0" y="8443"/>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Jo&#227;o%20Seixas\Dropbox\Aalto\Mobile%20Cloud%20Computing\excel_mcc.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Jo&#227;o%20Seixas\Dropbox\Aalto\Mobile%20Cloud%20Computing\excel_mcc.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olha_de_C_lculo_do_Microsoft_Excel1.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Folha_de_C_lculo_do_Microsoft_Excel2.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Folha_de_C_lculo_do_Microsoft_Excel3.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Folha_de_C_lculo_do_Microsoft_Excel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Average reponse</a:t>
            </a:r>
            <a:r>
              <a:rPr lang="pt-PT" baseline="0"/>
              <a:t> time according to frequency</a:t>
            </a:r>
            <a:endParaRPr lang="pt-PT"/>
          </a:p>
        </c:rich>
      </c:tx>
      <c:layout>
        <c:manualLayout>
          <c:xMode val="edge"/>
          <c:yMode val="edge"/>
          <c:x val="0.16844549454999946"/>
          <c:y val="3.9304230024402351E-2"/>
        </c:manualLayout>
      </c:layout>
      <c:overlay val="0"/>
      <c:spPr>
        <a:noFill/>
        <a:ln>
          <a:noFill/>
        </a:ln>
        <a:effectLst/>
      </c:spPr>
    </c:title>
    <c:autoTitleDeleted val="0"/>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errBars>
            <c:errDir val="x"/>
            <c:errBarType val="both"/>
            <c:errValType val="fixedVal"/>
            <c:noEndCap val="0"/>
            <c:val val="0"/>
            <c:spPr>
              <a:noFill/>
              <a:ln w="9525" cap="flat" cmpd="sng" algn="ctr">
                <a:solidFill>
                  <a:schemeClr val="lt1">
                    <a:lumMod val="95000"/>
                  </a:schemeClr>
                </a:solidFill>
                <a:round/>
              </a:ln>
              <a:effectLst/>
            </c:spPr>
          </c:errBars>
          <c:errBars>
            <c:errDir val="y"/>
            <c:errBarType val="both"/>
            <c:errValType val="fixedVal"/>
            <c:noEndCap val="0"/>
            <c:val val="15.147609999999998"/>
            <c:spPr>
              <a:noFill/>
              <a:ln w="9525" cap="flat" cmpd="sng" algn="ctr">
                <a:solidFill>
                  <a:schemeClr val="lt1">
                    <a:lumMod val="95000"/>
                  </a:schemeClr>
                </a:solidFill>
                <a:round/>
              </a:ln>
              <a:effectLst/>
            </c:spPr>
          </c:errBars>
          <c:xVal>
            <c:numRef>
              <c:f>phase1!$B$24:$B$30</c:f>
              <c:numCache>
                <c:formatCode>General</c:formatCode>
                <c:ptCount val="7"/>
                <c:pt idx="0">
                  <c:v>5</c:v>
                </c:pt>
                <c:pt idx="1">
                  <c:v>10</c:v>
                </c:pt>
                <c:pt idx="2">
                  <c:v>20</c:v>
                </c:pt>
                <c:pt idx="3">
                  <c:v>30</c:v>
                </c:pt>
                <c:pt idx="4">
                  <c:v>60</c:v>
                </c:pt>
                <c:pt idx="5">
                  <c:v>120</c:v>
                </c:pt>
                <c:pt idx="6">
                  <c:v>240</c:v>
                </c:pt>
              </c:numCache>
            </c:numRef>
          </c:xVal>
          <c:yVal>
            <c:numRef>
              <c:f>phase1!$C$24:$C$30</c:f>
              <c:numCache>
                <c:formatCode>General</c:formatCode>
                <c:ptCount val="7"/>
                <c:pt idx="0">
                  <c:v>4.8799729333333381</c:v>
                </c:pt>
                <c:pt idx="1">
                  <c:v>7.7185614000000013</c:v>
                </c:pt>
                <c:pt idx="2">
                  <c:v>25.888149866666634</c:v>
                </c:pt>
                <c:pt idx="3">
                  <c:v>24.294609799999989</c:v>
                </c:pt>
                <c:pt idx="4">
                  <c:v>33.304007933333274</c:v>
                </c:pt>
                <c:pt idx="5">
                  <c:v>43.911905466666589</c:v>
                </c:pt>
                <c:pt idx="6">
                  <c:v>41.644662066666591</c:v>
                </c:pt>
              </c:numCache>
            </c:numRef>
          </c:yVal>
          <c:smooth val="0"/>
        </c:ser>
        <c:dLbls>
          <c:showLegendKey val="0"/>
          <c:showVal val="0"/>
          <c:showCatName val="0"/>
          <c:showSerName val="0"/>
          <c:showPercent val="0"/>
          <c:showBubbleSize val="0"/>
        </c:dLbls>
        <c:axId val="52553584"/>
        <c:axId val="51651120"/>
      </c:scatterChart>
      <c:valAx>
        <c:axId val="5255358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pt-PT"/>
                  <a:t>fREQUENCY [REQUESTS/MIN]</a:t>
                </a:r>
              </a:p>
            </c:rich>
          </c:tx>
          <c:layout>
            <c:manualLayout>
              <c:xMode val="edge"/>
              <c:yMode val="edge"/>
              <c:x val="0.37209714707449282"/>
              <c:y val="0.90224333643214782"/>
            </c:manualLayout>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PT"/>
          </a:p>
        </c:txPr>
        <c:crossAx val="51651120"/>
        <c:crosses val="autoZero"/>
        <c:crossBetween val="midCat"/>
      </c:valAx>
      <c:valAx>
        <c:axId val="516511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pt-PT"/>
                  <a:t>AVERAGE</a:t>
                </a:r>
                <a:r>
                  <a:rPr lang="pt-PT" baseline="0"/>
                  <a:t> rESPONSE tIME [S]</a:t>
                </a:r>
                <a:endParaRPr lang="pt-PT"/>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PT"/>
          </a:p>
        </c:txPr>
        <c:crossAx val="52553584"/>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sz="1400" b="1" i="0" baseline="0">
                <a:effectLst>
                  <a:outerShdw blurRad="50800" dist="38100" dir="5400000" algn="t" rotWithShape="0">
                    <a:srgbClr val="000000">
                      <a:alpha val="40000"/>
                    </a:srgbClr>
                  </a:outerShdw>
                </a:effectLst>
              </a:rPr>
              <a:t>Time the requests took to get answered</a:t>
            </a:r>
            <a:endParaRPr lang="pt-PT" sz="1400">
              <a:effectLst/>
            </a:endParaRPr>
          </a:p>
        </c:rich>
      </c:tx>
      <c:layout/>
      <c:overlay val="0"/>
      <c:spPr>
        <a:noFill/>
        <a:ln>
          <a:noFill/>
        </a:ln>
        <a:effectLst/>
      </c:spPr>
    </c:title>
    <c:autoTitleDeleted val="0"/>
    <c:plotArea>
      <c:layout/>
      <c:lineChart>
        <c:grouping val="standard"/>
        <c:varyColors val="0"/>
        <c:ser>
          <c:idx val="0"/>
          <c:order val="0"/>
          <c:tx>
            <c:strRef>
              <c:f>phase1!$C$4</c:f>
              <c:strCache>
                <c:ptCount val="1"/>
                <c:pt idx="0">
                  <c:v>Freq = 5</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phase1!$B$5:$B$19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phase1!$C$5:$C$19</c:f>
              <c:numCache>
                <c:formatCode>General</c:formatCode>
                <c:ptCount val="15"/>
                <c:pt idx="0">
                  <c:v>0.82952800000000004</c:v>
                </c:pt>
                <c:pt idx="1">
                  <c:v>1.6837470000000001</c:v>
                </c:pt>
                <c:pt idx="2">
                  <c:v>4.0065980000000003</c:v>
                </c:pt>
                <c:pt idx="3">
                  <c:v>6.2172520000000002</c:v>
                </c:pt>
                <c:pt idx="4">
                  <c:v>1.8484909999999999</c:v>
                </c:pt>
                <c:pt idx="5">
                  <c:v>0.5105659999999993</c:v>
                </c:pt>
                <c:pt idx="6">
                  <c:v>10.933538</c:v>
                </c:pt>
                <c:pt idx="7" formatCode="#,##0.000000">
                  <c:v>1.7522239999999998</c:v>
                </c:pt>
                <c:pt idx="8">
                  <c:v>1.2235489999999998</c:v>
                </c:pt>
                <c:pt idx="9">
                  <c:v>6.8121159999999925</c:v>
                </c:pt>
                <c:pt idx="10">
                  <c:v>10.402049000000007</c:v>
                </c:pt>
                <c:pt idx="11">
                  <c:v>10.080145</c:v>
                </c:pt>
                <c:pt idx="12">
                  <c:v>10.322853</c:v>
                </c:pt>
                <c:pt idx="13">
                  <c:v>0.37196000000000023</c:v>
                </c:pt>
                <c:pt idx="14">
                  <c:v>6.2049779999999961</c:v>
                </c:pt>
              </c:numCache>
            </c:numRef>
          </c:val>
          <c:smooth val="0"/>
        </c:ser>
        <c:ser>
          <c:idx val="1"/>
          <c:order val="1"/>
          <c:tx>
            <c:strRef>
              <c:f>phase1!$D$4</c:f>
              <c:strCache>
                <c:ptCount val="1"/>
                <c:pt idx="0">
                  <c:v>Freq = 10</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phase1!$B$5:$B$19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phase1!$D$5:$D$19</c:f>
              <c:numCache>
                <c:formatCode>General</c:formatCode>
                <c:ptCount val="15"/>
                <c:pt idx="0">
                  <c:v>7.0069460000000001</c:v>
                </c:pt>
                <c:pt idx="1">
                  <c:v>1.941943</c:v>
                </c:pt>
                <c:pt idx="2">
                  <c:v>1.927848</c:v>
                </c:pt>
                <c:pt idx="3" formatCode="0.000000">
                  <c:v>10.563894000000007</c:v>
                </c:pt>
                <c:pt idx="4">
                  <c:v>10.713893000000001</c:v>
                </c:pt>
                <c:pt idx="5">
                  <c:v>13.286416000000004</c:v>
                </c:pt>
                <c:pt idx="6">
                  <c:v>9.2783479999999994</c:v>
                </c:pt>
                <c:pt idx="7">
                  <c:v>8.8720000000000088</c:v>
                </c:pt>
                <c:pt idx="8">
                  <c:v>3.0148159999999984</c:v>
                </c:pt>
                <c:pt idx="9">
                  <c:v>9.7844050000000014</c:v>
                </c:pt>
                <c:pt idx="10">
                  <c:v>7.5932199999999996</c:v>
                </c:pt>
                <c:pt idx="11">
                  <c:v>8.0632580000000011</c:v>
                </c:pt>
                <c:pt idx="12">
                  <c:v>9.0710750000000004</c:v>
                </c:pt>
                <c:pt idx="13">
                  <c:v>4.2527730000000004</c:v>
                </c:pt>
                <c:pt idx="14">
                  <c:v>10.407586000000007</c:v>
                </c:pt>
              </c:numCache>
            </c:numRef>
          </c:val>
          <c:smooth val="0"/>
        </c:ser>
        <c:ser>
          <c:idx val="2"/>
          <c:order val="2"/>
          <c:tx>
            <c:strRef>
              <c:f>phase1!$E$4</c:f>
              <c:strCache>
                <c:ptCount val="1"/>
                <c:pt idx="0">
                  <c:v>Freq = 20</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phase1!$B$5:$B$19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phase1!$E$5:$E$19</c:f>
              <c:numCache>
                <c:formatCode>General</c:formatCode>
                <c:ptCount val="15"/>
                <c:pt idx="0">
                  <c:v>10.127583</c:v>
                </c:pt>
                <c:pt idx="1">
                  <c:v>8.0914930000000016</c:v>
                </c:pt>
                <c:pt idx="2">
                  <c:v>17.171634999999988</c:v>
                </c:pt>
                <c:pt idx="3">
                  <c:v>21.640613999999989</c:v>
                </c:pt>
                <c:pt idx="4">
                  <c:v>23.806688000000001</c:v>
                </c:pt>
                <c:pt idx="5">
                  <c:v>24.641762</c:v>
                </c:pt>
                <c:pt idx="6">
                  <c:v>21.487428999999981</c:v>
                </c:pt>
                <c:pt idx="7">
                  <c:v>19.680411999999986</c:v>
                </c:pt>
                <c:pt idx="8">
                  <c:v>26.493994000000001</c:v>
                </c:pt>
                <c:pt idx="9">
                  <c:v>32.342392000000011</c:v>
                </c:pt>
                <c:pt idx="10">
                  <c:v>39.932678000000003</c:v>
                </c:pt>
                <c:pt idx="11">
                  <c:v>37.593522000000029</c:v>
                </c:pt>
                <c:pt idx="12">
                  <c:v>35.484175</c:v>
                </c:pt>
                <c:pt idx="13">
                  <c:v>33.734404000000005</c:v>
                </c:pt>
                <c:pt idx="14">
                  <c:v>36.093467000000004</c:v>
                </c:pt>
              </c:numCache>
            </c:numRef>
          </c:val>
          <c:smooth val="0"/>
        </c:ser>
        <c:ser>
          <c:idx val="3"/>
          <c:order val="3"/>
          <c:tx>
            <c:strRef>
              <c:f>phase1!$F$4</c:f>
              <c:strCache>
                <c:ptCount val="1"/>
                <c:pt idx="0">
                  <c:v>Freq = 30</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phase1!$B$5:$B$19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phase1!$F$5:$F$19</c:f>
              <c:numCache>
                <c:formatCode>General</c:formatCode>
                <c:ptCount val="15"/>
                <c:pt idx="0">
                  <c:v>3.1269369999999999</c:v>
                </c:pt>
                <c:pt idx="1">
                  <c:v>2.4502829999999984</c:v>
                </c:pt>
                <c:pt idx="2">
                  <c:v>4.9534000000000002</c:v>
                </c:pt>
                <c:pt idx="3">
                  <c:v>13.183406000000007</c:v>
                </c:pt>
                <c:pt idx="4">
                  <c:v>20.98169399999998</c:v>
                </c:pt>
                <c:pt idx="5">
                  <c:v>21.587703999999981</c:v>
                </c:pt>
                <c:pt idx="6">
                  <c:v>25.310088000000015</c:v>
                </c:pt>
                <c:pt idx="7">
                  <c:v>23.724653</c:v>
                </c:pt>
                <c:pt idx="8">
                  <c:v>30.166541999999989</c:v>
                </c:pt>
                <c:pt idx="9">
                  <c:v>32.152011000000002</c:v>
                </c:pt>
                <c:pt idx="10">
                  <c:v>32.584740000000004</c:v>
                </c:pt>
                <c:pt idx="11">
                  <c:v>38.763848000000003</c:v>
                </c:pt>
                <c:pt idx="12">
                  <c:v>38.934976000000006</c:v>
                </c:pt>
                <c:pt idx="13">
                  <c:v>37.999941</c:v>
                </c:pt>
                <c:pt idx="14">
                  <c:v>38.498924000000002</c:v>
                </c:pt>
              </c:numCache>
            </c:numRef>
          </c:val>
          <c:smooth val="0"/>
        </c:ser>
        <c:ser>
          <c:idx val="4"/>
          <c:order val="4"/>
          <c:tx>
            <c:strRef>
              <c:f>phase1!$G$4</c:f>
              <c:strCache>
                <c:ptCount val="1"/>
                <c:pt idx="0">
                  <c:v>Freq = 60</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phase1!$B$5:$B$19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phase1!$G$5:$G$19</c:f>
              <c:numCache>
                <c:formatCode>General</c:formatCode>
                <c:ptCount val="15"/>
                <c:pt idx="0">
                  <c:v>1.6065909999999999</c:v>
                </c:pt>
                <c:pt idx="1">
                  <c:v>8.0733050000000013</c:v>
                </c:pt>
                <c:pt idx="2">
                  <c:v>12.918268999999999</c:v>
                </c:pt>
                <c:pt idx="3">
                  <c:v>12.423542000000007</c:v>
                </c:pt>
                <c:pt idx="4">
                  <c:v>14.586764000000002</c:v>
                </c:pt>
                <c:pt idx="5">
                  <c:v>13.696386</c:v>
                </c:pt>
                <c:pt idx="6">
                  <c:v>25.236859000000013</c:v>
                </c:pt>
                <c:pt idx="7">
                  <c:v>31.062723999999971</c:v>
                </c:pt>
                <c:pt idx="8">
                  <c:v>38.734564000000006</c:v>
                </c:pt>
                <c:pt idx="9">
                  <c:v>45.715243000000001</c:v>
                </c:pt>
                <c:pt idx="10">
                  <c:v>51.544087999999995</c:v>
                </c:pt>
                <c:pt idx="11">
                  <c:v>59.406191</c:v>
                </c:pt>
                <c:pt idx="12">
                  <c:v>59.836646000000002</c:v>
                </c:pt>
                <c:pt idx="13">
                  <c:v>61.614164000000002</c:v>
                </c:pt>
                <c:pt idx="14">
                  <c:v>63.104783000000005</c:v>
                </c:pt>
              </c:numCache>
            </c:numRef>
          </c:val>
          <c:smooth val="0"/>
        </c:ser>
        <c:ser>
          <c:idx val="5"/>
          <c:order val="5"/>
          <c:tx>
            <c:strRef>
              <c:f>phase1!$H$4</c:f>
              <c:strCache>
                <c:ptCount val="1"/>
                <c:pt idx="0">
                  <c:v>Freq = 120</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numRef>
              <c:f>phase1!$B$5:$B$19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phase1!$H$5:$H$19</c:f>
              <c:numCache>
                <c:formatCode>General</c:formatCode>
                <c:ptCount val="15"/>
                <c:pt idx="0">
                  <c:v>4.9563050000000004</c:v>
                </c:pt>
                <c:pt idx="1">
                  <c:v>14.896345</c:v>
                </c:pt>
                <c:pt idx="2">
                  <c:v>15.378619</c:v>
                </c:pt>
                <c:pt idx="3">
                  <c:v>16.029474</c:v>
                </c:pt>
                <c:pt idx="4">
                  <c:v>22.323806000000001</c:v>
                </c:pt>
                <c:pt idx="5">
                  <c:v>32.225492000000038</c:v>
                </c:pt>
                <c:pt idx="6">
                  <c:v>33.220200000000013</c:v>
                </c:pt>
                <c:pt idx="7">
                  <c:v>41.51437</c:v>
                </c:pt>
                <c:pt idx="8">
                  <c:v>48.186149</c:v>
                </c:pt>
                <c:pt idx="9">
                  <c:v>49.919004000000001</c:v>
                </c:pt>
                <c:pt idx="10">
                  <c:v>59.421951</c:v>
                </c:pt>
                <c:pt idx="11">
                  <c:v>69.066428000000002</c:v>
                </c:pt>
                <c:pt idx="12">
                  <c:v>76.312887999999958</c:v>
                </c:pt>
                <c:pt idx="13">
                  <c:v>83.203061000000005</c:v>
                </c:pt>
                <c:pt idx="14">
                  <c:v>92.02449</c:v>
                </c:pt>
              </c:numCache>
            </c:numRef>
          </c:val>
          <c:smooth val="0"/>
        </c:ser>
        <c:ser>
          <c:idx val="6"/>
          <c:order val="6"/>
          <c:tx>
            <c:strRef>
              <c:f>phase1!$I$4</c:f>
              <c:strCache>
                <c:ptCount val="1"/>
                <c:pt idx="0">
                  <c:v>Freq = 240</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numRef>
              <c:f>phase1!$B$5:$B$19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phase1!$I$5:$I$19</c:f>
              <c:numCache>
                <c:formatCode>General</c:formatCode>
                <c:ptCount val="15"/>
                <c:pt idx="0">
                  <c:v>3.1108169999999982</c:v>
                </c:pt>
                <c:pt idx="1">
                  <c:v>9.341189</c:v>
                </c:pt>
                <c:pt idx="2">
                  <c:v>18.897054000000015</c:v>
                </c:pt>
                <c:pt idx="3">
                  <c:v>20.424932999999989</c:v>
                </c:pt>
                <c:pt idx="4">
                  <c:v>20.425303999999979</c:v>
                </c:pt>
                <c:pt idx="5">
                  <c:v>30.390228999999987</c:v>
                </c:pt>
                <c:pt idx="6">
                  <c:v>32.295583000000029</c:v>
                </c:pt>
                <c:pt idx="7">
                  <c:v>36.39511500000004</c:v>
                </c:pt>
                <c:pt idx="8">
                  <c:v>45.014813000000004</c:v>
                </c:pt>
                <c:pt idx="9">
                  <c:v>52.246615000000013</c:v>
                </c:pt>
                <c:pt idx="10">
                  <c:v>52.737595000000013</c:v>
                </c:pt>
                <c:pt idx="11">
                  <c:v>62.686876000000005</c:v>
                </c:pt>
                <c:pt idx="12">
                  <c:v>73.058802999999926</c:v>
                </c:pt>
                <c:pt idx="13">
                  <c:v>82.204595000000026</c:v>
                </c:pt>
                <c:pt idx="14">
                  <c:v>85.440410000000057</c:v>
                </c:pt>
              </c:numCache>
            </c:numRef>
          </c:val>
          <c:smooth val="0"/>
        </c:ser>
        <c:dLbls>
          <c:showLegendKey val="0"/>
          <c:showVal val="0"/>
          <c:showCatName val="0"/>
          <c:showSerName val="0"/>
          <c:showPercent val="0"/>
          <c:showBubbleSize val="0"/>
        </c:dLbls>
        <c:smooth val="0"/>
        <c:axId val="51649944"/>
        <c:axId val="51649552"/>
      </c:lineChart>
      <c:catAx>
        <c:axId val="516499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a:t>Number of the request</a:t>
                </a:r>
              </a:p>
            </c:rich>
          </c:tx>
          <c:layout/>
          <c:overlay val="0"/>
          <c:spPr>
            <a:noFill/>
            <a:ln>
              <a:noFill/>
            </a:ln>
            <a:effectLst/>
          </c:sp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51649552"/>
        <c:crosses val="autoZero"/>
        <c:auto val="1"/>
        <c:lblAlgn val="ctr"/>
        <c:lblOffset val="100"/>
        <c:noMultiLvlLbl val="0"/>
      </c:catAx>
      <c:valAx>
        <c:axId val="516495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dirty="0" smtClean="0"/>
                  <a:t>Time [s</a:t>
                </a:r>
                <a:r>
                  <a:rPr lang="pt-PT" dirty="0"/>
                  <a: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51649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sz="1400" b="1" i="0" baseline="0">
                <a:effectLst>
                  <a:outerShdw blurRad="50800" dist="38100" dir="5400000" algn="t" rotWithShape="0">
                    <a:srgbClr val="000000">
                      <a:alpha val="40000"/>
                    </a:srgbClr>
                  </a:outerShdw>
                </a:effectLst>
              </a:rPr>
              <a:t>Time the requests took to get answered</a:t>
            </a:r>
            <a:endParaRPr lang="pt-PT" sz="1400">
              <a:effectLst/>
            </a:endParaRP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lineChart>
        <c:grouping val="standard"/>
        <c:varyColors val="0"/>
        <c:ser>
          <c:idx val="0"/>
          <c:order val="0"/>
          <c:tx>
            <c:strRef>
              <c:f>phase2!$C$3</c:f>
              <c:strCache>
                <c:ptCount val="1"/>
                <c:pt idx="0">
                  <c:v>Freq = 20</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phase2!$B$4:$B$18</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phase2!$C$4:$C$18</c:f>
              <c:numCache>
                <c:formatCode>General</c:formatCode>
                <c:ptCount val="15"/>
                <c:pt idx="0">
                  <c:v>10.141544</c:v>
                </c:pt>
                <c:pt idx="1">
                  <c:v>5.6979759999999962</c:v>
                </c:pt>
                <c:pt idx="2">
                  <c:v>10.243396000000001</c:v>
                </c:pt>
                <c:pt idx="3">
                  <c:v>8.7568520000000003</c:v>
                </c:pt>
                <c:pt idx="4">
                  <c:v>4.6264869999999974</c:v>
                </c:pt>
                <c:pt idx="5">
                  <c:v>4.3654889999999975</c:v>
                </c:pt>
                <c:pt idx="6">
                  <c:v>8.5124740000000028</c:v>
                </c:pt>
                <c:pt idx="7">
                  <c:v>6.9651699999999996</c:v>
                </c:pt>
                <c:pt idx="8">
                  <c:v>10.260565</c:v>
                </c:pt>
                <c:pt idx="9">
                  <c:v>0.47898900000000011</c:v>
                </c:pt>
                <c:pt idx="10">
                  <c:v>9.0581990000000001</c:v>
                </c:pt>
                <c:pt idx="11">
                  <c:v>12.437951</c:v>
                </c:pt>
                <c:pt idx="12">
                  <c:v>10.052790000000003</c:v>
                </c:pt>
                <c:pt idx="13">
                  <c:v>10.365995000000003</c:v>
                </c:pt>
                <c:pt idx="14">
                  <c:v>11.114442</c:v>
                </c:pt>
              </c:numCache>
            </c:numRef>
          </c:val>
          <c:smooth val="0"/>
        </c:ser>
        <c:ser>
          <c:idx val="1"/>
          <c:order val="1"/>
          <c:tx>
            <c:strRef>
              <c:f>phase2!$D$3</c:f>
              <c:strCache>
                <c:ptCount val="1"/>
                <c:pt idx="0">
                  <c:v>Freq = 30</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phase2!$B$4:$B$18</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phase2!$D$4:$D$18</c:f>
              <c:numCache>
                <c:formatCode>General</c:formatCode>
                <c:ptCount val="15"/>
                <c:pt idx="0">
                  <c:v>2.9531649999999998</c:v>
                </c:pt>
                <c:pt idx="1">
                  <c:v>0.31199000000000021</c:v>
                </c:pt>
                <c:pt idx="2">
                  <c:v>1.852041</c:v>
                </c:pt>
                <c:pt idx="3">
                  <c:v>5.3831930000000003</c:v>
                </c:pt>
                <c:pt idx="4">
                  <c:v>11.343707</c:v>
                </c:pt>
                <c:pt idx="5">
                  <c:v>7.1194349999999975</c:v>
                </c:pt>
                <c:pt idx="6">
                  <c:v>10.137528</c:v>
                </c:pt>
                <c:pt idx="7">
                  <c:v>8.2079629999999995</c:v>
                </c:pt>
                <c:pt idx="8">
                  <c:v>4.1834849999999975</c:v>
                </c:pt>
                <c:pt idx="9">
                  <c:v>4.0337310000000004</c:v>
                </c:pt>
                <c:pt idx="10">
                  <c:v>12.367427000000005</c:v>
                </c:pt>
                <c:pt idx="11">
                  <c:v>9.9998960000000032</c:v>
                </c:pt>
                <c:pt idx="12">
                  <c:v>10.010449000000003</c:v>
                </c:pt>
                <c:pt idx="13">
                  <c:v>8.3103270000000009</c:v>
                </c:pt>
                <c:pt idx="14">
                  <c:v>13.394639000000003</c:v>
                </c:pt>
              </c:numCache>
            </c:numRef>
          </c:val>
          <c:smooth val="0"/>
        </c:ser>
        <c:ser>
          <c:idx val="2"/>
          <c:order val="2"/>
          <c:tx>
            <c:strRef>
              <c:f>phase2!$E$3</c:f>
              <c:strCache>
                <c:ptCount val="1"/>
                <c:pt idx="0">
                  <c:v>Freq = 60</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phase2!$B$4:$B$18</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phase2!$E$4:$E$18</c:f>
              <c:numCache>
                <c:formatCode>General</c:formatCode>
                <c:ptCount val="15"/>
                <c:pt idx="0">
                  <c:v>0.58713199999999977</c:v>
                </c:pt>
                <c:pt idx="1">
                  <c:v>11.498205</c:v>
                </c:pt>
                <c:pt idx="2">
                  <c:v>1.8834839999999999</c:v>
                </c:pt>
                <c:pt idx="3">
                  <c:v>0.119758</c:v>
                </c:pt>
                <c:pt idx="4">
                  <c:v>16.989985000000001</c:v>
                </c:pt>
                <c:pt idx="5">
                  <c:v>7.3636549999999978</c:v>
                </c:pt>
                <c:pt idx="6">
                  <c:v>6.4156180000000003</c:v>
                </c:pt>
                <c:pt idx="7">
                  <c:v>24.946857000000001</c:v>
                </c:pt>
                <c:pt idx="8">
                  <c:v>11.121160999999999</c:v>
                </c:pt>
                <c:pt idx="9">
                  <c:v>5.073628000000002</c:v>
                </c:pt>
                <c:pt idx="10">
                  <c:v>31.144067000000007</c:v>
                </c:pt>
                <c:pt idx="11">
                  <c:v>15.279885</c:v>
                </c:pt>
                <c:pt idx="12">
                  <c:v>12.460614000000003</c:v>
                </c:pt>
                <c:pt idx="13">
                  <c:v>32.126563000000012</c:v>
                </c:pt>
                <c:pt idx="14">
                  <c:v>24.56824799999999</c:v>
                </c:pt>
              </c:numCache>
            </c:numRef>
          </c:val>
          <c:smooth val="0"/>
        </c:ser>
        <c:ser>
          <c:idx val="3"/>
          <c:order val="3"/>
          <c:tx>
            <c:strRef>
              <c:f>phase2!$F$3</c:f>
              <c:strCache>
                <c:ptCount val="1"/>
                <c:pt idx="0">
                  <c:v>Freq = 120</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phase2!$B$4:$B$18</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phase2!$F$4:$F$18</c:f>
              <c:numCache>
                <c:formatCode>General</c:formatCode>
                <c:ptCount val="15"/>
                <c:pt idx="0">
                  <c:v>2.4979800000000001</c:v>
                </c:pt>
                <c:pt idx="1">
                  <c:v>15.889358</c:v>
                </c:pt>
                <c:pt idx="2">
                  <c:v>10.394135</c:v>
                </c:pt>
                <c:pt idx="3">
                  <c:v>10.394688</c:v>
                </c:pt>
                <c:pt idx="4">
                  <c:v>5.6377329999999981</c:v>
                </c:pt>
                <c:pt idx="5">
                  <c:v>13.984639000000003</c:v>
                </c:pt>
                <c:pt idx="6">
                  <c:v>19.606876000000007</c:v>
                </c:pt>
                <c:pt idx="7">
                  <c:v>24.308779999999988</c:v>
                </c:pt>
                <c:pt idx="8">
                  <c:v>13.515177</c:v>
                </c:pt>
                <c:pt idx="9">
                  <c:v>26.999948</c:v>
                </c:pt>
                <c:pt idx="10">
                  <c:v>26.039204999999999</c:v>
                </c:pt>
                <c:pt idx="11">
                  <c:v>22.344743999999988</c:v>
                </c:pt>
                <c:pt idx="12">
                  <c:v>35.630814000000001</c:v>
                </c:pt>
                <c:pt idx="13">
                  <c:v>24.295860000000001</c:v>
                </c:pt>
                <c:pt idx="14">
                  <c:v>33.798642000000015</c:v>
                </c:pt>
              </c:numCache>
            </c:numRef>
          </c:val>
          <c:smooth val="0"/>
        </c:ser>
        <c:ser>
          <c:idx val="4"/>
          <c:order val="4"/>
          <c:tx>
            <c:strRef>
              <c:f>phase2!$G$3</c:f>
              <c:strCache>
                <c:ptCount val="1"/>
                <c:pt idx="0">
                  <c:v>Freq = 240</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phase2!$B$4:$B$18</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phase2!$G$4:$G$18</c:f>
              <c:numCache>
                <c:formatCode>General</c:formatCode>
                <c:ptCount val="15"/>
                <c:pt idx="0">
                  <c:v>10.204592</c:v>
                </c:pt>
                <c:pt idx="1">
                  <c:v>10.185775</c:v>
                </c:pt>
                <c:pt idx="2">
                  <c:v>19.349084000000001</c:v>
                </c:pt>
                <c:pt idx="3">
                  <c:v>10.395074000000003</c:v>
                </c:pt>
                <c:pt idx="4">
                  <c:v>12.685974</c:v>
                </c:pt>
                <c:pt idx="5">
                  <c:v>12.685552000000003</c:v>
                </c:pt>
                <c:pt idx="6">
                  <c:v>26.795470000000002</c:v>
                </c:pt>
                <c:pt idx="7">
                  <c:v>33.314429999999994</c:v>
                </c:pt>
                <c:pt idx="8">
                  <c:v>27.731456000000001</c:v>
                </c:pt>
                <c:pt idx="9">
                  <c:v>36.730590000000014</c:v>
                </c:pt>
                <c:pt idx="10">
                  <c:v>16.678595000000001</c:v>
                </c:pt>
                <c:pt idx="11">
                  <c:v>22.582924999999992</c:v>
                </c:pt>
                <c:pt idx="12">
                  <c:v>34.271070000000002</c:v>
                </c:pt>
                <c:pt idx="13">
                  <c:v>24.454910999999999</c:v>
                </c:pt>
                <c:pt idx="14">
                  <c:v>39.034312000000014</c:v>
                </c:pt>
              </c:numCache>
            </c:numRef>
          </c:val>
          <c:smooth val="0"/>
        </c:ser>
        <c:dLbls>
          <c:showLegendKey val="0"/>
          <c:showVal val="0"/>
          <c:showCatName val="0"/>
          <c:showSerName val="0"/>
          <c:showPercent val="0"/>
          <c:showBubbleSize val="0"/>
        </c:dLbls>
        <c:smooth val="0"/>
        <c:axId val="234032104"/>
        <c:axId val="234031320"/>
      </c:lineChart>
      <c:catAx>
        <c:axId val="2340321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a:t>Number of the request</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234031320"/>
        <c:crosses val="autoZero"/>
        <c:auto val="1"/>
        <c:lblAlgn val="ctr"/>
        <c:lblOffset val="100"/>
        <c:noMultiLvlLbl val="0"/>
      </c:catAx>
      <c:valAx>
        <c:axId val="2340313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dirty="0" smtClean="0"/>
                  <a:t>Time [</a:t>
                </a:r>
                <a:r>
                  <a:rPr lang="pt-PT" dirty="0"/>
                  <a:t>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234032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Average response</a:t>
            </a:r>
            <a:r>
              <a:rPr lang="pt-PT" baseline="0"/>
              <a:t> time according to frequency</a:t>
            </a:r>
            <a:endParaRPr lang="pt-PT"/>
          </a:p>
        </c:rich>
      </c:tx>
      <c:layout>
        <c:manualLayout>
          <c:xMode val="edge"/>
          <c:yMode val="edge"/>
          <c:x val="0.1157845581802275"/>
          <c:y val="2.777777777777780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errBars>
            <c:errDir val="x"/>
            <c:errBarType val="both"/>
            <c:errValType val="fixedVal"/>
            <c:noEndCap val="0"/>
            <c:val val="0"/>
            <c:spPr>
              <a:noFill/>
              <a:ln w="9525" cap="flat" cmpd="sng" algn="ctr">
                <a:solidFill>
                  <a:schemeClr val="lt1">
                    <a:lumMod val="95000"/>
                  </a:schemeClr>
                </a:solidFill>
                <a:round/>
              </a:ln>
              <a:effectLst/>
            </c:spPr>
          </c:errBars>
          <c:errBars>
            <c:errDir val="y"/>
            <c:errBarType val="both"/>
            <c:errValType val="fixedVal"/>
            <c:noEndCap val="0"/>
            <c:val val="7"/>
            <c:spPr>
              <a:noFill/>
              <a:ln w="9525" cap="flat" cmpd="sng" algn="ctr">
                <a:solidFill>
                  <a:schemeClr val="lt1">
                    <a:lumMod val="95000"/>
                  </a:schemeClr>
                </a:solidFill>
                <a:round/>
              </a:ln>
              <a:effectLst/>
            </c:spPr>
          </c:errBars>
          <c:xVal>
            <c:numRef>
              <c:f>phase2!$E$22:$E$26</c:f>
              <c:numCache>
                <c:formatCode>General</c:formatCode>
                <c:ptCount val="5"/>
                <c:pt idx="0">
                  <c:v>20</c:v>
                </c:pt>
                <c:pt idx="1">
                  <c:v>30</c:v>
                </c:pt>
                <c:pt idx="2">
                  <c:v>60</c:v>
                </c:pt>
                <c:pt idx="3">
                  <c:v>120</c:v>
                </c:pt>
                <c:pt idx="4">
                  <c:v>240</c:v>
                </c:pt>
              </c:numCache>
            </c:numRef>
          </c:xVal>
          <c:yVal>
            <c:numRef>
              <c:f>phase2!$F$22:$F$26</c:f>
              <c:numCache>
                <c:formatCode>General</c:formatCode>
                <c:ptCount val="5"/>
                <c:pt idx="0">
                  <c:v>8.2052212666666655</c:v>
                </c:pt>
                <c:pt idx="1">
                  <c:v>7.307265066666667</c:v>
                </c:pt>
                <c:pt idx="2">
                  <c:v>13.43859066666667</c:v>
                </c:pt>
                <c:pt idx="3">
                  <c:v>19.022571933333317</c:v>
                </c:pt>
                <c:pt idx="4">
                  <c:v>22.473320666666666</c:v>
                </c:pt>
              </c:numCache>
            </c:numRef>
          </c:yVal>
          <c:smooth val="0"/>
        </c:ser>
        <c:dLbls>
          <c:showLegendKey val="0"/>
          <c:showVal val="0"/>
          <c:showCatName val="0"/>
          <c:showSerName val="0"/>
          <c:showPercent val="0"/>
          <c:showBubbleSize val="0"/>
        </c:dLbls>
        <c:axId val="236207032"/>
        <c:axId val="236207424"/>
      </c:scatterChart>
      <c:valAx>
        <c:axId val="23620703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pt-PT"/>
                  <a:t>Frequency</a:t>
                </a:r>
                <a:r>
                  <a:rPr lang="pt-PT" baseline="0"/>
                  <a:t> [requests/min]</a:t>
                </a:r>
                <a:endParaRPr lang="pt-PT"/>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PT"/>
          </a:p>
        </c:txPr>
        <c:crossAx val="236207424"/>
        <c:crosses val="autoZero"/>
        <c:crossBetween val="midCat"/>
      </c:valAx>
      <c:valAx>
        <c:axId val="2362074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pt-PT"/>
                  <a:t>Average response Time [s]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PT"/>
          </a:p>
        </c:txPr>
        <c:crossAx val="236207032"/>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sz="1400"/>
              <a:t>Time the requests took to get answered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lineChart>
        <c:grouping val="standard"/>
        <c:varyColors val="0"/>
        <c:ser>
          <c:idx val="0"/>
          <c:order val="0"/>
          <c:tx>
            <c:strRef>
              <c:f>phase3!$C$2</c:f>
              <c:strCache>
                <c:ptCount val="1"/>
                <c:pt idx="0">
                  <c:v>Freq = 20</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phase3!$B$3:$B$17</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phase3!$C$3:$C$17</c:f>
              <c:numCache>
                <c:formatCode>General</c:formatCode>
                <c:ptCount val="15"/>
                <c:pt idx="0">
                  <c:v>6.3960109999999979</c:v>
                </c:pt>
                <c:pt idx="1">
                  <c:v>8.2002000000000019E-2</c:v>
                </c:pt>
                <c:pt idx="2">
                  <c:v>10.067327000000001</c:v>
                </c:pt>
                <c:pt idx="3">
                  <c:v>0.97924199999999995</c:v>
                </c:pt>
                <c:pt idx="4">
                  <c:v>1.597302</c:v>
                </c:pt>
                <c:pt idx="5">
                  <c:v>3.2583899999999999</c:v>
                </c:pt>
                <c:pt idx="6">
                  <c:v>10.005084000000004</c:v>
                </c:pt>
                <c:pt idx="7">
                  <c:v>5.0103390000000001</c:v>
                </c:pt>
                <c:pt idx="8">
                  <c:v>5.1236179999999978</c:v>
                </c:pt>
                <c:pt idx="9">
                  <c:v>12.565717000000005</c:v>
                </c:pt>
                <c:pt idx="10">
                  <c:v>0.13183500000000001</c:v>
                </c:pt>
                <c:pt idx="11">
                  <c:v>4.1781649999999981</c:v>
                </c:pt>
                <c:pt idx="12">
                  <c:v>8.6579090000000001</c:v>
                </c:pt>
                <c:pt idx="13">
                  <c:v>0.50930599999999981</c:v>
                </c:pt>
                <c:pt idx="14">
                  <c:v>0.84953199999999973</c:v>
                </c:pt>
              </c:numCache>
            </c:numRef>
          </c:val>
          <c:smooth val="0"/>
        </c:ser>
        <c:ser>
          <c:idx val="1"/>
          <c:order val="1"/>
          <c:tx>
            <c:strRef>
              <c:f>phase3!$D$2</c:f>
              <c:strCache>
                <c:ptCount val="1"/>
                <c:pt idx="0">
                  <c:v>Freq = 30</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phase3!$B$3:$B$17</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phase3!$D$3:$D$17</c:f>
              <c:numCache>
                <c:formatCode>General</c:formatCode>
                <c:ptCount val="15"/>
                <c:pt idx="0">
                  <c:v>10.267357000000001</c:v>
                </c:pt>
                <c:pt idx="1">
                  <c:v>0.17758699999999999</c:v>
                </c:pt>
                <c:pt idx="2">
                  <c:v>0.32862500000000011</c:v>
                </c:pt>
                <c:pt idx="3">
                  <c:v>4.8383440000000002</c:v>
                </c:pt>
                <c:pt idx="4">
                  <c:v>1.230159</c:v>
                </c:pt>
                <c:pt idx="5">
                  <c:v>1.1313439999999999</c:v>
                </c:pt>
                <c:pt idx="6">
                  <c:v>1.0515599999999998</c:v>
                </c:pt>
                <c:pt idx="7">
                  <c:v>10.441743000000001</c:v>
                </c:pt>
                <c:pt idx="8">
                  <c:v>4.6615519999999986</c:v>
                </c:pt>
                <c:pt idx="9">
                  <c:v>2.0350349999999997</c:v>
                </c:pt>
                <c:pt idx="10">
                  <c:v>14.258827999999999</c:v>
                </c:pt>
                <c:pt idx="11">
                  <c:v>2.0044219999999999</c:v>
                </c:pt>
                <c:pt idx="12">
                  <c:v>10.365047000000006</c:v>
                </c:pt>
                <c:pt idx="13">
                  <c:v>20.685203999999988</c:v>
                </c:pt>
                <c:pt idx="14">
                  <c:v>3.2781419999999999</c:v>
                </c:pt>
              </c:numCache>
            </c:numRef>
          </c:val>
          <c:smooth val="0"/>
        </c:ser>
        <c:ser>
          <c:idx val="2"/>
          <c:order val="2"/>
          <c:tx>
            <c:strRef>
              <c:f>phase3!$E$2</c:f>
              <c:strCache>
                <c:ptCount val="1"/>
                <c:pt idx="0">
                  <c:v>Freq = 60</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phase3!$B$3:$B$17</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phase3!$E$3:$E$17</c:f>
              <c:numCache>
                <c:formatCode>General</c:formatCode>
                <c:ptCount val="15"/>
                <c:pt idx="0">
                  <c:v>0.85426299999999977</c:v>
                </c:pt>
                <c:pt idx="1">
                  <c:v>1.9304380000000001</c:v>
                </c:pt>
                <c:pt idx="2">
                  <c:v>8.5867380000000004</c:v>
                </c:pt>
                <c:pt idx="3">
                  <c:v>3.8630770000000001</c:v>
                </c:pt>
                <c:pt idx="4">
                  <c:v>5.1684959999999975</c:v>
                </c:pt>
                <c:pt idx="5">
                  <c:v>6.483398000000002</c:v>
                </c:pt>
                <c:pt idx="6">
                  <c:v>3.6354299999999991</c:v>
                </c:pt>
                <c:pt idx="7">
                  <c:v>4.2985009999999981</c:v>
                </c:pt>
                <c:pt idx="8">
                  <c:v>3.545725</c:v>
                </c:pt>
                <c:pt idx="9">
                  <c:v>11.136722000000001</c:v>
                </c:pt>
                <c:pt idx="10">
                  <c:v>0.90245900000000001</c:v>
                </c:pt>
                <c:pt idx="11">
                  <c:v>2.4361979999999992</c:v>
                </c:pt>
                <c:pt idx="12">
                  <c:v>11.711857999999999</c:v>
                </c:pt>
                <c:pt idx="13">
                  <c:v>2.488639</c:v>
                </c:pt>
                <c:pt idx="14">
                  <c:v>7.4427999999999994E-2</c:v>
                </c:pt>
              </c:numCache>
            </c:numRef>
          </c:val>
          <c:smooth val="0"/>
        </c:ser>
        <c:ser>
          <c:idx val="3"/>
          <c:order val="3"/>
          <c:tx>
            <c:strRef>
              <c:f>phase3!$F$2</c:f>
              <c:strCache>
                <c:ptCount val="1"/>
                <c:pt idx="0">
                  <c:v>Freq = 120</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phase3!$B$3:$B$17</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phase3!$F$3:$F$17</c:f>
              <c:numCache>
                <c:formatCode>General</c:formatCode>
                <c:ptCount val="15"/>
                <c:pt idx="0">
                  <c:v>10.949032000000004</c:v>
                </c:pt>
                <c:pt idx="1">
                  <c:v>10.526594000000003</c:v>
                </c:pt>
                <c:pt idx="2">
                  <c:v>1.2261150000000001</c:v>
                </c:pt>
                <c:pt idx="3">
                  <c:v>9.5247799999999998</c:v>
                </c:pt>
                <c:pt idx="4">
                  <c:v>9.0956550000000007</c:v>
                </c:pt>
                <c:pt idx="5">
                  <c:v>10.453909000000003</c:v>
                </c:pt>
                <c:pt idx="6">
                  <c:v>9.4768090000000029</c:v>
                </c:pt>
                <c:pt idx="7">
                  <c:v>9.6600530000000013</c:v>
                </c:pt>
                <c:pt idx="8">
                  <c:v>10.642775</c:v>
                </c:pt>
                <c:pt idx="9">
                  <c:v>18.639095000000008</c:v>
                </c:pt>
                <c:pt idx="10">
                  <c:v>12.806903</c:v>
                </c:pt>
                <c:pt idx="11">
                  <c:v>24.803859000000006</c:v>
                </c:pt>
                <c:pt idx="12">
                  <c:v>12.289959</c:v>
                </c:pt>
                <c:pt idx="13">
                  <c:v>12.287932</c:v>
                </c:pt>
                <c:pt idx="14">
                  <c:v>32.715568000000012</c:v>
                </c:pt>
              </c:numCache>
            </c:numRef>
          </c:val>
          <c:smooth val="0"/>
        </c:ser>
        <c:ser>
          <c:idx val="4"/>
          <c:order val="4"/>
          <c:tx>
            <c:strRef>
              <c:f>phase3!$G$2</c:f>
              <c:strCache>
                <c:ptCount val="1"/>
                <c:pt idx="0">
                  <c:v>Freq = 240</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phase3!$B$3:$B$17</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phase3!$G$3:$G$17</c:f>
              <c:numCache>
                <c:formatCode>General</c:formatCode>
                <c:ptCount val="15"/>
                <c:pt idx="0">
                  <c:v>4.2739209999999996</c:v>
                </c:pt>
                <c:pt idx="1">
                  <c:v>8.298741999999999</c:v>
                </c:pt>
                <c:pt idx="2">
                  <c:v>2.2149909999999999</c:v>
                </c:pt>
                <c:pt idx="3">
                  <c:v>3.4760799999999987</c:v>
                </c:pt>
                <c:pt idx="4">
                  <c:v>4.6802590000000004</c:v>
                </c:pt>
                <c:pt idx="5">
                  <c:v>2.9758579999999983</c:v>
                </c:pt>
                <c:pt idx="6">
                  <c:v>15.542161999999999</c:v>
                </c:pt>
                <c:pt idx="7">
                  <c:v>16.994558000000001</c:v>
                </c:pt>
                <c:pt idx="8">
                  <c:v>4.6476339999999983</c:v>
                </c:pt>
                <c:pt idx="9">
                  <c:v>5.7495339999999997</c:v>
                </c:pt>
                <c:pt idx="10">
                  <c:v>10.450721</c:v>
                </c:pt>
                <c:pt idx="11">
                  <c:v>19.041464000000001</c:v>
                </c:pt>
                <c:pt idx="12">
                  <c:v>19.644524000000001</c:v>
                </c:pt>
                <c:pt idx="13">
                  <c:v>4.1630699999999985</c:v>
                </c:pt>
                <c:pt idx="14">
                  <c:v>27.139724999999999</c:v>
                </c:pt>
              </c:numCache>
            </c:numRef>
          </c:val>
          <c:smooth val="0"/>
        </c:ser>
        <c:dLbls>
          <c:showLegendKey val="0"/>
          <c:showVal val="0"/>
          <c:showCatName val="0"/>
          <c:showSerName val="0"/>
          <c:showPercent val="0"/>
          <c:showBubbleSize val="0"/>
        </c:dLbls>
        <c:smooth val="0"/>
        <c:axId val="236209776"/>
        <c:axId val="236210168"/>
      </c:lineChart>
      <c:catAx>
        <c:axId val="2362097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a:t>Number of the request</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236210168"/>
        <c:crosses val="autoZero"/>
        <c:auto val="1"/>
        <c:lblAlgn val="ctr"/>
        <c:lblOffset val="100"/>
        <c:noMultiLvlLbl val="0"/>
      </c:catAx>
      <c:valAx>
        <c:axId val="23621016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a:t>Time [S]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236209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Average response time according to frequency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lineChart>
        <c:grouping val="standard"/>
        <c:varyColors val="0"/>
        <c:ser>
          <c:idx val="1"/>
          <c:order val="1"/>
          <c:tx>
            <c:v>Phase 3 Results</c:v>
          </c:tx>
          <c:spPr>
            <a:ln w="34925" cap="rnd">
              <a:solidFill>
                <a:schemeClr val="accent2"/>
              </a:solidFill>
              <a:round/>
            </a:ln>
            <a:effectLst>
              <a:outerShdw blurRad="57150" dist="19050" dir="5400000" algn="ctr" rotWithShape="0">
                <a:srgbClr val="000000">
                  <a:alpha val="63000"/>
                </a:srgbClr>
              </a:outerShdw>
            </a:effectLst>
          </c:spPr>
          <c:marker>
            <c:symbol val="none"/>
          </c:marker>
          <c:errBars>
            <c:errDir val="y"/>
            <c:errBarType val="both"/>
            <c:errValType val="fixedVal"/>
            <c:noEndCap val="0"/>
            <c:val val="6"/>
            <c:spPr>
              <a:noFill/>
              <a:ln w="9525" cap="flat" cmpd="sng" algn="ctr">
                <a:solidFill>
                  <a:schemeClr val="lt1">
                    <a:lumMod val="95000"/>
                  </a:schemeClr>
                </a:solidFill>
                <a:round/>
              </a:ln>
              <a:effectLst/>
            </c:spPr>
          </c:errBars>
          <c:cat>
            <c:numRef>
              <c:f>phase3!$B$21:$B$25</c:f>
              <c:numCache>
                <c:formatCode>General</c:formatCode>
                <c:ptCount val="5"/>
                <c:pt idx="0">
                  <c:v>20</c:v>
                </c:pt>
                <c:pt idx="1">
                  <c:v>30</c:v>
                </c:pt>
                <c:pt idx="2">
                  <c:v>60</c:v>
                </c:pt>
                <c:pt idx="3">
                  <c:v>120</c:v>
                </c:pt>
                <c:pt idx="4">
                  <c:v>240</c:v>
                </c:pt>
              </c:numCache>
            </c:numRef>
          </c:cat>
          <c:val>
            <c:numRef>
              <c:f>phase3!$C$21:$C$25</c:f>
              <c:numCache>
                <c:formatCode>General</c:formatCode>
                <c:ptCount val="5"/>
                <c:pt idx="0">
                  <c:v>4.6274519333333313</c:v>
                </c:pt>
                <c:pt idx="1">
                  <c:v>5.7836632666666681</c:v>
                </c:pt>
                <c:pt idx="2">
                  <c:v>4.4744246666666667</c:v>
                </c:pt>
                <c:pt idx="3">
                  <c:v>13.006602533333337</c:v>
                </c:pt>
                <c:pt idx="4">
                  <c:v>9.9528828666666769</c:v>
                </c:pt>
              </c:numCache>
            </c:numRef>
          </c:val>
          <c:smooth val="0"/>
        </c:ser>
        <c:ser>
          <c:idx val="2"/>
          <c:order val="2"/>
          <c:tx>
            <c:v>Phase 2 Results</c:v>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phase3!$B$21:$B$25</c:f>
              <c:numCache>
                <c:formatCode>General</c:formatCode>
                <c:ptCount val="5"/>
                <c:pt idx="0">
                  <c:v>20</c:v>
                </c:pt>
                <c:pt idx="1">
                  <c:v>30</c:v>
                </c:pt>
                <c:pt idx="2">
                  <c:v>60</c:v>
                </c:pt>
                <c:pt idx="3">
                  <c:v>120</c:v>
                </c:pt>
                <c:pt idx="4">
                  <c:v>240</c:v>
                </c:pt>
              </c:numCache>
            </c:numRef>
          </c:cat>
          <c:val>
            <c:numRef>
              <c:f>phase3!$D$21:$D$25</c:f>
              <c:numCache>
                <c:formatCode>General</c:formatCode>
                <c:ptCount val="5"/>
                <c:pt idx="0">
                  <c:v>8.2052209999999999</c:v>
                </c:pt>
                <c:pt idx="1">
                  <c:v>7.3072650000000001</c:v>
                </c:pt>
                <c:pt idx="2">
                  <c:v>13.43859</c:v>
                </c:pt>
                <c:pt idx="3">
                  <c:v>19.022570000000002</c:v>
                </c:pt>
                <c:pt idx="4">
                  <c:v>22.47331999999999</c:v>
                </c:pt>
              </c:numCache>
            </c:numRef>
          </c:val>
          <c:smooth val="0"/>
        </c:ser>
        <c:dLbls>
          <c:showLegendKey val="0"/>
          <c:showVal val="0"/>
          <c:showCatName val="0"/>
          <c:showSerName val="0"/>
          <c:showPercent val="0"/>
          <c:showBubbleSize val="0"/>
        </c:dLbls>
        <c:smooth val="0"/>
        <c:axId val="236207816"/>
        <c:axId val="237838328"/>
        <c:extLst>
          <c:ext xmlns:c15="http://schemas.microsoft.com/office/drawing/2012/chart" uri="{02D57815-91ED-43cb-92C2-25804820EDAC}">
            <c15:filteredLineSeries>
              <c15: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cat>
                  <c:numRef>
                    <c:extLst>
                      <c:ext uri="{02D57815-91ED-43cb-92C2-25804820EDAC}">
                        <c15:formulaRef>
                          <c15:sqref>phase3!$B$21:$B$25</c15:sqref>
                        </c15:formulaRef>
                      </c:ext>
                    </c:extLst>
                    <c:numCache>
                      <c:formatCode>General</c:formatCode>
                      <c:ptCount val="5"/>
                      <c:pt idx="0">
                        <c:v>20</c:v>
                      </c:pt>
                      <c:pt idx="1">
                        <c:v>30</c:v>
                      </c:pt>
                      <c:pt idx="2">
                        <c:v>60</c:v>
                      </c:pt>
                      <c:pt idx="3">
                        <c:v>120</c:v>
                      </c:pt>
                      <c:pt idx="4">
                        <c:v>240</c:v>
                      </c:pt>
                    </c:numCache>
                  </c:numRef>
                </c:cat>
                <c:val>
                  <c:numRef>
                    <c:extLst>
                      <c:ext uri="{02D57815-91ED-43cb-92C2-25804820EDAC}">
                        <c15:formulaRef>
                          <c15:sqref>phase3!$B$21:$B$25</c15:sqref>
                        </c15:formulaRef>
                      </c:ext>
                    </c:extLst>
                    <c:numCache>
                      <c:formatCode>General</c:formatCode>
                      <c:ptCount val="5"/>
                      <c:pt idx="0">
                        <c:v>20</c:v>
                      </c:pt>
                      <c:pt idx="1">
                        <c:v>30</c:v>
                      </c:pt>
                      <c:pt idx="2">
                        <c:v>60</c:v>
                      </c:pt>
                      <c:pt idx="3">
                        <c:v>120</c:v>
                      </c:pt>
                      <c:pt idx="4">
                        <c:v>240</c:v>
                      </c:pt>
                    </c:numCache>
                  </c:numRef>
                </c:val>
                <c:smooth val="0"/>
              </c15:ser>
            </c15:filteredLineSeries>
          </c:ext>
        </c:extLst>
      </c:lineChart>
      <c:catAx>
        <c:axId val="2362078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a:t>Frequency [requests/min]</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237838328"/>
        <c:crosses val="autoZero"/>
        <c:auto val="1"/>
        <c:lblAlgn val="ctr"/>
        <c:lblOffset val="100"/>
        <c:noMultiLvlLbl val="0"/>
      </c:catAx>
      <c:valAx>
        <c:axId val="2378383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pt-PT"/>
                  <a:t>Average response time [s]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crossAx val="236207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4" name="Group 24"/>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PT"/>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PT"/>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PT"/>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pt-PT" smtClean="0"/>
              <a:t>Clique para editar o estilo</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fld id="{9E2D179E-A993-4124-B82B-E5DF71C1C6BE}" type="datetimeFigureOut">
              <a:rPr lang="en-US"/>
              <a:pPr>
                <a:defRPr/>
              </a:pPr>
              <a:t>11/28/2013</a:t>
            </a:fld>
            <a:endParaRPr lang="en-US"/>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p>
        </p:txBody>
      </p:sp>
      <p:sp>
        <p:nvSpPr>
          <p:cNvPr id="15" name="Slide Number Placeholder 5"/>
          <p:cNvSpPr>
            <a:spLocks noGrp="1"/>
          </p:cNvSpPr>
          <p:nvPr>
            <p:ph type="sldNum" sz="quarter" idx="12"/>
          </p:nvPr>
        </p:nvSpPr>
        <p:spPr>
          <a:xfrm>
            <a:off x="8275638" y="6116638"/>
            <a:ext cx="411162" cy="365125"/>
          </a:xfrm>
        </p:spPr>
        <p:txBody>
          <a:bodyPr/>
          <a:lstStyle>
            <a:lvl1pPr>
              <a:defRPr/>
            </a:lvl1pPr>
          </a:lstStyle>
          <a:p>
            <a:pPr>
              <a:defRPr/>
            </a:pPr>
            <a:fld id="{374DE52E-606F-47E0-9D01-A110EA673266}" type="slidenum">
              <a:rPr lang="en-US"/>
              <a:pPr>
                <a:defRPr/>
              </a:pPr>
              <a:t>‹nº›</a:t>
            </a:fld>
            <a:endParaRPr lang="en-US"/>
          </a:p>
        </p:txBody>
      </p:sp>
    </p:spTree>
    <p:extLst>
      <p:ext uri="{BB962C8B-B14F-4D97-AF65-F5344CB8AC3E}">
        <p14:creationId xmlns:p14="http://schemas.microsoft.com/office/powerpoint/2010/main" val="28138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smtClean="0"/>
              <a:t>Clique no ícone para adicionar uma imagem</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3"/>
          <p:cNvSpPr>
            <a:spLocks noGrp="1"/>
          </p:cNvSpPr>
          <p:nvPr>
            <p:ph type="dt" sz="half" idx="10"/>
          </p:nvPr>
        </p:nvSpPr>
        <p:spPr/>
        <p:txBody>
          <a:bodyPr/>
          <a:lstStyle>
            <a:lvl1pPr>
              <a:defRPr/>
            </a:lvl1pPr>
          </a:lstStyle>
          <a:p>
            <a:pPr>
              <a:defRPr/>
            </a:pPr>
            <a:fld id="{D50BE8A2-1070-43D4-BC9D-B1F3CC135BB8}" type="datetimeFigureOut">
              <a:rPr lang="en-US"/>
              <a:pPr>
                <a:defRPr/>
              </a:pPr>
              <a:t>11/28/2013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68451D-D5F6-41B3-8238-930BFF0B9784}" type="slidenum">
              <a:rPr lang="en-US"/>
              <a:pPr>
                <a:defRPr/>
              </a:pPr>
              <a:t>‹nº›</a:t>
            </a:fld>
            <a:endParaRPr lang="en-US"/>
          </a:p>
        </p:txBody>
      </p:sp>
    </p:spTree>
    <p:extLst>
      <p:ext uri="{BB962C8B-B14F-4D97-AF65-F5344CB8AC3E}">
        <p14:creationId xmlns:p14="http://schemas.microsoft.com/office/powerpoint/2010/main" val="61683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pt-PT" smtClean="0"/>
              <a:t>Clique para editar o estilo</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lvl1pPr>
              <a:defRPr/>
            </a:lvl1pPr>
          </a:lstStyle>
          <a:p>
            <a:pPr>
              <a:defRPr/>
            </a:pPr>
            <a:fld id="{E65EEAEB-4380-4635-8D4C-4D5B69817FFF}" type="datetimeFigureOut">
              <a:rPr lang="en-US"/>
              <a:pPr>
                <a:defRPr/>
              </a:pPr>
              <a:t>11/28/2013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EE6A70-561A-4CC7-B088-503EA13EB015}" type="slidenum">
              <a:rPr lang="en-US"/>
              <a:pPr>
                <a:defRPr/>
              </a:pPr>
              <a:t>‹nº›</a:t>
            </a:fld>
            <a:endParaRPr lang="en-US"/>
          </a:p>
        </p:txBody>
      </p:sp>
    </p:spTree>
    <p:extLst>
      <p:ext uri="{BB962C8B-B14F-4D97-AF65-F5344CB8AC3E}">
        <p14:creationId xmlns:p14="http://schemas.microsoft.com/office/powerpoint/2010/main" val="406897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effectLs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pt-PT" smtClean="0"/>
              <a:t>Clique para editar o estilo</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smtClean="0"/>
              <a:t>Clique para editar os estilos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7" name="Date Placeholder 3"/>
          <p:cNvSpPr>
            <a:spLocks noGrp="1"/>
          </p:cNvSpPr>
          <p:nvPr>
            <p:ph type="dt" sz="half" idx="14"/>
          </p:nvPr>
        </p:nvSpPr>
        <p:spPr/>
        <p:txBody>
          <a:bodyPr/>
          <a:lstStyle>
            <a:lvl1pPr>
              <a:defRPr/>
            </a:lvl1pPr>
          </a:lstStyle>
          <a:p>
            <a:pPr>
              <a:defRPr/>
            </a:pPr>
            <a:fld id="{962A1E2B-9A5B-410C-BB20-D1F2B5F5CDAD}" type="datetimeFigureOut">
              <a:rPr lang="en-US"/>
              <a:pPr>
                <a:defRPr/>
              </a:pPr>
              <a:t>11/28/2013</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CF0A45E3-2C5B-49AE-80EC-DA98B388B339}" type="slidenum">
              <a:rPr lang="en-US"/>
              <a:pPr>
                <a:defRPr/>
              </a:pPr>
              <a:t>‹nº›</a:t>
            </a:fld>
            <a:endParaRPr lang="en-US"/>
          </a:p>
        </p:txBody>
      </p:sp>
    </p:spTree>
    <p:extLst>
      <p:ext uri="{BB962C8B-B14F-4D97-AF65-F5344CB8AC3E}">
        <p14:creationId xmlns:p14="http://schemas.microsoft.com/office/powerpoint/2010/main" val="369517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pt-PT" smtClean="0"/>
              <a:t>Clique para editar o estilo</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lvl1pPr>
              <a:defRPr/>
            </a:lvl1pPr>
          </a:lstStyle>
          <a:p>
            <a:pPr>
              <a:defRPr/>
            </a:pPr>
            <a:fld id="{2343E813-C82E-4A31-93CE-0D581AA1C46F}" type="datetimeFigureOut">
              <a:rPr lang="en-US"/>
              <a:pPr>
                <a:defRPr/>
              </a:pPr>
              <a:t>11/28/2013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B1BE84-CE3F-46E5-812C-7956AF28415E}" type="slidenum">
              <a:rPr lang="en-US"/>
              <a:pPr>
                <a:defRPr/>
              </a:pPr>
              <a:t>‹nº›</a:t>
            </a:fld>
            <a:endParaRPr lang="en-US"/>
          </a:p>
        </p:txBody>
      </p:sp>
    </p:spTree>
    <p:extLst>
      <p:ext uri="{BB962C8B-B14F-4D97-AF65-F5344CB8AC3E}">
        <p14:creationId xmlns:p14="http://schemas.microsoft.com/office/powerpoint/2010/main" val="2030879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effectLs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pt-PT" smtClean="0"/>
              <a:t>Clique para editar o estilo</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pt-PT" smtClean="0"/>
              <a:t>Clique para editar os estilos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7" name="Date Placeholder 3"/>
          <p:cNvSpPr>
            <a:spLocks noGrp="1"/>
          </p:cNvSpPr>
          <p:nvPr>
            <p:ph type="dt" sz="half" idx="14"/>
          </p:nvPr>
        </p:nvSpPr>
        <p:spPr/>
        <p:txBody>
          <a:bodyPr/>
          <a:lstStyle>
            <a:lvl1pPr>
              <a:defRPr/>
            </a:lvl1pPr>
          </a:lstStyle>
          <a:p>
            <a:pPr>
              <a:defRPr/>
            </a:pPr>
            <a:fld id="{BEFD03B3-481C-40AB-9537-21011B5FC895}" type="datetimeFigureOut">
              <a:rPr lang="en-US"/>
              <a:pPr>
                <a:defRPr/>
              </a:pPr>
              <a:t>11/28/2013</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FB120D3D-6A3B-4597-8498-478E7A2F5312}" type="slidenum">
              <a:rPr lang="en-US"/>
              <a:pPr>
                <a:defRPr/>
              </a:pPr>
              <a:t>‹nº›</a:t>
            </a:fld>
            <a:endParaRPr lang="en-US"/>
          </a:p>
        </p:txBody>
      </p:sp>
    </p:spTree>
    <p:extLst>
      <p:ext uri="{BB962C8B-B14F-4D97-AF65-F5344CB8AC3E}">
        <p14:creationId xmlns:p14="http://schemas.microsoft.com/office/powerpoint/2010/main" val="2703100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pt-PT" smtClean="0"/>
              <a:t>Clique para editar o estilo</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pt-PT" smtClean="0"/>
              <a:t>Clique para editar os estilos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5" name="Date Placeholder 3"/>
          <p:cNvSpPr>
            <a:spLocks noGrp="1"/>
          </p:cNvSpPr>
          <p:nvPr>
            <p:ph type="dt" sz="half" idx="14"/>
          </p:nvPr>
        </p:nvSpPr>
        <p:spPr/>
        <p:txBody>
          <a:bodyPr/>
          <a:lstStyle>
            <a:lvl1pPr>
              <a:defRPr/>
            </a:lvl1pPr>
          </a:lstStyle>
          <a:p>
            <a:pPr>
              <a:defRPr/>
            </a:pPr>
            <a:fld id="{B600EBEA-3F3B-42E0-BDC0-97FFF35AA6C4}" type="datetimeFigureOut">
              <a:rPr lang="en-US"/>
              <a:pPr>
                <a:defRPr/>
              </a:pPr>
              <a:t>11/28/2013</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AA1F9877-43A9-41CC-A23E-96BB0A78DA1D}" type="slidenum">
              <a:rPr lang="en-US"/>
              <a:pPr>
                <a:defRPr/>
              </a:pPr>
              <a:t>‹nº›</a:t>
            </a:fld>
            <a:endParaRPr lang="en-US"/>
          </a:p>
        </p:txBody>
      </p:sp>
    </p:spTree>
    <p:extLst>
      <p:ext uri="{BB962C8B-B14F-4D97-AF65-F5344CB8AC3E}">
        <p14:creationId xmlns:p14="http://schemas.microsoft.com/office/powerpoint/2010/main" val="3303591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C7B06622-D787-4F2E-B755-72B638002CC7}" type="datetimeFigureOut">
              <a:rPr lang="en-US"/>
              <a:pPr>
                <a:defRPr/>
              </a:pPr>
              <a:t>11/28/2013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11739C-8A2A-4C17-BC0C-9C3764526864}" type="slidenum">
              <a:rPr lang="en-US"/>
              <a:pPr>
                <a:defRPr/>
              </a:pPr>
              <a:t>‹nº›</a:t>
            </a:fld>
            <a:endParaRPr lang="en-US"/>
          </a:p>
        </p:txBody>
      </p:sp>
    </p:spTree>
    <p:extLst>
      <p:ext uri="{BB962C8B-B14F-4D97-AF65-F5344CB8AC3E}">
        <p14:creationId xmlns:p14="http://schemas.microsoft.com/office/powerpoint/2010/main" val="1326571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lvl1pPr>
              <a:defRPr/>
            </a:lvl1pPr>
          </a:lstStyle>
          <a:p>
            <a:pPr>
              <a:defRPr/>
            </a:pPr>
            <a:fld id="{20079365-B507-4217-8D59-F95E28B9483F}" type="datetimeFigureOut">
              <a:rPr lang="en-US"/>
              <a:pPr>
                <a:defRPr/>
              </a:pPr>
              <a:t>11/28/2013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1790EC-0A84-4504-9A84-24EDE8887D9F}" type="slidenum">
              <a:rPr lang="en-US"/>
              <a:pPr>
                <a:defRPr/>
              </a:pPr>
              <a:t>‹nº›</a:t>
            </a:fld>
            <a:endParaRPr lang="en-US"/>
          </a:p>
        </p:txBody>
      </p:sp>
    </p:spTree>
    <p:extLst>
      <p:ext uri="{BB962C8B-B14F-4D97-AF65-F5344CB8AC3E}">
        <p14:creationId xmlns:p14="http://schemas.microsoft.com/office/powerpoint/2010/main" val="411927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pt-PT" smtClean="0"/>
              <a:t>Clique para editar o estilo</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fld id="{4998F112-8BA8-4957-8343-B67A25E120B2}" type="datetimeFigureOut">
              <a:rPr lang="en-US"/>
              <a:pPr>
                <a:defRPr/>
              </a:pPr>
              <a:t>11/28/2013</a:t>
            </a:fld>
            <a:endParaRPr lang="en-US"/>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258175" y="6108700"/>
            <a:ext cx="428625" cy="365125"/>
          </a:xfrm>
        </p:spPr>
        <p:txBody>
          <a:bodyPr/>
          <a:lstStyle>
            <a:lvl1pPr>
              <a:defRPr/>
            </a:lvl1pPr>
          </a:lstStyle>
          <a:p>
            <a:pPr>
              <a:defRPr/>
            </a:pPr>
            <a:fld id="{5A28E4E1-E412-45E8-A835-122C6FBEB461}" type="slidenum">
              <a:rPr lang="en-US"/>
              <a:pPr>
                <a:defRPr/>
              </a:pPr>
              <a:t>‹nº›</a:t>
            </a:fld>
            <a:endParaRPr lang="en-US"/>
          </a:p>
        </p:txBody>
      </p:sp>
    </p:spTree>
    <p:extLst>
      <p:ext uri="{BB962C8B-B14F-4D97-AF65-F5344CB8AC3E}">
        <p14:creationId xmlns:p14="http://schemas.microsoft.com/office/powerpoint/2010/main" val="236587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lvl1pPr>
              <a:defRPr/>
            </a:lvl1pPr>
          </a:lstStyle>
          <a:p>
            <a:pPr>
              <a:defRPr/>
            </a:pPr>
            <a:fld id="{0E949B3F-8447-48C5-8B1A-7586B3E94B47}" type="datetimeFigureOut">
              <a:rPr lang="en-US"/>
              <a:pPr>
                <a:defRPr/>
              </a:pPr>
              <a:t>11/28/2013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F18B91-3C0F-4D62-A385-069D296803BF}" type="slidenum">
              <a:rPr lang="en-US"/>
              <a:pPr>
                <a:defRPr/>
              </a:pPr>
              <a:t>‹nº›</a:t>
            </a:fld>
            <a:endParaRPr lang="en-US"/>
          </a:p>
        </p:txBody>
      </p:sp>
    </p:spTree>
    <p:extLst>
      <p:ext uri="{BB962C8B-B14F-4D97-AF65-F5344CB8AC3E}">
        <p14:creationId xmlns:p14="http://schemas.microsoft.com/office/powerpoint/2010/main" val="330190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pt-PT" smtClean="0"/>
              <a:t>Clique para editar o estilo</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3"/>
          <p:cNvSpPr>
            <a:spLocks noGrp="1"/>
          </p:cNvSpPr>
          <p:nvPr>
            <p:ph type="dt" sz="half" idx="10"/>
          </p:nvPr>
        </p:nvSpPr>
        <p:spPr/>
        <p:txBody>
          <a:bodyPr/>
          <a:lstStyle>
            <a:lvl1pPr>
              <a:defRPr/>
            </a:lvl1pPr>
          </a:lstStyle>
          <a:p>
            <a:pPr>
              <a:defRPr/>
            </a:pPr>
            <a:fld id="{F0BEA583-9CF8-4F14-B9DC-625B4AED4DFE}" type="datetimeFigureOut">
              <a:rPr lang="en-US"/>
              <a:pPr>
                <a:defRPr/>
              </a:pPr>
              <a:t>11/28/2013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14CE796-1AD9-4716-B1D3-4F86238408F4}" type="slidenum">
              <a:rPr lang="en-US"/>
              <a:pPr>
                <a:defRPr/>
              </a:pPr>
              <a:t>‹nº›</a:t>
            </a:fld>
            <a:endParaRPr lang="en-US"/>
          </a:p>
        </p:txBody>
      </p:sp>
    </p:spTree>
    <p:extLst>
      <p:ext uri="{BB962C8B-B14F-4D97-AF65-F5344CB8AC3E}">
        <p14:creationId xmlns:p14="http://schemas.microsoft.com/office/powerpoint/2010/main" val="210489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3"/>
          <p:cNvSpPr>
            <a:spLocks noGrp="1"/>
          </p:cNvSpPr>
          <p:nvPr>
            <p:ph type="dt" sz="half" idx="10"/>
          </p:nvPr>
        </p:nvSpPr>
        <p:spPr/>
        <p:txBody>
          <a:bodyPr/>
          <a:lstStyle>
            <a:lvl1pPr>
              <a:defRPr/>
            </a:lvl1pPr>
          </a:lstStyle>
          <a:p>
            <a:pPr>
              <a:defRPr/>
            </a:pPr>
            <a:fld id="{C9CBC139-B722-4815-8476-70A49EAC658E}" type="datetimeFigureOut">
              <a:rPr lang="en-US"/>
              <a:pPr>
                <a:defRPr/>
              </a:pPr>
              <a:t>11/28/2013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536CC06-2E6D-438C-B478-BD236D2568D5}" type="slidenum">
              <a:rPr lang="en-US"/>
              <a:pPr>
                <a:defRPr/>
              </a:pPr>
              <a:t>‹nº›</a:t>
            </a:fld>
            <a:endParaRPr lang="en-US"/>
          </a:p>
        </p:txBody>
      </p:sp>
    </p:spTree>
    <p:extLst>
      <p:ext uri="{BB962C8B-B14F-4D97-AF65-F5344CB8AC3E}">
        <p14:creationId xmlns:p14="http://schemas.microsoft.com/office/powerpoint/2010/main" val="57334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3"/>
          <p:cNvSpPr>
            <a:spLocks noGrp="1"/>
          </p:cNvSpPr>
          <p:nvPr>
            <p:ph type="dt" sz="half" idx="10"/>
          </p:nvPr>
        </p:nvSpPr>
        <p:spPr/>
        <p:txBody>
          <a:bodyPr/>
          <a:lstStyle>
            <a:lvl1pPr>
              <a:defRPr/>
            </a:lvl1pPr>
          </a:lstStyle>
          <a:p>
            <a:pPr>
              <a:defRPr/>
            </a:pPr>
            <a:fld id="{645EC1B0-A1D9-4E00-ACB0-DDC20D6A36F8}" type="datetimeFigureOut">
              <a:rPr lang="en-US"/>
              <a:pPr>
                <a:defRPr/>
              </a:pPr>
              <a:t>11/28/2013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A72837A-400D-4BE8-AD4A-40A5D99720F2}" type="slidenum">
              <a:rPr lang="en-US"/>
              <a:pPr>
                <a:defRPr/>
              </a:pPr>
              <a:t>‹nº›</a:t>
            </a:fld>
            <a:endParaRPr lang="en-US"/>
          </a:p>
        </p:txBody>
      </p:sp>
    </p:spTree>
    <p:extLst>
      <p:ext uri="{BB962C8B-B14F-4D97-AF65-F5344CB8AC3E}">
        <p14:creationId xmlns:p14="http://schemas.microsoft.com/office/powerpoint/2010/main" val="256681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FD81B90-E951-4ACF-B648-D1D942F42292}" type="datetimeFigureOut">
              <a:rPr lang="en-US"/>
              <a:pPr>
                <a:defRPr/>
              </a:pPr>
              <a:t>11/28/2013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24C4D9-ED8F-4434-82D7-8F06EE8F9082}" type="slidenum">
              <a:rPr lang="en-US"/>
              <a:pPr>
                <a:defRPr/>
              </a:pPr>
              <a:t>‹nº›</a:t>
            </a:fld>
            <a:endParaRPr lang="en-US"/>
          </a:p>
        </p:txBody>
      </p:sp>
    </p:spTree>
    <p:extLst>
      <p:ext uri="{BB962C8B-B14F-4D97-AF65-F5344CB8AC3E}">
        <p14:creationId xmlns:p14="http://schemas.microsoft.com/office/powerpoint/2010/main" val="403537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pt-PT" smtClean="0"/>
              <a:t>Clique para editar o estilo</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3"/>
          <p:cNvSpPr>
            <a:spLocks noGrp="1"/>
          </p:cNvSpPr>
          <p:nvPr>
            <p:ph type="dt" sz="half" idx="10"/>
          </p:nvPr>
        </p:nvSpPr>
        <p:spPr/>
        <p:txBody>
          <a:bodyPr/>
          <a:lstStyle>
            <a:lvl1pPr>
              <a:defRPr/>
            </a:lvl1pPr>
          </a:lstStyle>
          <a:p>
            <a:pPr>
              <a:defRPr/>
            </a:pPr>
            <a:fld id="{08C26678-1A6D-4EF3-AE9A-285D093B0BB4}" type="datetimeFigureOut">
              <a:rPr lang="en-US"/>
              <a:pPr>
                <a:defRPr/>
              </a:pPr>
              <a:t>11/28/2013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F6DB53-8CD5-477F-BEA1-0C72CED28DC7}" type="slidenum">
              <a:rPr lang="en-US"/>
              <a:pPr>
                <a:defRPr/>
              </a:pPr>
              <a:t>‹nº›</a:t>
            </a:fld>
            <a:endParaRPr lang="en-US"/>
          </a:p>
        </p:txBody>
      </p:sp>
    </p:spTree>
    <p:extLst>
      <p:ext uri="{BB962C8B-B14F-4D97-AF65-F5344CB8AC3E}">
        <p14:creationId xmlns:p14="http://schemas.microsoft.com/office/powerpoint/2010/main" val="214951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pt-PT" smtClean="0"/>
              <a:t>Clique para editar o estilo</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noProof="0" smtClean="0"/>
              <a:t>Clique no ícone para adicionar uma imagem</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3"/>
          <p:cNvSpPr>
            <a:spLocks noGrp="1"/>
          </p:cNvSpPr>
          <p:nvPr>
            <p:ph type="dt" sz="half" idx="10"/>
          </p:nvPr>
        </p:nvSpPr>
        <p:spPr/>
        <p:txBody>
          <a:bodyPr/>
          <a:lstStyle>
            <a:lvl1pPr>
              <a:defRPr/>
            </a:lvl1pPr>
          </a:lstStyle>
          <a:p>
            <a:pPr>
              <a:defRPr/>
            </a:pPr>
            <a:fld id="{7888BA14-6807-4C93-989F-7B7F5D23259C}" type="datetimeFigureOut">
              <a:rPr lang="en-US"/>
              <a:pPr>
                <a:defRPr/>
              </a:pPr>
              <a:t>11/28/2013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D86E30-2D27-41DA-8D0A-14EE9293B6DD}" type="slidenum">
              <a:rPr lang="en-US"/>
              <a:pPr>
                <a:defRPr/>
              </a:pPr>
              <a:t>‹nº›</a:t>
            </a:fld>
            <a:endParaRPr lang="en-US"/>
          </a:p>
        </p:txBody>
      </p:sp>
    </p:spTree>
    <p:extLst>
      <p:ext uri="{BB962C8B-B14F-4D97-AF65-F5344CB8AC3E}">
        <p14:creationId xmlns:p14="http://schemas.microsoft.com/office/powerpoint/2010/main" val="153733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PT"/>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smtClean="0"/>
              <a:t>Clique para editar o estilo</a:t>
            </a:r>
            <a:endParaRPr lang="en-US" smtClean="0"/>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smtClean="0"/>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smtClean="0">
                <a:solidFill>
                  <a:schemeClr val="tx1"/>
                </a:solidFill>
                <a:effectLst/>
                <a:latin typeface="+mn-lt"/>
              </a:defRPr>
            </a:lvl1pPr>
          </a:lstStyle>
          <a:p>
            <a:pPr>
              <a:defRPr/>
            </a:pPr>
            <a:fld id="{8EF82D1E-7B71-45F3-8CE0-0BF3D329CEDE}" type="datetimeFigureOut">
              <a:rPr lang="en-US"/>
              <a:pPr>
                <a:defRPr/>
              </a:pPr>
              <a:t>11/28/2013</a:t>
            </a:fld>
            <a:endParaRPr lang="en-US"/>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eaLnBrk="1" hangingPunct="1">
              <a:defRPr sz="1000" b="0" i="0" smtClean="0">
                <a:solidFill>
                  <a:schemeClr val="tx1"/>
                </a:solidFill>
                <a:effectLst/>
                <a:latin typeface="+mn-lt"/>
              </a:defRPr>
            </a:lvl1pPr>
          </a:lstStyle>
          <a:p>
            <a:pPr>
              <a:defRPr/>
            </a:pPr>
            <a:fld id="{E5B9E950-9B25-498C-8403-D8BDF27343FF}"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63" r:id="rId12"/>
    <p:sldLayoutId id="2147483957" r:id="rId13"/>
    <p:sldLayoutId id="2147483964" r:id="rId14"/>
    <p:sldLayoutId id="2147483958" r:id="rId15"/>
    <p:sldLayoutId id="2147483959" r:id="rId16"/>
    <p:sldLayoutId id="2147483960"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panose="020B0503020204020204" pitchFamily="34" charset="0"/>
        </a:defRPr>
      </a:lvl2pPr>
      <a:lvl3pPr algn="ctr" defTabSz="457200" rtl="0" fontAlgn="base">
        <a:spcBef>
          <a:spcPct val="0"/>
        </a:spcBef>
        <a:spcAft>
          <a:spcPct val="0"/>
        </a:spcAft>
        <a:defRPr sz="4000">
          <a:solidFill>
            <a:schemeClr val="tx1"/>
          </a:solidFill>
          <a:latin typeface="Corbel" panose="020B0503020204020204" pitchFamily="34" charset="0"/>
        </a:defRPr>
      </a:lvl3pPr>
      <a:lvl4pPr algn="ctr" defTabSz="457200" rtl="0" fontAlgn="base">
        <a:spcBef>
          <a:spcPct val="0"/>
        </a:spcBef>
        <a:spcAft>
          <a:spcPct val="0"/>
        </a:spcAft>
        <a:defRPr sz="4000">
          <a:solidFill>
            <a:schemeClr val="tx1"/>
          </a:solidFill>
          <a:latin typeface="Corbel" panose="020B0503020204020204" pitchFamily="34" charset="0"/>
        </a:defRPr>
      </a:lvl4pPr>
      <a:lvl5pPr algn="ctr" defTabSz="457200" rtl="0" fontAlgn="base">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B96C11"/>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B96C11"/>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B96C11"/>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B96C11"/>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B96C11"/>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1739900" y="914400"/>
            <a:ext cx="6946900" cy="3487738"/>
          </a:xfrm>
        </p:spPr>
        <p:txBody>
          <a:bodyPr/>
          <a:lstStyle/>
          <a:p>
            <a:pPr algn="ctr"/>
            <a:r>
              <a:rPr lang="en-US" dirty="0" smtClean="0">
                <a:ln>
                  <a:noFill/>
                </a:ln>
                <a:latin typeface="Tahoma" panose="020B0604030504040204" pitchFamily="34" charset="0"/>
                <a:ea typeface="Tahoma" panose="020B0604030504040204" pitchFamily="34" charset="0"/>
                <a:cs typeface="Tahoma" panose="020B0604030504040204" pitchFamily="34" charset="0"/>
              </a:rPr>
              <a:t>MCC 2013 – Node.js scaling with </a:t>
            </a:r>
            <a:r>
              <a:rPr lang="en-US" dirty="0" err="1" smtClean="0">
                <a:ln>
                  <a:noFill/>
                </a:ln>
                <a:latin typeface="Tahoma" panose="020B0604030504040204" pitchFamily="34" charset="0"/>
                <a:ea typeface="Tahoma" panose="020B0604030504040204" pitchFamily="34" charset="0"/>
                <a:cs typeface="Tahoma" panose="020B0604030504040204" pitchFamily="34" charset="0"/>
              </a:rPr>
              <a:t>OpenStack</a:t>
            </a:r>
            <a:endParaRPr lang="en-US" dirty="0" smtClean="0">
              <a:ln>
                <a:noFill/>
              </a:ln>
              <a:latin typeface="Tahoma" panose="020B0604030504040204" pitchFamily="34" charset="0"/>
              <a:ea typeface="Tahoma" panose="020B0604030504040204" pitchFamily="34" charset="0"/>
              <a:cs typeface="Tahoma" panose="020B0604030504040204" pitchFamily="34" charset="0"/>
            </a:endParaRPr>
          </a:p>
        </p:txBody>
      </p:sp>
      <p:sp>
        <p:nvSpPr>
          <p:cNvPr id="6147" name="Subtitle 2"/>
          <p:cNvSpPr>
            <a:spLocks noGrp="1"/>
          </p:cNvSpPr>
          <p:nvPr>
            <p:ph type="subTitle" idx="1"/>
          </p:nvPr>
        </p:nvSpPr>
        <p:spPr>
          <a:xfrm>
            <a:off x="2924175" y="4402138"/>
            <a:ext cx="5762625" cy="1365250"/>
          </a:xfrm>
        </p:spPr>
        <p:txBody>
          <a:bodyPr/>
          <a:lstStyle/>
          <a:p>
            <a:pPr>
              <a:spcAft>
                <a:spcPct val="0"/>
              </a:spcAft>
            </a:pPr>
            <a:r>
              <a:rPr lang="en-US" dirty="0" smtClean="0">
                <a:latin typeface="Times New Roman" pitchFamily="18" charset="0"/>
                <a:cs typeface="Times New Roman" pitchFamily="18" charset="0"/>
              </a:rPr>
              <a:t>Group 09</a:t>
            </a:r>
          </a:p>
          <a:p>
            <a:pPr>
              <a:spcAft>
                <a:spcPct val="0"/>
              </a:spcAft>
            </a:pPr>
            <a:r>
              <a:rPr lang="en-US" dirty="0" smtClean="0">
                <a:latin typeface="Times New Roman" pitchFamily="18" charset="0"/>
                <a:cs typeface="Times New Roman" pitchFamily="18" charset="0"/>
              </a:rPr>
              <a:t>alberto.barraja@aalto.fi</a:t>
            </a:r>
          </a:p>
          <a:p>
            <a:pPr>
              <a:spcAft>
                <a:spcPct val="0"/>
              </a:spcAft>
            </a:pPr>
            <a:r>
              <a:rPr lang="pt-PT" dirty="0" smtClean="0">
                <a:latin typeface="Times New Roman" pitchFamily="18" charset="0"/>
                <a:cs typeface="Times New Roman" pitchFamily="18" charset="0"/>
              </a:rPr>
              <a:t>joao.reisperesdeseixas@aalto.fi</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88933" y="588483"/>
            <a:ext cx="7928974" cy="650875"/>
          </a:xfrm>
        </p:spPr>
        <p:txBody>
          <a:bodyPr rtlCol="0">
            <a:noAutofit/>
          </a:bodyPr>
          <a:lstStyle/>
          <a:p>
            <a:pPr fontAlgn="auto">
              <a:spcAft>
                <a:spcPts val="0"/>
              </a:spcAft>
              <a:defRPr/>
            </a:pPr>
            <a:r>
              <a:rPr lang="en-US" sz="3200" b="1" i="1" dirty="0" smtClean="0">
                <a:latin typeface="Tahoma" panose="020B0604030504040204" pitchFamily="34" charset="0"/>
                <a:ea typeface="Tahoma" panose="020B0604030504040204" pitchFamily="34" charset="0"/>
                <a:cs typeface="Tahoma" panose="020B0604030504040204" pitchFamily="34" charset="0"/>
              </a:rPr>
              <a:t>Phase 1 - </a:t>
            </a:r>
            <a:r>
              <a:rPr lang="it-IT" sz="3200" b="1" i="1" dirty="0" err="1" smtClean="0">
                <a:latin typeface="Tahoma" panose="020B0604030504040204" pitchFamily="34" charset="0"/>
                <a:ea typeface="Tahoma" panose="020B0604030504040204" pitchFamily="34" charset="0"/>
                <a:cs typeface="Tahoma" panose="020B0604030504040204" pitchFamily="34" charset="0"/>
              </a:rPr>
              <a:t>one</a:t>
            </a:r>
            <a:r>
              <a:rPr lang="it-IT" sz="3200" b="1" i="1" dirty="0" smtClean="0">
                <a:latin typeface="Tahoma" panose="020B0604030504040204" pitchFamily="34" charset="0"/>
                <a:ea typeface="Tahoma" panose="020B0604030504040204" pitchFamily="34" charset="0"/>
                <a:cs typeface="Tahoma" panose="020B0604030504040204" pitchFamily="34" charset="0"/>
              </a:rPr>
              <a:t> </a:t>
            </a:r>
            <a:r>
              <a:rPr lang="it-IT" sz="3200" b="1" i="1" dirty="0" err="1" smtClean="0">
                <a:latin typeface="Tahoma" panose="020B0604030504040204" pitchFamily="34" charset="0"/>
                <a:ea typeface="Tahoma" panose="020B0604030504040204" pitchFamily="34" charset="0"/>
                <a:cs typeface="Tahoma" panose="020B0604030504040204" pitchFamily="34" charset="0"/>
              </a:rPr>
              <a:t>back-end</a:t>
            </a:r>
            <a:r>
              <a:rPr lang="it-IT" sz="3200" b="1" i="1" dirty="0" smtClean="0">
                <a:latin typeface="Tahoma" panose="020B0604030504040204" pitchFamily="34" charset="0"/>
                <a:ea typeface="Tahoma" panose="020B0604030504040204" pitchFamily="34" charset="0"/>
                <a:cs typeface="Tahoma" panose="020B0604030504040204" pitchFamily="34" charset="0"/>
              </a:rPr>
              <a:t> </a:t>
            </a:r>
            <a:r>
              <a:rPr lang="it-IT" sz="3200" b="1" i="1" dirty="0" err="1" smtClean="0">
                <a:latin typeface="Tahoma" panose="020B0604030504040204" pitchFamily="34" charset="0"/>
                <a:ea typeface="Tahoma" panose="020B0604030504040204" pitchFamily="34" charset="0"/>
                <a:cs typeface="Tahoma" panose="020B0604030504040204" pitchFamily="34" charset="0"/>
              </a:rPr>
              <a:t>process</a:t>
            </a:r>
            <a:endParaRPr lang="en-US" sz="3200" b="1" i="1" dirty="0" smtClean="0">
              <a:latin typeface="Tahoma" panose="020B0604030504040204" pitchFamily="34" charset="0"/>
              <a:ea typeface="Tahoma" panose="020B0604030504040204" pitchFamily="34" charset="0"/>
              <a:cs typeface="Tahoma" panose="020B0604030504040204" pitchFamily="34" charset="0"/>
            </a:endParaRPr>
          </a:p>
        </p:txBody>
      </p:sp>
      <p:sp>
        <p:nvSpPr>
          <p:cNvPr id="14338" name="Content Placeholder 2"/>
          <p:cNvSpPr>
            <a:spLocks noGrp="1"/>
          </p:cNvSpPr>
          <p:nvPr>
            <p:ph sz="half" idx="1"/>
          </p:nvPr>
        </p:nvSpPr>
        <p:spPr>
          <a:xfrm>
            <a:off x="688933" y="1515650"/>
            <a:ext cx="7928974" cy="4246323"/>
          </a:xfrm>
        </p:spPr>
        <p:txBody>
          <a:bodyPr rtlCol="0">
            <a:normAutofit/>
          </a:bodyPr>
          <a:lstStyle/>
          <a:p>
            <a:pPr algn="just" fontAlgn="auto">
              <a:buClr>
                <a:schemeClr val="accent1">
                  <a:lumMod val="75000"/>
                </a:schemeClr>
              </a:buClr>
              <a:buFont typeface="Arial"/>
              <a:buChar char="•"/>
              <a:defRPr/>
            </a:pPr>
            <a:r>
              <a:rPr lang="en-US" sz="2000" dirty="0" smtClean="0">
                <a:latin typeface="Tahoma" pitchFamily="34" charset="0"/>
                <a:ea typeface="Tahoma" pitchFamily="34" charset="0"/>
                <a:cs typeface="Tahoma" pitchFamily="34" charset="0"/>
              </a:rPr>
              <a:t>It was required to deploy an hash breaker in </a:t>
            </a:r>
            <a:r>
              <a:rPr lang="en-US" sz="2000" dirty="0" smtClean="0">
                <a:latin typeface="Tahoma" pitchFamily="34" charset="0"/>
                <a:ea typeface="Tahoma" pitchFamily="34" charset="0"/>
                <a:cs typeface="Tahoma" pitchFamily="34" charset="0"/>
              </a:rPr>
              <a:t>an </a:t>
            </a:r>
            <a:r>
              <a:rPr lang="en-US" sz="2000" dirty="0" err="1" smtClean="0">
                <a:latin typeface="Tahoma" pitchFamily="34" charset="0"/>
                <a:ea typeface="Tahoma" pitchFamily="34" charset="0"/>
                <a:cs typeface="Tahoma" pitchFamily="34" charset="0"/>
              </a:rPr>
              <a:t>OpenStack</a:t>
            </a:r>
            <a:r>
              <a:rPr lang="en-US" sz="2000" dirty="0" smtClean="0">
                <a:latin typeface="Tahoma" pitchFamily="34" charset="0"/>
                <a:ea typeface="Tahoma" pitchFamily="34" charset="0"/>
                <a:cs typeface="Tahoma" pitchFamily="34" charset="0"/>
              </a:rPr>
              <a:t> instance</a:t>
            </a:r>
            <a:r>
              <a:rPr lang="en-US" sz="2000"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and develop a  script that </a:t>
            </a:r>
            <a:r>
              <a:rPr lang="en-US" sz="2000" dirty="0" smtClean="0">
                <a:latin typeface="Tahoma" pitchFamily="34" charset="0"/>
                <a:ea typeface="Tahoma" pitchFamily="34" charset="0"/>
                <a:cs typeface="Tahoma" pitchFamily="34" charset="0"/>
              </a:rPr>
              <a:t>sends </a:t>
            </a:r>
            <a:r>
              <a:rPr lang="en-US" sz="2000" dirty="0" smtClean="0">
                <a:latin typeface="Tahoma" pitchFamily="34" charset="0"/>
                <a:ea typeface="Tahoma" pitchFamily="34" charset="0"/>
                <a:cs typeface="Tahoma" pitchFamily="34" charset="0"/>
              </a:rPr>
              <a:t>to it HTTP requests.</a:t>
            </a:r>
          </a:p>
          <a:p>
            <a:pPr algn="just" fontAlgn="auto">
              <a:buClr>
                <a:schemeClr val="accent1">
                  <a:lumMod val="75000"/>
                </a:schemeClr>
              </a:buClr>
              <a:buFont typeface="Arial"/>
              <a:buChar char="•"/>
              <a:defRPr/>
            </a:pPr>
            <a:r>
              <a:rPr lang="en-US" sz="2000" dirty="0" smtClean="0">
                <a:latin typeface="Tahoma" pitchFamily="34" charset="0"/>
                <a:ea typeface="Tahoma" pitchFamily="34" charset="0"/>
                <a:cs typeface="Tahoma" pitchFamily="34" charset="0"/>
              </a:rPr>
              <a:t>The requests </a:t>
            </a:r>
            <a:r>
              <a:rPr lang="en-US" sz="2000" dirty="0" smtClean="0">
                <a:latin typeface="Tahoma" pitchFamily="34" charset="0"/>
                <a:ea typeface="Tahoma" pitchFamily="34" charset="0"/>
                <a:cs typeface="Tahoma" pitchFamily="34" charset="0"/>
              </a:rPr>
              <a:t>contains </a:t>
            </a:r>
            <a:r>
              <a:rPr lang="en-US" sz="2000" dirty="0" smtClean="0">
                <a:latin typeface="Tahoma" pitchFamily="34" charset="0"/>
                <a:ea typeface="Tahoma" pitchFamily="34" charset="0"/>
                <a:cs typeface="Tahoma" pitchFamily="34" charset="0"/>
              </a:rPr>
              <a:t>a </a:t>
            </a:r>
            <a:r>
              <a:rPr lang="en-US" sz="2000" dirty="0" smtClean="0">
                <a:latin typeface="Tahoma" pitchFamily="34" charset="0"/>
                <a:ea typeface="Tahoma" pitchFamily="34" charset="0"/>
                <a:cs typeface="Tahoma" pitchFamily="34" charset="0"/>
              </a:rPr>
              <a:t>SHA</a:t>
            </a:r>
            <a:r>
              <a:rPr lang="en-US" sz="2000" dirty="0" smtClean="0">
                <a:latin typeface="Tahoma" pitchFamily="34" charset="0"/>
                <a:ea typeface="Tahoma" pitchFamily="34" charset="0"/>
                <a:cs typeface="Tahoma" pitchFamily="34" charset="0"/>
              </a:rPr>
              <a:t>1 </a:t>
            </a:r>
            <a:r>
              <a:rPr lang="en-US" sz="2000" dirty="0" smtClean="0">
                <a:latin typeface="Tahoma" pitchFamily="34" charset="0"/>
                <a:ea typeface="Tahoma" pitchFamily="34" charset="0"/>
                <a:cs typeface="Tahoma" pitchFamily="34" charset="0"/>
              </a:rPr>
              <a:t>hash generated </a:t>
            </a:r>
            <a:r>
              <a:rPr lang="en-US" sz="2000" dirty="0" smtClean="0">
                <a:latin typeface="Tahoma" pitchFamily="34" charset="0"/>
                <a:ea typeface="Tahoma" pitchFamily="34" charset="0"/>
                <a:cs typeface="Tahoma" pitchFamily="34" charset="0"/>
              </a:rPr>
              <a:t>by a 3 </a:t>
            </a:r>
            <a:r>
              <a:rPr lang="en-US" sz="2000" dirty="0" smtClean="0">
                <a:latin typeface="Tahoma" pitchFamily="34" charset="0"/>
                <a:ea typeface="Tahoma" pitchFamily="34" charset="0"/>
                <a:cs typeface="Tahoma" pitchFamily="34" charset="0"/>
              </a:rPr>
              <a:t>letters random generated word.</a:t>
            </a:r>
          </a:p>
          <a:p>
            <a:pPr algn="just" fontAlgn="auto">
              <a:buClr>
                <a:schemeClr val="accent1">
                  <a:lumMod val="75000"/>
                </a:schemeClr>
              </a:buClr>
              <a:buFont typeface="Arial"/>
              <a:buChar char="•"/>
              <a:defRPr/>
            </a:pPr>
            <a:r>
              <a:rPr lang="en-US" sz="2000" dirty="0" smtClean="0">
                <a:latin typeface="Tahoma" pitchFamily="34" charset="0"/>
                <a:ea typeface="Tahoma" pitchFamily="34" charset="0"/>
                <a:cs typeface="Tahoma" pitchFamily="34" charset="0"/>
              </a:rPr>
              <a:t>The hash breaker </a:t>
            </a:r>
            <a:r>
              <a:rPr lang="en-US" sz="2000" dirty="0" smtClean="0">
                <a:latin typeface="Tahoma" pitchFamily="34" charset="0"/>
                <a:ea typeface="Tahoma" pitchFamily="34" charset="0"/>
                <a:cs typeface="Tahoma" pitchFamily="34" charset="0"/>
              </a:rPr>
              <a:t>has </a:t>
            </a:r>
            <a:r>
              <a:rPr lang="en-US" sz="2000" dirty="0" smtClean="0">
                <a:latin typeface="Tahoma" pitchFamily="34" charset="0"/>
                <a:ea typeface="Tahoma" pitchFamily="34" charset="0"/>
                <a:cs typeface="Tahoma" pitchFamily="34" charset="0"/>
              </a:rPr>
              <a:t>to crack the hashes sent in the HTTP requests and returns the response. </a:t>
            </a:r>
          </a:p>
          <a:p>
            <a:pPr algn="just" fontAlgn="auto">
              <a:buClr>
                <a:schemeClr val="accent1">
                  <a:lumMod val="75000"/>
                </a:schemeClr>
              </a:buClr>
              <a:buFont typeface="Arial"/>
              <a:buChar char="•"/>
              <a:defRPr/>
            </a:pPr>
            <a:r>
              <a:rPr lang="en-US" sz="2000" dirty="0" smtClean="0">
                <a:latin typeface="Tahoma" pitchFamily="34" charset="0"/>
                <a:ea typeface="Tahoma" pitchFamily="34" charset="0"/>
                <a:cs typeface="Tahoma" pitchFamily="34" charset="0"/>
              </a:rPr>
              <a:t>The response time was logged </a:t>
            </a:r>
            <a:r>
              <a:rPr lang="en-US" sz="2000" dirty="0" smtClean="0">
                <a:latin typeface="Tahoma" pitchFamily="34" charset="0"/>
                <a:ea typeface="Tahoma" pitchFamily="34" charset="0"/>
                <a:cs typeface="Tahoma" pitchFamily="34" charset="0"/>
              </a:rPr>
              <a:t>to measure scalability.</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350729" y="475989"/>
            <a:ext cx="4121063" cy="6150280"/>
          </a:xfrm>
        </p:spPr>
        <p:txBody>
          <a:bodyPr>
            <a:normAutofit/>
          </a:bodyPr>
          <a:lstStyle/>
          <a:p>
            <a:pPr fontAlgn="auto">
              <a:buClr>
                <a:schemeClr val="accent1">
                  <a:lumMod val="75000"/>
                </a:schemeClr>
              </a:buClr>
              <a:buFont typeface="Arial"/>
              <a:buChar char="•"/>
              <a:defRPr/>
            </a:pPr>
            <a:r>
              <a:rPr lang="en-US" dirty="0" smtClean="0">
                <a:latin typeface="Tahoma" pitchFamily="34" charset="0"/>
                <a:ea typeface="Tahoma" pitchFamily="34" charset="0"/>
                <a:cs typeface="Tahoma" pitchFamily="34" charset="0"/>
              </a:rPr>
              <a:t>The graphs </a:t>
            </a:r>
            <a:r>
              <a:rPr lang="en-US" dirty="0" smtClean="0">
                <a:latin typeface="Tahoma" pitchFamily="34" charset="0"/>
                <a:ea typeface="Tahoma" pitchFamily="34" charset="0"/>
                <a:cs typeface="Tahoma" pitchFamily="34" charset="0"/>
              </a:rPr>
              <a:t>show </a:t>
            </a:r>
            <a:r>
              <a:rPr lang="en-US" dirty="0" smtClean="0">
                <a:latin typeface="Tahoma" pitchFamily="34" charset="0"/>
                <a:ea typeface="Tahoma" pitchFamily="34" charset="0"/>
                <a:cs typeface="Tahoma" pitchFamily="34" charset="0"/>
              </a:rPr>
              <a:t>the result of the scalability measure.</a:t>
            </a:r>
          </a:p>
          <a:p>
            <a:pPr fontAlgn="auto">
              <a:buClr>
                <a:schemeClr val="accent1">
                  <a:lumMod val="75000"/>
                </a:schemeClr>
              </a:buClr>
              <a:buFont typeface="Arial"/>
              <a:buChar char="•"/>
              <a:defRPr/>
            </a:pPr>
            <a:r>
              <a:rPr lang="en-US" dirty="0" smtClean="0">
                <a:latin typeface="Tahoma" pitchFamily="34" charset="0"/>
                <a:ea typeface="Tahoma" pitchFamily="34" charset="0"/>
                <a:cs typeface="Tahoma" pitchFamily="34" charset="0"/>
              </a:rPr>
              <a:t>The first graph shows clearly that increasing frequency will increase also the response time. </a:t>
            </a:r>
            <a:br>
              <a:rPr lang="en-US" dirty="0" smtClean="0">
                <a:latin typeface="Tahoma" pitchFamily="34" charset="0"/>
                <a:ea typeface="Tahoma" pitchFamily="34" charset="0"/>
                <a:cs typeface="Tahoma" pitchFamily="34" charset="0"/>
              </a:rPr>
            </a:br>
            <a:r>
              <a:rPr lang="en-US" dirty="0" smtClean="0">
                <a:latin typeface="Tahoma" pitchFamily="34" charset="0"/>
                <a:ea typeface="Tahoma" pitchFamily="34" charset="0"/>
                <a:cs typeface="Tahoma" pitchFamily="34" charset="0"/>
              </a:rPr>
              <a:t>The second graph shows the average response time of the machine, in a given </a:t>
            </a:r>
            <a:r>
              <a:rPr lang="en-US" dirty="0" smtClean="0">
                <a:latin typeface="Tahoma" pitchFamily="34" charset="0"/>
                <a:ea typeface="Tahoma" pitchFamily="34" charset="0"/>
                <a:cs typeface="Tahoma" pitchFamily="34" charset="0"/>
              </a:rPr>
              <a:t>frequency.</a:t>
            </a:r>
            <a:endParaRPr lang="en-US" dirty="0" smtClean="0">
              <a:latin typeface="Tahoma" pitchFamily="34" charset="0"/>
              <a:ea typeface="Tahoma" pitchFamily="34" charset="0"/>
              <a:cs typeface="Tahoma" pitchFamily="34" charset="0"/>
            </a:endParaRPr>
          </a:p>
          <a:p>
            <a:pPr fontAlgn="auto">
              <a:buClr>
                <a:schemeClr val="accent1">
                  <a:lumMod val="75000"/>
                </a:schemeClr>
              </a:buClr>
              <a:buFont typeface="Arial"/>
              <a:buChar char="•"/>
              <a:defRPr/>
            </a:pPr>
            <a:r>
              <a:rPr lang="en-US" dirty="0" smtClean="0">
                <a:latin typeface="Tahoma" pitchFamily="34" charset="0"/>
                <a:ea typeface="Tahoma" pitchFamily="34" charset="0"/>
                <a:cs typeface="Tahoma" pitchFamily="34" charset="0"/>
              </a:rPr>
              <a:t>Is possible to conclude that the frequency directly affects the response time of the machine especially after a certain threshold. The standard deviation is big due to the difference of time that it takes to answer the first requests from the last ones.</a:t>
            </a:r>
          </a:p>
          <a:p>
            <a:endParaRPr lang="it-IT" dirty="0"/>
          </a:p>
        </p:txBody>
      </p:sp>
      <p:graphicFrame>
        <p:nvGraphicFramePr>
          <p:cNvPr id="5" name="Gráfico 5"/>
          <p:cNvGraphicFramePr>
            <a:graphicFrameLocks/>
          </p:cNvGraphicFramePr>
          <p:nvPr/>
        </p:nvGraphicFramePr>
        <p:xfrm>
          <a:off x="4657091" y="3862597"/>
          <a:ext cx="4241409" cy="2763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7"/>
          <p:cNvGraphicFramePr>
            <a:graphicFrameLocks/>
          </p:cNvGraphicFramePr>
          <p:nvPr>
            <p:extLst>
              <p:ext uri="{D42A27DB-BD31-4B8C-83A1-F6EECF244321}">
                <p14:modId xmlns:p14="http://schemas.microsoft.com/office/powerpoint/2010/main" val="820685309"/>
              </p:ext>
            </p:extLst>
          </p:nvPr>
        </p:nvGraphicFramePr>
        <p:xfrm>
          <a:off x="4689314" y="501041"/>
          <a:ext cx="4209186" cy="29547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z="3200" b="1" i="1" dirty="0" smtClean="0">
                <a:ln>
                  <a:noFill/>
                </a:ln>
                <a:latin typeface="Tahoma" panose="020B0604030504040204" pitchFamily="34" charset="0"/>
                <a:ea typeface="Tahoma" panose="020B0604030504040204" pitchFamily="34" charset="0"/>
                <a:cs typeface="Tahoma" panose="020B0604030504040204" pitchFamily="34" charset="0"/>
              </a:rPr>
              <a:t>Phase 2 - </a:t>
            </a:r>
            <a:r>
              <a:rPr lang="it-IT" sz="3200" b="1" i="1" dirty="0" smtClean="0">
                <a:latin typeface="Tahoma" panose="020B0604030504040204" pitchFamily="34" charset="0"/>
                <a:ea typeface="Tahoma" panose="020B0604030504040204" pitchFamily="34" charset="0"/>
                <a:cs typeface="Tahoma" panose="020B0604030504040204" pitchFamily="34" charset="0"/>
              </a:rPr>
              <a:t>Multiple </a:t>
            </a:r>
            <a:r>
              <a:rPr lang="it-IT" sz="3200" b="1" i="1" dirty="0" err="1" smtClean="0">
                <a:latin typeface="Tahoma" panose="020B0604030504040204" pitchFamily="34" charset="0"/>
                <a:ea typeface="Tahoma" panose="020B0604030504040204" pitchFamily="34" charset="0"/>
                <a:cs typeface="Tahoma" panose="020B0604030504040204" pitchFamily="34" charset="0"/>
              </a:rPr>
              <a:t>processes</a:t>
            </a:r>
            <a:r>
              <a:rPr lang="it-IT" sz="3200" b="1" i="1" dirty="0" smtClean="0">
                <a:latin typeface="Tahoma" panose="020B0604030504040204" pitchFamily="34" charset="0"/>
                <a:ea typeface="Tahoma" panose="020B0604030504040204" pitchFamily="34" charset="0"/>
                <a:cs typeface="Tahoma" panose="020B0604030504040204" pitchFamily="34" charset="0"/>
              </a:rPr>
              <a:t> on </a:t>
            </a:r>
            <a:r>
              <a:rPr lang="it-IT" sz="3200" b="1" i="1" dirty="0" err="1" smtClean="0">
                <a:latin typeface="Tahoma" panose="020B0604030504040204" pitchFamily="34" charset="0"/>
                <a:ea typeface="Tahoma" panose="020B0604030504040204" pitchFamily="34" charset="0"/>
                <a:cs typeface="Tahoma" panose="020B0604030504040204" pitchFamily="34" charset="0"/>
              </a:rPr>
              <a:t>one</a:t>
            </a:r>
            <a:r>
              <a:rPr lang="it-IT" sz="3200" b="1" i="1" dirty="0" smtClean="0">
                <a:latin typeface="Tahoma" panose="020B0604030504040204" pitchFamily="34" charset="0"/>
                <a:ea typeface="Tahoma" panose="020B0604030504040204" pitchFamily="34" charset="0"/>
                <a:cs typeface="Tahoma" panose="020B0604030504040204" pitchFamily="34" charset="0"/>
              </a:rPr>
              <a:t> VM</a:t>
            </a:r>
            <a:endParaRPr lang="it-IT" sz="3200" dirty="0">
              <a:latin typeface="Tahoma" panose="020B0604030504040204" pitchFamily="34" charset="0"/>
              <a:ea typeface="Tahoma" panose="020B0604030504040204" pitchFamily="34" charset="0"/>
              <a:cs typeface="Tahoma" panose="020B0604030504040204" pitchFamily="34" charset="0"/>
            </a:endParaRPr>
          </a:p>
        </p:txBody>
      </p:sp>
      <p:sp>
        <p:nvSpPr>
          <p:cNvPr id="3" name="Segnaposto contenuto 2"/>
          <p:cNvSpPr>
            <a:spLocks noGrp="1"/>
          </p:cNvSpPr>
          <p:nvPr>
            <p:ph sz="half" idx="1"/>
          </p:nvPr>
        </p:nvSpPr>
        <p:spPr>
          <a:xfrm>
            <a:off x="982133" y="2455100"/>
            <a:ext cx="7704667" cy="3368674"/>
          </a:xfrm>
        </p:spPr>
        <p:txBody>
          <a:bodyPr/>
          <a:lstStyle/>
          <a:p>
            <a:pPr algn="just"/>
            <a:r>
              <a:rPr lang="en-US" sz="2000" dirty="0" smtClean="0">
                <a:latin typeface="Tahoma" pitchFamily="34" charset="0"/>
                <a:ea typeface="Tahoma" pitchFamily="34" charset="0"/>
                <a:cs typeface="Tahoma" pitchFamily="34" charset="0"/>
              </a:rPr>
              <a:t>It was required to develop a load balancer </a:t>
            </a:r>
            <a:r>
              <a:rPr lang="it-IT" sz="2000" dirty="0" smtClean="0">
                <a:latin typeface="Tahoma" pitchFamily="34" charset="0"/>
                <a:ea typeface="Tahoma" pitchFamily="34" charset="0"/>
                <a:cs typeface="Tahoma" pitchFamily="34" charset="0"/>
              </a:rPr>
              <a:t>that </a:t>
            </a:r>
            <a:r>
              <a:rPr lang="en-US" sz="2000" dirty="0" smtClean="0">
                <a:latin typeface="Tahoma" pitchFamily="34" charset="0"/>
                <a:ea typeface="Tahoma" pitchFamily="34" charset="0"/>
                <a:cs typeface="Tahoma" pitchFamily="34" charset="0"/>
              </a:rPr>
              <a:t>forward</a:t>
            </a:r>
            <a:r>
              <a:rPr lang="en-US" sz="2000" dirty="0" smtClean="0">
                <a:latin typeface="Tahoma" pitchFamily="34" charset="0"/>
                <a:ea typeface="Tahoma" pitchFamily="34" charset="0"/>
                <a:cs typeface="Tahoma" pitchFamily="34" charset="0"/>
              </a:rPr>
              <a:t>s </a:t>
            </a:r>
            <a:r>
              <a:rPr lang="en-US" sz="2000" dirty="0" smtClean="0">
                <a:latin typeface="Tahoma" pitchFamily="34" charset="0"/>
                <a:ea typeface="Tahoma" pitchFamily="34" charset="0"/>
                <a:cs typeface="Tahoma" pitchFamily="34" charset="0"/>
              </a:rPr>
              <a:t>the HTTP requests to multiple back-end </a:t>
            </a:r>
            <a:r>
              <a:rPr lang="it-IT" sz="2000" dirty="0" err="1" smtClean="0">
                <a:latin typeface="Tahoma" pitchFamily="34" charset="0"/>
                <a:ea typeface="Tahoma" pitchFamily="34" charset="0"/>
                <a:cs typeface="Tahoma" pitchFamily="34" charset="0"/>
              </a:rPr>
              <a:t>processes</a:t>
            </a:r>
            <a:r>
              <a:rPr lang="it-IT" sz="2000" dirty="0" smtClean="0">
                <a:latin typeface="Tahoma" pitchFamily="34" charset="0"/>
                <a:ea typeface="Tahoma" pitchFamily="34" charset="0"/>
                <a:cs typeface="Tahoma" pitchFamily="34" charset="0"/>
              </a:rPr>
              <a:t>.</a:t>
            </a:r>
            <a:r>
              <a:rPr lang="en-US" sz="2000" dirty="0" smtClean="0">
                <a:latin typeface="Tahoma" pitchFamily="34" charset="0"/>
                <a:ea typeface="Tahoma" pitchFamily="34" charset="0"/>
                <a:cs typeface="Tahoma" pitchFamily="34" charset="0"/>
              </a:rPr>
              <a:t>  </a:t>
            </a:r>
          </a:p>
          <a:p>
            <a:pPr algn="just"/>
            <a:r>
              <a:rPr lang="en-US" sz="2000" dirty="0" smtClean="0">
                <a:latin typeface="Tahoma" pitchFamily="34" charset="0"/>
                <a:ea typeface="Tahoma" pitchFamily="34" charset="0"/>
                <a:cs typeface="Tahoma" pitchFamily="34" charset="0"/>
              </a:rPr>
              <a:t>Moreover was also required to </a:t>
            </a:r>
            <a:r>
              <a:rPr lang="en-US" sz="2000" dirty="0" smtClean="0">
                <a:latin typeface="Tahoma" pitchFamily="34" charset="0"/>
                <a:ea typeface="Tahoma" pitchFamily="34" charset="0"/>
                <a:cs typeface="Tahoma" pitchFamily="34" charset="0"/>
              </a:rPr>
              <a:t>deploy </a:t>
            </a:r>
            <a:r>
              <a:rPr lang="en-US" sz="2000" dirty="0" smtClean="0">
                <a:latin typeface="Tahoma" pitchFamily="34" charset="0"/>
                <a:ea typeface="Tahoma" pitchFamily="34" charset="0"/>
                <a:cs typeface="Tahoma" pitchFamily="34" charset="0"/>
              </a:rPr>
              <a:t>3 hash breakers into one </a:t>
            </a:r>
            <a:r>
              <a:rPr lang="en-US" sz="2000" dirty="0" err="1" smtClean="0">
                <a:latin typeface="Tahoma" pitchFamily="34" charset="0"/>
                <a:ea typeface="Tahoma" pitchFamily="34" charset="0"/>
                <a:cs typeface="Tahoma" pitchFamily="34" charset="0"/>
              </a:rPr>
              <a:t>OpenStack</a:t>
            </a:r>
            <a:r>
              <a:rPr lang="en-US" sz="2000"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instance, </a:t>
            </a:r>
            <a:r>
              <a:rPr lang="en-US" sz="2000" dirty="0" smtClean="0">
                <a:latin typeface="Tahoma" pitchFamily="34" charset="0"/>
                <a:ea typeface="Tahoma" pitchFamily="34" charset="0"/>
                <a:cs typeface="Tahoma" pitchFamily="34" charset="0"/>
              </a:rPr>
              <a:t>using </a:t>
            </a:r>
            <a:r>
              <a:rPr lang="en-US" sz="2000" dirty="0" smtClean="0">
                <a:latin typeface="Tahoma" pitchFamily="34" charset="0"/>
                <a:ea typeface="Tahoma" pitchFamily="34" charset="0"/>
                <a:cs typeface="Tahoma" pitchFamily="34" charset="0"/>
              </a:rPr>
              <a:t>the load balancer as the </a:t>
            </a:r>
            <a:r>
              <a:rPr lang="it-IT" sz="2000" dirty="0" smtClean="0">
                <a:latin typeface="Tahoma" pitchFamily="34" charset="0"/>
                <a:ea typeface="Tahoma" pitchFamily="34" charset="0"/>
                <a:cs typeface="Tahoma" pitchFamily="34" charset="0"/>
              </a:rPr>
              <a:t>service </a:t>
            </a:r>
            <a:r>
              <a:rPr lang="it-IT" sz="2000" dirty="0" err="1" smtClean="0">
                <a:latin typeface="Tahoma" pitchFamily="34" charset="0"/>
                <a:ea typeface="Tahoma" pitchFamily="34" charset="0"/>
                <a:cs typeface="Tahoma" pitchFamily="34" charset="0"/>
              </a:rPr>
              <a:t>front-end</a:t>
            </a:r>
            <a:r>
              <a:rPr lang="en-US" sz="2000" dirty="0" smtClean="0">
                <a:latin typeface="Tahoma" pitchFamily="34" charset="0"/>
                <a:ea typeface="Tahoma" pitchFamily="34" charset="0"/>
                <a:cs typeface="Tahoma" pitchFamily="34" charset="0"/>
              </a:rPr>
              <a:t>.</a:t>
            </a:r>
          </a:p>
          <a:p>
            <a:pPr>
              <a:buNone/>
            </a:pPr>
            <a:endParaRPr lang="en-US" sz="2000" dirty="0" smtClean="0">
              <a:latin typeface="Tahoma" pitchFamily="34" charset="0"/>
              <a:ea typeface="Tahoma" pitchFamily="34" charset="0"/>
              <a:cs typeface="Tahoma" pitchFamily="34" charset="0"/>
            </a:endParaRPr>
          </a:p>
          <a:p>
            <a:endParaRPr lang="it-I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half" idx="1"/>
          </p:nvPr>
        </p:nvSpPr>
        <p:spPr>
          <a:xfrm>
            <a:off x="150313" y="723331"/>
            <a:ext cx="4083484" cy="5589787"/>
          </a:xfrm>
        </p:spPr>
        <p:txBody>
          <a:bodyPr>
            <a:normAutofit/>
          </a:bodyPr>
          <a:lstStyle/>
          <a:p>
            <a:r>
              <a:rPr lang="en-US" dirty="0" smtClean="0">
                <a:latin typeface="Tahoma" pitchFamily="34" charset="0"/>
                <a:ea typeface="Tahoma" pitchFamily="34" charset="0"/>
                <a:cs typeface="Tahoma" pitchFamily="34" charset="0"/>
              </a:rPr>
              <a:t>As the second graph clearly states, the average response time have roughly halved when comparing to the phase 1 graph</a:t>
            </a:r>
            <a:r>
              <a:rPr lang="en-US" dirty="0" smtClean="0">
                <a:latin typeface="Tahoma" pitchFamily="34" charset="0"/>
                <a:ea typeface="Tahoma" pitchFamily="34" charset="0"/>
                <a:cs typeface="Tahoma" pitchFamily="34" charset="0"/>
              </a:rPr>
              <a:t>.</a:t>
            </a:r>
          </a:p>
          <a:p>
            <a:r>
              <a:rPr lang="en-US" dirty="0" smtClean="0">
                <a:latin typeface="Tahoma" pitchFamily="34" charset="0"/>
                <a:ea typeface="Tahoma" pitchFamily="34" charset="0"/>
                <a:cs typeface="Tahoma" pitchFamily="34" charset="0"/>
              </a:rPr>
              <a:t>The </a:t>
            </a:r>
            <a:r>
              <a:rPr lang="en-US" dirty="0" smtClean="0">
                <a:latin typeface="Tahoma" pitchFamily="34" charset="0"/>
                <a:ea typeface="Tahoma" pitchFamily="34" charset="0"/>
                <a:cs typeface="Tahoma" pitchFamily="34" charset="0"/>
              </a:rPr>
              <a:t>frequency of the requests still remains in a determining factor on the average response time, also the threshold in which this parameter heavily  affect the response time is increased.</a:t>
            </a:r>
            <a:br>
              <a:rPr lang="en-US" dirty="0" smtClean="0">
                <a:latin typeface="Tahoma" pitchFamily="34" charset="0"/>
                <a:ea typeface="Tahoma" pitchFamily="34" charset="0"/>
                <a:cs typeface="Tahoma" pitchFamily="34" charset="0"/>
              </a:rPr>
            </a:br>
            <a:r>
              <a:rPr lang="en-US" dirty="0" smtClean="0">
                <a:latin typeface="Tahoma" pitchFamily="34" charset="0"/>
                <a:ea typeface="Tahoma" pitchFamily="34" charset="0"/>
                <a:cs typeface="Tahoma" pitchFamily="34" charset="0"/>
              </a:rPr>
              <a:t>Furthermore is  possible to notice a decrease in the standard deviation </a:t>
            </a:r>
            <a:r>
              <a:rPr lang="en-US" dirty="0" smtClean="0">
                <a:latin typeface="Tahoma" pitchFamily="34" charset="0"/>
                <a:ea typeface="Tahoma" pitchFamily="34" charset="0"/>
                <a:cs typeface="Tahoma" pitchFamily="34" charset="0"/>
              </a:rPr>
              <a:t>(halved </a:t>
            </a:r>
            <a:r>
              <a:rPr lang="en-US" dirty="0" smtClean="0">
                <a:latin typeface="Tahoma" pitchFamily="34" charset="0"/>
                <a:ea typeface="Tahoma" pitchFamily="34" charset="0"/>
                <a:cs typeface="Tahoma" pitchFamily="34" charset="0"/>
              </a:rPr>
              <a:t>as </a:t>
            </a:r>
            <a:r>
              <a:rPr lang="en-US" dirty="0" smtClean="0">
                <a:latin typeface="Tahoma" pitchFamily="34" charset="0"/>
                <a:ea typeface="Tahoma" pitchFamily="34" charset="0"/>
                <a:cs typeface="Tahoma" pitchFamily="34" charset="0"/>
              </a:rPr>
              <a:t>well).</a:t>
            </a:r>
            <a:endParaRPr lang="en-US" dirty="0" smtClean="0">
              <a:latin typeface="Tahoma" pitchFamily="34" charset="0"/>
              <a:ea typeface="Tahoma" pitchFamily="34" charset="0"/>
              <a:cs typeface="Tahoma" pitchFamily="34" charset="0"/>
            </a:endParaRPr>
          </a:p>
        </p:txBody>
      </p:sp>
      <p:graphicFrame>
        <p:nvGraphicFramePr>
          <p:cNvPr id="5" name="Gráfico 4"/>
          <p:cNvGraphicFramePr>
            <a:graphicFrameLocks/>
          </p:cNvGraphicFramePr>
          <p:nvPr>
            <p:extLst>
              <p:ext uri="{D42A27DB-BD31-4B8C-83A1-F6EECF244321}">
                <p14:modId xmlns:p14="http://schemas.microsoft.com/office/powerpoint/2010/main" val="1996642855"/>
              </p:ext>
            </p:extLst>
          </p:nvPr>
        </p:nvGraphicFramePr>
        <p:xfrm>
          <a:off x="4396636" y="861964"/>
          <a:ext cx="4572000" cy="2618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399648374"/>
              </p:ext>
            </p:extLst>
          </p:nvPr>
        </p:nvGraphicFramePr>
        <p:xfrm>
          <a:off x="4396636" y="374528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3200" b="1" i="1" dirty="0" smtClean="0">
                <a:latin typeface="Tahoma" panose="020B0604030504040204" pitchFamily="34" charset="0"/>
                <a:ea typeface="Tahoma" panose="020B0604030504040204" pitchFamily="34" charset="0"/>
                <a:cs typeface="Tahoma" panose="020B0604030504040204" pitchFamily="34" charset="0"/>
              </a:rPr>
              <a:t>Phase 3 - Multiple </a:t>
            </a:r>
            <a:r>
              <a:rPr lang="it-IT" sz="3200" b="1" i="1" dirty="0" smtClean="0">
                <a:latin typeface="Tahoma" panose="020B0604030504040204" pitchFamily="34" charset="0"/>
                <a:ea typeface="Tahoma" panose="020B0604030504040204" pitchFamily="34" charset="0"/>
                <a:cs typeface="Tahoma" panose="020B0604030504040204" pitchFamily="34" charset="0"/>
              </a:rPr>
              <a:t>back-end VMs</a:t>
            </a:r>
            <a:endParaRPr lang="it-IT" sz="3200" i="1" dirty="0">
              <a:latin typeface="Tahoma" panose="020B0604030504040204" pitchFamily="34" charset="0"/>
              <a:ea typeface="Tahoma" panose="020B0604030504040204" pitchFamily="34" charset="0"/>
              <a:cs typeface="Tahoma" panose="020B0604030504040204" pitchFamily="34" charset="0"/>
            </a:endParaRPr>
          </a:p>
        </p:txBody>
      </p:sp>
      <p:sp>
        <p:nvSpPr>
          <p:cNvPr id="3" name="Segnaposto contenuto 2"/>
          <p:cNvSpPr>
            <a:spLocks noGrp="1"/>
          </p:cNvSpPr>
          <p:nvPr>
            <p:ph sz="half" idx="1"/>
          </p:nvPr>
        </p:nvSpPr>
        <p:spPr>
          <a:xfrm>
            <a:off x="982133" y="2667000"/>
            <a:ext cx="7704667" cy="3368674"/>
          </a:xfrm>
        </p:spPr>
        <p:txBody>
          <a:bodyPr/>
          <a:lstStyle/>
          <a:p>
            <a:pPr algn="just"/>
            <a:r>
              <a:rPr lang="en-US" dirty="0" smtClean="0">
                <a:latin typeface="Tahoma" pitchFamily="34" charset="0"/>
                <a:ea typeface="Tahoma" pitchFamily="34" charset="0"/>
                <a:cs typeface="Tahoma" pitchFamily="34" charset="0"/>
              </a:rPr>
              <a:t>It was required to </a:t>
            </a:r>
            <a:r>
              <a:rPr lang="it-IT" dirty="0" smtClean="0">
                <a:latin typeface="Tahoma" pitchFamily="34" charset="0"/>
                <a:ea typeface="Tahoma" pitchFamily="34" charset="0"/>
                <a:cs typeface="Tahoma" pitchFamily="34" charset="0"/>
              </a:rPr>
              <a:t>boot </a:t>
            </a:r>
            <a:r>
              <a:rPr lang="en-US" dirty="0" smtClean="0">
                <a:latin typeface="Tahoma" pitchFamily="34" charset="0"/>
                <a:ea typeface="Tahoma" pitchFamily="34" charset="0"/>
                <a:cs typeface="Tahoma" pitchFamily="34" charset="0"/>
              </a:rPr>
              <a:t>3 </a:t>
            </a:r>
            <a:r>
              <a:rPr lang="en-US" dirty="0" err="1" smtClean="0">
                <a:latin typeface="Tahoma" pitchFamily="34" charset="0"/>
                <a:ea typeface="Tahoma" pitchFamily="34" charset="0"/>
                <a:cs typeface="Tahoma" pitchFamily="34" charset="0"/>
              </a:rPr>
              <a:t>OpenStack</a:t>
            </a:r>
            <a:r>
              <a:rPr lang="en-US" dirty="0" smtClean="0">
                <a:latin typeface="Tahoma" pitchFamily="34" charset="0"/>
                <a:ea typeface="Tahoma" pitchFamily="34" charset="0"/>
                <a:cs typeface="Tahoma" pitchFamily="34" charset="0"/>
              </a:rPr>
              <a:t> instances </a:t>
            </a:r>
            <a:r>
              <a:rPr lang="en-US" dirty="0" smtClean="0">
                <a:latin typeface="Tahoma" pitchFamily="34" charset="0"/>
                <a:ea typeface="Tahoma" pitchFamily="34" charset="0"/>
                <a:cs typeface="Tahoma" pitchFamily="34" charset="0"/>
              </a:rPr>
              <a:t>and run one hash breaker process per VM using the load balancer to distribute the requests between the backend processes.</a:t>
            </a:r>
          </a:p>
          <a:p>
            <a:endParaRPr lang="it-IT" dirty="0" smtClean="0">
              <a:latin typeface="Tahoma" pitchFamily="34" charset="0"/>
              <a:ea typeface="Tahoma" pitchFamily="34" charset="0"/>
              <a:cs typeface="Tahoma" pitchFamily="34" charset="0"/>
            </a:endParaRPr>
          </a:p>
          <a:p>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sz="half" idx="1"/>
          </p:nvPr>
        </p:nvSpPr>
        <p:spPr>
          <a:xfrm>
            <a:off x="764275" y="661916"/>
            <a:ext cx="3692408" cy="5844654"/>
          </a:xfrm>
        </p:spPr>
        <p:txBody>
          <a:bodyPr>
            <a:normAutofit/>
          </a:bodyPr>
          <a:lstStyle/>
          <a:p>
            <a:r>
              <a:rPr lang="en-US" dirty="0" smtClean="0"/>
              <a:t>As states by the graphs, clearly this  was the most effective approach</a:t>
            </a:r>
            <a:r>
              <a:rPr lang="en-US" dirty="0" smtClean="0"/>
              <a:t>.</a:t>
            </a:r>
          </a:p>
          <a:p>
            <a:r>
              <a:rPr lang="en-US" dirty="0" smtClean="0"/>
              <a:t>The </a:t>
            </a:r>
            <a:r>
              <a:rPr lang="en-US" dirty="0" smtClean="0"/>
              <a:t>trend still continues, the higher the frequency, the bigger the response time from the machines, but as is possible to notice see from the second graph there was some significant improvement when comparing to the Phase 2 results. </a:t>
            </a:r>
            <a:endParaRPr lang="en-US" dirty="0" smtClean="0"/>
          </a:p>
          <a:p>
            <a:r>
              <a:rPr lang="en-US" dirty="0" smtClean="0"/>
              <a:t>The </a:t>
            </a:r>
            <a:r>
              <a:rPr lang="en-US" dirty="0" smtClean="0"/>
              <a:t>standard deviation is similar to the previous one, due to the difference of time between the first and the last request are of the same order.</a:t>
            </a:r>
          </a:p>
        </p:txBody>
      </p:sp>
      <p:graphicFrame>
        <p:nvGraphicFramePr>
          <p:cNvPr id="6" name="Gráfico 5"/>
          <p:cNvGraphicFramePr>
            <a:graphicFrameLocks/>
          </p:cNvGraphicFramePr>
          <p:nvPr>
            <p:extLst>
              <p:ext uri="{D42A27DB-BD31-4B8C-83A1-F6EECF244321}">
                <p14:modId xmlns:p14="http://schemas.microsoft.com/office/powerpoint/2010/main" val="2549199361"/>
              </p:ext>
            </p:extLst>
          </p:nvPr>
        </p:nvGraphicFramePr>
        <p:xfrm>
          <a:off x="4534801" y="343397"/>
          <a:ext cx="4192942" cy="30685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extLst>
              <p:ext uri="{D42A27DB-BD31-4B8C-83A1-F6EECF244321}">
                <p14:modId xmlns:p14="http://schemas.microsoft.com/office/powerpoint/2010/main" val="628718143"/>
              </p:ext>
            </p:extLst>
          </p:nvPr>
        </p:nvGraphicFramePr>
        <p:xfrm>
          <a:off x="4534801" y="3763370"/>
          <a:ext cx="419294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82663" y="685800"/>
            <a:ext cx="7704137" cy="1752600"/>
          </a:xfrm>
        </p:spPr>
        <p:txBody>
          <a:bodyPr/>
          <a:lstStyle/>
          <a:p>
            <a:r>
              <a:rPr lang="it-IT" b="1" i="1" dirty="0">
                <a:latin typeface="Tahoma" panose="020B0604030504040204" pitchFamily="34" charset="0"/>
                <a:ea typeface="Tahoma" panose="020B0604030504040204" pitchFamily="34" charset="0"/>
                <a:cs typeface="Tahoma" panose="020B0604030504040204" pitchFamily="34" charset="0"/>
              </a:rPr>
              <a:t>Phase </a:t>
            </a:r>
            <a:r>
              <a:rPr lang="it-IT" b="1" i="1" dirty="0" smtClean="0">
                <a:latin typeface="Tahoma" panose="020B0604030504040204" pitchFamily="34" charset="0"/>
                <a:ea typeface="Tahoma" panose="020B0604030504040204" pitchFamily="34" charset="0"/>
                <a:cs typeface="Tahoma" panose="020B0604030504040204" pitchFamily="34" charset="0"/>
              </a:rPr>
              <a:t>4 – Elastic Scaling</a:t>
            </a:r>
            <a:endParaRPr lang="en-US" dirty="0" smtClean="0">
              <a:ln>
                <a:noFill/>
              </a:ln>
            </a:endParaRPr>
          </a:p>
        </p:txBody>
      </p:sp>
      <p:sp>
        <p:nvSpPr>
          <p:cNvPr id="10243" name="Content Placeholder 2"/>
          <p:cNvSpPr>
            <a:spLocks noGrp="1"/>
          </p:cNvSpPr>
          <p:nvPr>
            <p:ph sz="half" idx="1"/>
          </p:nvPr>
        </p:nvSpPr>
        <p:spPr>
          <a:xfrm>
            <a:off x="982662" y="2107442"/>
            <a:ext cx="7451653" cy="3368675"/>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Python script that can:</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Create a VM instance</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Delete a VM instance</a:t>
            </a:r>
          </a:p>
          <a:p>
            <a:pPr marL="457200" lvl="1" indent="0">
              <a:buNone/>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Also we have an understanding on how to manage the VMs according to workload – not finished</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82664" y="133065"/>
            <a:ext cx="2415630" cy="648269"/>
          </a:xfrm>
        </p:spPr>
        <p:txBody>
          <a:bodyPr/>
          <a:lstStyle/>
          <a:p>
            <a:r>
              <a:rPr lang="en-US" sz="3600" i="1" dirty="0" smtClean="0">
                <a:ln>
                  <a:noFill/>
                </a:ln>
                <a:latin typeface="Tahoma" panose="020B0604030504040204" pitchFamily="34" charset="0"/>
                <a:ea typeface="Tahoma" panose="020B0604030504040204" pitchFamily="34" charset="0"/>
                <a:cs typeface="Tahoma" panose="020B0604030504040204" pitchFamily="34" charset="0"/>
              </a:rPr>
              <a:t>Summary</a:t>
            </a:r>
          </a:p>
        </p:txBody>
      </p:sp>
      <p:sp>
        <p:nvSpPr>
          <p:cNvPr id="12291" name="Content Placeholder 2"/>
          <p:cNvSpPr>
            <a:spLocks noGrp="1"/>
          </p:cNvSpPr>
          <p:nvPr>
            <p:ph idx="1"/>
          </p:nvPr>
        </p:nvSpPr>
        <p:spPr>
          <a:xfrm>
            <a:off x="982663" y="1201334"/>
            <a:ext cx="7704137" cy="4758437"/>
          </a:xfrm>
        </p:spPr>
        <p:txBody>
          <a:bodyPr/>
          <a:lstStyle/>
          <a:p>
            <a:pPr>
              <a:spcAft>
                <a:spcPct val="0"/>
              </a:spcAft>
            </a:pPr>
            <a:r>
              <a:rPr lang="en-US" dirty="0" smtClean="0">
                <a:latin typeface="Tahoma" pitchFamily="34" charset="0"/>
                <a:ea typeface="Tahoma" pitchFamily="34" charset="0"/>
                <a:cs typeface="Tahoma" pitchFamily="34" charset="0"/>
              </a:rPr>
              <a:t>With this assignment we have learned:</a:t>
            </a:r>
          </a:p>
          <a:p>
            <a:pPr lvl="1">
              <a:spcAft>
                <a:spcPct val="0"/>
              </a:spcAft>
            </a:pPr>
            <a:r>
              <a:rPr lang="en-US" dirty="0" smtClean="0">
                <a:latin typeface="Tahoma" pitchFamily="34" charset="0"/>
                <a:ea typeface="Tahoma" pitchFamily="34" charset="0"/>
                <a:cs typeface="Tahoma" pitchFamily="34" charset="0"/>
              </a:rPr>
              <a:t>How to manage and </a:t>
            </a:r>
            <a:r>
              <a:rPr lang="en-US" dirty="0" smtClean="0">
                <a:latin typeface="Tahoma" pitchFamily="34" charset="0"/>
                <a:ea typeface="Tahoma" pitchFamily="34" charset="0"/>
                <a:cs typeface="Tahoma" pitchFamily="34" charset="0"/>
              </a:rPr>
              <a:t>use </a:t>
            </a:r>
            <a:r>
              <a:rPr lang="en-US" dirty="0" err="1" smtClean="0">
                <a:latin typeface="Tahoma" pitchFamily="34" charset="0"/>
                <a:ea typeface="Tahoma" pitchFamily="34" charset="0"/>
                <a:cs typeface="Tahoma" pitchFamily="34" charset="0"/>
              </a:rPr>
              <a:t>OpenStack</a:t>
            </a:r>
            <a:endParaRPr lang="en-US" dirty="0" smtClean="0">
              <a:latin typeface="Tahoma" pitchFamily="34" charset="0"/>
              <a:ea typeface="Tahoma" pitchFamily="34" charset="0"/>
              <a:cs typeface="Tahoma" pitchFamily="34" charset="0"/>
            </a:endParaRPr>
          </a:p>
          <a:p>
            <a:pPr lvl="1">
              <a:spcAft>
                <a:spcPct val="0"/>
              </a:spcAft>
            </a:pPr>
            <a:r>
              <a:rPr lang="en-US" dirty="0" smtClean="0">
                <a:latin typeface="Tahoma" pitchFamily="34" charset="0"/>
                <a:ea typeface="Tahoma" pitchFamily="34" charset="0"/>
                <a:cs typeface="Tahoma" pitchFamily="34" charset="0"/>
              </a:rPr>
              <a:t>Node.js development skills and usage</a:t>
            </a:r>
          </a:p>
          <a:p>
            <a:pPr lvl="1">
              <a:spcAft>
                <a:spcPct val="0"/>
              </a:spcAft>
            </a:pPr>
            <a:r>
              <a:rPr lang="en-US" dirty="0" smtClean="0">
                <a:latin typeface="Tahoma" pitchFamily="34" charset="0"/>
                <a:ea typeface="Tahoma" pitchFamily="34" charset="0"/>
                <a:cs typeface="Tahoma" pitchFamily="34" charset="0"/>
              </a:rPr>
              <a:t>Improved Python development skills</a:t>
            </a:r>
          </a:p>
          <a:p>
            <a:pPr lvl="1">
              <a:spcAft>
                <a:spcPct val="0"/>
              </a:spcAft>
            </a:pPr>
            <a:r>
              <a:rPr lang="en-US" dirty="0" smtClean="0">
                <a:latin typeface="Tahoma" pitchFamily="34" charset="0"/>
                <a:ea typeface="Tahoma" pitchFamily="34" charset="0"/>
                <a:cs typeface="Tahoma" pitchFamily="34" charset="0"/>
              </a:rPr>
              <a:t>Improved our knowledge about </a:t>
            </a:r>
            <a:r>
              <a:rPr lang="en-US" dirty="0" smtClean="0">
                <a:latin typeface="Tahoma" pitchFamily="34" charset="0"/>
                <a:ea typeface="Tahoma" pitchFamily="34" charset="0"/>
                <a:cs typeface="Tahoma" pitchFamily="34" charset="0"/>
              </a:rPr>
              <a:t>distributed </a:t>
            </a:r>
            <a:r>
              <a:rPr lang="en-US" dirty="0" smtClean="0">
                <a:latin typeface="Tahoma" pitchFamily="34" charset="0"/>
                <a:ea typeface="Tahoma" pitchFamily="34" charset="0"/>
                <a:cs typeface="Tahoma" pitchFamily="34" charset="0"/>
              </a:rPr>
              <a:t>computing </a:t>
            </a:r>
            <a:r>
              <a:rPr lang="en-US" dirty="0" smtClean="0">
                <a:latin typeface="Tahoma" pitchFamily="34" charset="0"/>
                <a:ea typeface="Tahoma" pitchFamily="34" charset="0"/>
                <a:cs typeface="Tahoma" pitchFamily="34" charset="0"/>
              </a:rPr>
              <a:t>(Cloud), </a:t>
            </a:r>
            <a:r>
              <a:rPr lang="en-US" dirty="0" smtClean="0">
                <a:latin typeface="Tahoma" pitchFamily="34" charset="0"/>
                <a:ea typeface="Tahoma" pitchFamily="34" charset="0"/>
                <a:cs typeface="Tahoma" pitchFamily="34" charset="0"/>
              </a:rPr>
              <a:t>focusing on the scalability of the </a:t>
            </a:r>
            <a:r>
              <a:rPr lang="en-US" dirty="0" smtClean="0">
                <a:latin typeface="Tahoma" pitchFamily="34" charset="0"/>
                <a:ea typeface="Tahoma" pitchFamily="34" charset="0"/>
                <a:cs typeface="Tahoma" pitchFamily="34" charset="0"/>
              </a:rPr>
              <a:t>of back-end services.</a:t>
            </a:r>
            <a:endParaRPr lang="en-US" dirty="0" smtClean="0">
              <a:latin typeface="Tahoma" pitchFamily="34" charset="0"/>
              <a:ea typeface="Tahoma" pitchFamily="34" charset="0"/>
              <a:cs typeface="Tahoma" pitchFamily="34" charset="0"/>
            </a:endParaRPr>
          </a:p>
          <a:p>
            <a:pPr lvl="1">
              <a:spcAft>
                <a:spcPct val="0"/>
              </a:spcAft>
            </a:pPr>
            <a:endParaRPr lang="en-US" dirty="0">
              <a:latin typeface="Tahoma" pitchFamily="34" charset="0"/>
              <a:ea typeface="Tahoma" pitchFamily="34" charset="0"/>
              <a:cs typeface="Tahoma" pitchFamily="34" charset="0"/>
            </a:endParaRPr>
          </a:p>
          <a:p>
            <a:pPr>
              <a:spcAft>
                <a:spcPct val="0"/>
              </a:spcAft>
            </a:pPr>
            <a:r>
              <a:rPr lang="en-US" dirty="0" smtClean="0">
                <a:latin typeface="Tahoma" pitchFamily="34" charset="0"/>
                <a:ea typeface="Tahoma" pitchFamily="34" charset="0"/>
                <a:cs typeface="Tahoma" pitchFamily="34" charset="0"/>
              </a:rPr>
              <a:t>Conclusion:</a:t>
            </a:r>
          </a:p>
          <a:p>
            <a:pPr lvl="1">
              <a:spcAft>
                <a:spcPct val="0"/>
              </a:spcAft>
            </a:pPr>
            <a:r>
              <a:rPr lang="en-US" dirty="0" smtClean="0">
                <a:latin typeface="Tahoma" pitchFamily="34" charset="0"/>
                <a:ea typeface="Tahoma" pitchFamily="34" charset="0"/>
                <a:cs typeface="Tahoma" pitchFamily="34" charset="0"/>
              </a:rPr>
              <a:t>The best approach is using a load balancer between instances</a:t>
            </a:r>
          </a:p>
          <a:p>
            <a:pPr lvl="1">
              <a:spcAft>
                <a:spcPct val="0"/>
              </a:spcAft>
            </a:pPr>
            <a:r>
              <a:rPr lang="en-US" dirty="0" smtClean="0">
                <a:latin typeface="Tahoma" pitchFamily="34" charset="0"/>
                <a:ea typeface="Tahoma" pitchFamily="34" charset="0"/>
                <a:cs typeface="Tahoma" pitchFamily="34" charset="0"/>
              </a:rPr>
              <a:t>The results may have been affected by external internet traffic</a:t>
            </a:r>
          </a:p>
          <a:p>
            <a:pPr marL="457200" lvl="1" indent="0">
              <a:spcAft>
                <a:spcPct val="0"/>
              </a:spcAft>
              <a:buNone/>
            </a:pPr>
            <a:endParaRPr lang="en-US"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ax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ax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Override1.xml><?xml version="1.0" encoding="utf-8"?>
<a:themeOverride xmlns:a="http://schemas.openxmlformats.org/drawingml/2006/main">
  <a:clrScheme name="Paralax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Override>
</file>

<file path=ppt/theme/themeOverride2.xml><?xml version="1.0" encoding="utf-8"?>
<a:themeOverride xmlns:a="http://schemas.openxmlformats.org/drawingml/2006/main">
  <a:clrScheme name="Paralax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TC103457496[[fn=Paralaxe]]</Template>
  <TotalTime>1397</TotalTime>
  <Words>524</Words>
  <Application>Microsoft Office PowerPoint</Application>
  <PresentationFormat>Apresentação no Ecrã (4:3)</PresentationFormat>
  <Paragraphs>56</Paragraphs>
  <Slides>9</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9</vt:i4>
      </vt:variant>
    </vt:vector>
  </HeadingPairs>
  <TitlesOfParts>
    <vt:vector size="16" baseType="lpstr">
      <vt:lpstr>MS PGothic</vt:lpstr>
      <vt:lpstr>Arial</vt:lpstr>
      <vt:lpstr>Calibri</vt:lpstr>
      <vt:lpstr>Corbel</vt:lpstr>
      <vt:lpstr>Tahoma</vt:lpstr>
      <vt:lpstr>Times New Roman</vt:lpstr>
      <vt:lpstr>Paralaxe</vt:lpstr>
      <vt:lpstr>MCC 2013 – Node.js scaling with OpenStack</vt:lpstr>
      <vt:lpstr>Phase 1 - one back-end process</vt:lpstr>
      <vt:lpstr>Apresentação do PowerPoint</vt:lpstr>
      <vt:lpstr>Phase 2 - Multiple processes on one VM</vt:lpstr>
      <vt:lpstr>Apresentação do PowerPoint</vt:lpstr>
      <vt:lpstr>Phase 3 - Multiple back-end VMs</vt:lpstr>
      <vt:lpstr>Apresentação do PowerPoint</vt:lpstr>
      <vt:lpstr>Phase 4 – Elastic Scaling</vt:lpstr>
      <vt:lpstr>Summary</vt:lpstr>
    </vt:vector>
  </TitlesOfParts>
  <Company>Aalto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MCC 2013 – Node.js scaling with OpenStack</dc:title>
  <dc:creator>Antti Tolonen</dc:creator>
  <cp:lastModifiedBy>João Ed</cp:lastModifiedBy>
  <cp:revision>46</cp:revision>
  <dcterms:created xsi:type="dcterms:W3CDTF">2013-10-09T15:40:01Z</dcterms:created>
  <dcterms:modified xsi:type="dcterms:W3CDTF">2013-11-28T16:28:09Z</dcterms:modified>
</cp:coreProperties>
</file>