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10287000" cx="18288000"/>
  <p:notesSz cx="18288000" cy="10287000"/>
  <p:embeddedFontLst>
    <p:embeddedFont>
      <p:font typeface="Montserrat"/>
      <p:regular r:id="rId72"/>
      <p:bold r:id="rId73"/>
      <p:italic r:id="rId74"/>
      <p:boldItalic r:id="rId75"/>
    </p:embeddedFont>
    <p:embeddedFont>
      <p:font typeface="Lat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817ACE-D375-4301-943B-2C928DA56F62}">
  <a:tblStyle styleId="{60817ACE-D375-4301-943B-2C928DA56F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Montserrat-bold.fntdata"/><Relationship Id="rId72" Type="http://schemas.openxmlformats.org/officeDocument/2006/relationships/font" Target="fonts/Montserrat-regular.fntdata"/><Relationship Id="rId31" Type="http://schemas.openxmlformats.org/officeDocument/2006/relationships/slide" Target="slides/slide25.xml"/><Relationship Id="rId75" Type="http://schemas.openxmlformats.org/officeDocument/2006/relationships/font" Target="fonts/Montserrat-boldItalic.fntdata"/><Relationship Id="rId30" Type="http://schemas.openxmlformats.org/officeDocument/2006/relationships/slide" Target="slides/slide24.xml"/><Relationship Id="rId74" Type="http://schemas.openxmlformats.org/officeDocument/2006/relationships/font" Target="fonts/Montserrat-italic.fntdata"/><Relationship Id="rId33" Type="http://schemas.openxmlformats.org/officeDocument/2006/relationships/slide" Target="slides/slide27.xml"/><Relationship Id="rId77" Type="http://schemas.openxmlformats.org/officeDocument/2006/relationships/font" Target="fonts/Lato-bold.fntdata"/><Relationship Id="rId32" Type="http://schemas.openxmlformats.org/officeDocument/2006/relationships/slide" Target="slides/slide26.xml"/><Relationship Id="rId76" Type="http://schemas.openxmlformats.org/officeDocument/2006/relationships/font" Target="fonts/Lato-regular.fntdata"/><Relationship Id="rId35" Type="http://schemas.openxmlformats.org/officeDocument/2006/relationships/slide" Target="slides/slide29.xml"/><Relationship Id="rId79" Type="http://schemas.openxmlformats.org/officeDocument/2006/relationships/font" Target="fonts/Lato-boldItalic.fntdata"/><Relationship Id="rId34" Type="http://schemas.openxmlformats.org/officeDocument/2006/relationships/slide" Target="slides/slide28.xml"/><Relationship Id="rId78" Type="http://schemas.openxmlformats.org/officeDocument/2006/relationships/font" Target="fonts/Lato-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cf524e623_0_3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3cf524e623_0_3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2129652cf6_1_1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2129652cf6_1_1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cf524e623_0_4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3cf524e623_0_4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cf524e623_0_5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3cf524e623_0_5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cf524e623_0_7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3cf524e623_0_7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129652cf6_1_2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2129652cf6_1_2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3cf524e623_0_8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3cf524e623_0_8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3cf524e623_0_9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3cf524e623_0_9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3cf524e623_0_11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3cf524e623_0_11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129652cf6_1_3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22129652cf6_1_3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3cf524e623_0_12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3cf524e623_0_12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3cf524e623_0_13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3cf524e623_0_13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3cf524e623_0_14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23cf524e623_0_14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3cf524e623_0_15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23cf524e623_0_15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3cf524e623_0_16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g23cf524e623_0_16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3cf524e623_0_17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g23cf524e623_0_17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3cf524e623_0_18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23cf524e623_0_18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212dcc96bb_4_28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2212dcc96bb_4_28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12dcc96bb_4_29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g2212dcc96bb_4_29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212dcc96bb_4_30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2212dcc96bb_4_30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212dcc96bb_4_32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g2212dcc96bb_4_32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212dcc96bb_4_33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g2212dcc96bb_4_33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3cf524e623_0_20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g23cf524e623_0_20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3cf524e623_0_22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23cf524e623_0_22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3cf524e623_0_25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23cf524e623_0_25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cf524e623_0_23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23cf524e623_0_23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3cf524e623_0_26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g23cf524e623_0_26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3cf524e623_0_27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g23cf524e623_0_27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3cf524e623_0_29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23cf524e623_0_29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3cf524e623_0_30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g23cf524e623_0_30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3cf524e623_0_31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g23cf524e623_0_31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23cf524e623_0_32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g23cf524e623_0_32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212dcc96bb_4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212dcc96bb_4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212dcc96bb_2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g2212dcc96bb_2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2129652cf6_1_10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g22129652cf6_1_10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212dcc96bb_2_2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g2212dcc96bb_2_2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22129652cf6_1_11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g22129652cf6_1_11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2212dcc96bb_2_3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2212dcc96bb_2_3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212dcc96bb_2_6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g2212dcc96bb_2_6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2129652cf6_1_8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22129652cf6_1_8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129652cf6_1_4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129652cf6_1_4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2129652cf6_1_12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g22129652cf6_1_12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2129652cf6_1_9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g22129652cf6_1_9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22129652cf6_1_14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22129652cf6_1_14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212dcc96bb_5_2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212dcc96bb_5_2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212dcc96bb_4_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2212dcc96bb_4_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212dcc96bb_4_1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2212dcc96bb_4_1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212dcc96bb_4_33: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2212dcc96bb_4_33: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212dcc96bb_4_4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g2212dcc96bb_4_4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2212dcc96bb_4_5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g2212dcc96bb_4_5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212dcc96bb_4_67: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g2212dcc96bb_4_67: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2129652cf6_1_5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2129652cf6_1_5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212dcc96bb_4_7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2212dcc96bb_4_7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212dcc96bb_4_8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g2212dcc96bb_4_8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212dcc96bb_4_10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g2212dcc96bb_4_10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212dcc96bb_4_115: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g2212dcc96bb_4_115: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2129652cf6_1_4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2129652cf6_1_4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212dcc96bb_4_12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212dcc96bb_4_12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3cf524e623_0_1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3cf524e623_0_1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15000600" y="1010"/>
            <a:ext cx="3287400" cy="3287400"/>
          </a:xfrm>
          <a:prstGeom prst="diagStripe">
            <a:avLst>
              <a:gd fmla="val 0" name="adj"/>
            </a:avLst>
          </a:prstGeom>
          <a:solidFill>
            <a:schemeClr val="lt1">
              <a:alpha val="303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nvGrpSpPr>
          <p:cNvPr id="11" name="Google Shape;11;p2"/>
          <p:cNvGrpSpPr/>
          <p:nvPr/>
        </p:nvGrpSpPr>
        <p:grpSpPr>
          <a:xfrm>
            <a:off x="0" y="980"/>
            <a:ext cx="10307410" cy="102687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7074300" y="3156800"/>
            <a:ext cx="10035000" cy="3157800"/>
          </a:xfrm>
          <a:prstGeom prst="rect">
            <a:avLst/>
          </a:prstGeom>
        </p:spPr>
        <p:txBody>
          <a:bodyPr anchorCtr="0" anchor="t" bIns="182850" lIns="182850" spcFirstLastPara="1" rIns="182850" wrap="square" tIns="18285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7" name="Google Shape;17;p2"/>
          <p:cNvSpPr txBox="1"/>
          <p:nvPr>
            <p:ph idx="1" type="subTitle"/>
          </p:nvPr>
        </p:nvSpPr>
        <p:spPr>
          <a:xfrm>
            <a:off x="10167900" y="7849850"/>
            <a:ext cx="6941400" cy="1012200"/>
          </a:xfrm>
          <a:prstGeom prst="rect">
            <a:avLst/>
          </a:prstGeom>
        </p:spPr>
        <p:txBody>
          <a:bodyPr anchorCtr="0" anchor="t" bIns="182850" lIns="182850" spcFirstLastPara="1" rIns="182850" wrap="square" tIns="182850">
            <a:normAutofit/>
          </a:bodyPr>
          <a:lstStyle>
            <a:lvl1pPr lvl="0">
              <a:lnSpc>
                <a:spcPct val="100000"/>
              </a:lnSpc>
              <a:spcBef>
                <a:spcPts val="0"/>
              </a:spcBef>
              <a:spcAft>
                <a:spcPts val="0"/>
              </a:spcAft>
              <a:buSzPts val="2600"/>
              <a:buNone/>
              <a:defRPr/>
            </a:lvl1pPr>
            <a:lvl2pPr lvl="1">
              <a:lnSpc>
                <a:spcPct val="100000"/>
              </a:lnSpc>
              <a:spcBef>
                <a:spcPts val="0"/>
              </a:spcBef>
              <a:spcAft>
                <a:spcPts val="0"/>
              </a:spcAft>
              <a:buSzPts val="2600"/>
              <a:buNone/>
              <a:defRPr sz="2600"/>
            </a:lvl2pPr>
            <a:lvl3pPr lvl="2">
              <a:lnSpc>
                <a:spcPct val="100000"/>
              </a:lnSpc>
              <a:spcBef>
                <a:spcPts val="0"/>
              </a:spcBef>
              <a:spcAft>
                <a:spcPts val="0"/>
              </a:spcAft>
              <a:buSzPts val="2600"/>
              <a:buNone/>
              <a:defRPr sz="2600"/>
            </a:lvl3pPr>
            <a:lvl4pPr lvl="3">
              <a:lnSpc>
                <a:spcPct val="100000"/>
              </a:lnSpc>
              <a:spcBef>
                <a:spcPts val="0"/>
              </a:spcBef>
              <a:spcAft>
                <a:spcPts val="0"/>
              </a:spcAft>
              <a:buSzPts val="2600"/>
              <a:buNone/>
              <a:defRPr sz="2600"/>
            </a:lvl4pPr>
            <a:lvl5pPr lvl="4">
              <a:lnSpc>
                <a:spcPct val="100000"/>
              </a:lnSpc>
              <a:spcBef>
                <a:spcPts val="0"/>
              </a:spcBef>
              <a:spcAft>
                <a:spcPts val="0"/>
              </a:spcAft>
              <a:buSzPts val="2600"/>
              <a:buNone/>
              <a:defRPr sz="2600"/>
            </a:lvl5pPr>
            <a:lvl6pPr lvl="5">
              <a:lnSpc>
                <a:spcPct val="100000"/>
              </a:lnSpc>
              <a:spcBef>
                <a:spcPts val="0"/>
              </a:spcBef>
              <a:spcAft>
                <a:spcPts val="0"/>
              </a:spcAft>
              <a:buSzPts val="2600"/>
              <a:buNone/>
              <a:defRPr sz="2600"/>
            </a:lvl6pPr>
            <a:lvl7pPr lvl="6">
              <a:lnSpc>
                <a:spcPct val="100000"/>
              </a:lnSpc>
              <a:spcBef>
                <a:spcPts val="0"/>
              </a:spcBef>
              <a:spcAft>
                <a:spcPts val="0"/>
              </a:spcAft>
              <a:buSzPts val="2600"/>
              <a:buNone/>
              <a:defRPr sz="2600"/>
            </a:lvl7pPr>
            <a:lvl8pPr lvl="7">
              <a:lnSpc>
                <a:spcPct val="100000"/>
              </a:lnSpc>
              <a:spcBef>
                <a:spcPts val="0"/>
              </a:spcBef>
              <a:spcAft>
                <a:spcPts val="0"/>
              </a:spcAft>
              <a:buSzPts val="2600"/>
              <a:buNone/>
              <a:defRPr sz="2600"/>
            </a:lvl8pPr>
            <a:lvl9pPr lvl="8">
              <a:lnSpc>
                <a:spcPct val="100000"/>
              </a:lnSpc>
              <a:spcBef>
                <a:spcPts val="0"/>
              </a:spcBef>
              <a:spcAft>
                <a:spcPts val="0"/>
              </a:spcAft>
              <a:buSzPts val="2600"/>
              <a:buNone/>
              <a:defRPr sz="2600"/>
            </a:lvl9pPr>
          </a:lstStyle>
          <a:p/>
        </p:txBody>
      </p:sp>
      <p:sp>
        <p:nvSpPr>
          <p:cNvPr id="18" name="Google Shape;18;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8812800" y="0"/>
            <a:ext cx="9475200" cy="10286130"/>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1647700" y="2569350"/>
            <a:ext cx="9552000" cy="2601600"/>
          </a:xfrm>
          <a:prstGeom prst="rect">
            <a:avLst/>
          </a:prstGeom>
        </p:spPr>
        <p:txBody>
          <a:bodyPr anchorCtr="0" anchor="t" bIns="182850" lIns="182850" spcFirstLastPara="1" rIns="182850" wrap="square" tIns="182850">
            <a:normAutofit/>
          </a:bodyPr>
          <a:lstStyle>
            <a:lvl1pPr lvl="0">
              <a:spcBef>
                <a:spcPts val="0"/>
              </a:spcBef>
              <a:spcAft>
                <a:spcPts val="0"/>
              </a:spcAft>
              <a:buSzPts val="16000"/>
              <a:buNone/>
              <a:defRPr sz="16000"/>
            </a:lvl1pPr>
            <a:lvl2pPr lvl="1">
              <a:spcBef>
                <a:spcPts val="0"/>
              </a:spcBef>
              <a:spcAft>
                <a:spcPts val="0"/>
              </a:spcAft>
              <a:buSzPts val="16000"/>
              <a:buNone/>
              <a:defRPr sz="16000"/>
            </a:lvl2pPr>
            <a:lvl3pPr lvl="2">
              <a:spcBef>
                <a:spcPts val="0"/>
              </a:spcBef>
              <a:spcAft>
                <a:spcPts val="0"/>
              </a:spcAft>
              <a:buSzPts val="16000"/>
              <a:buNone/>
              <a:defRPr sz="16000"/>
            </a:lvl3pPr>
            <a:lvl4pPr lvl="3">
              <a:spcBef>
                <a:spcPts val="0"/>
              </a:spcBef>
              <a:spcAft>
                <a:spcPts val="0"/>
              </a:spcAft>
              <a:buSzPts val="16000"/>
              <a:buNone/>
              <a:defRPr sz="16000"/>
            </a:lvl4pPr>
            <a:lvl5pPr lvl="4">
              <a:spcBef>
                <a:spcPts val="0"/>
              </a:spcBef>
              <a:spcAft>
                <a:spcPts val="0"/>
              </a:spcAft>
              <a:buSzPts val="16000"/>
              <a:buNone/>
              <a:defRPr sz="16000"/>
            </a:lvl5pPr>
            <a:lvl6pPr lvl="5">
              <a:spcBef>
                <a:spcPts val="0"/>
              </a:spcBef>
              <a:spcAft>
                <a:spcPts val="0"/>
              </a:spcAft>
              <a:buSzPts val="16000"/>
              <a:buNone/>
              <a:defRPr sz="16000"/>
            </a:lvl6pPr>
            <a:lvl7pPr lvl="6">
              <a:spcBef>
                <a:spcPts val="0"/>
              </a:spcBef>
              <a:spcAft>
                <a:spcPts val="0"/>
              </a:spcAft>
              <a:buSzPts val="16000"/>
              <a:buNone/>
              <a:defRPr sz="16000"/>
            </a:lvl7pPr>
            <a:lvl8pPr lvl="7">
              <a:spcBef>
                <a:spcPts val="0"/>
              </a:spcBef>
              <a:spcAft>
                <a:spcPts val="0"/>
              </a:spcAft>
              <a:buSzPts val="16000"/>
              <a:buNone/>
              <a:defRPr sz="16000"/>
            </a:lvl8pPr>
            <a:lvl9pPr lvl="8">
              <a:spcBef>
                <a:spcPts val="0"/>
              </a:spcBef>
              <a:spcAft>
                <a:spcPts val="0"/>
              </a:spcAft>
              <a:buSzPts val="16000"/>
              <a:buNone/>
              <a:defRPr sz="16000"/>
            </a:lvl9pPr>
          </a:lstStyle>
          <a:p>
            <a:r>
              <a:t>xx%</a:t>
            </a:r>
          </a:p>
        </p:txBody>
      </p:sp>
      <p:sp>
        <p:nvSpPr>
          <p:cNvPr id="126" name="Google Shape;126;p11"/>
          <p:cNvSpPr txBox="1"/>
          <p:nvPr>
            <p:ph idx="1" type="body"/>
          </p:nvPr>
        </p:nvSpPr>
        <p:spPr>
          <a:xfrm>
            <a:off x="1647700" y="5286248"/>
            <a:ext cx="9552000" cy="24378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27" name="Google Shape;127;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obj">
  <p:cSld name="OBJECT">
    <p:bg>
      <p:bgPr>
        <a:solidFill>
          <a:schemeClr val="lt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849014" y="941487"/>
            <a:ext cx="4500300" cy="172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5600"/>
              <a:buNone/>
              <a:defRPr b="1" i="0" sz="5600">
                <a:solidFill>
                  <a:schemeClr val="dk1"/>
                </a:solidFill>
                <a:latin typeface="Trebuchet MS"/>
                <a:ea typeface="Trebuchet MS"/>
                <a:cs typeface="Trebuchet MS"/>
                <a:sym typeface="Trebuchet MS"/>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132" name="Google Shape;132;p13"/>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p13"/>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2" type="sldNum"/>
          </p:nvPr>
        </p:nvSpPr>
        <p:spPr>
          <a:xfrm>
            <a:off x="13167361" y="9566910"/>
            <a:ext cx="4206300" cy="3078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135" name="Shape 135"/>
        <p:cNvGrpSpPr/>
        <p:nvPr/>
      </p:nvGrpSpPr>
      <p:grpSpPr>
        <a:xfrm>
          <a:off x="0" y="0"/>
          <a:ext cx="0" cy="0"/>
          <a:chOff x="0" y="0"/>
          <a:chExt cx="0" cy="0"/>
        </a:xfrm>
      </p:grpSpPr>
      <p:sp>
        <p:nvSpPr>
          <p:cNvPr id="136" name="Google Shape;136;p14"/>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7" name="Google Shape;137;p14"/>
          <p:cNvSpPr/>
          <p:nvPr/>
        </p:nvSpPr>
        <p:spPr>
          <a:xfrm>
            <a:off x="0" y="0"/>
            <a:ext cx="7610475" cy="8689975"/>
          </a:xfrm>
          <a:custGeom>
            <a:rect b="b" l="l" r="r" t="t"/>
            <a:pathLst>
              <a:path extrusionOk="0" h="8689975" w="7610475">
                <a:moveTo>
                  <a:pt x="5075931" y="8689668"/>
                </a:moveTo>
                <a:lnTo>
                  <a:pt x="6696" y="8689668"/>
                </a:lnTo>
                <a:lnTo>
                  <a:pt x="0" y="8678069"/>
                </a:lnTo>
                <a:lnTo>
                  <a:pt x="0" y="0"/>
                </a:lnTo>
                <a:lnTo>
                  <a:pt x="5127536" y="0"/>
                </a:lnTo>
                <a:lnTo>
                  <a:pt x="7610015" y="4299224"/>
                </a:lnTo>
                <a:lnTo>
                  <a:pt x="7610015" y="4300457"/>
                </a:lnTo>
                <a:lnTo>
                  <a:pt x="5075931" y="8689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8" name="Google Shape;138;p14"/>
          <p:cNvSpPr/>
          <p:nvPr/>
        </p:nvSpPr>
        <p:spPr>
          <a:xfrm>
            <a:off x="2505679" y="5832747"/>
            <a:ext cx="5967095" cy="4454525"/>
          </a:xfrm>
          <a:custGeom>
            <a:rect b="b" l="l" r="r" t="t"/>
            <a:pathLst>
              <a:path extrusionOk="0" h="4454525" w="5967095">
                <a:moveTo>
                  <a:pt x="4887037" y="4454251"/>
                </a:moveTo>
                <a:lnTo>
                  <a:pt x="1079942" y="4454251"/>
                </a:lnTo>
                <a:lnTo>
                  <a:pt x="0" y="2583716"/>
                </a:lnTo>
                <a:lnTo>
                  <a:pt x="1491692" y="0"/>
                </a:lnTo>
                <a:lnTo>
                  <a:pt x="4475078" y="0"/>
                </a:lnTo>
                <a:lnTo>
                  <a:pt x="5966770" y="2583352"/>
                </a:lnTo>
                <a:lnTo>
                  <a:pt x="5966770" y="2584079"/>
                </a:lnTo>
                <a:lnTo>
                  <a:pt x="4887037" y="445425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9" name="Google Shape;139;p14"/>
          <p:cNvSpPr txBox="1"/>
          <p:nvPr>
            <p:ph type="title"/>
          </p:nvPr>
        </p:nvSpPr>
        <p:spPr>
          <a:xfrm>
            <a:off x="849014" y="941487"/>
            <a:ext cx="4500300" cy="172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5600"/>
              <a:buNone/>
              <a:defRPr b="1" i="0" sz="5600">
                <a:solidFill>
                  <a:schemeClr val="dk1"/>
                </a:solidFill>
                <a:latin typeface="Trebuchet MS"/>
                <a:ea typeface="Trebuchet MS"/>
                <a:cs typeface="Trebuchet MS"/>
                <a:sym typeface="Trebuchet MS"/>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140" name="Google Shape;140;p14"/>
          <p:cNvSpPr txBox="1"/>
          <p:nvPr>
            <p:ph idx="1" type="body"/>
          </p:nvPr>
        </p:nvSpPr>
        <p:spPr>
          <a:xfrm>
            <a:off x="914400" y="2366010"/>
            <a:ext cx="7955400" cy="67893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600"/>
              <a:buNone/>
              <a:defRPr/>
            </a:lvl1pPr>
            <a:lvl2pPr indent="-228600" lvl="1" marL="914400" rtl="0" algn="l">
              <a:spcBef>
                <a:spcPts val="2400"/>
              </a:spcBef>
              <a:spcAft>
                <a:spcPts val="0"/>
              </a:spcAft>
              <a:buSzPts val="2200"/>
              <a:buNone/>
              <a:defRPr/>
            </a:lvl2pPr>
            <a:lvl3pPr indent="-228600" lvl="2" marL="1371600" rtl="0" algn="l">
              <a:spcBef>
                <a:spcPts val="2400"/>
              </a:spcBef>
              <a:spcAft>
                <a:spcPts val="0"/>
              </a:spcAft>
              <a:buSzPts val="2200"/>
              <a:buNone/>
              <a:defRPr/>
            </a:lvl3pPr>
            <a:lvl4pPr indent="-228600" lvl="3" marL="1828800" rtl="0" algn="l">
              <a:spcBef>
                <a:spcPts val="2400"/>
              </a:spcBef>
              <a:spcAft>
                <a:spcPts val="0"/>
              </a:spcAft>
              <a:buSzPts val="2200"/>
              <a:buNone/>
              <a:defRPr/>
            </a:lvl4pPr>
            <a:lvl5pPr indent="-228600" lvl="4" marL="2286000" rtl="0" algn="l">
              <a:spcBef>
                <a:spcPts val="2400"/>
              </a:spcBef>
              <a:spcAft>
                <a:spcPts val="0"/>
              </a:spcAft>
              <a:buSzPts val="2200"/>
              <a:buNone/>
              <a:defRPr/>
            </a:lvl5pPr>
            <a:lvl6pPr indent="-228600" lvl="5" marL="2743200" rtl="0" algn="l">
              <a:spcBef>
                <a:spcPts val="2400"/>
              </a:spcBef>
              <a:spcAft>
                <a:spcPts val="0"/>
              </a:spcAft>
              <a:buSzPts val="2200"/>
              <a:buNone/>
              <a:defRPr/>
            </a:lvl6pPr>
            <a:lvl7pPr indent="-228600" lvl="6" marL="3200400" rtl="0" algn="l">
              <a:spcBef>
                <a:spcPts val="2400"/>
              </a:spcBef>
              <a:spcAft>
                <a:spcPts val="0"/>
              </a:spcAft>
              <a:buSzPts val="2200"/>
              <a:buNone/>
              <a:defRPr/>
            </a:lvl7pPr>
            <a:lvl8pPr indent="-228600" lvl="7" marL="3657600" rtl="0" algn="l">
              <a:spcBef>
                <a:spcPts val="2400"/>
              </a:spcBef>
              <a:spcAft>
                <a:spcPts val="0"/>
              </a:spcAft>
              <a:buSzPts val="2200"/>
              <a:buNone/>
              <a:defRPr/>
            </a:lvl8pPr>
            <a:lvl9pPr indent="-228600" lvl="8" marL="4114800" rtl="0" algn="l">
              <a:spcBef>
                <a:spcPts val="2400"/>
              </a:spcBef>
              <a:spcAft>
                <a:spcPts val="2400"/>
              </a:spcAft>
              <a:buSzPts val="2200"/>
              <a:buNone/>
              <a:defRPr/>
            </a:lvl9pPr>
          </a:lstStyle>
          <a:p/>
        </p:txBody>
      </p:sp>
      <p:sp>
        <p:nvSpPr>
          <p:cNvPr id="141" name="Google Shape;141;p14"/>
          <p:cNvSpPr txBox="1"/>
          <p:nvPr>
            <p:ph idx="2" type="body"/>
          </p:nvPr>
        </p:nvSpPr>
        <p:spPr>
          <a:xfrm>
            <a:off x="10692231" y="3648174"/>
            <a:ext cx="3789600" cy="54522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600"/>
              <a:buNone/>
              <a:defRPr b="0" i="0" sz="2800">
                <a:solidFill>
                  <a:srgbClr val="F4F4F4"/>
                </a:solidFill>
                <a:latin typeface="Trebuchet MS"/>
                <a:ea typeface="Trebuchet MS"/>
                <a:cs typeface="Trebuchet MS"/>
                <a:sym typeface="Trebuchet MS"/>
              </a:defRPr>
            </a:lvl1pPr>
            <a:lvl2pPr indent="-228600" lvl="1" marL="914400" rtl="0" algn="l">
              <a:spcBef>
                <a:spcPts val="2400"/>
              </a:spcBef>
              <a:spcAft>
                <a:spcPts val="0"/>
              </a:spcAft>
              <a:buSzPts val="2200"/>
              <a:buNone/>
              <a:defRPr/>
            </a:lvl2pPr>
            <a:lvl3pPr indent="-228600" lvl="2" marL="1371600" rtl="0" algn="l">
              <a:spcBef>
                <a:spcPts val="2400"/>
              </a:spcBef>
              <a:spcAft>
                <a:spcPts val="0"/>
              </a:spcAft>
              <a:buSzPts val="2200"/>
              <a:buNone/>
              <a:defRPr/>
            </a:lvl3pPr>
            <a:lvl4pPr indent="-228600" lvl="3" marL="1828800" rtl="0" algn="l">
              <a:spcBef>
                <a:spcPts val="2400"/>
              </a:spcBef>
              <a:spcAft>
                <a:spcPts val="0"/>
              </a:spcAft>
              <a:buSzPts val="2200"/>
              <a:buNone/>
              <a:defRPr/>
            </a:lvl4pPr>
            <a:lvl5pPr indent="-228600" lvl="4" marL="2286000" rtl="0" algn="l">
              <a:spcBef>
                <a:spcPts val="2400"/>
              </a:spcBef>
              <a:spcAft>
                <a:spcPts val="0"/>
              </a:spcAft>
              <a:buSzPts val="2200"/>
              <a:buNone/>
              <a:defRPr/>
            </a:lvl5pPr>
            <a:lvl6pPr indent="-228600" lvl="5" marL="2743200" rtl="0" algn="l">
              <a:spcBef>
                <a:spcPts val="2400"/>
              </a:spcBef>
              <a:spcAft>
                <a:spcPts val="0"/>
              </a:spcAft>
              <a:buSzPts val="2200"/>
              <a:buNone/>
              <a:defRPr/>
            </a:lvl6pPr>
            <a:lvl7pPr indent="-228600" lvl="6" marL="3200400" rtl="0" algn="l">
              <a:spcBef>
                <a:spcPts val="2400"/>
              </a:spcBef>
              <a:spcAft>
                <a:spcPts val="0"/>
              </a:spcAft>
              <a:buSzPts val="2200"/>
              <a:buNone/>
              <a:defRPr/>
            </a:lvl7pPr>
            <a:lvl8pPr indent="-228600" lvl="7" marL="3657600" rtl="0" algn="l">
              <a:spcBef>
                <a:spcPts val="2400"/>
              </a:spcBef>
              <a:spcAft>
                <a:spcPts val="0"/>
              </a:spcAft>
              <a:buSzPts val="2200"/>
              <a:buNone/>
              <a:defRPr/>
            </a:lvl8pPr>
            <a:lvl9pPr indent="-228600" lvl="8" marL="4114800" rtl="0" algn="l">
              <a:spcBef>
                <a:spcPts val="2400"/>
              </a:spcBef>
              <a:spcAft>
                <a:spcPts val="2400"/>
              </a:spcAft>
              <a:buSzPts val="2200"/>
              <a:buNone/>
              <a:defRPr/>
            </a:lvl9pPr>
          </a:lstStyle>
          <a:p/>
        </p:txBody>
      </p:sp>
      <p:sp>
        <p:nvSpPr>
          <p:cNvPr id="142" name="Google Shape;142;p14"/>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4"/>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14"/>
          <p:cNvSpPr txBox="1"/>
          <p:nvPr>
            <p:ph idx="12" type="sldNum"/>
          </p:nvPr>
        </p:nvSpPr>
        <p:spPr>
          <a:xfrm>
            <a:off x="13167361" y="9566910"/>
            <a:ext cx="4206300" cy="3078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5" name="Shape 145"/>
        <p:cNvGrpSpPr/>
        <p:nvPr/>
      </p:nvGrpSpPr>
      <p:grpSpPr>
        <a:xfrm>
          <a:off x="0" y="0"/>
          <a:ext cx="0" cy="0"/>
          <a:chOff x="0" y="0"/>
          <a:chExt cx="0" cy="0"/>
        </a:xfrm>
      </p:grpSpPr>
      <p:sp>
        <p:nvSpPr>
          <p:cNvPr id="146" name="Google Shape;146;p15"/>
          <p:cNvSpPr txBox="1"/>
          <p:nvPr>
            <p:ph type="title"/>
          </p:nvPr>
        </p:nvSpPr>
        <p:spPr>
          <a:xfrm>
            <a:off x="849014" y="941487"/>
            <a:ext cx="4500300" cy="1726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5600"/>
              <a:buNone/>
              <a:defRPr b="1" i="0" sz="5600">
                <a:solidFill>
                  <a:schemeClr val="dk1"/>
                </a:solidFill>
                <a:latin typeface="Trebuchet MS"/>
                <a:ea typeface="Trebuchet MS"/>
                <a:cs typeface="Trebuchet MS"/>
                <a:sym typeface="Trebuchet MS"/>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147" name="Google Shape;147;p15"/>
          <p:cNvSpPr txBox="1"/>
          <p:nvPr>
            <p:ph idx="1" type="body"/>
          </p:nvPr>
        </p:nvSpPr>
        <p:spPr>
          <a:xfrm>
            <a:off x="1028700" y="2912063"/>
            <a:ext cx="16230600" cy="50865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2600"/>
              <a:buNone/>
              <a:defRPr b="0" i="0" sz="1500">
                <a:solidFill>
                  <a:schemeClr val="dk1"/>
                </a:solidFill>
                <a:latin typeface="Trebuchet MS"/>
                <a:ea typeface="Trebuchet MS"/>
                <a:cs typeface="Trebuchet MS"/>
                <a:sym typeface="Trebuchet MS"/>
              </a:defRPr>
            </a:lvl1pPr>
            <a:lvl2pPr indent="-228600" lvl="1" marL="914400" rtl="0" algn="l">
              <a:spcBef>
                <a:spcPts val="2400"/>
              </a:spcBef>
              <a:spcAft>
                <a:spcPts val="0"/>
              </a:spcAft>
              <a:buSzPts val="2200"/>
              <a:buNone/>
              <a:defRPr/>
            </a:lvl2pPr>
            <a:lvl3pPr indent="-228600" lvl="2" marL="1371600" rtl="0" algn="l">
              <a:spcBef>
                <a:spcPts val="2400"/>
              </a:spcBef>
              <a:spcAft>
                <a:spcPts val="0"/>
              </a:spcAft>
              <a:buSzPts val="2200"/>
              <a:buNone/>
              <a:defRPr/>
            </a:lvl3pPr>
            <a:lvl4pPr indent="-228600" lvl="3" marL="1828800" rtl="0" algn="l">
              <a:spcBef>
                <a:spcPts val="2400"/>
              </a:spcBef>
              <a:spcAft>
                <a:spcPts val="0"/>
              </a:spcAft>
              <a:buSzPts val="2200"/>
              <a:buNone/>
              <a:defRPr/>
            </a:lvl4pPr>
            <a:lvl5pPr indent="-228600" lvl="4" marL="2286000" rtl="0" algn="l">
              <a:spcBef>
                <a:spcPts val="2400"/>
              </a:spcBef>
              <a:spcAft>
                <a:spcPts val="0"/>
              </a:spcAft>
              <a:buSzPts val="2200"/>
              <a:buNone/>
              <a:defRPr/>
            </a:lvl5pPr>
            <a:lvl6pPr indent="-228600" lvl="5" marL="2743200" rtl="0" algn="l">
              <a:spcBef>
                <a:spcPts val="2400"/>
              </a:spcBef>
              <a:spcAft>
                <a:spcPts val="0"/>
              </a:spcAft>
              <a:buSzPts val="2200"/>
              <a:buNone/>
              <a:defRPr/>
            </a:lvl6pPr>
            <a:lvl7pPr indent="-228600" lvl="6" marL="3200400" rtl="0" algn="l">
              <a:spcBef>
                <a:spcPts val="2400"/>
              </a:spcBef>
              <a:spcAft>
                <a:spcPts val="0"/>
              </a:spcAft>
              <a:buSzPts val="2200"/>
              <a:buNone/>
              <a:defRPr/>
            </a:lvl7pPr>
            <a:lvl8pPr indent="-228600" lvl="7" marL="3657600" rtl="0" algn="l">
              <a:spcBef>
                <a:spcPts val="2400"/>
              </a:spcBef>
              <a:spcAft>
                <a:spcPts val="0"/>
              </a:spcAft>
              <a:buSzPts val="2200"/>
              <a:buNone/>
              <a:defRPr/>
            </a:lvl8pPr>
            <a:lvl9pPr indent="-228600" lvl="8" marL="4114800" rtl="0" algn="l">
              <a:spcBef>
                <a:spcPts val="2400"/>
              </a:spcBef>
              <a:spcAft>
                <a:spcPts val="2400"/>
              </a:spcAft>
              <a:buSzPts val="2200"/>
              <a:buNone/>
              <a:defRPr/>
            </a:lvl9pPr>
          </a:lstStyle>
          <a:p/>
        </p:txBody>
      </p:sp>
      <p:sp>
        <p:nvSpPr>
          <p:cNvPr id="148" name="Google Shape;148;p15"/>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5"/>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15"/>
          <p:cNvSpPr txBox="1"/>
          <p:nvPr>
            <p:ph idx="12" type="sldNum"/>
          </p:nvPr>
        </p:nvSpPr>
        <p:spPr>
          <a:xfrm>
            <a:off x="13167361" y="9566910"/>
            <a:ext cx="4206300" cy="307800"/>
          </a:xfrm>
          <a:prstGeom prst="rect">
            <a:avLst/>
          </a:prstGeom>
          <a:noFill/>
          <a:ln>
            <a:noFill/>
          </a:ln>
        </p:spPr>
        <p:txBody>
          <a:bodyPr anchorCtr="0" anchor="t" bIns="0" lIns="0" spcFirstLastPara="1" rIns="0" wrap="square" tIns="0">
            <a:spAutoFit/>
          </a:bodyPr>
          <a:lstStyle>
            <a:lvl1pPr indent="0" lvl="0" marL="0" rtl="0" algn="r">
              <a:spcBef>
                <a:spcPts val="0"/>
              </a:spcBef>
              <a:buNone/>
              <a:defRPr>
                <a:solidFill>
                  <a:srgbClr val="888888"/>
                </a:solidFill>
              </a:defRPr>
            </a:lvl1pPr>
            <a:lvl2pPr indent="0" lvl="1" marL="0" rtl="0" algn="r">
              <a:spcBef>
                <a:spcPts val="0"/>
              </a:spcBef>
              <a:buNone/>
              <a:defRPr>
                <a:solidFill>
                  <a:srgbClr val="888888"/>
                </a:solidFill>
              </a:defRPr>
            </a:lvl2pPr>
            <a:lvl3pPr indent="0" lvl="2" marL="0" rtl="0" algn="r">
              <a:spcBef>
                <a:spcPts val="0"/>
              </a:spcBef>
              <a:buNone/>
              <a:defRPr>
                <a:solidFill>
                  <a:srgbClr val="888888"/>
                </a:solidFill>
              </a:defRPr>
            </a:lvl3pPr>
            <a:lvl4pPr indent="0" lvl="3" marL="0" rtl="0" algn="r">
              <a:spcBef>
                <a:spcPts val="0"/>
              </a:spcBef>
              <a:buNone/>
              <a:defRPr>
                <a:solidFill>
                  <a:srgbClr val="888888"/>
                </a:solidFill>
              </a:defRPr>
            </a:lvl4pPr>
            <a:lvl5pPr indent="0" lvl="4" marL="0" rtl="0" algn="r">
              <a:spcBef>
                <a:spcPts val="0"/>
              </a:spcBef>
              <a:buNone/>
              <a:defRPr>
                <a:solidFill>
                  <a:srgbClr val="888888"/>
                </a:solidFill>
              </a:defRPr>
            </a:lvl5pPr>
            <a:lvl6pPr indent="0" lvl="5" marL="0" rtl="0" algn="r">
              <a:spcBef>
                <a:spcPts val="0"/>
              </a:spcBef>
              <a:buNone/>
              <a:defRPr>
                <a:solidFill>
                  <a:srgbClr val="888888"/>
                </a:solidFill>
              </a:defRPr>
            </a:lvl6pPr>
            <a:lvl7pPr indent="0" lvl="6" marL="0" rtl="0" algn="r">
              <a:spcBef>
                <a:spcPts val="0"/>
              </a:spcBef>
              <a:buNone/>
              <a:defRPr>
                <a:solidFill>
                  <a:srgbClr val="888888"/>
                </a:solidFill>
              </a:defRPr>
            </a:lvl7pPr>
            <a:lvl8pPr indent="0" lvl="7" marL="0" rtl="0" algn="r">
              <a:spcBef>
                <a:spcPts val="0"/>
              </a:spcBef>
              <a:buNone/>
              <a:defRPr>
                <a:solidFill>
                  <a:srgbClr val="888888"/>
                </a:solidFill>
              </a:defRPr>
            </a:lvl8pPr>
            <a:lvl9pPr indent="0" lvl="8" marL="0"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8812800" y="0"/>
            <a:ext cx="9475200" cy="10286130"/>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1647700" y="4106000"/>
            <a:ext cx="9174000" cy="2297400"/>
          </a:xfrm>
          <a:prstGeom prst="rect">
            <a:avLst/>
          </a:prstGeom>
        </p:spPr>
        <p:txBody>
          <a:bodyPr anchorCtr="0" anchor="ctr"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40" name="Google Shape;40;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762003"/>
            <a:ext cx="2075700" cy="2032575"/>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2595000" y="787500"/>
            <a:ext cx="14077800" cy="1828200"/>
          </a:xfrm>
          <a:prstGeom prst="rect">
            <a:avLst/>
          </a:prstGeom>
        </p:spPr>
        <p:txBody>
          <a:bodyPr anchorCtr="0" anchor="t"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6" name="Google Shape;46;p4"/>
          <p:cNvSpPr txBox="1"/>
          <p:nvPr>
            <p:ph idx="1" type="body"/>
          </p:nvPr>
        </p:nvSpPr>
        <p:spPr>
          <a:xfrm>
            <a:off x="2595000" y="3135100"/>
            <a:ext cx="14077800" cy="58224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47" name="Google Shape;47;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762003"/>
            <a:ext cx="2075700" cy="2032575"/>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2595000" y="787500"/>
            <a:ext cx="14077800" cy="1828200"/>
          </a:xfrm>
          <a:prstGeom prst="rect">
            <a:avLst/>
          </a:prstGeom>
        </p:spPr>
        <p:txBody>
          <a:bodyPr anchorCtr="0" anchor="t"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 name="Google Shape;53;p5"/>
          <p:cNvSpPr txBox="1"/>
          <p:nvPr>
            <p:ph idx="1" type="body"/>
          </p:nvPr>
        </p:nvSpPr>
        <p:spPr>
          <a:xfrm>
            <a:off x="2595000" y="3135100"/>
            <a:ext cx="6806400" cy="58224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54" name="Google Shape;54;p5"/>
          <p:cNvSpPr txBox="1"/>
          <p:nvPr>
            <p:ph idx="2" type="body"/>
          </p:nvPr>
        </p:nvSpPr>
        <p:spPr>
          <a:xfrm>
            <a:off x="9866442" y="3135100"/>
            <a:ext cx="6806400" cy="58224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55" name="Google Shape;55;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762003"/>
            <a:ext cx="2075700" cy="2032575"/>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2595000" y="787500"/>
            <a:ext cx="14077800" cy="1828200"/>
          </a:xfrm>
          <a:prstGeom prst="rect">
            <a:avLst/>
          </a:prstGeom>
        </p:spPr>
        <p:txBody>
          <a:bodyPr anchorCtr="0" anchor="t"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1" name="Google Shape;61;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762003"/>
            <a:ext cx="2075700" cy="2032575"/>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2595000" y="787500"/>
            <a:ext cx="7597800" cy="2986200"/>
          </a:xfrm>
          <a:prstGeom prst="rect">
            <a:avLst/>
          </a:prstGeom>
        </p:spPr>
        <p:txBody>
          <a:bodyPr anchorCtr="0" anchor="t"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7" name="Google Shape;67;p7"/>
          <p:cNvSpPr txBox="1"/>
          <p:nvPr>
            <p:ph idx="1" type="body"/>
          </p:nvPr>
        </p:nvSpPr>
        <p:spPr>
          <a:xfrm>
            <a:off x="2595000" y="3945100"/>
            <a:ext cx="7597800" cy="48318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68" name="Google Shape;68;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8812800" y="0"/>
            <a:ext cx="9475200" cy="102870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1647700" y="1733550"/>
            <a:ext cx="9174000" cy="7042200"/>
          </a:xfrm>
          <a:prstGeom prst="rect">
            <a:avLst/>
          </a:prstGeom>
        </p:spPr>
        <p:txBody>
          <a:bodyPr anchorCtr="0" anchor="ctr" bIns="182850" lIns="182850" spcFirstLastPara="1" rIns="182850" wrap="square" tIns="18285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90" name="Google Shape;90;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762003"/>
            <a:ext cx="2075700" cy="2032575"/>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2595000" y="3316650"/>
            <a:ext cx="6072600" cy="3503400"/>
          </a:xfrm>
          <a:prstGeom prst="rect">
            <a:avLst/>
          </a:prstGeom>
        </p:spPr>
        <p:txBody>
          <a:bodyPr anchorCtr="0" anchor="t"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6" name="Google Shape;96;p9"/>
          <p:cNvSpPr txBox="1"/>
          <p:nvPr>
            <p:ph idx="1" type="subTitle"/>
          </p:nvPr>
        </p:nvSpPr>
        <p:spPr>
          <a:xfrm>
            <a:off x="2595000" y="7076000"/>
            <a:ext cx="6072600" cy="1012200"/>
          </a:xfrm>
          <a:prstGeom prst="rect">
            <a:avLst/>
          </a:prstGeom>
        </p:spPr>
        <p:txBody>
          <a:bodyPr anchorCtr="0" anchor="t" bIns="182850" lIns="182850" spcFirstLastPara="1" rIns="182850" wrap="square" tIns="182850">
            <a:normAutofit/>
          </a:bodyPr>
          <a:lstStyle>
            <a:lvl1pPr lvl="0">
              <a:lnSpc>
                <a:spcPct val="100000"/>
              </a:lnSpc>
              <a:spcBef>
                <a:spcPts val="0"/>
              </a:spcBef>
              <a:spcAft>
                <a:spcPts val="0"/>
              </a:spcAft>
              <a:buSzPts val="2600"/>
              <a:buNone/>
              <a:defRPr/>
            </a:lvl1pPr>
            <a:lvl2pPr lvl="1">
              <a:lnSpc>
                <a:spcPct val="100000"/>
              </a:lnSpc>
              <a:spcBef>
                <a:spcPts val="0"/>
              </a:spcBef>
              <a:spcAft>
                <a:spcPts val="0"/>
              </a:spcAft>
              <a:buSzPts val="2600"/>
              <a:buNone/>
              <a:defRPr sz="2600"/>
            </a:lvl2pPr>
            <a:lvl3pPr lvl="2">
              <a:lnSpc>
                <a:spcPct val="100000"/>
              </a:lnSpc>
              <a:spcBef>
                <a:spcPts val="0"/>
              </a:spcBef>
              <a:spcAft>
                <a:spcPts val="0"/>
              </a:spcAft>
              <a:buSzPts val="2600"/>
              <a:buNone/>
              <a:defRPr sz="2600"/>
            </a:lvl3pPr>
            <a:lvl4pPr lvl="3">
              <a:lnSpc>
                <a:spcPct val="100000"/>
              </a:lnSpc>
              <a:spcBef>
                <a:spcPts val="0"/>
              </a:spcBef>
              <a:spcAft>
                <a:spcPts val="0"/>
              </a:spcAft>
              <a:buSzPts val="2600"/>
              <a:buNone/>
              <a:defRPr sz="2600"/>
            </a:lvl4pPr>
            <a:lvl5pPr lvl="4">
              <a:lnSpc>
                <a:spcPct val="100000"/>
              </a:lnSpc>
              <a:spcBef>
                <a:spcPts val="0"/>
              </a:spcBef>
              <a:spcAft>
                <a:spcPts val="0"/>
              </a:spcAft>
              <a:buSzPts val="2600"/>
              <a:buNone/>
              <a:defRPr sz="2600"/>
            </a:lvl5pPr>
            <a:lvl6pPr lvl="5">
              <a:lnSpc>
                <a:spcPct val="100000"/>
              </a:lnSpc>
              <a:spcBef>
                <a:spcPts val="0"/>
              </a:spcBef>
              <a:spcAft>
                <a:spcPts val="0"/>
              </a:spcAft>
              <a:buSzPts val="2600"/>
              <a:buNone/>
              <a:defRPr sz="2600"/>
            </a:lvl6pPr>
            <a:lvl7pPr lvl="6">
              <a:lnSpc>
                <a:spcPct val="100000"/>
              </a:lnSpc>
              <a:spcBef>
                <a:spcPts val="0"/>
              </a:spcBef>
              <a:spcAft>
                <a:spcPts val="0"/>
              </a:spcAft>
              <a:buSzPts val="2600"/>
              <a:buNone/>
              <a:defRPr sz="2600"/>
            </a:lvl7pPr>
            <a:lvl8pPr lvl="7">
              <a:lnSpc>
                <a:spcPct val="100000"/>
              </a:lnSpc>
              <a:spcBef>
                <a:spcPts val="0"/>
              </a:spcBef>
              <a:spcAft>
                <a:spcPts val="0"/>
              </a:spcAft>
              <a:buSzPts val="2600"/>
              <a:buNone/>
              <a:defRPr sz="2600"/>
            </a:lvl8pPr>
            <a:lvl9pPr lvl="8">
              <a:lnSpc>
                <a:spcPct val="100000"/>
              </a:lnSpc>
              <a:spcBef>
                <a:spcPts val="0"/>
              </a:spcBef>
              <a:spcAft>
                <a:spcPts val="0"/>
              </a:spcAft>
              <a:buSzPts val="2600"/>
              <a:buNone/>
              <a:defRPr sz="2600"/>
            </a:lvl9pPr>
          </a:lstStyle>
          <a:p/>
        </p:txBody>
      </p:sp>
      <p:sp>
        <p:nvSpPr>
          <p:cNvPr id="97" name="Google Shape;97;p9"/>
          <p:cNvSpPr txBox="1"/>
          <p:nvPr>
            <p:ph idx="2" type="body"/>
          </p:nvPr>
        </p:nvSpPr>
        <p:spPr>
          <a:xfrm>
            <a:off x="9296400" y="3393200"/>
            <a:ext cx="7353600" cy="4695000"/>
          </a:xfrm>
          <a:prstGeom prst="rect">
            <a:avLst/>
          </a:prstGeom>
        </p:spPr>
        <p:txBody>
          <a:bodyPr anchorCtr="0" anchor="t" bIns="182850" lIns="182850" spcFirstLastPara="1" rIns="182850" wrap="square" tIns="182850">
            <a:normAutofit/>
          </a:bodyPr>
          <a:lstStyle>
            <a:lvl1pPr indent="-393700" lvl="0" marL="457200">
              <a:spcBef>
                <a:spcPts val="0"/>
              </a:spcBef>
              <a:spcAft>
                <a:spcPts val="0"/>
              </a:spcAft>
              <a:buSzPts val="26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98" name="Google Shape;98;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8257144"/>
            <a:ext cx="1397850" cy="1369314"/>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1625450" y="8610750"/>
            <a:ext cx="13872000" cy="10476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SzPts val="2600"/>
              <a:buNone/>
              <a:defRPr/>
            </a:lvl1pPr>
          </a:lstStyle>
          <a:p/>
        </p:txBody>
      </p:sp>
      <p:sp>
        <p:nvSpPr>
          <p:cNvPr id="104" name="Google Shape;104;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1pPr>
            <a:lvl2pPr lvl="1">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2pPr>
            <a:lvl3pPr lvl="2">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3pPr>
            <a:lvl4pPr lvl="3">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4pPr>
            <a:lvl5pPr lvl="4">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5pPr>
            <a:lvl6pPr lvl="5">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6pPr>
            <a:lvl7pPr lvl="6">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7pPr>
            <a:lvl8pPr lvl="7">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8pPr>
            <a:lvl9pPr lvl="8">
              <a:spcBef>
                <a:spcPts val="0"/>
              </a:spcBef>
              <a:spcAft>
                <a:spcPts val="0"/>
              </a:spcAft>
              <a:buClr>
                <a:schemeClr val="lt1"/>
              </a:buClr>
              <a:buSzPts val="5600"/>
              <a:buFont typeface="Montserrat"/>
              <a:buNone/>
              <a:defRPr sz="56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393700" lvl="0" marL="457200">
              <a:lnSpc>
                <a:spcPct val="115000"/>
              </a:lnSpc>
              <a:spcBef>
                <a:spcPts val="0"/>
              </a:spcBef>
              <a:spcAft>
                <a:spcPts val="0"/>
              </a:spcAft>
              <a:buClr>
                <a:schemeClr val="lt1"/>
              </a:buClr>
              <a:buSzPts val="2600"/>
              <a:buFont typeface="Lato"/>
              <a:buChar char="●"/>
              <a:defRPr sz="2600">
                <a:solidFill>
                  <a:schemeClr val="lt1"/>
                </a:solidFill>
                <a:latin typeface="Lato"/>
                <a:ea typeface="Lato"/>
                <a:cs typeface="Lato"/>
                <a:sym typeface="Lato"/>
              </a:defRPr>
            </a:lvl1pPr>
            <a:lvl2pPr indent="-368300" lvl="1" marL="914400">
              <a:lnSpc>
                <a:spcPct val="115000"/>
              </a:lnSpc>
              <a:spcBef>
                <a:spcPts val="0"/>
              </a:spcBef>
              <a:spcAft>
                <a:spcPts val="0"/>
              </a:spcAft>
              <a:buClr>
                <a:schemeClr val="lt1"/>
              </a:buClr>
              <a:buSzPts val="2200"/>
              <a:buFont typeface="Lato"/>
              <a:buChar char="○"/>
              <a:defRPr sz="2200">
                <a:solidFill>
                  <a:schemeClr val="lt1"/>
                </a:solidFill>
                <a:latin typeface="Lato"/>
                <a:ea typeface="Lato"/>
                <a:cs typeface="Lato"/>
                <a:sym typeface="Lato"/>
              </a:defRPr>
            </a:lvl2pPr>
            <a:lvl3pPr indent="-368300" lvl="2" marL="1371600">
              <a:lnSpc>
                <a:spcPct val="115000"/>
              </a:lnSpc>
              <a:spcBef>
                <a:spcPts val="0"/>
              </a:spcBef>
              <a:spcAft>
                <a:spcPts val="0"/>
              </a:spcAft>
              <a:buClr>
                <a:schemeClr val="lt1"/>
              </a:buClr>
              <a:buSzPts val="2200"/>
              <a:buFont typeface="Lato"/>
              <a:buChar char="■"/>
              <a:defRPr sz="2200">
                <a:solidFill>
                  <a:schemeClr val="lt1"/>
                </a:solidFill>
                <a:latin typeface="Lato"/>
                <a:ea typeface="Lato"/>
                <a:cs typeface="Lato"/>
                <a:sym typeface="Lato"/>
              </a:defRPr>
            </a:lvl3pPr>
            <a:lvl4pPr indent="-368300" lvl="3" marL="1828800">
              <a:lnSpc>
                <a:spcPct val="115000"/>
              </a:lnSpc>
              <a:spcBef>
                <a:spcPts val="0"/>
              </a:spcBef>
              <a:spcAft>
                <a:spcPts val="0"/>
              </a:spcAft>
              <a:buClr>
                <a:schemeClr val="lt1"/>
              </a:buClr>
              <a:buSzPts val="2200"/>
              <a:buFont typeface="Lato"/>
              <a:buChar char="●"/>
              <a:defRPr sz="2200">
                <a:solidFill>
                  <a:schemeClr val="lt1"/>
                </a:solidFill>
                <a:latin typeface="Lato"/>
                <a:ea typeface="Lato"/>
                <a:cs typeface="Lato"/>
                <a:sym typeface="Lato"/>
              </a:defRPr>
            </a:lvl4pPr>
            <a:lvl5pPr indent="-368300" lvl="4" marL="2286000">
              <a:lnSpc>
                <a:spcPct val="115000"/>
              </a:lnSpc>
              <a:spcBef>
                <a:spcPts val="0"/>
              </a:spcBef>
              <a:spcAft>
                <a:spcPts val="0"/>
              </a:spcAft>
              <a:buClr>
                <a:schemeClr val="lt1"/>
              </a:buClr>
              <a:buSzPts val="2200"/>
              <a:buFont typeface="Lato"/>
              <a:buChar char="○"/>
              <a:defRPr sz="2200">
                <a:solidFill>
                  <a:schemeClr val="lt1"/>
                </a:solidFill>
                <a:latin typeface="Lato"/>
                <a:ea typeface="Lato"/>
                <a:cs typeface="Lato"/>
                <a:sym typeface="Lato"/>
              </a:defRPr>
            </a:lvl5pPr>
            <a:lvl6pPr indent="-368300" lvl="5" marL="2743200">
              <a:lnSpc>
                <a:spcPct val="115000"/>
              </a:lnSpc>
              <a:spcBef>
                <a:spcPts val="0"/>
              </a:spcBef>
              <a:spcAft>
                <a:spcPts val="0"/>
              </a:spcAft>
              <a:buClr>
                <a:schemeClr val="lt1"/>
              </a:buClr>
              <a:buSzPts val="2200"/>
              <a:buFont typeface="Lato"/>
              <a:buChar char="■"/>
              <a:defRPr sz="2200">
                <a:solidFill>
                  <a:schemeClr val="lt1"/>
                </a:solidFill>
                <a:latin typeface="Lato"/>
                <a:ea typeface="Lato"/>
                <a:cs typeface="Lato"/>
                <a:sym typeface="Lato"/>
              </a:defRPr>
            </a:lvl6pPr>
            <a:lvl7pPr indent="-368300" lvl="6" marL="3200400">
              <a:lnSpc>
                <a:spcPct val="115000"/>
              </a:lnSpc>
              <a:spcBef>
                <a:spcPts val="0"/>
              </a:spcBef>
              <a:spcAft>
                <a:spcPts val="0"/>
              </a:spcAft>
              <a:buClr>
                <a:schemeClr val="lt1"/>
              </a:buClr>
              <a:buSzPts val="2200"/>
              <a:buFont typeface="Lato"/>
              <a:buChar char="●"/>
              <a:defRPr sz="2200">
                <a:solidFill>
                  <a:schemeClr val="lt1"/>
                </a:solidFill>
                <a:latin typeface="Lato"/>
                <a:ea typeface="Lato"/>
                <a:cs typeface="Lato"/>
                <a:sym typeface="Lato"/>
              </a:defRPr>
            </a:lvl7pPr>
            <a:lvl8pPr indent="-368300" lvl="7" marL="3657600">
              <a:lnSpc>
                <a:spcPct val="115000"/>
              </a:lnSpc>
              <a:spcBef>
                <a:spcPts val="0"/>
              </a:spcBef>
              <a:spcAft>
                <a:spcPts val="0"/>
              </a:spcAft>
              <a:buClr>
                <a:schemeClr val="lt1"/>
              </a:buClr>
              <a:buSzPts val="2200"/>
              <a:buFont typeface="Lato"/>
              <a:buChar char="○"/>
              <a:defRPr sz="2200">
                <a:solidFill>
                  <a:schemeClr val="lt1"/>
                </a:solidFill>
                <a:latin typeface="Lato"/>
                <a:ea typeface="Lato"/>
                <a:cs typeface="Lato"/>
                <a:sym typeface="Lato"/>
              </a:defRPr>
            </a:lvl8pPr>
            <a:lvl9pPr indent="-368300" lvl="8" marL="4114800">
              <a:lnSpc>
                <a:spcPct val="115000"/>
              </a:lnSpc>
              <a:spcBef>
                <a:spcPts val="0"/>
              </a:spcBef>
              <a:spcAft>
                <a:spcPts val="0"/>
              </a:spcAft>
              <a:buClr>
                <a:schemeClr val="lt1"/>
              </a:buClr>
              <a:buSzPts val="2200"/>
              <a:buFont typeface="Lato"/>
              <a:buChar char="■"/>
              <a:defRPr sz="2200">
                <a:solidFill>
                  <a:schemeClr val="lt1"/>
                </a:solidFill>
                <a:latin typeface="Lato"/>
                <a:ea typeface="Lato"/>
                <a:cs typeface="Lato"/>
                <a:sym typeface="Lato"/>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lt1"/>
                </a:solidFill>
                <a:latin typeface="Lato"/>
                <a:ea typeface="Lato"/>
                <a:cs typeface="Lato"/>
                <a:sym typeface="Lato"/>
              </a:defRPr>
            </a:lvl1pPr>
            <a:lvl2pPr lvl="1" algn="r">
              <a:buNone/>
              <a:defRPr sz="2000">
                <a:solidFill>
                  <a:schemeClr val="lt1"/>
                </a:solidFill>
                <a:latin typeface="Lato"/>
                <a:ea typeface="Lato"/>
                <a:cs typeface="Lato"/>
                <a:sym typeface="Lato"/>
              </a:defRPr>
            </a:lvl2pPr>
            <a:lvl3pPr lvl="2" algn="r">
              <a:buNone/>
              <a:defRPr sz="2000">
                <a:solidFill>
                  <a:schemeClr val="lt1"/>
                </a:solidFill>
                <a:latin typeface="Lato"/>
                <a:ea typeface="Lato"/>
                <a:cs typeface="Lato"/>
                <a:sym typeface="Lato"/>
              </a:defRPr>
            </a:lvl3pPr>
            <a:lvl4pPr lvl="3" algn="r">
              <a:buNone/>
              <a:defRPr sz="2000">
                <a:solidFill>
                  <a:schemeClr val="lt1"/>
                </a:solidFill>
                <a:latin typeface="Lato"/>
                <a:ea typeface="Lato"/>
                <a:cs typeface="Lato"/>
                <a:sym typeface="Lato"/>
              </a:defRPr>
            </a:lvl4pPr>
            <a:lvl5pPr lvl="4" algn="r">
              <a:buNone/>
              <a:defRPr sz="2000">
                <a:solidFill>
                  <a:schemeClr val="lt1"/>
                </a:solidFill>
                <a:latin typeface="Lato"/>
                <a:ea typeface="Lato"/>
                <a:cs typeface="Lato"/>
                <a:sym typeface="Lato"/>
              </a:defRPr>
            </a:lvl5pPr>
            <a:lvl6pPr lvl="5" algn="r">
              <a:buNone/>
              <a:defRPr sz="2000">
                <a:solidFill>
                  <a:schemeClr val="lt1"/>
                </a:solidFill>
                <a:latin typeface="Lato"/>
                <a:ea typeface="Lato"/>
                <a:cs typeface="Lato"/>
                <a:sym typeface="Lato"/>
              </a:defRPr>
            </a:lvl6pPr>
            <a:lvl7pPr lvl="6" algn="r">
              <a:buNone/>
              <a:defRPr sz="2000">
                <a:solidFill>
                  <a:schemeClr val="lt1"/>
                </a:solidFill>
                <a:latin typeface="Lato"/>
                <a:ea typeface="Lato"/>
                <a:cs typeface="Lato"/>
                <a:sym typeface="Lato"/>
              </a:defRPr>
            </a:lvl7pPr>
            <a:lvl8pPr lvl="7" algn="r">
              <a:buNone/>
              <a:defRPr sz="2000">
                <a:solidFill>
                  <a:schemeClr val="lt1"/>
                </a:solidFill>
                <a:latin typeface="Lato"/>
                <a:ea typeface="Lato"/>
                <a:cs typeface="Lato"/>
                <a:sym typeface="Lato"/>
              </a:defRPr>
            </a:lvl8pPr>
            <a:lvl9pPr lvl="8" algn="r">
              <a:buNone/>
              <a:defRPr sz="2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3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3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4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4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4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3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4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16"/>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156" name="Google Shape;156;p16"/>
          <p:cNvGrpSpPr/>
          <p:nvPr/>
        </p:nvGrpSpPr>
        <p:grpSpPr>
          <a:xfrm>
            <a:off x="12122944" y="373605"/>
            <a:ext cx="6165183" cy="9913991"/>
            <a:chOff x="12122944" y="373605"/>
            <a:chExt cx="6165183" cy="9913991"/>
          </a:xfrm>
        </p:grpSpPr>
        <p:sp>
          <p:nvSpPr>
            <p:cNvPr id="157" name="Google Shape;157;p16"/>
            <p:cNvSpPr/>
            <p:nvPr/>
          </p:nvSpPr>
          <p:spPr>
            <a:xfrm>
              <a:off x="14328902" y="2317172"/>
              <a:ext cx="3959225" cy="6340475"/>
            </a:xfrm>
            <a:custGeom>
              <a:rect b="b" l="l" r="r" t="t"/>
              <a:pathLst>
                <a:path extrusionOk="0" h="6340475" w="3959225">
                  <a:moveTo>
                    <a:pt x="3959097" y="6340048"/>
                  </a:moveTo>
                  <a:lnTo>
                    <a:pt x="1830194" y="6340048"/>
                  </a:lnTo>
                  <a:lnTo>
                    <a:pt x="0" y="3170023"/>
                  </a:lnTo>
                  <a:lnTo>
                    <a:pt x="1830193" y="0"/>
                  </a:lnTo>
                  <a:lnTo>
                    <a:pt x="3959097" y="0"/>
                  </a:lnTo>
                  <a:lnTo>
                    <a:pt x="3959097" y="6340048"/>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8" name="Google Shape;158;p16"/>
            <p:cNvSpPr/>
            <p:nvPr/>
          </p:nvSpPr>
          <p:spPr>
            <a:xfrm>
              <a:off x="12122944" y="7035126"/>
              <a:ext cx="4970145" cy="3252470"/>
            </a:xfrm>
            <a:custGeom>
              <a:rect b="b" l="l" r="r" t="t"/>
              <a:pathLst>
                <a:path extrusionOk="0" h="3252470" w="4970144">
                  <a:moveTo>
                    <a:pt x="4335200" y="3251873"/>
                  </a:moveTo>
                  <a:lnTo>
                    <a:pt x="634953" y="3251873"/>
                  </a:lnTo>
                  <a:lnTo>
                    <a:pt x="0" y="2152088"/>
                  </a:lnTo>
                  <a:lnTo>
                    <a:pt x="1242494" y="0"/>
                  </a:lnTo>
                  <a:lnTo>
                    <a:pt x="3727485" y="0"/>
                  </a:lnTo>
                  <a:lnTo>
                    <a:pt x="4969979" y="2151786"/>
                  </a:lnTo>
                  <a:lnTo>
                    <a:pt x="4969979" y="2152391"/>
                  </a:lnTo>
                  <a:lnTo>
                    <a:pt x="4335200" y="3251873"/>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16"/>
            <p:cNvSpPr/>
            <p:nvPr/>
          </p:nvSpPr>
          <p:spPr>
            <a:xfrm>
              <a:off x="12336422" y="5954841"/>
              <a:ext cx="2272030" cy="1967864"/>
            </a:xfrm>
            <a:custGeom>
              <a:rect b="b" l="l" r="r" t="t"/>
              <a:pathLst>
                <a:path extrusionOk="0" h="1967865" w="2272030">
                  <a:moveTo>
                    <a:pt x="1703699" y="1967285"/>
                  </a:moveTo>
                  <a:lnTo>
                    <a:pt x="567819" y="1967285"/>
                  </a:lnTo>
                  <a:lnTo>
                    <a:pt x="0" y="983782"/>
                  </a:lnTo>
                  <a:lnTo>
                    <a:pt x="0" y="983502"/>
                  </a:lnTo>
                  <a:lnTo>
                    <a:pt x="567819" y="0"/>
                  </a:lnTo>
                  <a:lnTo>
                    <a:pt x="1703618" y="0"/>
                  </a:lnTo>
                  <a:lnTo>
                    <a:pt x="2271518" y="983502"/>
                  </a:lnTo>
                  <a:lnTo>
                    <a:pt x="2271518" y="983782"/>
                  </a:lnTo>
                  <a:lnTo>
                    <a:pt x="1703699" y="1967285"/>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0" name="Google Shape;160;p16"/>
            <p:cNvSpPr/>
            <p:nvPr/>
          </p:nvSpPr>
          <p:spPr>
            <a:xfrm>
              <a:off x="13737768" y="373605"/>
              <a:ext cx="3799840" cy="3290570"/>
            </a:xfrm>
            <a:custGeom>
              <a:rect b="b" l="l" r="r" t="t"/>
              <a:pathLst>
                <a:path extrusionOk="0" h="3290570" w="3799840">
                  <a:moveTo>
                    <a:pt x="2849747" y="3290487"/>
                  </a:moveTo>
                  <a:lnTo>
                    <a:pt x="949871" y="3290487"/>
                  </a:lnTo>
                  <a:lnTo>
                    <a:pt x="0" y="1645243"/>
                  </a:lnTo>
                  <a:lnTo>
                    <a:pt x="949871" y="0"/>
                  </a:lnTo>
                  <a:lnTo>
                    <a:pt x="2849613" y="0"/>
                  </a:lnTo>
                  <a:lnTo>
                    <a:pt x="3799485" y="1645012"/>
                  </a:lnTo>
                  <a:lnTo>
                    <a:pt x="3799485" y="1645475"/>
                  </a:lnTo>
                  <a:lnTo>
                    <a:pt x="2849747" y="3290487"/>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1" name="Google Shape;161;p16"/>
          <p:cNvSpPr txBox="1"/>
          <p:nvPr>
            <p:ph type="title"/>
          </p:nvPr>
        </p:nvSpPr>
        <p:spPr>
          <a:xfrm>
            <a:off x="1313002" y="1035150"/>
            <a:ext cx="11851800" cy="8216700"/>
          </a:xfrm>
          <a:prstGeom prst="rect">
            <a:avLst/>
          </a:prstGeom>
          <a:noFill/>
          <a:ln>
            <a:noFill/>
          </a:ln>
        </p:spPr>
        <p:txBody>
          <a:bodyPr anchorCtr="0" anchor="t" bIns="0" lIns="0" spcFirstLastPara="1" rIns="0" wrap="square" tIns="67925">
            <a:spAutoFit/>
          </a:bodyPr>
          <a:lstStyle/>
          <a:p>
            <a:pPr indent="0" lvl="0" marL="12700" marR="5080" rtl="0" algn="ctr">
              <a:lnSpc>
                <a:spcPct val="119593"/>
              </a:lnSpc>
              <a:spcBef>
                <a:spcPts val="0"/>
              </a:spcBef>
              <a:spcAft>
                <a:spcPts val="0"/>
              </a:spcAft>
              <a:buNone/>
            </a:pPr>
            <a:r>
              <a:rPr lang="en-US" sz="9850">
                <a:latin typeface="Georgia"/>
                <a:ea typeface="Georgia"/>
                <a:cs typeface="Georgia"/>
                <a:sym typeface="Georgia"/>
              </a:rPr>
              <a:t>SAPM </a:t>
            </a:r>
            <a:endParaRPr sz="9850">
              <a:latin typeface="Georgia"/>
              <a:ea typeface="Georgia"/>
              <a:cs typeface="Georgia"/>
              <a:sym typeface="Georgia"/>
            </a:endParaRPr>
          </a:p>
          <a:p>
            <a:pPr indent="0" lvl="0" marL="12700" marR="5080" rtl="0" algn="ctr">
              <a:lnSpc>
                <a:spcPct val="119593"/>
              </a:lnSpc>
              <a:spcBef>
                <a:spcPts val="0"/>
              </a:spcBef>
              <a:spcAft>
                <a:spcPts val="0"/>
              </a:spcAft>
              <a:buNone/>
            </a:pPr>
            <a:r>
              <a:rPr lang="en-US" sz="9850">
                <a:latin typeface="Georgia"/>
                <a:ea typeface="Georgia"/>
                <a:cs typeface="Georgia"/>
                <a:sym typeface="Georgia"/>
              </a:rPr>
              <a:t>ASSIGNMENT-2</a:t>
            </a:r>
            <a:endParaRPr sz="9850">
              <a:latin typeface="Georgia"/>
              <a:ea typeface="Georgia"/>
              <a:cs typeface="Georgia"/>
              <a:sym typeface="Georgia"/>
            </a:endParaRPr>
          </a:p>
          <a:p>
            <a:pPr indent="0" lvl="0" marL="12700" marR="5080" rtl="0" algn="ctr">
              <a:lnSpc>
                <a:spcPct val="119593"/>
              </a:lnSpc>
              <a:spcBef>
                <a:spcPts val="0"/>
              </a:spcBef>
              <a:spcAft>
                <a:spcPts val="0"/>
              </a:spcAft>
              <a:buNone/>
            </a:pPr>
            <a:r>
              <a:rPr lang="en-US" sz="9850">
                <a:latin typeface="Georgia"/>
                <a:ea typeface="Georgia"/>
                <a:cs typeface="Georgia"/>
                <a:sym typeface="Georgia"/>
              </a:rPr>
              <a:t>Technical Analysis</a:t>
            </a:r>
            <a:endParaRPr sz="9850">
              <a:latin typeface="Georgia"/>
              <a:ea typeface="Georgia"/>
              <a:cs typeface="Georgia"/>
              <a:sym typeface="Georgia"/>
            </a:endParaRPr>
          </a:p>
          <a:p>
            <a:pPr indent="0" lvl="0" marL="0" rtl="0" algn="ctr">
              <a:lnSpc>
                <a:spcPct val="100000"/>
              </a:lnSpc>
              <a:spcBef>
                <a:spcPts val="2360"/>
              </a:spcBef>
              <a:spcAft>
                <a:spcPts val="0"/>
              </a:spcAft>
              <a:buNone/>
            </a:pPr>
            <a:r>
              <a:t/>
            </a:r>
            <a:endParaRPr sz="385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4" name="Shape 254"/>
        <p:cNvGrpSpPr/>
        <p:nvPr/>
      </p:nvGrpSpPr>
      <p:grpSpPr>
        <a:xfrm>
          <a:off x="0" y="0"/>
          <a:ext cx="0" cy="0"/>
          <a:chOff x="0" y="0"/>
          <a:chExt cx="0" cy="0"/>
        </a:xfrm>
      </p:grpSpPr>
      <p:sp>
        <p:nvSpPr>
          <p:cNvPr id="255" name="Google Shape;255;p25"/>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6" name="Google Shape;256;p25"/>
          <p:cNvSpPr txBox="1"/>
          <p:nvPr>
            <p:ph type="title"/>
          </p:nvPr>
        </p:nvSpPr>
        <p:spPr>
          <a:xfrm>
            <a:off x="1807625" y="-46925"/>
            <a:ext cx="18843300" cy="1167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7500">
                <a:highlight>
                  <a:schemeClr val="lt1"/>
                </a:highlight>
              </a:rPr>
              <a:t>HDFC  support and resistance  </a:t>
            </a:r>
            <a:endParaRPr sz="7500">
              <a:highlight>
                <a:schemeClr val="lt1"/>
              </a:highlight>
              <a:latin typeface="Trebuchet MS"/>
              <a:ea typeface="Trebuchet MS"/>
              <a:cs typeface="Trebuchet MS"/>
              <a:sym typeface="Trebuchet MS"/>
            </a:endParaRPr>
          </a:p>
        </p:txBody>
      </p:sp>
      <p:grpSp>
        <p:nvGrpSpPr>
          <p:cNvPr id="257" name="Google Shape;257;p25"/>
          <p:cNvGrpSpPr/>
          <p:nvPr/>
        </p:nvGrpSpPr>
        <p:grpSpPr>
          <a:xfrm>
            <a:off x="0" y="6077993"/>
            <a:ext cx="6195421" cy="4209415"/>
            <a:chOff x="0" y="6077993"/>
            <a:chExt cx="6195421" cy="4209415"/>
          </a:xfrm>
        </p:grpSpPr>
        <p:sp>
          <p:nvSpPr>
            <p:cNvPr id="258" name="Google Shape;258;p25"/>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9" name="Google Shape;259;p25"/>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0" name="Google Shape;260;p25"/>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61" name="Google Shape;261;p25"/>
          <p:cNvPicPr preferRelativeResize="0"/>
          <p:nvPr/>
        </p:nvPicPr>
        <p:blipFill>
          <a:blip r:embed="rId3">
            <a:alphaModFix/>
          </a:blip>
          <a:stretch>
            <a:fillRect/>
          </a:stretch>
        </p:blipFill>
        <p:spPr>
          <a:xfrm>
            <a:off x="1614488" y="2024063"/>
            <a:ext cx="15059025" cy="623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sp>
        <p:nvSpPr>
          <p:cNvPr id="266" name="Google Shape;266;p26"/>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7" name="Google Shape;267;p26"/>
          <p:cNvSpPr/>
          <p:nvPr/>
        </p:nvSpPr>
        <p:spPr>
          <a:xfrm>
            <a:off x="1026312" y="3943882"/>
            <a:ext cx="16235680" cy="4531995"/>
          </a:xfrm>
          <a:custGeom>
            <a:rect b="b" l="l" r="r" t="t"/>
            <a:pathLst>
              <a:path extrusionOk="0" h="4531995" w="16235680">
                <a:moveTo>
                  <a:pt x="8115300" y="0"/>
                </a:moveTo>
                <a:lnTo>
                  <a:pt x="0" y="0"/>
                </a:lnTo>
                <a:lnTo>
                  <a:pt x="0" y="4531804"/>
                </a:lnTo>
                <a:lnTo>
                  <a:pt x="8115300" y="4531804"/>
                </a:lnTo>
                <a:lnTo>
                  <a:pt x="8115300" y="0"/>
                </a:lnTo>
                <a:close/>
              </a:path>
              <a:path extrusionOk="0" h="4531995" w="16235680">
                <a:moveTo>
                  <a:pt x="16235363" y="0"/>
                </a:moveTo>
                <a:lnTo>
                  <a:pt x="8120062" y="0"/>
                </a:lnTo>
                <a:lnTo>
                  <a:pt x="8120062" y="4531804"/>
                </a:lnTo>
                <a:lnTo>
                  <a:pt x="16235363" y="4531804"/>
                </a:lnTo>
                <a:lnTo>
                  <a:pt x="16235363" y="0"/>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68" name="Google Shape;268;p26"/>
          <p:cNvGrpSpPr/>
          <p:nvPr/>
        </p:nvGrpSpPr>
        <p:grpSpPr>
          <a:xfrm>
            <a:off x="12010104" y="1"/>
            <a:ext cx="6278019" cy="4860925"/>
            <a:chOff x="12010104" y="1"/>
            <a:chExt cx="6278019" cy="4860925"/>
          </a:xfrm>
        </p:grpSpPr>
        <p:sp>
          <p:nvSpPr>
            <p:cNvPr id="269" name="Google Shape;269;p26"/>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0" name="Google Shape;270;p26"/>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1" name="Google Shape;271;p26"/>
          <p:cNvSpPr txBox="1"/>
          <p:nvPr>
            <p:ph type="title"/>
          </p:nvPr>
        </p:nvSpPr>
        <p:spPr>
          <a:xfrm>
            <a:off x="6154500" y="4482900"/>
            <a:ext cx="5979000" cy="132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8500">
                <a:solidFill>
                  <a:srgbClr val="F4F4F4"/>
                </a:solidFill>
              </a:rPr>
              <a:t>Asian Paints</a:t>
            </a:r>
            <a:endParaRPr sz="8500">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27"/>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77" name="Google Shape;277;p27"/>
          <p:cNvSpPr txBox="1"/>
          <p:nvPr>
            <p:ph type="title"/>
          </p:nvPr>
        </p:nvSpPr>
        <p:spPr>
          <a:xfrm>
            <a:off x="441075" y="0"/>
            <a:ext cx="18511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Asian paints</a:t>
            </a:r>
            <a:r>
              <a:rPr lang="en-US" sz="6000">
                <a:highlight>
                  <a:schemeClr val="lt1"/>
                </a:highlight>
              </a:rPr>
              <a:t> line chart and 10 day sma and ema  </a:t>
            </a:r>
            <a:endParaRPr sz="6000">
              <a:highlight>
                <a:schemeClr val="lt1"/>
              </a:highlight>
              <a:latin typeface="Trebuchet MS"/>
              <a:ea typeface="Trebuchet MS"/>
              <a:cs typeface="Trebuchet MS"/>
              <a:sym typeface="Trebuchet MS"/>
            </a:endParaRPr>
          </a:p>
        </p:txBody>
      </p:sp>
      <p:grpSp>
        <p:nvGrpSpPr>
          <p:cNvPr id="278" name="Google Shape;278;p27"/>
          <p:cNvGrpSpPr/>
          <p:nvPr/>
        </p:nvGrpSpPr>
        <p:grpSpPr>
          <a:xfrm>
            <a:off x="0" y="6077993"/>
            <a:ext cx="6195421" cy="4209415"/>
            <a:chOff x="0" y="6077993"/>
            <a:chExt cx="6195421" cy="4209415"/>
          </a:xfrm>
        </p:grpSpPr>
        <p:sp>
          <p:nvSpPr>
            <p:cNvPr id="279" name="Google Shape;279;p27"/>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0" name="Google Shape;280;p27"/>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1" name="Google Shape;281;p27"/>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82" name="Google Shape;282;p27"/>
          <p:cNvPicPr preferRelativeResize="0"/>
          <p:nvPr/>
        </p:nvPicPr>
        <p:blipFill>
          <a:blip r:embed="rId3">
            <a:alphaModFix/>
          </a:blip>
          <a:stretch>
            <a:fillRect/>
          </a:stretch>
        </p:blipFill>
        <p:spPr>
          <a:xfrm>
            <a:off x="677227" y="1751175"/>
            <a:ext cx="16740449" cy="631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6" name="Shape 286"/>
        <p:cNvGrpSpPr/>
        <p:nvPr/>
      </p:nvGrpSpPr>
      <p:grpSpPr>
        <a:xfrm>
          <a:off x="0" y="0"/>
          <a:ext cx="0" cy="0"/>
          <a:chOff x="0" y="0"/>
          <a:chExt cx="0" cy="0"/>
        </a:xfrm>
      </p:grpSpPr>
      <p:sp>
        <p:nvSpPr>
          <p:cNvPr id="287" name="Google Shape;287;p28"/>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8" name="Google Shape;288;p28"/>
          <p:cNvSpPr txBox="1"/>
          <p:nvPr>
            <p:ph type="title"/>
          </p:nvPr>
        </p:nvSpPr>
        <p:spPr>
          <a:xfrm>
            <a:off x="1135125" y="-46925"/>
            <a:ext cx="18438000" cy="967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200">
                <a:highlight>
                  <a:schemeClr val="lt1"/>
                </a:highlight>
              </a:rPr>
              <a:t>Asian paints</a:t>
            </a:r>
            <a:r>
              <a:rPr lang="en-US" sz="6200">
                <a:highlight>
                  <a:schemeClr val="lt1"/>
                </a:highlight>
              </a:rPr>
              <a:t>  primary and secondary trends  </a:t>
            </a:r>
            <a:endParaRPr sz="6200">
              <a:highlight>
                <a:schemeClr val="lt1"/>
              </a:highlight>
              <a:latin typeface="Trebuchet MS"/>
              <a:ea typeface="Trebuchet MS"/>
              <a:cs typeface="Trebuchet MS"/>
              <a:sym typeface="Trebuchet MS"/>
            </a:endParaRPr>
          </a:p>
        </p:txBody>
      </p:sp>
      <p:grpSp>
        <p:nvGrpSpPr>
          <p:cNvPr id="289" name="Google Shape;289;p28"/>
          <p:cNvGrpSpPr/>
          <p:nvPr/>
        </p:nvGrpSpPr>
        <p:grpSpPr>
          <a:xfrm>
            <a:off x="0" y="6077993"/>
            <a:ext cx="6195421" cy="4209415"/>
            <a:chOff x="0" y="6077993"/>
            <a:chExt cx="6195421" cy="4209415"/>
          </a:xfrm>
        </p:grpSpPr>
        <p:sp>
          <p:nvSpPr>
            <p:cNvPr id="290" name="Google Shape;290;p28"/>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1" name="Google Shape;291;p28"/>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2" name="Google Shape;292;p28"/>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93" name="Google Shape;293;p28"/>
          <p:cNvPicPr preferRelativeResize="0"/>
          <p:nvPr/>
        </p:nvPicPr>
        <p:blipFill>
          <a:blip r:embed="rId3">
            <a:alphaModFix/>
          </a:blip>
          <a:stretch>
            <a:fillRect/>
          </a:stretch>
        </p:blipFill>
        <p:spPr>
          <a:xfrm>
            <a:off x="1200150" y="2514600"/>
            <a:ext cx="16072227" cy="57426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29"/>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9" name="Google Shape;299;p29"/>
          <p:cNvSpPr txBox="1"/>
          <p:nvPr>
            <p:ph type="title"/>
          </p:nvPr>
        </p:nvSpPr>
        <p:spPr>
          <a:xfrm>
            <a:off x="2591400" y="0"/>
            <a:ext cx="182880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Asian paints support and resistance</a:t>
            </a:r>
            <a:r>
              <a:rPr lang="en-US" sz="6000">
                <a:highlight>
                  <a:schemeClr val="lt1"/>
                </a:highlight>
              </a:rPr>
              <a:t>  </a:t>
            </a:r>
            <a:endParaRPr sz="6000">
              <a:highlight>
                <a:schemeClr val="lt1"/>
              </a:highlight>
              <a:latin typeface="Trebuchet MS"/>
              <a:ea typeface="Trebuchet MS"/>
              <a:cs typeface="Trebuchet MS"/>
              <a:sym typeface="Trebuchet MS"/>
            </a:endParaRPr>
          </a:p>
        </p:txBody>
      </p:sp>
      <p:grpSp>
        <p:nvGrpSpPr>
          <p:cNvPr id="300" name="Google Shape;300;p29"/>
          <p:cNvGrpSpPr/>
          <p:nvPr/>
        </p:nvGrpSpPr>
        <p:grpSpPr>
          <a:xfrm>
            <a:off x="0" y="6077993"/>
            <a:ext cx="6195421" cy="4209415"/>
            <a:chOff x="0" y="6077993"/>
            <a:chExt cx="6195421" cy="4209415"/>
          </a:xfrm>
        </p:grpSpPr>
        <p:sp>
          <p:nvSpPr>
            <p:cNvPr id="301" name="Google Shape;301;p29"/>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2" name="Google Shape;302;p29"/>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3" name="Google Shape;303;p29"/>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304" name="Google Shape;304;p29"/>
          <p:cNvPicPr preferRelativeResize="0"/>
          <p:nvPr/>
        </p:nvPicPr>
        <p:blipFill>
          <a:blip r:embed="rId3">
            <a:alphaModFix/>
          </a:blip>
          <a:stretch>
            <a:fillRect/>
          </a:stretch>
        </p:blipFill>
        <p:spPr>
          <a:xfrm>
            <a:off x="1200150" y="2514600"/>
            <a:ext cx="15662424" cy="621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8" name="Shape 308"/>
        <p:cNvGrpSpPr/>
        <p:nvPr/>
      </p:nvGrpSpPr>
      <p:grpSpPr>
        <a:xfrm>
          <a:off x="0" y="0"/>
          <a:ext cx="0" cy="0"/>
          <a:chOff x="0" y="0"/>
          <a:chExt cx="0" cy="0"/>
        </a:xfrm>
      </p:grpSpPr>
      <p:sp>
        <p:nvSpPr>
          <p:cNvPr id="309" name="Google Shape;309;p30"/>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0" name="Google Shape;310;p30"/>
          <p:cNvSpPr/>
          <p:nvPr/>
        </p:nvSpPr>
        <p:spPr>
          <a:xfrm>
            <a:off x="1026312" y="3943882"/>
            <a:ext cx="16235680" cy="4531995"/>
          </a:xfrm>
          <a:custGeom>
            <a:rect b="b" l="l" r="r" t="t"/>
            <a:pathLst>
              <a:path extrusionOk="0" h="4531995" w="16235680">
                <a:moveTo>
                  <a:pt x="8115300" y="0"/>
                </a:moveTo>
                <a:lnTo>
                  <a:pt x="0" y="0"/>
                </a:lnTo>
                <a:lnTo>
                  <a:pt x="0" y="4531804"/>
                </a:lnTo>
                <a:lnTo>
                  <a:pt x="8115300" y="4531804"/>
                </a:lnTo>
                <a:lnTo>
                  <a:pt x="8115300" y="0"/>
                </a:lnTo>
                <a:close/>
              </a:path>
              <a:path extrusionOk="0" h="4531995" w="16235680">
                <a:moveTo>
                  <a:pt x="16235363" y="0"/>
                </a:moveTo>
                <a:lnTo>
                  <a:pt x="8120062" y="0"/>
                </a:lnTo>
                <a:lnTo>
                  <a:pt x="8120062" y="4531804"/>
                </a:lnTo>
                <a:lnTo>
                  <a:pt x="16235363" y="4531804"/>
                </a:lnTo>
                <a:lnTo>
                  <a:pt x="16235363" y="0"/>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11" name="Google Shape;311;p30"/>
          <p:cNvGrpSpPr/>
          <p:nvPr/>
        </p:nvGrpSpPr>
        <p:grpSpPr>
          <a:xfrm>
            <a:off x="12010104" y="1"/>
            <a:ext cx="6278019" cy="4860925"/>
            <a:chOff x="12010104" y="1"/>
            <a:chExt cx="6278019" cy="4860925"/>
          </a:xfrm>
        </p:grpSpPr>
        <p:sp>
          <p:nvSpPr>
            <p:cNvPr id="312" name="Google Shape;312;p30"/>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3" name="Google Shape;313;p30"/>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4" name="Google Shape;314;p30"/>
          <p:cNvSpPr txBox="1"/>
          <p:nvPr>
            <p:ph type="title"/>
          </p:nvPr>
        </p:nvSpPr>
        <p:spPr>
          <a:xfrm>
            <a:off x="7458150" y="4482900"/>
            <a:ext cx="3371700" cy="132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8500">
                <a:solidFill>
                  <a:srgbClr val="F4F4F4"/>
                </a:solidFill>
              </a:rPr>
              <a:t>Nestle</a:t>
            </a:r>
            <a:endParaRPr sz="8500">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31"/>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0" name="Google Shape;320;p31"/>
          <p:cNvSpPr txBox="1"/>
          <p:nvPr>
            <p:ph type="title"/>
          </p:nvPr>
        </p:nvSpPr>
        <p:spPr>
          <a:xfrm>
            <a:off x="1518750" y="0"/>
            <a:ext cx="18511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Nestle</a:t>
            </a:r>
            <a:r>
              <a:rPr lang="en-US" sz="6000">
                <a:highlight>
                  <a:schemeClr val="lt1"/>
                </a:highlight>
              </a:rPr>
              <a:t> line chart and 10 day sma and ema  </a:t>
            </a:r>
            <a:endParaRPr sz="6000">
              <a:highlight>
                <a:schemeClr val="lt1"/>
              </a:highlight>
              <a:latin typeface="Trebuchet MS"/>
              <a:ea typeface="Trebuchet MS"/>
              <a:cs typeface="Trebuchet MS"/>
              <a:sym typeface="Trebuchet MS"/>
            </a:endParaRPr>
          </a:p>
        </p:txBody>
      </p:sp>
      <p:grpSp>
        <p:nvGrpSpPr>
          <p:cNvPr id="321" name="Google Shape;321;p31"/>
          <p:cNvGrpSpPr/>
          <p:nvPr/>
        </p:nvGrpSpPr>
        <p:grpSpPr>
          <a:xfrm>
            <a:off x="0" y="6077993"/>
            <a:ext cx="6195421" cy="4209415"/>
            <a:chOff x="0" y="6077993"/>
            <a:chExt cx="6195421" cy="4209415"/>
          </a:xfrm>
        </p:grpSpPr>
        <p:sp>
          <p:nvSpPr>
            <p:cNvPr id="322" name="Google Shape;322;p31"/>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3" name="Google Shape;323;p31"/>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4" name="Google Shape;324;p31"/>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325" name="Google Shape;325;p31"/>
          <p:cNvPicPr preferRelativeResize="0"/>
          <p:nvPr/>
        </p:nvPicPr>
        <p:blipFill>
          <a:blip r:embed="rId3">
            <a:alphaModFix/>
          </a:blip>
          <a:stretch>
            <a:fillRect/>
          </a:stretch>
        </p:blipFill>
        <p:spPr>
          <a:xfrm>
            <a:off x="638175" y="2171700"/>
            <a:ext cx="16034360" cy="560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9" name="Shape 329"/>
        <p:cNvGrpSpPr/>
        <p:nvPr/>
      </p:nvGrpSpPr>
      <p:grpSpPr>
        <a:xfrm>
          <a:off x="0" y="0"/>
          <a:ext cx="0" cy="0"/>
          <a:chOff x="0" y="0"/>
          <a:chExt cx="0" cy="0"/>
        </a:xfrm>
      </p:grpSpPr>
      <p:sp>
        <p:nvSpPr>
          <p:cNvPr id="330" name="Google Shape;330;p32"/>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1" name="Google Shape;331;p32"/>
          <p:cNvSpPr txBox="1"/>
          <p:nvPr>
            <p:ph type="title"/>
          </p:nvPr>
        </p:nvSpPr>
        <p:spPr>
          <a:xfrm>
            <a:off x="1690300" y="0"/>
            <a:ext cx="18438000" cy="967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200">
                <a:highlight>
                  <a:schemeClr val="lt1"/>
                </a:highlight>
              </a:rPr>
              <a:t>Nestle</a:t>
            </a:r>
            <a:r>
              <a:rPr lang="en-US" sz="6200">
                <a:highlight>
                  <a:schemeClr val="lt1"/>
                </a:highlight>
              </a:rPr>
              <a:t> primary and secondary trends  </a:t>
            </a:r>
            <a:endParaRPr sz="6200">
              <a:highlight>
                <a:schemeClr val="lt1"/>
              </a:highlight>
              <a:latin typeface="Trebuchet MS"/>
              <a:ea typeface="Trebuchet MS"/>
              <a:cs typeface="Trebuchet MS"/>
              <a:sym typeface="Trebuchet MS"/>
            </a:endParaRPr>
          </a:p>
        </p:txBody>
      </p:sp>
      <p:grpSp>
        <p:nvGrpSpPr>
          <p:cNvPr id="332" name="Google Shape;332;p32"/>
          <p:cNvGrpSpPr/>
          <p:nvPr/>
        </p:nvGrpSpPr>
        <p:grpSpPr>
          <a:xfrm>
            <a:off x="0" y="6077993"/>
            <a:ext cx="6195421" cy="4209415"/>
            <a:chOff x="0" y="6077993"/>
            <a:chExt cx="6195421" cy="4209415"/>
          </a:xfrm>
        </p:grpSpPr>
        <p:sp>
          <p:nvSpPr>
            <p:cNvPr id="333" name="Google Shape;333;p32"/>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4" name="Google Shape;334;p32"/>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5" name="Google Shape;335;p32"/>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336" name="Google Shape;336;p32"/>
          <p:cNvPicPr preferRelativeResize="0"/>
          <p:nvPr/>
        </p:nvPicPr>
        <p:blipFill>
          <a:blip r:embed="rId3">
            <a:alphaModFix/>
          </a:blip>
          <a:stretch>
            <a:fillRect/>
          </a:stretch>
        </p:blipFill>
        <p:spPr>
          <a:xfrm>
            <a:off x="1195399" y="2381250"/>
            <a:ext cx="14752775" cy="552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0" name="Shape 340"/>
        <p:cNvGrpSpPr/>
        <p:nvPr/>
      </p:nvGrpSpPr>
      <p:grpSpPr>
        <a:xfrm>
          <a:off x="0" y="0"/>
          <a:ext cx="0" cy="0"/>
          <a:chOff x="0" y="0"/>
          <a:chExt cx="0" cy="0"/>
        </a:xfrm>
      </p:grpSpPr>
      <p:sp>
        <p:nvSpPr>
          <p:cNvPr id="341" name="Google Shape;341;p33"/>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2" name="Google Shape;342;p33"/>
          <p:cNvSpPr txBox="1"/>
          <p:nvPr>
            <p:ph type="title"/>
          </p:nvPr>
        </p:nvSpPr>
        <p:spPr>
          <a:xfrm>
            <a:off x="2591400" y="0"/>
            <a:ext cx="182880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Nestle </a:t>
            </a:r>
            <a:r>
              <a:rPr lang="en-US" sz="6000">
                <a:highlight>
                  <a:schemeClr val="lt1"/>
                </a:highlight>
              </a:rPr>
              <a:t>support and resistance  </a:t>
            </a:r>
            <a:endParaRPr sz="6000">
              <a:highlight>
                <a:schemeClr val="lt1"/>
              </a:highlight>
              <a:latin typeface="Trebuchet MS"/>
              <a:ea typeface="Trebuchet MS"/>
              <a:cs typeface="Trebuchet MS"/>
              <a:sym typeface="Trebuchet MS"/>
            </a:endParaRPr>
          </a:p>
        </p:txBody>
      </p:sp>
      <p:grpSp>
        <p:nvGrpSpPr>
          <p:cNvPr id="343" name="Google Shape;343;p33"/>
          <p:cNvGrpSpPr/>
          <p:nvPr/>
        </p:nvGrpSpPr>
        <p:grpSpPr>
          <a:xfrm>
            <a:off x="0" y="6077993"/>
            <a:ext cx="6195421" cy="4209415"/>
            <a:chOff x="0" y="6077993"/>
            <a:chExt cx="6195421" cy="4209415"/>
          </a:xfrm>
        </p:grpSpPr>
        <p:sp>
          <p:nvSpPr>
            <p:cNvPr id="344" name="Google Shape;344;p33"/>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5" name="Google Shape;345;p33"/>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6" name="Google Shape;346;p33"/>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347" name="Google Shape;347;p33"/>
          <p:cNvPicPr preferRelativeResize="0"/>
          <p:nvPr/>
        </p:nvPicPr>
        <p:blipFill>
          <a:blip r:embed="rId3">
            <a:alphaModFix/>
          </a:blip>
          <a:stretch>
            <a:fillRect/>
          </a:stretch>
        </p:blipFill>
        <p:spPr>
          <a:xfrm>
            <a:off x="1195388" y="2381250"/>
            <a:ext cx="15897225" cy="552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1" name="Shape 351"/>
        <p:cNvGrpSpPr/>
        <p:nvPr/>
      </p:nvGrpSpPr>
      <p:grpSpPr>
        <a:xfrm>
          <a:off x="0" y="0"/>
          <a:ext cx="0" cy="0"/>
          <a:chOff x="0" y="0"/>
          <a:chExt cx="0" cy="0"/>
        </a:xfrm>
      </p:grpSpPr>
      <p:sp>
        <p:nvSpPr>
          <p:cNvPr id="352" name="Google Shape;352;p34"/>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3" name="Google Shape;353;p34"/>
          <p:cNvSpPr/>
          <p:nvPr/>
        </p:nvSpPr>
        <p:spPr>
          <a:xfrm>
            <a:off x="1026312" y="3943882"/>
            <a:ext cx="16235680" cy="4531995"/>
          </a:xfrm>
          <a:custGeom>
            <a:rect b="b" l="l" r="r" t="t"/>
            <a:pathLst>
              <a:path extrusionOk="0" h="4531995" w="16235680">
                <a:moveTo>
                  <a:pt x="8115300" y="0"/>
                </a:moveTo>
                <a:lnTo>
                  <a:pt x="0" y="0"/>
                </a:lnTo>
                <a:lnTo>
                  <a:pt x="0" y="4531804"/>
                </a:lnTo>
                <a:lnTo>
                  <a:pt x="8115300" y="4531804"/>
                </a:lnTo>
                <a:lnTo>
                  <a:pt x="8115300" y="0"/>
                </a:lnTo>
                <a:close/>
              </a:path>
              <a:path extrusionOk="0" h="4531995" w="16235680">
                <a:moveTo>
                  <a:pt x="16235363" y="0"/>
                </a:moveTo>
                <a:lnTo>
                  <a:pt x="8120062" y="0"/>
                </a:lnTo>
                <a:lnTo>
                  <a:pt x="8120062" y="4531804"/>
                </a:lnTo>
                <a:lnTo>
                  <a:pt x="16235363" y="4531804"/>
                </a:lnTo>
                <a:lnTo>
                  <a:pt x="16235363" y="0"/>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54" name="Google Shape;354;p34"/>
          <p:cNvGrpSpPr/>
          <p:nvPr/>
        </p:nvGrpSpPr>
        <p:grpSpPr>
          <a:xfrm>
            <a:off x="12010104" y="1"/>
            <a:ext cx="6278019" cy="4860925"/>
            <a:chOff x="12010104" y="1"/>
            <a:chExt cx="6278019" cy="4860925"/>
          </a:xfrm>
        </p:grpSpPr>
        <p:sp>
          <p:nvSpPr>
            <p:cNvPr id="355" name="Google Shape;355;p34"/>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6" name="Google Shape;356;p34"/>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57" name="Google Shape;357;p34"/>
          <p:cNvSpPr txBox="1"/>
          <p:nvPr>
            <p:ph type="title"/>
          </p:nvPr>
        </p:nvSpPr>
        <p:spPr>
          <a:xfrm>
            <a:off x="8306525" y="4482900"/>
            <a:ext cx="5421000" cy="132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8500">
                <a:solidFill>
                  <a:srgbClr val="F4F4F4"/>
                </a:solidFill>
              </a:rPr>
              <a:t>TCS</a:t>
            </a:r>
            <a:endParaRPr sz="8500">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nvSpPr>
        <p:spPr>
          <a:xfrm>
            <a:off x="959850" y="3911401"/>
            <a:ext cx="4938300" cy="1321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500">
                <a:solidFill>
                  <a:srgbClr val="F4F4F4"/>
                </a:solidFill>
                <a:latin typeface="Trebuchet MS"/>
                <a:ea typeface="Trebuchet MS"/>
                <a:cs typeface="Trebuchet MS"/>
                <a:sym typeface="Trebuchet MS"/>
              </a:rPr>
              <a:t>Group - 7</a:t>
            </a:r>
            <a:endParaRPr sz="8500">
              <a:latin typeface="Trebuchet MS"/>
              <a:ea typeface="Trebuchet MS"/>
              <a:cs typeface="Trebuchet MS"/>
              <a:sym typeface="Trebuchet MS"/>
            </a:endParaRPr>
          </a:p>
        </p:txBody>
      </p:sp>
      <p:sp>
        <p:nvSpPr>
          <p:cNvPr id="167" name="Google Shape;167;p17"/>
          <p:cNvSpPr txBox="1"/>
          <p:nvPr/>
        </p:nvSpPr>
        <p:spPr>
          <a:xfrm>
            <a:off x="8992200" y="1721175"/>
            <a:ext cx="773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latin typeface="Trebuchet MS"/>
              <a:ea typeface="Trebuchet MS"/>
              <a:cs typeface="Trebuchet MS"/>
              <a:sym typeface="Trebuchet MS"/>
            </a:endParaRPr>
          </a:p>
        </p:txBody>
      </p:sp>
      <p:sp>
        <p:nvSpPr>
          <p:cNvPr id="168" name="Google Shape;168;p17"/>
          <p:cNvSpPr txBox="1"/>
          <p:nvPr/>
        </p:nvSpPr>
        <p:spPr>
          <a:xfrm>
            <a:off x="7914450" y="3642750"/>
            <a:ext cx="9895200" cy="3001500"/>
          </a:xfrm>
          <a:prstGeom prst="rect">
            <a:avLst/>
          </a:prstGeom>
          <a:noFill/>
          <a:ln>
            <a:noFill/>
          </a:ln>
        </p:spPr>
        <p:txBody>
          <a:bodyPr anchorCtr="0" anchor="t" bIns="91425" lIns="91425" spcFirstLastPara="1" rIns="91425" wrap="square" tIns="91425">
            <a:spAutoFit/>
          </a:bodyPr>
          <a:lstStyle/>
          <a:p>
            <a:pPr indent="-514350" lvl="0" marL="457200" rtl="0" algn="l">
              <a:spcBef>
                <a:spcPts val="0"/>
              </a:spcBef>
              <a:spcAft>
                <a:spcPts val="0"/>
              </a:spcAft>
              <a:buClr>
                <a:schemeClr val="lt1"/>
              </a:buClr>
              <a:buSzPts val="4500"/>
              <a:buFont typeface="Trebuchet MS"/>
              <a:buAutoNum type="arabicPeriod"/>
            </a:pPr>
            <a:r>
              <a:rPr lang="en-US" sz="4500">
                <a:solidFill>
                  <a:schemeClr val="lt1"/>
                </a:solidFill>
                <a:latin typeface="Trebuchet MS"/>
                <a:ea typeface="Trebuchet MS"/>
                <a:cs typeface="Trebuchet MS"/>
                <a:sym typeface="Trebuchet MS"/>
              </a:rPr>
              <a:t>Nishant Sahoo-2020AAPS2097H</a:t>
            </a:r>
            <a:endParaRPr sz="4500">
              <a:solidFill>
                <a:schemeClr val="lt1"/>
              </a:solidFill>
              <a:latin typeface="Trebuchet MS"/>
              <a:ea typeface="Trebuchet MS"/>
              <a:cs typeface="Trebuchet MS"/>
              <a:sym typeface="Trebuchet MS"/>
            </a:endParaRPr>
          </a:p>
          <a:p>
            <a:pPr indent="-514350" lvl="0" marL="457200" rtl="0" algn="l">
              <a:spcBef>
                <a:spcPts val="0"/>
              </a:spcBef>
              <a:spcAft>
                <a:spcPts val="0"/>
              </a:spcAft>
              <a:buClr>
                <a:schemeClr val="lt1"/>
              </a:buClr>
              <a:buSzPts val="4500"/>
              <a:buFont typeface="Trebuchet MS"/>
              <a:buAutoNum type="arabicPeriod"/>
            </a:pPr>
            <a:r>
              <a:rPr lang="en-US" sz="4500">
                <a:solidFill>
                  <a:schemeClr val="lt1"/>
                </a:solidFill>
                <a:latin typeface="Trebuchet MS"/>
                <a:ea typeface="Trebuchet MS"/>
                <a:cs typeface="Trebuchet MS"/>
                <a:sym typeface="Trebuchet MS"/>
              </a:rPr>
              <a:t>Archis Sahu- 2020A7PS1692H</a:t>
            </a:r>
            <a:endParaRPr sz="4500">
              <a:solidFill>
                <a:schemeClr val="lt1"/>
              </a:solidFill>
              <a:latin typeface="Trebuchet MS"/>
              <a:ea typeface="Trebuchet MS"/>
              <a:cs typeface="Trebuchet MS"/>
              <a:sym typeface="Trebuchet MS"/>
            </a:endParaRPr>
          </a:p>
          <a:p>
            <a:pPr indent="-514350" lvl="0" marL="457200" rtl="0" algn="l">
              <a:spcBef>
                <a:spcPts val="0"/>
              </a:spcBef>
              <a:spcAft>
                <a:spcPts val="0"/>
              </a:spcAft>
              <a:buClr>
                <a:schemeClr val="lt1"/>
              </a:buClr>
              <a:buSzPts val="4500"/>
              <a:buFont typeface="Trebuchet MS"/>
              <a:buAutoNum type="arabicPeriod"/>
            </a:pPr>
            <a:r>
              <a:rPr lang="en-US" sz="4500">
                <a:solidFill>
                  <a:schemeClr val="lt1"/>
                </a:solidFill>
                <a:latin typeface="Trebuchet MS"/>
                <a:ea typeface="Trebuchet MS"/>
                <a:cs typeface="Trebuchet MS"/>
                <a:sym typeface="Trebuchet MS"/>
              </a:rPr>
              <a:t>Prakhar Bhargava-2020A4PS2276H</a:t>
            </a:r>
            <a:endParaRPr sz="4500">
              <a:solidFill>
                <a:schemeClr val="lt1"/>
              </a:solidFill>
              <a:latin typeface="Trebuchet MS"/>
              <a:ea typeface="Trebuchet MS"/>
              <a:cs typeface="Trebuchet MS"/>
              <a:sym typeface="Trebuchet MS"/>
            </a:endParaRPr>
          </a:p>
          <a:p>
            <a:pPr indent="-514350" lvl="0" marL="457200" rtl="0" algn="l">
              <a:spcBef>
                <a:spcPts val="0"/>
              </a:spcBef>
              <a:spcAft>
                <a:spcPts val="0"/>
              </a:spcAft>
              <a:buClr>
                <a:schemeClr val="lt1"/>
              </a:buClr>
              <a:buSzPts val="4500"/>
              <a:buFont typeface="Trebuchet MS"/>
              <a:buAutoNum type="arabicPeriod"/>
            </a:pPr>
            <a:r>
              <a:rPr lang="en-US" sz="4800">
                <a:solidFill>
                  <a:schemeClr val="lt1"/>
                </a:solidFill>
                <a:latin typeface="Trebuchet MS"/>
                <a:ea typeface="Trebuchet MS"/>
                <a:cs typeface="Trebuchet MS"/>
                <a:sym typeface="Trebuchet MS"/>
              </a:rPr>
              <a:t>Sayyam Tiwari -2020A2PS2476H</a:t>
            </a:r>
            <a:endParaRPr sz="4500">
              <a:solidFill>
                <a:schemeClr val="lt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35"/>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3" name="Google Shape;363;p35"/>
          <p:cNvSpPr txBox="1"/>
          <p:nvPr>
            <p:ph type="title"/>
          </p:nvPr>
        </p:nvSpPr>
        <p:spPr>
          <a:xfrm>
            <a:off x="1518750" y="0"/>
            <a:ext cx="18511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TCS</a:t>
            </a:r>
            <a:r>
              <a:rPr lang="en-US" sz="6000">
                <a:highlight>
                  <a:schemeClr val="lt1"/>
                </a:highlight>
              </a:rPr>
              <a:t> line chart and 10 day sma and ema  </a:t>
            </a:r>
            <a:endParaRPr sz="6000">
              <a:highlight>
                <a:schemeClr val="lt1"/>
              </a:highlight>
              <a:latin typeface="Trebuchet MS"/>
              <a:ea typeface="Trebuchet MS"/>
              <a:cs typeface="Trebuchet MS"/>
              <a:sym typeface="Trebuchet MS"/>
            </a:endParaRPr>
          </a:p>
        </p:txBody>
      </p:sp>
      <p:grpSp>
        <p:nvGrpSpPr>
          <p:cNvPr id="364" name="Google Shape;364;p35"/>
          <p:cNvGrpSpPr/>
          <p:nvPr/>
        </p:nvGrpSpPr>
        <p:grpSpPr>
          <a:xfrm>
            <a:off x="0" y="6077993"/>
            <a:ext cx="6195421" cy="4209415"/>
            <a:chOff x="0" y="6077993"/>
            <a:chExt cx="6195421" cy="4209415"/>
          </a:xfrm>
        </p:grpSpPr>
        <p:sp>
          <p:nvSpPr>
            <p:cNvPr id="365" name="Google Shape;365;p35"/>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6" name="Google Shape;366;p35"/>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7" name="Google Shape;367;p35"/>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368" name="Google Shape;368;p35"/>
          <p:cNvPicPr preferRelativeResize="0"/>
          <p:nvPr/>
        </p:nvPicPr>
        <p:blipFill>
          <a:blip r:embed="rId3">
            <a:alphaModFix/>
          </a:blip>
          <a:stretch>
            <a:fillRect/>
          </a:stretch>
        </p:blipFill>
        <p:spPr>
          <a:xfrm>
            <a:off x="1109650" y="2124063"/>
            <a:ext cx="16068675" cy="603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sp>
        <p:nvSpPr>
          <p:cNvPr id="373" name="Google Shape;373;p36"/>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4" name="Google Shape;374;p36"/>
          <p:cNvSpPr txBox="1"/>
          <p:nvPr>
            <p:ph type="title"/>
          </p:nvPr>
        </p:nvSpPr>
        <p:spPr>
          <a:xfrm>
            <a:off x="1518750" y="0"/>
            <a:ext cx="18511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Nestle</a:t>
            </a:r>
            <a:r>
              <a:rPr lang="en-US" sz="6000">
                <a:highlight>
                  <a:schemeClr val="lt1"/>
                </a:highlight>
              </a:rPr>
              <a:t> primary and secondary trend </a:t>
            </a:r>
            <a:endParaRPr sz="6000">
              <a:highlight>
                <a:schemeClr val="lt1"/>
              </a:highlight>
              <a:latin typeface="Trebuchet MS"/>
              <a:ea typeface="Trebuchet MS"/>
              <a:cs typeface="Trebuchet MS"/>
              <a:sym typeface="Trebuchet MS"/>
            </a:endParaRPr>
          </a:p>
        </p:txBody>
      </p:sp>
      <p:grpSp>
        <p:nvGrpSpPr>
          <p:cNvPr id="375" name="Google Shape;375;p36"/>
          <p:cNvGrpSpPr/>
          <p:nvPr/>
        </p:nvGrpSpPr>
        <p:grpSpPr>
          <a:xfrm>
            <a:off x="0" y="6077993"/>
            <a:ext cx="6195421" cy="4209415"/>
            <a:chOff x="0" y="6077993"/>
            <a:chExt cx="6195421" cy="4209415"/>
          </a:xfrm>
        </p:grpSpPr>
        <p:sp>
          <p:nvSpPr>
            <p:cNvPr id="376" name="Google Shape;376;p36"/>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7" name="Google Shape;377;p36"/>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8" name="Google Shape;378;p36"/>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379" name="Google Shape;379;p36"/>
          <p:cNvPicPr preferRelativeResize="0"/>
          <p:nvPr/>
        </p:nvPicPr>
        <p:blipFill>
          <a:blip r:embed="rId3">
            <a:alphaModFix/>
          </a:blip>
          <a:stretch>
            <a:fillRect/>
          </a:stretch>
        </p:blipFill>
        <p:spPr>
          <a:xfrm>
            <a:off x="1228725" y="2243138"/>
            <a:ext cx="15830550" cy="5800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37"/>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5" name="Google Shape;385;p37"/>
          <p:cNvSpPr txBox="1"/>
          <p:nvPr>
            <p:ph type="title"/>
          </p:nvPr>
        </p:nvSpPr>
        <p:spPr>
          <a:xfrm>
            <a:off x="4588525" y="0"/>
            <a:ext cx="18511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Nestle </a:t>
            </a:r>
            <a:r>
              <a:rPr lang="en-US" sz="6000">
                <a:highlight>
                  <a:schemeClr val="lt1"/>
                </a:highlight>
              </a:rPr>
              <a:t>support and resistance </a:t>
            </a:r>
            <a:endParaRPr sz="6000">
              <a:highlight>
                <a:schemeClr val="lt1"/>
              </a:highlight>
              <a:latin typeface="Trebuchet MS"/>
              <a:ea typeface="Trebuchet MS"/>
              <a:cs typeface="Trebuchet MS"/>
              <a:sym typeface="Trebuchet MS"/>
            </a:endParaRPr>
          </a:p>
        </p:txBody>
      </p:sp>
      <p:grpSp>
        <p:nvGrpSpPr>
          <p:cNvPr id="386" name="Google Shape;386;p37"/>
          <p:cNvGrpSpPr/>
          <p:nvPr/>
        </p:nvGrpSpPr>
        <p:grpSpPr>
          <a:xfrm>
            <a:off x="0" y="6077993"/>
            <a:ext cx="6195421" cy="4209415"/>
            <a:chOff x="0" y="6077993"/>
            <a:chExt cx="6195421" cy="4209415"/>
          </a:xfrm>
        </p:grpSpPr>
        <p:sp>
          <p:nvSpPr>
            <p:cNvPr id="387" name="Google Shape;387;p37"/>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8" name="Google Shape;388;p37"/>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9" name="Google Shape;389;p37"/>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390" name="Google Shape;390;p37"/>
          <p:cNvPicPr preferRelativeResize="0"/>
          <p:nvPr/>
        </p:nvPicPr>
        <p:blipFill>
          <a:blip r:embed="rId3">
            <a:alphaModFix/>
          </a:blip>
          <a:stretch>
            <a:fillRect/>
          </a:stretch>
        </p:blipFill>
        <p:spPr>
          <a:xfrm>
            <a:off x="1228725" y="2243138"/>
            <a:ext cx="15830550" cy="5800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4" name="Shape 394"/>
        <p:cNvGrpSpPr/>
        <p:nvPr/>
      </p:nvGrpSpPr>
      <p:grpSpPr>
        <a:xfrm>
          <a:off x="0" y="0"/>
          <a:ext cx="0" cy="0"/>
          <a:chOff x="0" y="0"/>
          <a:chExt cx="0" cy="0"/>
        </a:xfrm>
      </p:grpSpPr>
      <p:sp>
        <p:nvSpPr>
          <p:cNvPr id="395" name="Google Shape;395;p38"/>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6" name="Google Shape;396;p38"/>
          <p:cNvSpPr/>
          <p:nvPr/>
        </p:nvSpPr>
        <p:spPr>
          <a:xfrm>
            <a:off x="1026312" y="3943882"/>
            <a:ext cx="16235680" cy="4531995"/>
          </a:xfrm>
          <a:custGeom>
            <a:rect b="b" l="l" r="r" t="t"/>
            <a:pathLst>
              <a:path extrusionOk="0" h="4531995" w="16235680">
                <a:moveTo>
                  <a:pt x="8115300" y="0"/>
                </a:moveTo>
                <a:lnTo>
                  <a:pt x="0" y="0"/>
                </a:lnTo>
                <a:lnTo>
                  <a:pt x="0" y="4531804"/>
                </a:lnTo>
                <a:lnTo>
                  <a:pt x="8115300" y="4531804"/>
                </a:lnTo>
                <a:lnTo>
                  <a:pt x="8115300" y="0"/>
                </a:lnTo>
                <a:close/>
              </a:path>
              <a:path extrusionOk="0" h="4531995" w="16235680">
                <a:moveTo>
                  <a:pt x="16235363" y="0"/>
                </a:moveTo>
                <a:lnTo>
                  <a:pt x="8120062" y="0"/>
                </a:lnTo>
                <a:lnTo>
                  <a:pt x="8120062" y="4531804"/>
                </a:lnTo>
                <a:lnTo>
                  <a:pt x="16235363" y="4531804"/>
                </a:lnTo>
                <a:lnTo>
                  <a:pt x="16235363" y="0"/>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397" name="Google Shape;397;p38"/>
          <p:cNvGrpSpPr/>
          <p:nvPr/>
        </p:nvGrpSpPr>
        <p:grpSpPr>
          <a:xfrm>
            <a:off x="12010104" y="1"/>
            <a:ext cx="6278019" cy="4860925"/>
            <a:chOff x="12010104" y="1"/>
            <a:chExt cx="6278019" cy="4860925"/>
          </a:xfrm>
        </p:grpSpPr>
        <p:sp>
          <p:nvSpPr>
            <p:cNvPr id="398" name="Google Shape;398;p38"/>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9" name="Google Shape;399;p38"/>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00" name="Google Shape;400;p38"/>
          <p:cNvSpPr txBox="1"/>
          <p:nvPr>
            <p:ph type="title"/>
          </p:nvPr>
        </p:nvSpPr>
        <p:spPr>
          <a:xfrm>
            <a:off x="6268650" y="4482900"/>
            <a:ext cx="5750700" cy="132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8500">
                <a:solidFill>
                  <a:srgbClr val="F4F4F4"/>
                </a:solidFill>
              </a:rPr>
              <a:t>Sun Pharma</a:t>
            </a:r>
            <a:endParaRPr sz="8500">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4" name="Shape 404"/>
        <p:cNvGrpSpPr/>
        <p:nvPr/>
      </p:nvGrpSpPr>
      <p:grpSpPr>
        <a:xfrm>
          <a:off x="0" y="0"/>
          <a:ext cx="0" cy="0"/>
          <a:chOff x="0" y="0"/>
          <a:chExt cx="0" cy="0"/>
        </a:xfrm>
      </p:grpSpPr>
      <p:sp>
        <p:nvSpPr>
          <p:cNvPr id="405" name="Google Shape;405;p39"/>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6" name="Google Shape;406;p39"/>
          <p:cNvSpPr txBox="1"/>
          <p:nvPr>
            <p:ph type="title"/>
          </p:nvPr>
        </p:nvSpPr>
        <p:spPr>
          <a:xfrm>
            <a:off x="1518750" y="0"/>
            <a:ext cx="15659700" cy="8439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5400">
                <a:highlight>
                  <a:schemeClr val="lt1"/>
                </a:highlight>
              </a:rPr>
              <a:t>Sun Pharma</a:t>
            </a:r>
            <a:r>
              <a:rPr lang="en-US" sz="5400">
                <a:highlight>
                  <a:schemeClr val="lt1"/>
                </a:highlight>
              </a:rPr>
              <a:t> line chart and 10 day sma and ema  </a:t>
            </a:r>
            <a:endParaRPr sz="5400">
              <a:highlight>
                <a:schemeClr val="lt1"/>
              </a:highlight>
              <a:latin typeface="Trebuchet MS"/>
              <a:ea typeface="Trebuchet MS"/>
              <a:cs typeface="Trebuchet MS"/>
              <a:sym typeface="Trebuchet MS"/>
            </a:endParaRPr>
          </a:p>
        </p:txBody>
      </p:sp>
      <p:grpSp>
        <p:nvGrpSpPr>
          <p:cNvPr id="407" name="Google Shape;407;p39"/>
          <p:cNvGrpSpPr/>
          <p:nvPr/>
        </p:nvGrpSpPr>
        <p:grpSpPr>
          <a:xfrm>
            <a:off x="0" y="6077993"/>
            <a:ext cx="6195421" cy="4209415"/>
            <a:chOff x="0" y="6077993"/>
            <a:chExt cx="6195421" cy="4209415"/>
          </a:xfrm>
        </p:grpSpPr>
        <p:sp>
          <p:nvSpPr>
            <p:cNvPr id="408" name="Google Shape;408;p39"/>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9" name="Google Shape;409;p39"/>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0" name="Google Shape;410;p39"/>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11" name="Google Shape;411;p39"/>
          <p:cNvPicPr preferRelativeResize="0"/>
          <p:nvPr/>
        </p:nvPicPr>
        <p:blipFill>
          <a:blip r:embed="rId3">
            <a:alphaModFix/>
          </a:blip>
          <a:stretch>
            <a:fillRect/>
          </a:stretch>
        </p:blipFill>
        <p:spPr>
          <a:xfrm>
            <a:off x="1109650" y="2124063"/>
            <a:ext cx="16068675" cy="6038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5" name="Shape 415"/>
        <p:cNvGrpSpPr/>
        <p:nvPr/>
      </p:nvGrpSpPr>
      <p:grpSpPr>
        <a:xfrm>
          <a:off x="0" y="0"/>
          <a:ext cx="0" cy="0"/>
          <a:chOff x="0" y="0"/>
          <a:chExt cx="0" cy="0"/>
        </a:xfrm>
      </p:grpSpPr>
      <p:sp>
        <p:nvSpPr>
          <p:cNvPr id="416" name="Google Shape;416;p40"/>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17" name="Google Shape;417;p40"/>
          <p:cNvSpPr txBox="1"/>
          <p:nvPr>
            <p:ph type="title"/>
          </p:nvPr>
        </p:nvSpPr>
        <p:spPr>
          <a:xfrm>
            <a:off x="1109650" y="0"/>
            <a:ext cx="178431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Sun Pharma</a:t>
            </a:r>
            <a:r>
              <a:rPr lang="en-US" sz="6000">
                <a:highlight>
                  <a:schemeClr val="lt1"/>
                </a:highlight>
              </a:rPr>
              <a:t> Primary and secondary resistance</a:t>
            </a:r>
            <a:endParaRPr sz="6000">
              <a:highlight>
                <a:schemeClr val="lt1"/>
              </a:highlight>
              <a:latin typeface="Trebuchet MS"/>
              <a:ea typeface="Trebuchet MS"/>
              <a:cs typeface="Trebuchet MS"/>
              <a:sym typeface="Trebuchet MS"/>
            </a:endParaRPr>
          </a:p>
        </p:txBody>
      </p:sp>
      <p:grpSp>
        <p:nvGrpSpPr>
          <p:cNvPr id="418" name="Google Shape;418;p40"/>
          <p:cNvGrpSpPr/>
          <p:nvPr/>
        </p:nvGrpSpPr>
        <p:grpSpPr>
          <a:xfrm>
            <a:off x="0" y="6077993"/>
            <a:ext cx="6195421" cy="4209415"/>
            <a:chOff x="0" y="6077993"/>
            <a:chExt cx="6195421" cy="4209415"/>
          </a:xfrm>
        </p:grpSpPr>
        <p:sp>
          <p:nvSpPr>
            <p:cNvPr id="419" name="Google Shape;419;p40"/>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0" name="Google Shape;420;p40"/>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1" name="Google Shape;421;p40"/>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22" name="Google Shape;422;p40"/>
          <p:cNvPicPr preferRelativeResize="0"/>
          <p:nvPr/>
        </p:nvPicPr>
        <p:blipFill>
          <a:blip r:embed="rId3">
            <a:alphaModFix/>
          </a:blip>
          <a:stretch>
            <a:fillRect/>
          </a:stretch>
        </p:blipFill>
        <p:spPr>
          <a:xfrm>
            <a:off x="1681163" y="2238375"/>
            <a:ext cx="14925675" cy="5810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6" name="Shape 426"/>
        <p:cNvGrpSpPr/>
        <p:nvPr/>
      </p:nvGrpSpPr>
      <p:grpSpPr>
        <a:xfrm>
          <a:off x="0" y="0"/>
          <a:ext cx="0" cy="0"/>
          <a:chOff x="0" y="0"/>
          <a:chExt cx="0" cy="0"/>
        </a:xfrm>
      </p:grpSpPr>
      <p:sp>
        <p:nvSpPr>
          <p:cNvPr id="427" name="Google Shape;427;p41"/>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8" name="Google Shape;428;p41"/>
          <p:cNvSpPr txBox="1"/>
          <p:nvPr>
            <p:ph type="title"/>
          </p:nvPr>
        </p:nvSpPr>
        <p:spPr>
          <a:xfrm>
            <a:off x="2722150" y="0"/>
            <a:ext cx="144561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Sun Pharma support and resistance</a:t>
            </a:r>
            <a:r>
              <a:rPr lang="en-US" sz="6000">
                <a:highlight>
                  <a:schemeClr val="lt1"/>
                </a:highlight>
              </a:rPr>
              <a:t>  </a:t>
            </a:r>
            <a:endParaRPr sz="6000">
              <a:highlight>
                <a:schemeClr val="lt1"/>
              </a:highlight>
              <a:latin typeface="Trebuchet MS"/>
              <a:ea typeface="Trebuchet MS"/>
              <a:cs typeface="Trebuchet MS"/>
              <a:sym typeface="Trebuchet MS"/>
            </a:endParaRPr>
          </a:p>
        </p:txBody>
      </p:sp>
      <p:grpSp>
        <p:nvGrpSpPr>
          <p:cNvPr id="429" name="Google Shape;429;p41"/>
          <p:cNvGrpSpPr/>
          <p:nvPr/>
        </p:nvGrpSpPr>
        <p:grpSpPr>
          <a:xfrm>
            <a:off x="0" y="6077993"/>
            <a:ext cx="6195421" cy="4209415"/>
            <a:chOff x="0" y="6077993"/>
            <a:chExt cx="6195421" cy="4209415"/>
          </a:xfrm>
        </p:grpSpPr>
        <p:sp>
          <p:nvSpPr>
            <p:cNvPr id="430" name="Google Shape;430;p41"/>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1" name="Google Shape;431;p41"/>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2" name="Google Shape;432;p41"/>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33" name="Google Shape;433;p41"/>
          <p:cNvPicPr preferRelativeResize="0"/>
          <p:nvPr/>
        </p:nvPicPr>
        <p:blipFill>
          <a:blip r:embed="rId3">
            <a:alphaModFix/>
          </a:blip>
          <a:stretch>
            <a:fillRect/>
          </a:stretch>
        </p:blipFill>
        <p:spPr>
          <a:xfrm>
            <a:off x="1681163" y="2238375"/>
            <a:ext cx="14925675" cy="5810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7" name="Shape 437"/>
        <p:cNvGrpSpPr/>
        <p:nvPr/>
      </p:nvGrpSpPr>
      <p:grpSpPr>
        <a:xfrm>
          <a:off x="0" y="0"/>
          <a:ext cx="0" cy="0"/>
          <a:chOff x="0" y="0"/>
          <a:chExt cx="0" cy="0"/>
        </a:xfrm>
      </p:grpSpPr>
      <p:sp>
        <p:nvSpPr>
          <p:cNvPr id="438" name="Google Shape;438;p42"/>
          <p:cNvSpPr/>
          <p:nvPr/>
        </p:nvSpPr>
        <p:spPr>
          <a:xfrm>
            <a:off x="-12" y="-9440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9" name="Google Shape;439;p42"/>
          <p:cNvSpPr txBox="1"/>
          <p:nvPr>
            <p:ph type="title"/>
          </p:nvPr>
        </p:nvSpPr>
        <p:spPr>
          <a:xfrm>
            <a:off x="5383550" y="0"/>
            <a:ext cx="144561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HDFC candlestick</a:t>
            </a:r>
            <a:r>
              <a:rPr lang="en-US" sz="6000">
                <a:highlight>
                  <a:schemeClr val="lt1"/>
                </a:highlight>
              </a:rPr>
              <a:t> </a:t>
            </a:r>
            <a:endParaRPr sz="6000">
              <a:highlight>
                <a:schemeClr val="lt1"/>
              </a:highlight>
              <a:latin typeface="Trebuchet MS"/>
              <a:ea typeface="Trebuchet MS"/>
              <a:cs typeface="Trebuchet MS"/>
              <a:sym typeface="Trebuchet MS"/>
            </a:endParaRPr>
          </a:p>
        </p:txBody>
      </p:sp>
      <p:grpSp>
        <p:nvGrpSpPr>
          <p:cNvPr id="440" name="Google Shape;440;p42"/>
          <p:cNvGrpSpPr/>
          <p:nvPr/>
        </p:nvGrpSpPr>
        <p:grpSpPr>
          <a:xfrm>
            <a:off x="0" y="6077993"/>
            <a:ext cx="6195421" cy="4209415"/>
            <a:chOff x="0" y="6077993"/>
            <a:chExt cx="6195421" cy="4209415"/>
          </a:xfrm>
        </p:grpSpPr>
        <p:sp>
          <p:nvSpPr>
            <p:cNvPr id="441" name="Google Shape;441;p42"/>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2" name="Google Shape;442;p42"/>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3" name="Google Shape;443;p42"/>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44" name="Google Shape;444;p42"/>
          <p:cNvPicPr preferRelativeResize="0"/>
          <p:nvPr/>
        </p:nvPicPr>
        <p:blipFill>
          <a:blip r:embed="rId3">
            <a:alphaModFix/>
          </a:blip>
          <a:stretch>
            <a:fillRect/>
          </a:stretch>
        </p:blipFill>
        <p:spPr>
          <a:xfrm>
            <a:off x="1737050" y="1534150"/>
            <a:ext cx="14757999" cy="7191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8" name="Shape 448"/>
        <p:cNvGrpSpPr/>
        <p:nvPr/>
      </p:nvGrpSpPr>
      <p:grpSpPr>
        <a:xfrm>
          <a:off x="0" y="0"/>
          <a:ext cx="0" cy="0"/>
          <a:chOff x="0" y="0"/>
          <a:chExt cx="0" cy="0"/>
        </a:xfrm>
      </p:grpSpPr>
      <p:sp>
        <p:nvSpPr>
          <p:cNvPr id="449" name="Google Shape;449;p43"/>
          <p:cNvSpPr/>
          <p:nvPr/>
        </p:nvSpPr>
        <p:spPr>
          <a:xfrm>
            <a:off x="-12" y="-13625"/>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0" name="Google Shape;450;p43"/>
          <p:cNvSpPr txBox="1"/>
          <p:nvPr>
            <p:ph type="title"/>
          </p:nvPr>
        </p:nvSpPr>
        <p:spPr>
          <a:xfrm>
            <a:off x="3571525" y="0"/>
            <a:ext cx="144561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Asian Paints</a:t>
            </a:r>
            <a:r>
              <a:rPr lang="en-US" sz="6000">
                <a:highlight>
                  <a:schemeClr val="lt1"/>
                </a:highlight>
              </a:rPr>
              <a:t> candlestick </a:t>
            </a:r>
            <a:endParaRPr sz="6000">
              <a:highlight>
                <a:schemeClr val="lt1"/>
              </a:highlight>
              <a:latin typeface="Trebuchet MS"/>
              <a:ea typeface="Trebuchet MS"/>
              <a:cs typeface="Trebuchet MS"/>
              <a:sym typeface="Trebuchet MS"/>
            </a:endParaRPr>
          </a:p>
        </p:txBody>
      </p:sp>
      <p:grpSp>
        <p:nvGrpSpPr>
          <p:cNvPr id="451" name="Google Shape;451;p43"/>
          <p:cNvGrpSpPr/>
          <p:nvPr/>
        </p:nvGrpSpPr>
        <p:grpSpPr>
          <a:xfrm>
            <a:off x="0" y="6077993"/>
            <a:ext cx="6195421" cy="4209415"/>
            <a:chOff x="0" y="6077993"/>
            <a:chExt cx="6195421" cy="4209415"/>
          </a:xfrm>
        </p:grpSpPr>
        <p:sp>
          <p:nvSpPr>
            <p:cNvPr id="452" name="Google Shape;452;p43"/>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3" name="Google Shape;453;p43"/>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4" name="Google Shape;454;p43"/>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55" name="Google Shape;455;p43"/>
          <p:cNvPicPr preferRelativeResize="0"/>
          <p:nvPr/>
        </p:nvPicPr>
        <p:blipFill>
          <a:blip r:embed="rId3">
            <a:alphaModFix/>
          </a:blip>
          <a:stretch>
            <a:fillRect/>
          </a:stretch>
        </p:blipFill>
        <p:spPr>
          <a:xfrm>
            <a:off x="2867025" y="2024063"/>
            <a:ext cx="12553950" cy="6238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9" name="Shape 459"/>
        <p:cNvGrpSpPr/>
        <p:nvPr/>
      </p:nvGrpSpPr>
      <p:grpSpPr>
        <a:xfrm>
          <a:off x="0" y="0"/>
          <a:ext cx="0" cy="0"/>
          <a:chOff x="0" y="0"/>
          <a:chExt cx="0" cy="0"/>
        </a:xfrm>
      </p:grpSpPr>
      <p:sp>
        <p:nvSpPr>
          <p:cNvPr id="460" name="Google Shape;460;p44"/>
          <p:cNvSpPr/>
          <p:nvPr/>
        </p:nvSpPr>
        <p:spPr>
          <a:xfrm>
            <a:off x="-12" y="-13625"/>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1" name="Google Shape;461;p44"/>
          <p:cNvSpPr txBox="1"/>
          <p:nvPr>
            <p:ph type="title"/>
          </p:nvPr>
        </p:nvSpPr>
        <p:spPr>
          <a:xfrm>
            <a:off x="5100400" y="-113275"/>
            <a:ext cx="144561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Nestle</a:t>
            </a:r>
            <a:r>
              <a:rPr lang="en-US" sz="6000">
                <a:highlight>
                  <a:schemeClr val="lt1"/>
                </a:highlight>
              </a:rPr>
              <a:t> candlestick </a:t>
            </a:r>
            <a:endParaRPr sz="6000">
              <a:highlight>
                <a:schemeClr val="lt1"/>
              </a:highlight>
              <a:latin typeface="Trebuchet MS"/>
              <a:ea typeface="Trebuchet MS"/>
              <a:cs typeface="Trebuchet MS"/>
              <a:sym typeface="Trebuchet MS"/>
            </a:endParaRPr>
          </a:p>
        </p:txBody>
      </p:sp>
      <p:grpSp>
        <p:nvGrpSpPr>
          <p:cNvPr id="462" name="Google Shape;462;p44"/>
          <p:cNvGrpSpPr/>
          <p:nvPr/>
        </p:nvGrpSpPr>
        <p:grpSpPr>
          <a:xfrm>
            <a:off x="0" y="6077993"/>
            <a:ext cx="6195421" cy="4209415"/>
            <a:chOff x="0" y="6077993"/>
            <a:chExt cx="6195421" cy="4209415"/>
          </a:xfrm>
        </p:grpSpPr>
        <p:sp>
          <p:nvSpPr>
            <p:cNvPr id="463" name="Google Shape;463;p44"/>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4" name="Google Shape;464;p44"/>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5" name="Google Shape;465;p44"/>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66" name="Google Shape;466;p44"/>
          <p:cNvPicPr preferRelativeResize="0"/>
          <p:nvPr/>
        </p:nvPicPr>
        <p:blipFill>
          <a:blip r:embed="rId3">
            <a:alphaModFix/>
          </a:blip>
          <a:stretch>
            <a:fillRect/>
          </a:stretch>
        </p:blipFill>
        <p:spPr>
          <a:xfrm>
            <a:off x="2105226" y="2038350"/>
            <a:ext cx="13339574" cy="657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grpSp>
        <p:nvGrpSpPr>
          <p:cNvPr id="173" name="Google Shape;173;p18"/>
          <p:cNvGrpSpPr/>
          <p:nvPr/>
        </p:nvGrpSpPr>
        <p:grpSpPr>
          <a:xfrm>
            <a:off x="9859850" y="563977"/>
            <a:ext cx="8428309" cy="9723640"/>
            <a:chOff x="9859850" y="563977"/>
            <a:chExt cx="8428309" cy="9723640"/>
          </a:xfrm>
        </p:grpSpPr>
        <p:sp>
          <p:nvSpPr>
            <p:cNvPr id="174" name="Google Shape;174;p18"/>
            <p:cNvSpPr/>
            <p:nvPr/>
          </p:nvSpPr>
          <p:spPr>
            <a:xfrm>
              <a:off x="14151769" y="4201142"/>
              <a:ext cx="4136390" cy="6086475"/>
            </a:xfrm>
            <a:custGeom>
              <a:rect b="b" l="l" r="r" t="t"/>
              <a:pathLst>
                <a:path extrusionOk="0" h="6086475" w="4136390">
                  <a:moveTo>
                    <a:pt x="4136228" y="6085856"/>
                  </a:moveTo>
                  <a:lnTo>
                    <a:pt x="1756813" y="6085856"/>
                  </a:lnTo>
                  <a:lnTo>
                    <a:pt x="0" y="3042931"/>
                  </a:lnTo>
                  <a:lnTo>
                    <a:pt x="1756815" y="0"/>
                  </a:lnTo>
                  <a:lnTo>
                    <a:pt x="4136228" y="0"/>
                  </a:lnTo>
                  <a:lnTo>
                    <a:pt x="4136228" y="6085856"/>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18"/>
            <p:cNvSpPr/>
            <p:nvPr/>
          </p:nvSpPr>
          <p:spPr>
            <a:xfrm>
              <a:off x="9859850" y="563977"/>
              <a:ext cx="4961255" cy="4297045"/>
            </a:xfrm>
            <a:custGeom>
              <a:rect b="b" l="l" r="r" t="t"/>
              <a:pathLst>
                <a:path extrusionOk="0" h="4297045" w="4961255">
                  <a:moveTo>
                    <a:pt x="3720976" y="4296462"/>
                  </a:moveTo>
                  <a:lnTo>
                    <a:pt x="1240267" y="4296462"/>
                  </a:lnTo>
                  <a:lnTo>
                    <a:pt x="0" y="2148232"/>
                  </a:lnTo>
                  <a:lnTo>
                    <a:pt x="1240267" y="0"/>
                  </a:lnTo>
                  <a:lnTo>
                    <a:pt x="3720802" y="0"/>
                  </a:lnTo>
                  <a:lnTo>
                    <a:pt x="4961071" y="2147931"/>
                  </a:lnTo>
                  <a:lnTo>
                    <a:pt x="4961071" y="2148531"/>
                  </a:lnTo>
                  <a:lnTo>
                    <a:pt x="3720976" y="4296462"/>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grpSp>
        <p:nvGrpSpPr>
          <p:cNvPr id="176" name="Google Shape;176;p18"/>
          <p:cNvGrpSpPr/>
          <p:nvPr/>
        </p:nvGrpSpPr>
        <p:grpSpPr>
          <a:xfrm>
            <a:off x="1029766" y="1028701"/>
            <a:ext cx="674257" cy="590553"/>
            <a:chOff x="1029766" y="1028701"/>
            <a:chExt cx="674257" cy="590553"/>
          </a:xfrm>
        </p:grpSpPr>
        <p:sp>
          <p:nvSpPr>
            <p:cNvPr id="177" name="Google Shape;177;p18"/>
            <p:cNvSpPr/>
            <p:nvPr/>
          </p:nvSpPr>
          <p:spPr>
            <a:xfrm>
              <a:off x="1029766" y="1028701"/>
              <a:ext cx="506095" cy="295275"/>
            </a:xfrm>
            <a:custGeom>
              <a:rect b="b" l="l" r="r" t="t"/>
              <a:pathLst>
                <a:path extrusionOk="0" h="295275" w="506094">
                  <a:moveTo>
                    <a:pt x="337072" y="295277"/>
                  </a:moveTo>
                  <a:lnTo>
                    <a:pt x="0" y="295277"/>
                  </a:lnTo>
                  <a:lnTo>
                    <a:pt x="168436" y="0"/>
                  </a:lnTo>
                  <a:lnTo>
                    <a:pt x="505701" y="0"/>
                  </a:lnTo>
                  <a:lnTo>
                    <a:pt x="505701" y="195"/>
                  </a:lnTo>
                  <a:lnTo>
                    <a:pt x="337072" y="295277"/>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8" name="Google Shape;178;p18"/>
            <p:cNvSpPr/>
            <p:nvPr/>
          </p:nvSpPr>
          <p:spPr>
            <a:xfrm>
              <a:off x="1029766" y="1323979"/>
              <a:ext cx="506095" cy="295275"/>
            </a:xfrm>
            <a:custGeom>
              <a:rect b="b" l="l" r="r" t="t"/>
              <a:pathLst>
                <a:path extrusionOk="0" h="295275" w="506094">
                  <a:moveTo>
                    <a:pt x="505701" y="295270"/>
                  </a:moveTo>
                  <a:lnTo>
                    <a:pt x="168436" y="295270"/>
                  </a:lnTo>
                  <a:lnTo>
                    <a:pt x="0" y="0"/>
                  </a:lnTo>
                  <a:lnTo>
                    <a:pt x="337072" y="0"/>
                  </a:lnTo>
                  <a:lnTo>
                    <a:pt x="505701" y="295082"/>
                  </a:lnTo>
                  <a:lnTo>
                    <a:pt x="505701" y="295270"/>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9" name="Google Shape;179;p18"/>
            <p:cNvSpPr/>
            <p:nvPr/>
          </p:nvSpPr>
          <p:spPr>
            <a:xfrm>
              <a:off x="1366838" y="1028896"/>
              <a:ext cx="337185" cy="295275"/>
            </a:xfrm>
            <a:custGeom>
              <a:rect b="b" l="l" r="r" t="t"/>
              <a:pathLst>
                <a:path extrusionOk="0" h="295275" w="337185">
                  <a:moveTo>
                    <a:pt x="337072" y="295082"/>
                  </a:moveTo>
                  <a:lnTo>
                    <a:pt x="0" y="295082"/>
                  </a:lnTo>
                  <a:lnTo>
                    <a:pt x="168629" y="0"/>
                  </a:lnTo>
                  <a:lnTo>
                    <a:pt x="337072" y="295082"/>
                  </a:lnTo>
                  <a:close/>
                </a:path>
              </a:pathLst>
            </a:custGeom>
            <a:solidFill>
              <a:srgbClr val="F1EF1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0" name="Google Shape;180;p18"/>
            <p:cNvSpPr/>
            <p:nvPr/>
          </p:nvSpPr>
          <p:spPr>
            <a:xfrm>
              <a:off x="1366838" y="1323979"/>
              <a:ext cx="337185" cy="295275"/>
            </a:xfrm>
            <a:custGeom>
              <a:rect b="b" l="l" r="r" t="t"/>
              <a:pathLst>
                <a:path extrusionOk="0" h="295275" w="337185">
                  <a:moveTo>
                    <a:pt x="168629" y="295082"/>
                  </a:moveTo>
                  <a:lnTo>
                    <a:pt x="0" y="0"/>
                  </a:lnTo>
                  <a:lnTo>
                    <a:pt x="337072" y="0"/>
                  </a:lnTo>
                  <a:lnTo>
                    <a:pt x="168629" y="295082"/>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1" name="Google Shape;181;p18"/>
          <p:cNvSpPr txBox="1"/>
          <p:nvPr>
            <p:ph type="title"/>
          </p:nvPr>
        </p:nvSpPr>
        <p:spPr>
          <a:xfrm>
            <a:off x="1016000" y="2332146"/>
            <a:ext cx="8428200" cy="132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8500"/>
              <a:t>Stock Selection</a:t>
            </a:r>
            <a:endParaRPr sz="8500"/>
          </a:p>
        </p:txBody>
      </p:sp>
      <p:sp>
        <p:nvSpPr>
          <p:cNvPr id="182" name="Google Shape;182;p18"/>
          <p:cNvSpPr txBox="1"/>
          <p:nvPr/>
        </p:nvSpPr>
        <p:spPr>
          <a:xfrm>
            <a:off x="1029775" y="4137825"/>
            <a:ext cx="6368100" cy="3648000"/>
          </a:xfrm>
          <a:prstGeom prst="rect">
            <a:avLst/>
          </a:prstGeom>
          <a:noFill/>
          <a:ln>
            <a:noFill/>
          </a:ln>
        </p:spPr>
        <p:txBody>
          <a:bodyPr anchorCtr="0" anchor="t" bIns="91425" lIns="91425" spcFirstLastPara="1" rIns="91425" wrap="square" tIns="91425">
            <a:spAutoFit/>
          </a:bodyPr>
          <a:lstStyle/>
          <a:p>
            <a:pPr indent="-514350" lvl="0" marL="457200" rtl="0" algn="l">
              <a:spcBef>
                <a:spcPts val="0"/>
              </a:spcBef>
              <a:spcAft>
                <a:spcPts val="0"/>
              </a:spcAft>
              <a:buSzPts val="4500"/>
              <a:buFont typeface="Trebuchet MS"/>
              <a:buAutoNum type="arabicPeriod"/>
            </a:pPr>
            <a:r>
              <a:rPr lang="en-US" sz="4500">
                <a:latin typeface="Trebuchet MS"/>
                <a:ea typeface="Trebuchet MS"/>
                <a:cs typeface="Trebuchet MS"/>
                <a:sym typeface="Trebuchet MS"/>
              </a:rPr>
              <a:t>HDFC</a:t>
            </a:r>
            <a:endParaRPr sz="4500">
              <a:latin typeface="Trebuchet MS"/>
              <a:ea typeface="Trebuchet MS"/>
              <a:cs typeface="Trebuchet MS"/>
              <a:sym typeface="Trebuchet MS"/>
            </a:endParaRPr>
          </a:p>
          <a:p>
            <a:pPr indent="-514350" lvl="0" marL="457200" rtl="0" algn="l">
              <a:spcBef>
                <a:spcPts val="0"/>
              </a:spcBef>
              <a:spcAft>
                <a:spcPts val="0"/>
              </a:spcAft>
              <a:buSzPts val="4500"/>
              <a:buFont typeface="Trebuchet MS"/>
              <a:buAutoNum type="arabicPeriod"/>
            </a:pPr>
            <a:r>
              <a:rPr lang="en-US" sz="4500">
                <a:latin typeface="Trebuchet MS"/>
                <a:ea typeface="Trebuchet MS"/>
                <a:cs typeface="Trebuchet MS"/>
                <a:sym typeface="Trebuchet MS"/>
              </a:rPr>
              <a:t>TCS</a:t>
            </a:r>
            <a:endParaRPr sz="4500">
              <a:latin typeface="Trebuchet MS"/>
              <a:ea typeface="Trebuchet MS"/>
              <a:cs typeface="Trebuchet MS"/>
              <a:sym typeface="Trebuchet MS"/>
            </a:endParaRPr>
          </a:p>
          <a:p>
            <a:pPr indent="-514350" lvl="0" marL="457200" rtl="0" algn="l">
              <a:spcBef>
                <a:spcPts val="0"/>
              </a:spcBef>
              <a:spcAft>
                <a:spcPts val="0"/>
              </a:spcAft>
              <a:buSzPts val="4500"/>
              <a:buFont typeface="Trebuchet MS"/>
              <a:buAutoNum type="arabicPeriod"/>
            </a:pPr>
            <a:r>
              <a:rPr lang="en-US" sz="4500">
                <a:latin typeface="Trebuchet MS"/>
                <a:ea typeface="Trebuchet MS"/>
                <a:cs typeface="Trebuchet MS"/>
                <a:sym typeface="Trebuchet MS"/>
              </a:rPr>
              <a:t>Sun Pharma</a:t>
            </a:r>
            <a:endParaRPr sz="4800">
              <a:latin typeface="Trebuchet MS"/>
              <a:ea typeface="Trebuchet MS"/>
              <a:cs typeface="Trebuchet MS"/>
              <a:sym typeface="Trebuchet MS"/>
            </a:endParaRPr>
          </a:p>
          <a:p>
            <a:pPr indent="-514350" lvl="0" marL="457200" rtl="0" algn="l">
              <a:spcBef>
                <a:spcPts val="0"/>
              </a:spcBef>
              <a:spcAft>
                <a:spcPts val="0"/>
              </a:spcAft>
              <a:buSzPts val="4500"/>
              <a:buFont typeface="Trebuchet MS"/>
              <a:buAutoNum type="arabicPeriod"/>
            </a:pPr>
            <a:r>
              <a:rPr lang="en-US" sz="4500">
                <a:latin typeface="Trebuchet MS"/>
                <a:ea typeface="Trebuchet MS"/>
                <a:cs typeface="Trebuchet MS"/>
                <a:sym typeface="Trebuchet MS"/>
              </a:rPr>
              <a:t>Nestle</a:t>
            </a:r>
            <a:endParaRPr sz="4500">
              <a:latin typeface="Trebuchet MS"/>
              <a:ea typeface="Trebuchet MS"/>
              <a:cs typeface="Trebuchet MS"/>
              <a:sym typeface="Trebuchet MS"/>
            </a:endParaRPr>
          </a:p>
          <a:p>
            <a:pPr indent="-514350" lvl="0" marL="457200" rtl="0" algn="l">
              <a:spcBef>
                <a:spcPts val="0"/>
              </a:spcBef>
              <a:spcAft>
                <a:spcPts val="0"/>
              </a:spcAft>
              <a:buSzPts val="4500"/>
              <a:buFont typeface="Trebuchet MS"/>
              <a:buAutoNum type="arabicPeriod"/>
            </a:pPr>
            <a:r>
              <a:rPr lang="en-US" sz="4500">
                <a:latin typeface="Trebuchet MS"/>
                <a:ea typeface="Trebuchet MS"/>
                <a:cs typeface="Trebuchet MS"/>
                <a:sym typeface="Trebuchet MS"/>
              </a:rPr>
              <a:t>Asian Paints</a:t>
            </a:r>
            <a:endParaRPr sz="4500">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0" name="Shape 470"/>
        <p:cNvGrpSpPr/>
        <p:nvPr/>
      </p:nvGrpSpPr>
      <p:grpSpPr>
        <a:xfrm>
          <a:off x="0" y="0"/>
          <a:ext cx="0" cy="0"/>
          <a:chOff x="0" y="0"/>
          <a:chExt cx="0" cy="0"/>
        </a:xfrm>
      </p:grpSpPr>
      <p:sp>
        <p:nvSpPr>
          <p:cNvPr id="471" name="Google Shape;471;p45"/>
          <p:cNvSpPr/>
          <p:nvPr/>
        </p:nvSpPr>
        <p:spPr>
          <a:xfrm>
            <a:off x="-12" y="-13625"/>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2" name="Google Shape;472;p45"/>
          <p:cNvSpPr txBox="1"/>
          <p:nvPr>
            <p:ph type="title"/>
          </p:nvPr>
        </p:nvSpPr>
        <p:spPr>
          <a:xfrm>
            <a:off x="5100400" y="-113275"/>
            <a:ext cx="144561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TCS</a:t>
            </a:r>
            <a:r>
              <a:rPr lang="en-US" sz="6000">
                <a:highlight>
                  <a:schemeClr val="lt1"/>
                </a:highlight>
              </a:rPr>
              <a:t> candlestick </a:t>
            </a:r>
            <a:endParaRPr sz="6000">
              <a:highlight>
                <a:schemeClr val="lt1"/>
              </a:highlight>
              <a:latin typeface="Trebuchet MS"/>
              <a:ea typeface="Trebuchet MS"/>
              <a:cs typeface="Trebuchet MS"/>
              <a:sym typeface="Trebuchet MS"/>
            </a:endParaRPr>
          </a:p>
        </p:txBody>
      </p:sp>
      <p:grpSp>
        <p:nvGrpSpPr>
          <p:cNvPr id="473" name="Google Shape;473;p45"/>
          <p:cNvGrpSpPr/>
          <p:nvPr/>
        </p:nvGrpSpPr>
        <p:grpSpPr>
          <a:xfrm>
            <a:off x="0" y="6077993"/>
            <a:ext cx="6195421" cy="4209415"/>
            <a:chOff x="0" y="6077993"/>
            <a:chExt cx="6195421" cy="4209415"/>
          </a:xfrm>
        </p:grpSpPr>
        <p:sp>
          <p:nvSpPr>
            <p:cNvPr id="474" name="Google Shape;474;p45"/>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5" name="Google Shape;475;p45"/>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6" name="Google Shape;476;p45"/>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77" name="Google Shape;477;p45"/>
          <p:cNvPicPr preferRelativeResize="0"/>
          <p:nvPr/>
        </p:nvPicPr>
        <p:blipFill>
          <a:blip r:embed="rId3">
            <a:alphaModFix/>
          </a:blip>
          <a:stretch>
            <a:fillRect/>
          </a:stretch>
        </p:blipFill>
        <p:spPr>
          <a:xfrm>
            <a:off x="1913000" y="2271727"/>
            <a:ext cx="12879325" cy="6548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1" name="Shape 481"/>
        <p:cNvGrpSpPr/>
        <p:nvPr/>
      </p:nvGrpSpPr>
      <p:grpSpPr>
        <a:xfrm>
          <a:off x="0" y="0"/>
          <a:ext cx="0" cy="0"/>
          <a:chOff x="0" y="0"/>
          <a:chExt cx="0" cy="0"/>
        </a:xfrm>
      </p:grpSpPr>
      <p:sp>
        <p:nvSpPr>
          <p:cNvPr id="482" name="Google Shape;482;p46"/>
          <p:cNvSpPr/>
          <p:nvPr/>
        </p:nvSpPr>
        <p:spPr>
          <a:xfrm>
            <a:off x="-12" y="-13625"/>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3" name="Google Shape;483;p46"/>
          <p:cNvSpPr txBox="1"/>
          <p:nvPr>
            <p:ph type="title"/>
          </p:nvPr>
        </p:nvSpPr>
        <p:spPr>
          <a:xfrm>
            <a:off x="5100400" y="-113275"/>
            <a:ext cx="144561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Sunpharma</a:t>
            </a:r>
            <a:r>
              <a:rPr lang="en-US" sz="6000">
                <a:highlight>
                  <a:schemeClr val="lt1"/>
                </a:highlight>
              </a:rPr>
              <a:t> candlestick </a:t>
            </a:r>
            <a:endParaRPr sz="6000">
              <a:highlight>
                <a:schemeClr val="lt1"/>
              </a:highlight>
              <a:latin typeface="Trebuchet MS"/>
              <a:ea typeface="Trebuchet MS"/>
              <a:cs typeface="Trebuchet MS"/>
              <a:sym typeface="Trebuchet MS"/>
            </a:endParaRPr>
          </a:p>
        </p:txBody>
      </p:sp>
      <p:grpSp>
        <p:nvGrpSpPr>
          <p:cNvPr id="484" name="Google Shape;484;p46"/>
          <p:cNvGrpSpPr/>
          <p:nvPr/>
        </p:nvGrpSpPr>
        <p:grpSpPr>
          <a:xfrm>
            <a:off x="0" y="6077993"/>
            <a:ext cx="6195421" cy="4209415"/>
            <a:chOff x="0" y="6077993"/>
            <a:chExt cx="6195421" cy="4209415"/>
          </a:xfrm>
        </p:grpSpPr>
        <p:sp>
          <p:nvSpPr>
            <p:cNvPr id="485" name="Google Shape;485;p46"/>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6" name="Google Shape;486;p46"/>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7" name="Google Shape;487;p46"/>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488" name="Google Shape;488;p46"/>
          <p:cNvPicPr preferRelativeResize="0"/>
          <p:nvPr/>
        </p:nvPicPr>
        <p:blipFill>
          <a:blip r:embed="rId3">
            <a:alphaModFix/>
          </a:blip>
          <a:stretch>
            <a:fillRect/>
          </a:stretch>
        </p:blipFill>
        <p:spPr>
          <a:xfrm>
            <a:off x="1952125" y="2152650"/>
            <a:ext cx="14377674" cy="74252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47"/>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494" name="Google Shape;494;p47"/>
          <p:cNvGrpSpPr/>
          <p:nvPr/>
        </p:nvGrpSpPr>
        <p:grpSpPr>
          <a:xfrm>
            <a:off x="12009979" y="1"/>
            <a:ext cx="6278019" cy="4860925"/>
            <a:chOff x="12010104" y="1"/>
            <a:chExt cx="6278019" cy="4860925"/>
          </a:xfrm>
        </p:grpSpPr>
        <p:sp>
          <p:nvSpPr>
            <p:cNvPr id="495" name="Google Shape;495;p47"/>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6" name="Google Shape;496;p47"/>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97" name="Google Shape;497;p47"/>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HDFC</a:t>
            </a:r>
            <a:endParaRPr sz="8500">
              <a:latin typeface="Trebuchet MS"/>
              <a:ea typeface="Trebuchet MS"/>
              <a:cs typeface="Trebuchet MS"/>
              <a:sym typeface="Trebuchet MS"/>
            </a:endParaRPr>
          </a:p>
        </p:txBody>
      </p:sp>
      <p:sp>
        <p:nvSpPr>
          <p:cNvPr id="498" name="Google Shape;498;p47"/>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499" name="Google Shape;499;p47"/>
          <p:cNvSpPr txBox="1"/>
          <p:nvPr>
            <p:ph idx="1" type="body"/>
          </p:nvPr>
        </p:nvSpPr>
        <p:spPr>
          <a:xfrm>
            <a:off x="406200" y="6254600"/>
            <a:ext cx="17475600" cy="3117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red  circle denotes the point where the lower band is met and thus it shows buying </a:t>
            </a:r>
            <a:r>
              <a:rPr lang="en-US" sz="3000"/>
              <a:t>signal and as expected the price rose up from there </a:t>
            </a:r>
            <a:endParaRPr sz="3000"/>
          </a:p>
          <a:p>
            <a:pPr indent="-419100" lvl="0" marL="457200" rtl="0" algn="l">
              <a:spcBef>
                <a:spcPts val="0"/>
              </a:spcBef>
              <a:spcAft>
                <a:spcPts val="0"/>
              </a:spcAft>
              <a:buSzPts val="3000"/>
              <a:buAutoNum type="arabicPeriod"/>
            </a:pPr>
            <a:r>
              <a:rPr lang="en-US" sz="3000"/>
              <a:t>In the green circle the  upperbound is crossed thus indicating the stock needs to be sold and as seen in the trend the price has reduced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represent the fake signals as we can see  even after the crossover the trend remained the same instead of  expected from the signal </a:t>
            </a:r>
            <a:endParaRPr sz="3000"/>
          </a:p>
        </p:txBody>
      </p:sp>
      <p:pic>
        <p:nvPicPr>
          <p:cNvPr id="500" name="Google Shape;500;p47"/>
          <p:cNvPicPr preferRelativeResize="0"/>
          <p:nvPr/>
        </p:nvPicPr>
        <p:blipFill>
          <a:blip r:embed="rId3">
            <a:alphaModFix/>
          </a:blip>
          <a:stretch>
            <a:fillRect/>
          </a:stretch>
        </p:blipFill>
        <p:spPr>
          <a:xfrm>
            <a:off x="595325" y="1783900"/>
            <a:ext cx="9201150" cy="3867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4" name="Shape 504"/>
        <p:cNvGrpSpPr/>
        <p:nvPr/>
      </p:nvGrpSpPr>
      <p:grpSpPr>
        <a:xfrm>
          <a:off x="0" y="0"/>
          <a:ext cx="0" cy="0"/>
          <a:chOff x="0" y="0"/>
          <a:chExt cx="0" cy="0"/>
        </a:xfrm>
      </p:grpSpPr>
      <p:sp>
        <p:nvSpPr>
          <p:cNvPr id="505" name="Google Shape;505;p48"/>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06" name="Google Shape;506;p48"/>
          <p:cNvGrpSpPr/>
          <p:nvPr/>
        </p:nvGrpSpPr>
        <p:grpSpPr>
          <a:xfrm>
            <a:off x="12009979" y="1"/>
            <a:ext cx="6278019" cy="4860925"/>
            <a:chOff x="12010104" y="1"/>
            <a:chExt cx="6278019" cy="4860925"/>
          </a:xfrm>
        </p:grpSpPr>
        <p:sp>
          <p:nvSpPr>
            <p:cNvPr id="507" name="Google Shape;507;p48"/>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08" name="Google Shape;508;p48"/>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09" name="Google Shape;509;p48"/>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HDFC</a:t>
            </a:r>
            <a:endParaRPr sz="8500">
              <a:latin typeface="Trebuchet MS"/>
              <a:ea typeface="Trebuchet MS"/>
              <a:cs typeface="Trebuchet MS"/>
              <a:sym typeface="Trebuchet MS"/>
            </a:endParaRPr>
          </a:p>
        </p:txBody>
      </p:sp>
      <p:sp>
        <p:nvSpPr>
          <p:cNvPr id="510" name="Google Shape;510;p48"/>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511" name="Google Shape;511;p48"/>
          <p:cNvSpPr txBox="1"/>
          <p:nvPr>
            <p:ph idx="1" type="body"/>
          </p:nvPr>
        </p:nvSpPr>
        <p:spPr>
          <a:xfrm>
            <a:off x="406200" y="6254600"/>
            <a:ext cx="17475600" cy="3117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green  circle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SzPts val="3000"/>
              <a:buAutoNum type="arabicPeriod"/>
            </a:pPr>
            <a:r>
              <a:rPr lang="en-US" sz="3000"/>
              <a:t>In the red circle 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represent the fake signals as we can see  even after the crossover the trend remained the same instead of  expected from the signal </a:t>
            </a:r>
            <a:endParaRPr sz="3000"/>
          </a:p>
        </p:txBody>
      </p:sp>
      <p:pic>
        <p:nvPicPr>
          <p:cNvPr id="512" name="Google Shape;512;p48"/>
          <p:cNvPicPr preferRelativeResize="0"/>
          <p:nvPr/>
        </p:nvPicPr>
        <p:blipFill>
          <a:blip r:embed="rId3">
            <a:alphaModFix/>
          </a:blip>
          <a:stretch>
            <a:fillRect/>
          </a:stretch>
        </p:blipFill>
        <p:spPr>
          <a:xfrm>
            <a:off x="595313" y="1478900"/>
            <a:ext cx="8810625" cy="4343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6" name="Shape 516"/>
        <p:cNvGrpSpPr/>
        <p:nvPr/>
      </p:nvGrpSpPr>
      <p:grpSpPr>
        <a:xfrm>
          <a:off x="0" y="0"/>
          <a:ext cx="0" cy="0"/>
          <a:chOff x="0" y="0"/>
          <a:chExt cx="0" cy="0"/>
        </a:xfrm>
      </p:grpSpPr>
      <p:sp>
        <p:nvSpPr>
          <p:cNvPr id="517" name="Google Shape;517;p49"/>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18" name="Google Shape;518;p49"/>
          <p:cNvGrpSpPr/>
          <p:nvPr/>
        </p:nvGrpSpPr>
        <p:grpSpPr>
          <a:xfrm>
            <a:off x="12009979" y="1"/>
            <a:ext cx="6278019" cy="4860925"/>
            <a:chOff x="12010104" y="1"/>
            <a:chExt cx="6278019" cy="4860925"/>
          </a:xfrm>
        </p:grpSpPr>
        <p:sp>
          <p:nvSpPr>
            <p:cNvPr id="519" name="Google Shape;519;p49"/>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0" name="Google Shape;520;p49"/>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21" name="Google Shape;521;p49"/>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Asian paints</a:t>
            </a:r>
            <a:endParaRPr sz="8500">
              <a:latin typeface="Trebuchet MS"/>
              <a:ea typeface="Trebuchet MS"/>
              <a:cs typeface="Trebuchet MS"/>
              <a:sym typeface="Trebuchet MS"/>
            </a:endParaRPr>
          </a:p>
        </p:txBody>
      </p:sp>
      <p:sp>
        <p:nvSpPr>
          <p:cNvPr id="522" name="Google Shape;522;p49"/>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523" name="Google Shape;523;p49"/>
          <p:cNvSpPr txBox="1"/>
          <p:nvPr>
            <p:ph idx="1" type="body"/>
          </p:nvPr>
        </p:nvSpPr>
        <p:spPr>
          <a:xfrm>
            <a:off x="406200" y="6254600"/>
            <a:ext cx="17475600" cy="3648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green  circle</a:t>
            </a:r>
            <a:r>
              <a:rPr b="1" lang="en-US" sz="3000"/>
              <a:t> around beginning of may</a:t>
            </a:r>
            <a:r>
              <a:rPr lang="en-US" sz="3000"/>
              <a:t>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SzPts val="3000"/>
              <a:buAutoNum type="arabicPeriod"/>
            </a:pPr>
            <a:r>
              <a:rPr lang="en-US" sz="3000"/>
              <a:t>In the red around </a:t>
            </a:r>
            <a:r>
              <a:rPr b="1" lang="en-US" sz="3000"/>
              <a:t>beginning of octobe</a:t>
            </a:r>
            <a:r>
              <a:rPr lang="en-US" sz="3000"/>
              <a:t>r circle 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in </a:t>
            </a:r>
            <a:r>
              <a:rPr b="1" lang="en-US" sz="3000"/>
              <a:t>june and july</a:t>
            </a:r>
            <a:r>
              <a:rPr lang="en-US" sz="3000"/>
              <a:t>  represent the fake signals as we can see  even after the crossover the trend remained the same instead of  expected from the signal </a:t>
            </a:r>
            <a:endParaRPr sz="3000"/>
          </a:p>
        </p:txBody>
      </p:sp>
      <p:pic>
        <p:nvPicPr>
          <p:cNvPr id="524" name="Google Shape;524;p49"/>
          <p:cNvPicPr preferRelativeResize="0"/>
          <p:nvPr/>
        </p:nvPicPr>
        <p:blipFill>
          <a:blip r:embed="rId3">
            <a:alphaModFix/>
          </a:blip>
          <a:stretch>
            <a:fillRect/>
          </a:stretch>
        </p:blipFill>
        <p:spPr>
          <a:xfrm>
            <a:off x="595325" y="1478900"/>
            <a:ext cx="10179450" cy="4095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8" name="Shape 528"/>
        <p:cNvGrpSpPr/>
        <p:nvPr/>
      </p:nvGrpSpPr>
      <p:grpSpPr>
        <a:xfrm>
          <a:off x="0" y="0"/>
          <a:ext cx="0" cy="0"/>
          <a:chOff x="0" y="0"/>
          <a:chExt cx="0" cy="0"/>
        </a:xfrm>
      </p:grpSpPr>
      <p:sp>
        <p:nvSpPr>
          <p:cNvPr id="529" name="Google Shape;529;p50"/>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30" name="Google Shape;530;p50"/>
          <p:cNvGrpSpPr/>
          <p:nvPr/>
        </p:nvGrpSpPr>
        <p:grpSpPr>
          <a:xfrm>
            <a:off x="12009979" y="1"/>
            <a:ext cx="6278019" cy="4860925"/>
            <a:chOff x="12010104" y="1"/>
            <a:chExt cx="6278019" cy="4860925"/>
          </a:xfrm>
        </p:grpSpPr>
        <p:sp>
          <p:nvSpPr>
            <p:cNvPr id="531" name="Google Shape;531;p50"/>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2" name="Google Shape;532;p50"/>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33" name="Google Shape;533;p50"/>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Asian paints</a:t>
            </a:r>
            <a:endParaRPr sz="8500">
              <a:latin typeface="Trebuchet MS"/>
              <a:ea typeface="Trebuchet MS"/>
              <a:cs typeface="Trebuchet MS"/>
              <a:sym typeface="Trebuchet MS"/>
            </a:endParaRPr>
          </a:p>
        </p:txBody>
      </p:sp>
      <p:sp>
        <p:nvSpPr>
          <p:cNvPr id="534" name="Google Shape;534;p50"/>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535" name="Google Shape;535;p50"/>
          <p:cNvSpPr txBox="1"/>
          <p:nvPr>
            <p:ph idx="1" type="body"/>
          </p:nvPr>
        </p:nvSpPr>
        <p:spPr>
          <a:xfrm>
            <a:off x="406200" y="6254600"/>
            <a:ext cx="17475600" cy="3648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green circle around </a:t>
            </a:r>
            <a:r>
              <a:rPr b="1" lang="en-US" sz="3000"/>
              <a:t>june</a:t>
            </a:r>
            <a:r>
              <a:rPr lang="en-US" sz="3000"/>
              <a:t>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SzPts val="3000"/>
              <a:buAutoNum type="arabicPeriod"/>
            </a:pPr>
            <a:r>
              <a:rPr lang="en-US" sz="3000"/>
              <a:t>In the red circle around </a:t>
            </a:r>
            <a:r>
              <a:rPr b="1" lang="en-US" sz="3000"/>
              <a:t>august </a:t>
            </a:r>
            <a:r>
              <a:rPr lang="en-US" sz="3000"/>
              <a:t>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around   and towards </a:t>
            </a:r>
            <a:r>
              <a:rPr b="1" lang="en-US" sz="3000"/>
              <a:t>beginning of june</a:t>
            </a:r>
            <a:r>
              <a:rPr lang="en-US" sz="3000"/>
              <a:t> represent the fake signals as we can see  even after the crossover </a:t>
            </a:r>
            <a:r>
              <a:rPr b="1" lang="en-US" sz="3000"/>
              <a:t>mid july</a:t>
            </a:r>
            <a:r>
              <a:rPr lang="en-US" sz="3000"/>
              <a:t>he trend remained the same instead of  expected from the signal </a:t>
            </a:r>
            <a:endParaRPr sz="3000"/>
          </a:p>
        </p:txBody>
      </p:sp>
      <p:pic>
        <p:nvPicPr>
          <p:cNvPr id="536" name="Google Shape;536;p50"/>
          <p:cNvPicPr preferRelativeResize="0"/>
          <p:nvPr/>
        </p:nvPicPr>
        <p:blipFill>
          <a:blip r:embed="rId3">
            <a:alphaModFix/>
          </a:blip>
          <a:stretch>
            <a:fillRect/>
          </a:stretch>
        </p:blipFill>
        <p:spPr>
          <a:xfrm>
            <a:off x="595325" y="1561700"/>
            <a:ext cx="11414650" cy="39150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0" name="Shape 540"/>
        <p:cNvGrpSpPr/>
        <p:nvPr/>
      </p:nvGrpSpPr>
      <p:grpSpPr>
        <a:xfrm>
          <a:off x="0" y="0"/>
          <a:ext cx="0" cy="0"/>
          <a:chOff x="0" y="0"/>
          <a:chExt cx="0" cy="0"/>
        </a:xfrm>
      </p:grpSpPr>
      <p:sp>
        <p:nvSpPr>
          <p:cNvPr id="541" name="Google Shape;541;p51"/>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42" name="Google Shape;542;p51"/>
          <p:cNvGrpSpPr/>
          <p:nvPr/>
        </p:nvGrpSpPr>
        <p:grpSpPr>
          <a:xfrm>
            <a:off x="12009979" y="1"/>
            <a:ext cx="6278019" cy="4860925"/>
            <a:chOff x="12010104" y="1"/>
            <a:chExt cx="6278019" cy="4860925"/>
          </a:xfrm>
        </p:grpSpPr>
        <p:sp>
          <p:nvSpPr>
            <p:cNvPr id="543" name="Google Shape;543;p51"/>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4" name="Google Shape;544;p51"/>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45" name="Google Shape;545;p51"/>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Nestle</a:t>
            </a:r>
            <a:endParaRPr sz="8500">
              <a:latin typeface="Trebuchet MS"/>
              <a:ea typeface="Trebuchet MS"/>
              <a:cs typeface="Trebuchet MS"/>
              <a:sym typeface="Trebuchet MS"/>
            </a:endParaRPr>
          </a:p>
        </p:txBody>
      </p:sp>
      <p:sp>
        <p:nvSpPr>
          <p:cNvPr id="546" name="Google Shape;546;p51"/>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547" name="Google Shape;547;p51"/>
          <p:cNvSpPr txBox="1"/>
          <p:nvPr>
            <p:ph idx="1" type="body"/>
          </p:nvPr>
        </p:nvSpPr>
        <p:spPr>
          <a:xfrm>
            <a:off x="406200" y="6254600"/>
            <a:ext cx="17475600" cy="417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Clr>
                <a:schemeClr val="dk1"/>
              </a:buClr>
              <a:buSzPts val="3000"/>
              <a:buAutoNum type="arabicPeriod"/>
            </a:pPr>
            <a:r>
              <a:rPr lang="en-US" sz="3000"/>
              <a:t>I</a:t>
            </a:r>
            <a:r>
              <a:rPr lang="en-US" sz="3000"/>
              <a:t>n the above case we can see that the green  circle around </a:t>
            </a:r>
            <a:r>
              <a:rPr b="1" lang="en-US" sz="3000"/>
              <a:t>decemeber</a:t>
            </a:r>
            <a:r>
              <a:rPr lang="en-US" sz="3000"/>
              <a:t>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Clr>
                <a:schemeClr val="dk1"/>
              </a:buClr>
              <a:buSzPts val="3000"/>
              <a:buAutoNum type="arabicPeriod"/>
            </a:pPr>
            <a:r>
              <a:rPr lang="en-US" sz="3000"/>
              <a:t>In the red circle around </a:t>
            </a:r>
            <a:r>
              <a:rPr b="1" lang="en-US" sz="3000"/>
              <a:t>august </a:t>
            </a:r>
            <a:r>
              <a:rPr lang="en-US" sz="3000"/>
              <a:t>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Clr>
                <a:schemeClr val="dk1"/>
              </a:buClr>
              <a:buSzPts val="3000"/>
              <a:buAutoNum type="arabicPeriod"/>
            </a:pPr>
            <a:r>
              <a:rPr b="1" lang="en-US" sz="3000"/>
              <a:t>Fake signals</a:t>
            </a:r>
            <a:r>
              <a:rPr lang="en-US" sz="3000"/>
              <a:t> :  the arrow mark around   and towards </a:t>
            </a:r>
            <a:r>
              <a:rPr b="1" lang="en-US" sz="3000"/>
              <a:t>mid ocotber</a:t>
            </a:r>
            <a:r>
              <a:rPr lang="en-US" sz="3000"/>
              <a:t> represent the fake signals as we can see  even after the crossover </a:t>
            </a:r>
            <a:r>
              <a:rPr b="1" lang="en-US" sz="3000"/>
              <a:t>t</a:t>
            </a:r>
            <a:r>
              <a:rPr lang="en-US" sz="3000"/>
              <a:t>he trend remained the same instead of  expected from the signal </a:t>
            </a:r>
            <a:endParaRPr sz="3000"/>
          </a:p>
        </p:txBody>
      </p:sp>
      <p:pic>
        <p:nvPicPr>
          <p:cNvPr id="548" name="Google Shape;548;p51"/>
          <p:cNvPicPr preferRelativeResize="0"/>
          <p:nvPr/>
        </p:nvPicPr>
        <p:blipFill rotWithShape="1">
          <a:blip r:embed="rId3">
            <a:alphaModFix/>
          </a:blip>
          <a:srcRect b="0" l="0" r="19846" t="0"/>
          <a:stretch/>
        </p:blipFill>
        <p:spPr>
          <a:xfrm>
            <a:off x="406200" y="1848575"/>
            <a:ext cx="9361449" cy="4036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2" name="Shape 552"/>
        <p:cNvGrpSpPr/>
        <p:nvPr/>
      </p:nvGrpSpPr>
      <p:grpSpPr>
        <a:xfrm>
          <a:off x="0" y="0"/>
          <a:ext cx="0" cy="0"/>
          <a:chOff x="0" y="0"/>
          <a:chExt cx="0" cy="0"/>
        </a:xfrm>
      </p:grpSpPr>
      <p:sp>
        <p:nvSpPr>
          <p:cNvPr id="553" name="Google Shape;553;p52"/>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54" name="Google Shape;554;p52"/>
          <p:cNvGrpSpPr/>
          <p:nvPr/>
        </p:nvGrpSpPr>
        <p:grpSpPr>
          <a:xfrm>
            <a:off x="12009979" y="1"/>
            <a:ext cx="6278019" cy="4860925"/>
            <a:chOff x="12010104" y="1"/>
            <a:chExt cx="6278019" cy="4860925"/>
          </a:xfrm>
        </p:grpSpPr>
        <p:sp>
          <p:nvSpPr>
            <p:cNvPr id="555" name="Google Shape;555;p52"/>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6" name="Google Shape;556;p52"/>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57" name="Google Shape;557;p52"/>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Nestle</a:t>
            </a:r>
            <a:endParaRPr sz="8500">
              <a:latin typeface="Trebuchet MS"/>
              <a:ea typeface="Trebuchet MS"/>
              <a:cs typeface="Trebuchet MS"/>
              <a:sym typeface="Trebuchet MS"/>
            </a:endParaRPr>
          </a:p>
        </p:txBody>
      </p:sp>
      <p:sp>
        <p:nvSpPr>
          <p:cNvPr id="558" name="Google Shape;558;p52"/>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559" name="Google Shape;559;p52"/>
          <p:cNvSpPr txBox="1"/>
          <p:nvPr>
            <p:ph idx="1" type="body"/>
          </p:nvPr>
        </p:nvSpPr>
        <p:spPr>
          <a:xfrm>
            <a:off x="406200" y="6254600"/>
            <a:ext cx="17475600" cy="417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green  circle around </a:t>
            </a:r>
            <a:r>
              <a:rPr b="1" lang="en-US" sz="3000"/>
              <a:t>decemeber and mid june </a:t>
            </a:r>
            <a:r>
              <a:rPr lang="en-US" sz="3000"/>
              <a:t>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SzPts val="3000"/>
              <a:buAutoNum type="arabicPeriod"/>
            </a:pPr>
            <a:r>
              <a:rPr lang="en-US" sz="3000"/>
              <a:t>In the red circle around </a:t>
            </a:r>
            <a:r>
              <a:rPr b="1" lang="en-US" sz="3000"/>
              <a:t>july</a:t>
            </a:r>
            <a:r>
              <a:rPr b="1" lang="en-US" sz="3000"/>
              <a:t> </a:t>
            </a:r>
            <a:r>
              <a:rPr lang="en-US" sz="3000"/>
              <a:t>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around   and towards </a:t>
            </a:r>
            <a:r>
              <a:rPr b="1" lang="en-US" sz="3000"/>
              <a:t>december</a:t>
            </a:r>
            <a:r>
              <a:rPr lang="en-US" sz="3000"/>
              <a:t> represent the fake signals as we can see  even after the crossover </a:t>
            </a:r>
            <a:r>
              <a:rPr b="1" lang="en-US" sz="3000"/>
              <a:t>t</a:t>
            </a:r>
            <a:r>
              <a:rPr lang="en-US" sz="3000"/>
              <a:t>he trend remained the same instead of  expected from the signal </a:t>
            </a:r>
            <a:endParaRPr sz="3000"/>
          </a:p>
        </p:txBody>
      </p:sp>
      <p:pic>
        <p:nvPicPr>
          <p:cNvPr id="560" name="Google Shape;560;p52"/>
          <p:cNvPicPr preferRelativeResize="0"/>
          <p:nvPr/>
        </p:nvPicPr>
        <p:blipFill>
          <a:blip r:embed="rId3">
            <a:alphaModFix/>
          </a:blip>
          <a:stretch>
            <a:fillRect/>
          </a:stretch>
        </p:blipFill>
        <p:spPr>
          <a:xfrm>
            <a:off x="595313" y="1621288"/>
            <a:ext cx="10639425" cy="3952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4" name="Shape 564"/>
        <p:cNvGrpSpPr/>
        <p:nvPr/>
      </p:nvGrpSpPr>
      <p:grpSpPr>
        <a:xfrm>
          <a:off x="0" y="0"/>
          <a:ext cx="0" cy="0"/>
          <a:chOff x="0" y="0"/>
          <a:chExt cx="0" cy="0"/>
        </a:xfrm>
      </p:grpSpPr>
      <p:sp>
        <p:nvSpPr>
          <p:cNvPr id="565" name="Google Shape;565;p53"/>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66" name="Google Shape;566;p53"/>
          <p:cNvGrpSpPr/>
          <p:nvPr/>
        </p:nvGrpSpPr>
        <p:grpSpPr>
          <a:xfrm>
            <a:off x="12009979" y="1"/>
            <a:ext cx="6278019" cy="4860925"/>
            <a:chOff x="12010104" y="1"/>
            <a:chExt cx="6278019" cy="4860925"/>
          </a:xfrm>
        </p:grpSpPr>
        <p:sp>
          <p:nvSpPr>
            <p:cNvPr id="567" name="Google Shape;567;p53"/>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8" name="Google Shape;568;p53"/>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9" name="Google Shape;569;p53"/>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TCS</a:t>
            </a:r>
            <a:endParaRPr sz="8500">
              <a:latin typeface="Trebuchet MS"/>
              <a:ea typeface="Trebuchet MS"/>
              <a:cs typeface="Trebuchet MS"/>
              <a:sym typeface="Trebuchet MS"/>
            </a:endParaRPr>
          </a:p>
        </p:txBody>
      </p:sp>
      <p:sp>
        <p:nvSpPr>
          <p:cNvPr id="570" name="Google Shape;570;p53"/>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571" name="Google Shape;571;p53"/>
          <p:cNvSpPr txBox="1"/>
          <p:nvPr>
            <p:ph idx="1" type="body"/>
          </p:nvPr>
        </p:nvSpPr>
        <p:spPr>
          <a:xfrm>
            <a:off x="406200" y="6254600"/>
            <a:ext cx="17475600" cy="417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green  circle around </a:t>
            </a:r>
            <a:r>
              <a:rPr b="1" lang="en-US" sz="3000"/>
              <a:t>mid july</a:t>
            </a:r>
            <a:r>
              <a:rPr b="1" lang="en-US" sz="3000"/>
              <a:t> and mid september </a:t>
            </a:r>
            <a:r>
              <a:rPr lang="en-US" sz="3000"/>
              <a:t>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SzPts val="3000"/>
              <a:buAutoNum type="arabicPeriod"/>
            </a:pPr>
            <a:r>
              <a:rPr lang="en-US" sz="3000"/>
              <a:t>In the red circle around </a:t>
            </a:r>
            <a:r>
              <a:rPr b="1" lang="en-US" sz="3000"/>
              <a:t>december</a:t>
            </a:r>
            <a:r>
              <a:rPr b="1" lang="en-US" sz="3000"/>
              <a:t> </a:t>
            </a:r>
            <a:r>
              <a:rPr lang="en-US" sz="3000"/>
              <a:t>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around   and towards </a:t>
            </a:r>
            <a:r>
              <a:rPr b="1" lang="en-US" sz="3000"/>
              <a:t>november and mid june</a:t>
            </a:r>
            <a:r>
              <a:rPr lang="en-US" sz="3000"/>
              <a:t> represent the fake signals as we can see  even after the crossover </a:t>
            </a:r>
            <a:r>
              <a:rPr b="1" lang="en-US" sz="3000"/>
              <a:t>t</a:t>
            </a:r>
            <a:r>
              <a:rPr lang="en-US" sz="3000"/>
              <a:t>he trend remained the same instead of  expected from the signal </a:t>
            </a:r>
            <a:endParaRPr sz="3000"/>
          </a:p>
        </p:txBody>
      </p:sp>
      <p:pic>
        <p:nvPicPr>
          <p:cNvPr id="572" name="Google Shape;572;p53"/>
          <p:cNvPicPr preferRelativeResize="0"/>
          <p:nvPr/>
        </p:nvPicPr>
        <p:blipFill>
          <a:blip r:embed="rId3">
            <a:alphaModFix/>
          </a:blip>
          <a:stretch>
            <a:fillRect/>
          </a:stretch>
        </p:blipFill>
        <p:spPr>
          <a:xfrm>
            <a:off x="595325" y="1478888"/>
            <a:ext cx="10496550" cy="4181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6" name="Shape 576"/>
        <p:cNvGrpSpPr/>
        <p:nvPr/>
      </p:nvGrpSpPr>
      <p:grpSpPr>
        <a:xfrm>
          <a:off x="0" y="0"/>
          <a:ext cx="0" cy="0"/>
          <a:chOff x="0" y="0"/>
          <a:chExt cx="0" cy="0"/>
        </a:xfrm>
      </p:grpSpPr>
      <p:sp>
        <p:nvSpPr>
          <p:cNvPr id="577" name="Google Shape;577;p54"/>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78" name="Google Shape;578;p54"/>
          <p:cNvGrpSpPr/>
          <p:nvPr/>
        </p:nvGrpSpPr>
        <p:grpSpPr>
          <a:xfrm>
            <a:off x="12009979" y="1"/>
            <a:ext cx="6278019" cy="4860925"/>
            <a:chOff x="12010104" y="1"/>
            <a:chExt cx="6278019" cy="4860925"/>
          </a:xfrm>
        </p:grpSpPr>
        <p:sp>
          <p:nvSpPr>
            <p:cNvPr id="579" name="Google Shape;579;p54"/>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80" name="Google Shape;580;p54"/>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81" name="Google Shape;581;p54"/>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TCS</a:t>
            </a:r>
            <a:endParaRPr sz="8500">
              <a:latin typeface="Trebuchet MS"/>
              <a:ea typeface="Trebuchet MS"/>
              <a:cs typeface="Trebuchet MS"/>
              <a:sym typeface="Trebuchet MS"/>
            </a:endParaRPr>
          </a:p>
        </p:txBody>
      </p:sp>
      <p:sp>
        <p:nvSpPr>
          <p:cNvPr id="582" name="Google Shape;582;p54"/>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583" name="Google Shape;583;p54"/>
          <p:cNvSpPr txBox="1"/>
          <p:nvPr>
            <p:ph idx="1" type="body"/>
          </p:nvPr>
        </p:nvSpPr>
        <p:spPr>
          <a:xfrm>
            <a:off x="406200" y="6254600"/>
            <a:ext cx="17475600" cy="3648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green  circle around </a:t>
            </a:r>
            <a:r>
              <a:rPr b="1" lang="en-US" sz="3000"/>
              <a:t> mid july </a:t>
            </a:r>
            <a:r>
              <a:rPr lang="en-US" sz="3000"/>
              <a:t>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SzPts val="3000"/>
              <a:buAutoNum type="arabicPeriod"/>
            </a:pPr>
            <a:r>
              <a:rPr lang="en-US" sz="3000"/>
              <a:t>In the red circle around </a:t>
            </a:r>
            <a:r>
              <a:rPr b="1" lang="en-US" sz="3000"/>
              <a:t>december</a:t>
            </a:r>
            <a:r>
              <a:rPr b="1" lang="en-US" sz="3000"/>
              <a:t> </a:t>
            </a:r>
            <a:r>
              <a:rPr lang="en-US" sz="3000"/>
              <a:t>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around   and towards </a:t>
            </a:r>
            <a:r>
              <a:rPr b="1" lang="en-US" sz="3000"/>
              <a:t>november</a:t>
            </a:r>
            <a:r>
              <a:rPr lang="en-US" sz="3000"/>
              <a:t> represent the fake signals as we can see  even after the crossover </a:t>
            </a:r>
            <a:r>
              <a:rPr b="1" lang="en-US" sz="3000"/>
              <a:t>t</a:t>
            </a:r>
            <a:r>
              <a:rPr lang="en-US" sz="3000"/>
              <a:t>he trend remained the same instead of  expected from the signal </a:t>
            </a:r>
            <a:endParaRPr sz="3000"/>
          </a:p>
        </p:txBody>
      </p:sp>
      <p:pic>
        <p:nvPicPr>
          <p:cNvPr id="584" name="Google Shape;584;p54"/>
          <p:cNvPicPr preferRelativeResize="0"/>
          <p:nvPr/>
        </p:nvPicPr>
        <p:blipFill>
          <a:blip r:embed="rId3">
            <a:alphaModFix/>
          </a:blip>
          <a:stretch>
            <a:fillRect/>
          </a:stretch>
        </p:blipFill>
        <p:spPr>
          <a:xfrm>
            <a:off x="595313" y="1478900"/>
            <a:ext cx="8353425" cy="411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grpSp>
        <p:nvGrpSpPr>
          <p:cNvPr id="187" name="Google Shape;187;p19"/>
          <p:cNvGrpSpPr/>
          <p:nvPr/>
        </p:nvGrpSpPr>
        <p:grpSpPr>
          <a:xfrm>
            <a:off x="276" y="10012512"/>
            <a:ext cx="18287439" cy="274499"/>
            <a:chOff x="1031811" y="8198357"/>
            <a:chExt cx="17249046" cy="348615"/>
          </a:xfrm>
        </p:grpSpPr>
        <p:sp>
          <p:nvSpPr>
            <p:cNvPr id="188" name="Google Shape;188;p19"/>
            <p:cNvSpPr/>
            <p:nvPr/>
          </p:nvSpPr>
          <p:spPr>
            <a:xfrm>
              <a:off x="1278097" y="8372510"/>
              <a:ext cx="17002760" cy="0"/>
            </a:xfrm>
            <a:custGeom>
              <a:rect b="b" l="l" r="r" t="t"/>
              <a:pathLst>
                <a:path extrusionOk="0" h="120000" w="17002760">
                  <a:moveTo>
                    <a:pt x="0" y="0"/>
                  </a:moveTo>
                  <a:lnTo>
                    <a:pt x="17002161" y="0"/>
                  </a:lnTo>
                </a:path>
              </a:pathLst>
            </a:custGeom>
            <a:noFill/>
            <a:ln cap="flat" cmpd="sng" w="19025">
              <a:solidFill>
                <a:srgbClr val="0045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9" name="Google Shape;189;p19"/>
            <p:cNvSpPr/>
            <p:nvPr/>
          </p:nvSpPr>
          <p:spPr>
            <a:xfrm>
              <a:off x="1031811" y="8198357"/>
              <a:ext cx="13242925" cy="348615"/>
            </a:xfrm>
            <a:custGeom>
              <a:rect b="b" l="l" r="r" t="t"/>
              <a:pathLst>
                <a:path extrusionOk="0" h="348615" w="13242925">
                  <a:moveTo>
                    <a:pt x="380174" y="164604"/>
                  </a:moveTo>
                  <a:lnTo>
                    <a:pt x="285127" y="0"/>
                  </a:lnTo>
                  <a:lnTo>
                    <a:pt x="95034" y="0"/>
                  </a:lnTo>
                  <a:lnTo>
                    <a:pt x="0" y="164604"/>
                  </a:lnTo>
                  <a:lnTo>
                    <a:pt x="95034" y="329260"/>
                  </a:lnTo>
                  <a:lnTo>
                    <a:pt x="285140" y="329260"/>
                  </a:lnTo>
                  <a:lnTo>
                    <a:pt x="380174" y="164655"/>
                  </a:lnTo>
                  <a:close/>
                </a:path>
                <a:path extrusionOk="0" h="348615" w="13242925">
                  <a:moveTo>
                    <a:pt x="4665624" y="164604"/>
                  </a:moveTo>
                  <a:lnTo>
                    <a:pt x="4570577" y="0"/>
                  </a:lnTo>
                  <a:lnTo>
                    <a:pt x="4380484" y="0"/>
                  </a:lnTo>
                  <a:lnTo>
                    <a:pt x="4285450" y="164604"/>
                  </a:lnTo>
                  <a:lnTo>
                    <a:pt x="4380484" y="329260"/>
                  </a:lnTo>
                  <a:lnTo>
                    <a:pt x="4570590" y="329260"/>
                  </a:lnTo>
                  <a:lnTo>
                    <a:pt x="4665624" y="164655"/>
                  </a:lnTo>
                  <a:close/>
                </a:path>
                <a:path extrusionOk="0" h="348615" w="13242925">
                  <a:moveTo>
                    <a:pt x="8954186" y="183654"/>
                  </a:moveTo>
                  <a:lnTo>
                    <a:pt x="8859139" y="19050"/>
                  </a:lnTo>
                  <a:lnTo>
                    <a:pt x="8669045" y="19050"/>
                  </a:lnTo>
                  <a:lnTo>
                    <a:pt x="8574011" y="183654"/>
                  </a:lnTo>
                  <a:lnTo>
                    <a:pt x="8669045" y="348310"/>
                  </a:lnTo>
                  <a:lnTo>
                    <a:pt x="8859152" y="348310"/>
                  </a:lnTo>
                  <a:lnTo>
                    <a:pt x="8954186" y="183705"/>
                  </a:lnTo>
                  <a:close/>
                </a:path>
                <a:path extrusionOk="0" h="348615" w="13242925">
                  <a:moveTo>
                    <a:pt x="13242747" y="164604"/>
                  </a:moveTo>
                  <a:lnTo>
                    <a:pt x="13147701" y="0"/>
                  </a:lnTo>
                  <a:lnTo>
                    <a:pt x="12957607" y="0"/>
                  </a:lnTo>
                  <a:lnTo>
                    <a:pt x="12862573" y="164604"/>
                  </a:lnTo>
                  <a:lnTo>
                    <a:pt x="12957607" y="329260"/>
                  </a:lnTo>
                  <a:lnTo>
                    <a:pt x="13147713" y="329260"/>
                  </a:lnTo>
                  <a:lnTo>
                    <a:pt x="13242747" y="164655"/>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0" name="Google Shape;190;p19"/>
          <p:cNvSpPr txBox="1"/>
          <p:nvPr/>
        </p:nvSpPr>
        <p:spPr>
          <a:xfrm>
            <a:off x="232225" y="5267341"/>
            <a:ext cx="2696700" cy="3975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rgbClr val="00A181"/>
                </a:solidFill>
                <a:latin typeface="Trebuchet MS"/>
                <a:ea typeface="Trebuchet MS"/>
                <a:cs typeface="Trebuchet MS"/>
                <a:sym typeface="Trebuchet MS"/>
              </a:rPr>
              <a:t>TCS</a:t>
            </a:r>
            <a:endParaRPr sz="3600">
              <a:latin typeface="Trebuchet MS"/>
              <a:ea typeface="Trebuchet MS"/>
              <a:cs typeface="Trebuchet MS"/>
              <a:sym typeface="Trebuchet MS"/>
            </a:endParaRPr>
          </a:p>
          <a:p>
            <a:pPr indent="0" lvl="0" marL="12700" marR="5080" rtl="0" algn="l">
              <a:lnSpc>
                <a:spcPct val="115599"/>
              </a:lnSpc>
              <a:spcBef>
                <a:spcPts val="1980"/>
              </a:spcBef>
              <a:spcAft>
                <a:spcPts val="0"/>
              </a:spcAft>
              <a:buNone/>
            </a:pPr>
            <a:r>
              <a:rPr lang="en-US" sz="2000">
                <a:latin typeface="Trebuchet MS"/>
                <a:ea typeface="Trebuchet MS"/>
                <a:cs typeface="Trebuchet MS"/>
                <a:sym typeface="Trebuchet MS"/>
              </a:rPr>
              <a:t>TCS provides a wide range of services including software development, infrastructure management, business process outsourcing, and engineering services.</a:t>
            </a:r>
            <a:endParaRPr sz="2000">
              <a:latin typeface="Trebuchet MS"/>
              <a:ea typeface="Trebuchet MS"/>
              <a:cs typeface="Trebuchet MS"/>
              <a:sym typeface="Trebuchet MS"/>
            </a:endParaRPr>
          </a:p>
        </p:txBody>
      </p:sp>
      <p:sp>
        <p:nvSpPr>
          <p:cNvPr id="191" name="Google Shape;191;p19"/>
          <p:cNvSpPr txBox="1"/>
          <p:nvPr/>
        </p:nvSpPr>
        <p:spPr>
          <a:xfrm>
            <a:off x="3526983" y="5267218"/>
            <a:ext cx="2696700" cy="4331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rgbClr val="00A181"/>
                </a:solidFill>
                <a:latin typeface="Trebuchet MS"/>
                <a:ea typeface="Trebuchet MS"/>
                <a:cs typeface="Trebuchet MS"/>
                <a:sym typeface="Trebuchet MS"/>
              </a:rPr>
              <a:t>NESTLE</a:t>
            </a:r>
            <a:endParaRPr sz="3600">
              <a:latin typeface="Trebuchet MS"/>
              <a:ea typeface="Trebuchet MS"/>
              <a:cs typeface="Trebuchet MS"/>
              <a:sym typeface="Trebuchet MS"/>
            </a:endParaRPr>
          </a:p>
          <a:p>
            <a:pPr indent="0" lvl="0" marL="12700" marR="5080" rtl="0" algn="l">
              <a:lnSpc>
                <a:spcPct val="115599"/>
              </a:lnSpc>
              <a:spcBef>
                <a:spcPts val="1980"/>
              </a:spcBef>
              <a:spcAft>
                <a:spcPts val="0"/>
              </a:spcAft>
              <a:buNone/>
            </a:pPr>
            <a:r>
              <a:rPr lang="en-US" sz="2000">
                <a:latin typeface="Trebuchet MS"/>
                <a:ea typeface="Trebuchet MS"/>
                <a:cs typeface="Trebuchet MS"/>
                <a:sym typeface="Trebuchet MS"/>
              </a:rPr>
              <a:t>C</a:t>
            </a:r>
            <a:r>
              <a:rPr lang="en-US" sz="2000">
                <a:latin typeface="Trebuchet MS"/>
                <a:ea typeface="Trebuchet MS"/>
                <a:cs typeface="Trebuchet MS"/>
                <a:sym typeface="Trebuchet MS"/>
              </a:rPr>
              <a:t>ompany was founded in 1866 and has since grown to become one of the world's largest food and beverage companies, with operations in more than 190 countries and a workforce of over 300,000 employees.</a:t>
            </a:r>
            <a:endParaRPr sz="2000">
              <a:latin typeface="Trebuchet MS"/>
              <a:ea typeface="Trebuchet MS"/>
              <a:cs typeface="Trebuchet MS"/>
              <a:sym typeface="Trebuchet MS"/>
            </a:endParaRPr>
          </a:p>
        </p:txBody>
      </p:sp>
      <p:sp>
        <p:nvSpPr>
          <p:cNvPr id="192" name="Google Shape;192;p19"/>
          <p:cNvSpPr txBox="1"/>
          <p:nvPr/>
        </p:nvSpPr>
        <p:spPr>
          <a:xfrm>
            <a:off x="10844550" y="5267225"/>
            <a:ext cx="3405600" cy="5043300"/>
          </a:xfrm>
          <a:prstGeom prst="rect">
            <a:avLst/>
          </a:prstGeom>
          <a:noFill/>
          <a:ln>
            <a:noFill/>
          </a:ln>
        </p:spPr>
        <p:txBody>
          <a:bodyPr anchorCtr="0" anchor="t" bIns="0" lIns="0" spcFirstLastPara="1" rIns="0" wrap="square" tIns="12700">
            <a:normAutofit/>
          </a:bodyPr>
          <a:lstStyle/>
          <a:p>
            <a:pPr indent="0" lvl="0" marL="12700" marR="0" rtl="0" algn="l">
              <a:lnSpc>
                <a:spcPct val="100000"/>
              </a:lnSpc>
              <a:spcBef>
                <a:spcPts val="0"/>
              </a:spcBef>
              <a:spcAft>
                <a:spcPts val="0"/>
              </a:spcAft>
              <a:buNone/>
            </a:pPr>
            <a:r>
              <a:rPr lang="en-US" sz="3600">
                <a:solidFill>
                  <a:srgbClr val="00A181"/>
                </a:solidFill>
                <a:latin typeface="Trebuchet MS"/>
                <a:ea typeface="Trebuchet MS"/>
                <a:cs typeface="Trebuchet MS"/>
                <a:sym typeface="Trebuchet MS"/>
              </a:rPr>
              <a:t>HDFC</a:t>
            </a:r>
            <a:endParaRPr sz="3600">
              <a:latin typeface="Trebuchet MS"/>
              <a:ea typeface="Trebuchet MS"/>
              <a:cs typeface="Trebuchet MS"/>
              <a:sym typeface="Trebuchet MS"/>
            </a:endParaRPr>
          </a:p>
          <a:p>
            <a:pPr indent="0" lvl="0" marL="12700" marR="5080" rtl="0" algn="l">
              <a:lnSpc>
                <a:spcPct val="115599"/>
              </a:lnSpc>
              <a:spcBef>
                <a:spcPts val="1980"/>
              </a:spcBef>
              <a:spcAft>
                <a:spcPts val="0"/>
              </a:spcAft>
              <a:buNone/>
            </a:pPr>
            <a:r>
              <a:rPr lang="en-US" sz="2000">
                <a:latin typeface="Trebuchet MS"/>
                <a:ea typeface="Trebuchet MS"/>
                <a:cs typeface="Trebuchet MS"/>
                <a:sym typeface="Trebuchet MS"/>
              </a:rPr>
              <a:t>HDFC's portfolio includes services such as retail banking, wholesale banking, and treasury operations. It is primarily known for its housing finance business, which provides a variety of home loan products to individuals and families in India.</a:t>
            </a:r>
            <a:endParaRPr sz="2000">
              <a:latin typeface="Trebuchet MS"/>
              <a:ea typeface="Trebuchet MS"/>
              <a:cs typeface="Trebuchet MS"/>
              <a:sym typeface="Trebuchet MS"/>
            </a:endParaRPr>
          </a:p>
        </p:txBody>
      </p:sp>
      <p:sp>
        <p:nvSpPr>
          <p:cNvPr id="193" name="Google Shape;193;p19"/>
          <p:cNvSpPr txBox="1"/>
          <p:nvPr/>
        </p:nvSpPr>
        <p:spPr>
          <a:xfrm>
            <a:off x="7307141" y="5267343"/>
            <a:ext cx="2696700" cy="4331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rgbClr val="00A181"/>
                </a:solidFill>
                <a:latin typeface="Trebuchet MS"/>
                <a:ea typeface="Trebuchet MS"/>
                <a:cs typeface="Trebuchet MS"/>
                <a:sym typeface="Trebuchet MS"/>
              </a:rPr>
              <a:t>SUNPHARMA</a:t>
            </a:r>
            <a:endParaRPr sz="3600">
              <a:latin typeface="Trebuchet MS"/>
              <a:ea typeface="Trebuchet MS"/>
              <a:cs typeface="Trebuchet MS"/>
              <a:sym typeface="Trebuchet MS"/>
            </a:endParaRPr>
          </a:p>
          <a:p>
            <a:pPr indent="0" lvl="0" marL="12700" marR="5080" rtl="0" algn="l">
              <a:lnSpc>
                <a:spcPct val="115599"/>
              </a:lnSpc>
              <a:spcBef>
                <a:spcPts val="1980"/>
              </a:spcBef>
              <a:spcAft>
                <a:spcPts val="0"/>
              </a:spcAft>
              <a:buNone/>
            </a:pPr>
            <a:r>
              <a:rPr lang="en-US" sz="2000">
                <a:latin typeface="Trebuchet MS"/>
                <a:ea typeface="Trebuchet MS"/>
                <a:cs typeface="Trebuchet MS"/>
                <a:sym typeface="Trebuchet MS"/>
              </a:rPr>
              <a:t>Sun Pharma's portfolio includes a wide range of pharmaceutical products such as branded and generic drugs, over-the-counter medications, and active pharmaceutical ingredients (APIs).</a:t>
            </a:r>
            <a:endParaRPr sz="2000">
              <a:latin typeface="Trebuchet MS"/>
              <a:ea typeface="Trebuchet MS"/>
              <a:cs typeface="Trebuchet MS"/>
              <a:sym typeface="Trebuchet MS"/>
            </a:endParaRPr>
          </a:p>
        </p:txBody>
      </p:sp>
      <p:sp>
        <p:nvSpPr>
          <p:cNvPr id="194" name="Google Shape;194;p19"/>
          <p:cNvSpPr txBox="1"/>
          <p:nvPr>
            <p:ph type="title"/>
          </p:nvPr>
        </p:nvSpPr>
        <p:spPr>
          <a:xfrm>
            <a:off x="1016000" y="927125"/>
            <a:ext cx="11046000" cy="132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8500"/>
              <a:t>Company overview</a:t>
            </a:r>
            <a:endParaRPr sz="8500">
              <a:latin typeface="Trebuchet MS"/>
              <a:ea typeface="Trebuchet MS"/>
              <a:cs typeface="Trebuchet MS"/>
              <a:sym typeface="Trebuchet MS"/>
            </a:endParaRPr>
          </a:p>
        </p:txBody>
      </p:sp>
      <p:sp>
        <p:nvSpPr>
          <p:cNvPr id="195" name="Google Shape;195;p19"/>
          <p:cNvSpPr txBox="1"/>
          <p:nvPr/>
        </p:nvSpPr>
        <p:spPr>
          <a:xfrm>
            <a:off x="1113975" y="8598369"/>
            <a:ext cx="20625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t/>
            </a:r>
            <a:endParaRPr sz="1700">
              <a:latin typeface="Trebuchet MS"/>
              <a:ea typeface="Trebuchet MS"/>
              <a:cs typeface="Trebuchet MS"/>
              <a:sym typeface="Trebuchet MS"/>
            </a:endParaRPr>
          </a:p>
        </p:txBody>
      </p:sp>
      <p:grpSp>
        <p:nvGrpSpPr>
          <p:cNvPr id="196" name="Google Shape;196;p19"/>
          <p:cNvGrpSpPr/>
          <p:nvPr/>
        </p:nvGrpSpPr>
        <p:grpSpPr>
          <a:xfrm>
            <a:off x="13244025" y="2"/>
            <a:ext cx="5044159" cy="5267233"/>
            <a:chOff x="13244025" y="2"/>
            <a:chExt cx="5044159" cy="5267233"/>
          </a:xfrm>
        </p:grpSpPr>
        <p:sp>
          <p:nvSpPr>
            <p:cNvPr id="197" name="Google Shape;197;p19"/>
            <p:cNvSpPr/>
            <p:nvPr/>
          </p:nvSpPr>
          <p:spPr>
            <a:xfrm>
              <a:off x="16799109" y="2687865"/>
              <a:ext cx="1489075" cy="2579370"/>
            </a:xfrm>
            <a:custGeom>
              <a:rect b="b" l="l" r="r" t="t"/>
              <a:pathLst>
                <a:path extrusionOk="0" h="2579370" w="1489075">
                  <a:moveTo>
                    <a:pt x="1488889" y="2578769"/>
                  </a:moveTo>
                  <a:lnTo>
                    <a:pt x="744418" y="2578769"/>
                  </a:lnTo>
                  <a:lnTo>
                    <a:pt x="0" y="1289386"/>
                  </a:lnTo>
                  <a:lnTo>
                    <a:pt x="744418" y="0"/>
                  </a:lnTo>
                  <a:lnTo>
                    <a:pt x="1488889" y="0"/>
                  </a:lnTo>
                  <a:lnTo>
                    <a:pt x="1488889" y="257876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8" name="Google Shape;198;p19"/>
            <p:cNvSpPr/>
            <p:nvPr/>
          </p:nvSpPr>
          <p:spPr>
            <a:xfrm>
              <a:off x="13660089" y="2"/>
              <a:ext cx="4201795" cy="3503295"/>
            </a:xfrm>
            <a:custGeom>
              <a:rect b="b" l="l" r="r" t="t"/>
              <a:pathLst>
                <a:path extrusionOk="0" h="3503295" w="4201794">
                  <a:moveTo>
                    <a:pt x="3151172" y="3503252"/>
                  </a:moveTo>
                  <a:lnTo>
                    <a:pt x="1050341" y="3503252"/>
                  </a:lnTo>
                  <a:lnTo>
                    <a:pt x="0" y="1683986"/>
                  </a:lnTo>
                  <a:lnTo>
                    <a:pt x="972238" y="0"/>
                  </a:lnTo>
                  <a:lnTo>
                    <a:pt x="3229139" y="0"/>
                  </a:lnTo>
                  <a:lnTo>
                    <a:pt x="4201366" y="1683730"/>
                  </a:lnTo>
                  <a:lnTo>
                    <a:pt x="4201366" y="1684242"/>
                  </a:lnTo>
                  <a:lnTo>
                    <a:pt x="3151172" y="3503252"/>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19"/>
            <p:cNvSpPr/>
            <p:nvPr/>
          </p:nvSpPr>
          <p:spPr>
            <a:xfrm>
              <a:off x="13244025" y="3"/>
              <a:ext cx="2481580" cy="1193165"/>
            </a:xfrm>
            <a:custGeom>
              <a:rect b="b" l="l" r="r" t="t"/>
              <a:pathLst>
                <a:path extrusionOk="0" h="1193165" w="2481580">
                  <a:moveTo>
                    <a:pt x="1860976" y="1192742"/>
                  </a:moveTo>
                  <a:lnTo>
                    <a:pt x="620237" y="1192742"/>
                  </a:lnTo>
                  <a:lnTo>
                    <a:pt x="0" y="118448"/>
                  </a:lnTo>
                  <a:lnTo>
                    <a:pt x="0" y="118142"/>
                  </a:lnTo>
                  <a:lnTo>
                    <a:pt x="68208" y="0"/>
                  </a:lnTo>
                  <a:lnTo>
                    <a:pt x="2412995" y="0"/>
                  </a:lnTo>
                  <a:lnTo>
                    <a:pt x="2481213" y="118142"/>
                  </a:lnTo>
                  <a:lnTo>
                    <a:pt x="2481213" y="118448"/>
                  </a:lnTo>
                  <a:lnTo>
                    <a:pt x="1860976" y="1192742"/>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0" name="Google Shape;200;p19"/>
          <p:cNvSpPr txBox="1"/>
          <p:nvPr/>
        </p:nvSpPr>
        <p:spPr>
          <a:xfrm>
            <a:off x="14641900" y="5043300"/>
            <a:ext cx="3047700" cy="5043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600">
                <a:solidFill>
                  <a:srgbClr val="00A181"/>
                </a:solidFill>
                <a:latin typeface="Trebuchet MS"/>
                <a:ea typeface="Trebuchet MS"/>
                <a:cs typeface="Trebuchet MS"/>
                <a:sym typeface="Trebuchet MS"/>
              </a:rPr>
              <a:t>ASIAN PAINTS</a:t>
            </a:r>
            <a:endParaRPr sz="3600">
              <a:latin typeface="Trebuchet MS"/>
              <a:ea typeface="Trebuchet MS"/>
              <a:cs typeface="Trebuchet MS"/>
              <a:sym typeface="Trebuchet MS"/>
            </a:endParaRPr>
          </a:p>
          <a:p>
            <a:pPr indent="0" lvl="0" marL="12700" marR="5080" rtl="0" algn="l">
              <a:lnSpc>
                <a:spcPct val="115599"/>
              </a:lnSpc>
              <a:spcBef>
                <a:spcPts val="1980"/>
              </a:spcBef>
              <a:spcAft>
                <a:spcPts val="0"/>
              </a:spcAft>
              <a:buNone/>
            </a:pPr>
            <a:r>
              <a:rPr lang="en-US" sz="2000">
                <a:latin typeface="Trebuchet MS"/>
                <a:ea typeface="Trebuchet MS"/>
                <a:cs typeface="Trebuchet MS"/>
                <a:sym typeface="Trebuchet MS"/>
              </a:rPr>
              <a:t>Asian Paints' portfolio includes a wide range of paint products, including decorative paints, industrial coatings, and automotive coatings. The company has a strong focus on innovation and offers a variety of specialized paint products for different applications and surfaces.</a:t>
            </a:r>
            <a:endParaRPr sz="2000">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8" name="Shape 588"/>
        <p:cNvGrpSpPr/>
        <p:nvPr/>
      </p:nvGrpSpPr>
      <p:grpSpPr>
        <a:xfrm>
          <a:off x="0" y="0"/>
          <a:ext cx="0" cy="0"/>
          <a:chOff x="0" y="0"/>
          <a:chExt cx="0" cy="0"/>
        </a:xfrm>
      </p:grpSpPr>
      <p:sp>
        <p:nvSpPr>
          <p:cNvPr id="589" name="Google Shape;589;p55"/>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590" name="Google Shape;590;p55"/>
          <p:cNvGrpSpPr/>
          <p:nvPr/>
        </p:nvGrpSpPr>
        <p:grpSpPr>
          <a:xfrm>
            <a:off x="12009979" y="1"/>
            <a:ext cx="6278019" cy="4860925"/>
            <a:chOff x="12010104" y="1"/>
            <a:chExt cx="6278019" cy="4860925"/>
          </a:xfrm>
        </p:grpSpPr>
        <p:sp>
          <p:nvSpPr>
            <p:cNvPr id="591" name="Google Shape;591;p55"/>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2" name="Google Shape;592;p55"/>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93" name="Google Shape;593;p55"/>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Sunpharma</a:t>
            </a:r>
            <a:endParaRPr sz="8500">
              <a:latin typeface="Trebuchet MS"/>
              <a:ea typeface="Trebuchet MS"/>
              <a:cs typeface="Trebuchet MS"/>
              <a:sym typeface="Trebuchet MS"/>
            </a:endParaRPr>
          </a:p>
        </p:txBody>
      </p:sp>
      <p:sp>
        <p:nvSpPr>
          <p:cNvPr id="594" name="Google Shape;594;p55"/>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595" name="Google Shape;595;p55"/>
          <p:cNvSpPr txBox="1"/>
          <p:nvPr>
            <p:ph idx="1" type="body"/>
          </p:nvPr>
        </p:nvSpPr>
        <p:spPr>
          <a:xfrm>
            <a:off x="406200" y="6254600"/>
            <a:ext cx="17475600" cy="3648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green  circle around </a:t>
            </a:r>
            <a:r>
              <a:rPr b="1" lang="en-US" sz="3000"/>
              <a:t> mid june</a:t>
            </a:r>
            <a:r>
              <a:rPr lang="en-US" sz="3000"/>
              <a:t>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SzPts val="3000"/>
              <a:buAutoNum type="arabicPeriod"/>
            </a:pPr>
            <a:r>
              <a:rPr lang="en-US" sz="3000"/>
              <a:t>In the red circle around </a:t>
            </a:r>
            <a:r>
              <a:rPr b="1" lang="en-US" sz="3000"/>
              <a:t>november</a:t>
            </a:r>
            <a:r>
              <a:rPr b="1" lang="en-US" sz="3000"/>
              <a:t> </a:t>
            </a:r>
            <a:r>
              <a:rPr lang="en-US" sz="3000"/>
              <a:t>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around   and towards </a:t>
            </a:r>
            <a:r>
              <a:rPr b="1" lang="en-US" sz="3000"/>
              <a:t>july and october</a:t>
            </a:r>
            <a:r>
              <a:rPr lang="en-US" sz="3000"/>
              <a:t> represent the fake signals as we can see  even after the crossover </a:t>
            </a:r>
            <a:r>
              <a:rPr b="1" lang="en-US" sz="3000"/>
              <a:t>t</a:t>
            </a:r>
            <a:r>
              <a:rPr lang="en-US" sz="3000"/>
              <a:t>he trend remained the same instead of  expected from the signal </a:t>
            </a:r>
            <a:endParaRPr sz="3000"/>
          </a:p>
        </p:txBody>
      </p:sp>
      <p:pic>
        <p:nvPicPr>
          <p:cNvPr id="596" name="Google Shape;596;p55"/>
          <p:cNvPicPr preferRelativeResize="0"/>
          <p:nvPr/>
        </p:nvPicPr>
        <p:blipFill>
          <a:blip r:embed="rId3">
            <a:alphaModFix/>
          </a:blip>
          <a:stretch>
            <a:fillRect/>
          </a:stretch>
        </p:blipFill>
        <p:spPr>
          <a:xfrm>
            <a:off x="595325" y="1478900"/>
            <a:ext cx="9925050" cy="43868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0" name="Shape 600"/>
        <p:cNvGrpSpPr/>
        <p:nvPr/>
      </p:nvGrpSpPr>
      <p:grpSpPr>
        <a:xfrm>
          <a:off x="0" y="0"/>
          <a:ext cx="0" cy="0"/>
          <a:chOff x="0" y="0"/>
          <a:chExt cx="0" cy="0"/>
        </a:xfrm>
      </p:grpSpPr>
      <p:sp>
        <p:nvSpPr>
          <p:cNvPr id="601" name="Google Shape;601;p56"/>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02" name="Google Shape;602;p56"/>
          <p:cNvGrpSpPr/>
          <p:nvPr/>
        </p:nvGrpSpPr>
        <p:grpSpPr>
          <a:xfrm>
            <a:off x="12009979" y="1"/>
            <a:ext cx="6278019" cy="4860925"/>
            <a:chOff x="12010104" y="1"/>
            <a:chExt cx="6278019" cy="4860925"/>
          </a:xfrm>
        </p:grpSpPr>
        <p:sp>
          <p:nvSpPr>
            <p:cNvPr id="603" name="Google Shape;603;p56"/>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04" name="Google Shape;604;p56"/>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05" name="Google Shape;605;p56"/>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Bollinger bands for Sunpharma</a:t>
            </a:r>
            <a:endParaRPr sz="8500">
              <a:latin typeface="Trebuchet MS"/>
              <a:ea typeface="Trebuchet MS"/>
              <a:cs typeface="Trebuchet MS"/>
              <a:sym typeface="Trebuchet MS"/>
            </a:endParaRPr>
          </a:p>
        </p:txBody>
      </p:sp>
      <p:sp>
        <p:nvSpPr>
          <p:cNvPr id="606" name="Google Shape;606;p56"/>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07" name="Google Shape;607;p56"/>
          <p:cNvSpPr txBox="1"/>
          <p:nvPr>
            <p:ph idx="1" type="body"/>
          </p:nvPr>
        </p:nvSpPr>
        <p:spPr>
          <a:xfrm>
            <a:off x="406200" y="6254600"/>
            <a:ext cx="17475600" cy="3648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In the above case we can see that the green  circle around </a:t>
            </a:r>
            <a:r>
              <a:rPr b="1" lang="en-US" sz="3000"/>
              <a:t> mid june </a:t>
            </a:r>
            <a:r>
              <a:rPr lang="en-US" sz="3000"/>
              <a:t>  denotes the point where the lower band is met and thus it shows buying signal and as expected the</a:t>
            </a:r>
            <a:r>
              <a:rPr b="1" lang="en-US" sz="3000"/>
              <a:t> </a:t>
            </a:r>
            <a:r>
              <a:rPr b="1" lang="en-US" sz="3000">
                <a:latin typeface="Arial"/>
                <a:ea typeface="Arial"/>
                <a:cs typeface="Arial"/>
                <a:sym typeface="Arial"/>
              </a:rPr>
              <a:t>price rose</a:t>
            </a:r>
            <a:r>
              <a:rPr lang="en-US" sz="3000"/>
              <a:t> up from there </a:t>
            </a:r>
            <a:endParaRPr sz="3000"/>
          </a:p>
          <a:p>
            <a:pPr indent="-419100" lvl="0" marL="457200" rtl="0" algn="l">
              <a:spcBef>
                <a:spcPts val="0"/>
              </a:spcBef>
              <a:spcAft>
                <a:spcPts val="0"/>
              </a:spcAft>
              <a:buSzPts val="3000"/>
              <a:buAutoNum type="arabicPeriod"/>
            </a:pPr>
            <a:r>
              <a:rPr lang="en-US" sz="3000"/>
              <a:t>In the red circle around </a:t>
            </a:r>
            <a:r>
              <a:rPr b="1" lang="en-US" sz="3000"/>
              <a:t>august</a:t>
            </a:r>
            <a:r>
              <a:rPr b="1" lang="en-US" sz="3000"/>
              <a:t> </a:t>
            </a:r>
            <a:r>
              <a:rPr lang="en-US" sz="3000"/>
              <a:t>the  upperbound is crossed thus indicating the stock needs to be sold and as seen in the trend the </a:t>
            </a:r>
            <a:r>
              <a:rPr b="1" lang="en-US" sz="3000">
                <a:latin typeface="Arial"/>
                <a:ea typeface="Arial"/>
                <a:cs typeface="Arial"/>
                <a:sym typeface="Arial"/>
              </a:rPr>
              <a:t>price has reduced</a:t>
            </a:r>
            <a:r>
              <a:rPr lang="en-US" sz="3000"/>
              <a:t> from that point </a:t>
            </a:r>
            <a:endParaRPr sz="3000"/>
          </a:p>
          <a:p>
            <a:pPr indent="-419100" lvl="0" marL="457200" rtl="0" algn="l">
              <a:spcBef>
                <a:spcPts val="0"/>
              </a:spcBef>
              <a:spcAft>
                <a:spcPts val="0"/>
              </a:spcAft>
              <a:buSzPts val="3000"/>
              <a:buAutoNum type="arabicPeriod"/>
            </a:pPr>
            <a:r>
              <a:rPr b="1" lang="en-US" sz="3000"/>
              <a:t>Fake signals</a:t>
            </a:r>
            <a:r>
              <a:rPr lang="en-US" sz="3000"/>
              <a:t> :  the arrow mark around   and towards </a:t>
            </a:r>
            <a:r>
              <a:rPr b="1" lang="en-US" sz="3000"/>
              <a:t>october</a:t>
            </a:r>
            <a:r>
              <a:rPr lang="en-US" sz="3000"/>
              <a:t> represent the fake signals as we can see  even after the crossover </a:t>
            </a:r>
            <a:r>
              <a:rPr b="1" lang="en-US" sz="3000"/>
              <a:t>t</a:t>
            </a:r>
            <a:r>
              <a:rPr lang="en-US" sz="3000"/>
              <a:t>he trend remained the same instead of  expected from the signal </a:t>
            </a:r>
            <a:endParaRPr sz="3000"/>
          </a:p>
        </p:txBody>
      </p:sp>
      <p:pic>
        <p:nvPicPr>
          <p:cNvPr id="608" name="Google Shape;608;p56"/>
          <p:cNvPicPr preferRelativeResize="0"/>
          <p:nvPr/>
        </p:nvPicPr>
        <p:blipFill>
          <a:blip r:embed="rId3">
            <a:alphaModFix/>
          </a:blip>
          <a:stretch>
            <a:fillRect/>
          </a:stretch>
        </p:blipFill>
        <p:spPr>
          <a:xfrm>
            <a:off x="406200" y="1196824"/>
            <a:ext cx="10487025" cy="45738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7"/>
          <p:cNvSpPr txBox="1"/>
          <p:nvPr>
            <p:ph type="title"/>
          </p:nvPr>
        </p:nvSpPr>
        <p:spPr>
          <a:xfrm>
            <a:off x="5684184" y="884850"/>
            <a:ext cx="8100600" cy="1723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solidFill>
                  <a:schemeClr val="lt2"/>
                </a:solidFill>
              </a:rPr>
              <a:t>Using</a:t>
            </a:r>
            <a:r>
              <a:rPr lang="en-US">
                <a:solidFill>
                  <a:schemeClr val="lt2"/>
                </a:solidFill>
              </a:rPr>
              <a:t> Rsi</a:t>
            </a:r>
            <a:r>
              <a:rPr lang="en-US"/>
              <a:t> for investment strategy</a:t>
            </a:r>
            <a:endParaRPr/>
          </a:p>
        </p:txBody>
      </p:sp>
      <p:sp>
        <p:nvSpPr>
          <p:cNvPr id="614" name="Google Shape;614;p57"/>
          <p:cNvSpPr txBox="1"/>
          <p:nvPr>
            <p:ph idx="1" type="body"/>
          </p:nvPr>
        </p:nvSpPr>
        <p:spPr>
          <a:xfrm>
            <a:off x="2550875" y="3175675"/>
            <a:ext cx="13854600" cy="81096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300">
                <a:highlight>
                  <a:schemeClr val="lt2"/>
                </a:highlight>
              </a:rPr>
              <a:t>1. Calculate the RSI: Calculate the RSI using the following formula:</a:t>
            </a:r>
            <a:endParaRPr sz="2300">
              <a:highlight>
                <a:schemeClr val="lt2"/>
              </a:highlight>
            </a:endParaRPr>
          </a:p>
          <a:p>
            <a:pPr indent="0" lvl="0" marL="0" rtl="0" algn="l">
              <a:spcBef>
                <a:spcPts val="2400"/>
              </a:spcBef>
              <a:spcAft>
                <a:spcPts val="0"/>
              </a:spcAft>
              <a:buClr>
                <a:schemeClr val="dk1"/>
              </a:buClr>
              <a:buSzPts val="1100"/>
              <a:buFont typeface="Arial"/>
              <a:buNone/>
            </a:pPr>
            <a:r>
              <a:rPr lang="en-US" sz="2300">
                <a:highlight>
                  <a:schemeClr val="lt2"/>
                </a:highlight>
              </a:rPr>
              <a:t>RSI = 100 - (100 / (1 + RS))</a:t>
            </a:r>
            <a:endParaRPr sz="2300">
              <a:highlight>
                <a:schemeClr val="lt2"/>
              </a:highlight>
            </a:endParaRPr>
          </a:p>
          <a:p>
            <a:pPr indent="0" lvl="0" marL="0" rtl="0" algn="l">
              <a:spcBef>
                <a:spcPts val="2400"/>
              </a:spcBef>
              <a:spcAft>
                <a:spcPts val="0"/>
              </a:spcAft>
              <a:buClr>
                <a:schemeClr val="dk1"/>
              </a:buClr>
              <a:buSzPts val="1100"/>
              <a:buFont typeface="Arial"/>
              <a:buNone/>
            </a:pPr>
            <a:r>
              <a:rPr lang="en-US" sz="2300">
                <a:highlight>
                  <a:schemeClr val="lt2"/>
                </a:highlight>
              </a:rPr>
              <a:t>Where RS = Average gain over the specified time period / Average loss over the specified time period.</a:t>
            </a:r>
            <a:endParaRPr sz="2300">
              <a:highlight>
                <a:schemeClr val="lt2"/>
              </a:highlight>
            </a:endParaRPr>
          </a:p>
          <a:p>
            <a:pPr indent="0" lvl="0" marL="0" rtl="0" algn="l">
              <a:spcBef>
                <a:spcPts val="2400"/>
              </a:spcBef>
              <a:spcAft>
                <a:spcPts val="0"/>
              </a:spcAft>
              <a:buClr>
                <a:schemeClr val="dk1"/>
              </a:buClr>
              <a:buSzPts val="1100"/>
              <a:buFont typeface="Arial"/>
              <a:buNone/>
            </a:pPr>
            <a:r>
              <a:rPr lang="en-US" sz="2300">
                <a:highlight>
                  <a:schemeClr val="lt2"/>
                </a:highlight>
              </a:rPr>
              <a:t>2. Determine the overbought and oversold levels: Set the overbought and oversold levels based on the stock's historical price data. A common setting is to use 70 for overbought and 30 for oversold.</a:t>
            </a:r>
            <a:endParaRPr sz="2300">
              <a:highlight>
                <a:schemeClr val="lt2"/>
              </a:highlight>
            </a:endParaRPr>
          </a:p>
          <a:p>
            <a:pPr indent="0" lvl="0" marL="0" rtl="0" algn="l">
              <a:spcBef>
                <a:spcPts val="2400"/>
              </a:spcBef>
              <a:spcAft>
                <a:spcPts val="0"/>
              </a:spcAft>
              <a:buClr>
                <a:schemeClr val="dk1"/>
              </a:buClr>
              <a:buSzPts val="1100"/>
              <a:buFont typeface="Arial"/>
              <a:buNone/>
            </a:pPr>
            <a:r>
              <a:rPr lang="en-US" sz="2300">
                <a:highlight>
                  <a:schemeClr val="lt2"/>
                </a:highlight>
              </a:rPr>
              <a:t>3. Identify the trading signals: Look for the RSI to cross above the oversold level (30) which can indicate a buy signal, and look for the RSI to cross below the overbought level (70) which can indicate a sell signal.</a:t>
            </a:r>
            <a:endParaRPr sz="2300">
              <a:highlight>
                <a:schemeClr val="lt2"/>
              </a:highlight>
            </a:endParaRPr>
          </a:p>
          <a:p>
            <a:pPr indent="0" lvl="0" marL="0" rtl="0" algn="l">
              <a:spcBef>
                <a:spcPts val="2400"/>
              </a:spcBef>
              <a:spcAft>
                <a:spcPts val="0"/>
              </a:spcAft>
              <a:buClr>
                <a:schemeClr val="dk1"/>
              </a:buClr>
              <a:buSzPts val="1100"/>
              <a:buFont typeface="Arial"/>
              <a:buNone/>
            </a:pPr>
            <a:r>
              <a:rPr lang="en-US" sz="2300">
                <a:highlight>
                  <a:schemeClr val="lt2"/>
                </a:highlight>
              </a:rPr>
              <a:t>4. Set stop-loss orders: To manage risk, set stop-loss orders below the support level if buying or above the resistance level if selling.</a:t>
            </a:r>
            <a:endParaRPr sz="2300">
              <a:highlight>
                <a:schemeClr val="lt2"/>
              </a:highlight>
            </a:endParaRPr>
          </a:p>
          <a:p>
            <a:pPr indent="0" lvl="0" marL="0" rtl="0" algn="l">
              <a:spcBef>
                <a:spcPts val="2400"/>
              </a:spcBef>
              <a:spcAft>
                <a:spcPts val="0"/>
              </a:spcAft>
              <a:buClr>
                <a:schemeClr val="dk1"/>
              </a:buClr>
              <a:buSzPts val="1100"/>
              <a:buFont typeface="Arial"/>
              <a:buNone/>
            </a:pPr>
            <a:r>
              <a:rPr lang="en-US" sz="2300">
                <a:highlight>
                  <a:schemeClr val="lt2"/>
                </a:highlight>
              </a:rPr>
              <a:t>5. Take profits: Take profits at predetermined levels, such as the next Fibonacci level, a previous high or low, or a key psychological level.</a:t>
            </a:r>
            <a:endParaRPr sz="2300">
              <a:highlight>
                <a:schemeClr val="lt2"/>
              </a:highlight>
            </a:endParaRPr>
          </a:p>
          <a:p>
            <a:pPr indent="0" lvl="0" marL="0" rtl="0" algn="l">
              <a:spcBef>
                <a:spcPts val="2400"/>
              </a:spcBef>
              <a:spcAft>
                <a:spcPts val="0"/>
              </a:spcAft>
              <a:buClr>
                <a:schemeClr val="dk1"/>
              </a:buClr>
              <a:buSzPts val="1100"/>
              <a:buFont typeface="Arial"/>
              <a:buNone/>
            </a:pPr>
            <a:r>
              <a:rPr lang="en-US" sz="2300">
                <a:highlight>
                  <a:schemeClr val="lt2"/>
                </a:highlight>
              </a:rPr>
              <a:t>6. Adjust the time frame for the short run or medium run: Use a shorter time frame (such as a 14-day period) for the short run an</a:t>
            </a:r>
            <a:r>
              <a:rPr lang="en-US" sz="2300">
                <a:highlight>
                  <a:schemeClr val="lt1"/>
                </a:highlight>
              </a:rPr>
              <a:t>d a longer time frame (such as a 28-day period) for the medium run.</a:t>
            </a:r>
            <a:endParaRPr sz="2300">
              <a:highlight>
                <a:schemeClr val="lt1"/>
              </a:highlight>
            </a:endParaRPr>
          </a:p>
          <a:p>
            <a:pPr indent="0" lvl="0" marL="0" rtl="0" algn="l">
              <a:spcBef>
                <a:spcPts val="2400"/>
              </a:spcBef>
              <a:spcAft>
                <a:spcPts val="2400"/>
              </a:spcAft>
              <a:buClr>
                <a:schemeClr val="dk1"/>
              </a:buClr>
              <a:buSzPts val="1100"/>
              <a:buFont typeface="Arial"/>
              <a:buNone/>
            </a:pPr>
            <a:r>
              <a:t/>
            </a:r>
            <a:endParaRPr sz="2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8" name="Shape 618"/>
        <p:cNvGrpSpPr/>
        <p:nvPr/>
      </p:nvGrpSpPr>
      <p:grpSpPr>
        <a:xfrm>
          <a:off x="0" y="0"/>
          <a:ext cx="0" cy="0"/>
          <a:chOff x="0" y="0"/>
          <a:chExt cx="0" cy="0"/>
        </a:xfrm>
      </p:grpSpPr>
      <p:sp>
        <p:nvSpPr>
          <p:cNvPr id="619" name="Google Shape;619;p58"/>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20" name="Google Shape;620;p58"/>
          <p:cNvGrpSpPr/>
          <p:nvPr/>
        </p:nvGrpSpPr>
        <p:grpSpPr>
          <a:xfrm>
            <a:off x="12009979" y="1"/>
            <a:ext cx="6278019" cy="4860925"/>
            <a:chOff x="12010104" y="1"/>
            <a:chExt cx="6278019" cy="4860925"/>
          </a:xfrm>
        </p:grpSpPr>
        <p:sp>
          <p:nvSpPr>
            <p:cNvPr id="621" name="Google Shape;621;p58"/>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22" name="Google Shape;622;p58"/>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23" name="Google Shape;623;p58"/>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HDFC</a:t>
            </a:r>
            <a:endParaRPr sz="8500">
              <a:latin typeface="Trebuchet MS"/>
              <a:ea typeface="Trebuchet MS"/>
              <a:cs typeface="Trebuchet MS"/>
              <a:sym typeface="Trebuchet MS"/>
            </a:endParaRPr>
          </a:p>
        </p:txBody>
      </p:sp>
      <p:sp>
        <p:nvSpPr>
          <p:cNvPr id="624" name="Google Shape;624;p58"/>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25" name="Google Shape;625;p58"/>
          <p:cNvSpPr txBox="1"/>
          <p:nvPr>
            <p:ph idx="1" type="body"/>
          </p:nvPr>
        </p:nvSpPr>
        <p:spPr>
          <a:xfrm>
            <a:off x="406200" y="6637100"/>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We have considered a 14-day window for short-term.</a:t>
            </a:r>
            <a:endParaRPr sz="3000"/>
          </a:p>
          <a:p>
            <a:pPr indent="-419100" lvl="0" marL="457200" rtl="0" algn="l">
              <a:spcBef>
                <a:spcPts val="0"/>
              </a:spcBef>
              <a:spcAft>
                <a:spcPts val="0"/>
              </a:spcAft>
              <a:buSzPts val="3000"/>
              <a:buAutoNum type="arabicPeriod"/>
            </a:pPr>
            <a:r>
              <a:rPr lang="en-US" sz="3000"/>
              <a:t>Our strategy suggests to SELL when RSI &gt; 70 and BUY when RSI &lt; 34</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pic>
        <p:nvPicPr>
          <p:cNvPr id="626" name="Google Shape;626;p58"/>
          <p:cNvPicPr preferRelativeResize="0"/>
          <p:nvPr/>
        </p:nvPicPr>
        <p:blipFill>
          <a:blip r:embed="rId3">
            <a:alphaModFix/>
          </a:blip>
          <a:stretch>
            <a:fillRect/>
          </a:stretch>
        </p:blipFill>
        <p:spPr>
          <a:xfrm>
            <a:off x="5164469" y="1617350"/>
            <a:ext cx="8418358" cy="45359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0" name="Shape 630"/>
        <p:cNvGrpSpPr/>
        <p:nvPr/>
      </p:nvGrpSpPr>
      <p:grpSpPr>
        <a:xfrm>
          <a:off x="0" y="0"/>
          <a:ext cx="0" cy="0"/>
          <a:chOff x="0" y="0"/>
          <a:chExt cx="0" cy="0"/>
        </a:xfrm>
      </p:grpSpPr>
      <p:sp>
        <p:nvSpPr>
          <p:cNvPr id="631" name="Google Shape;631;p59"/>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32" name="Google Shape;632;p59"/>
          <p:cNvGrpSpPr/>
          <p:nvPr/>
        </p:nvGrpSpPr>
        <p:grpSpPr>
          <a:xfrm>
            <a:off x="12009979" y="1"/>
            <a:ext cx="6278019" cy="4860925"/>
            <a:chOff x="12010104" y="1"/>
            <a:chExt cx="6278019" cy="4860925"/>
          </a:xfrm>
        </p:grpSpPr>
        <p:sp>
          <p:nvSpPr>
            <p:cNvPr id="633" name="Google Shape;633;p59"/>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4" name="Google Shape;634;p59"/>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35" name="Google Shape;635;p59"/>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HDFC</a:t>
            </a:r>
            <a:endParaRPr sz="8500">
              <a:latin typeface="Trebuchet MS"/>
              <a:ea typeface="Trebuchet MS"/>
              <a:cs typeface="Trebuchet MS"/>
              <a:sym typeface="Trebuchet MS"/>
            </a:endParaRPr>
          </a:p>
        </p:txBody>
      </p:sp>
      <p:sp>
        <p:nvSpPr>
          <p:cNvPr id="636" name="Google Shape;636;p59"/>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37" name="Google Shape;637;p59"/>
          <p:cNvSpPr txBox="1"/>
          <p:nvPr>
            <p:ph idx="1" type="body"/>
          </p:nvPr>
        </p:nvSpPr>
        <p:spPr>
          <a:xfrm>
            <a:off x="406200" y="6918925"/>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We have considered a 28-day window for medium-term.</a:t>
            </a:r>
            <a:endParaRPr sz="3000"/>
          </a:p>
          <a:p>
            <a:pPr indent="-419100" lvl="0" marL="457200" rtl="0" algn="l">
              <a:spcBef>
                <a:spcPts val="0"/>
              </a:spcBef>
              <a:spcAft>
                <a:spcPts val="0"/>
              </a:spcAft>
              <a:buSzPts val="3000"/>
              <a:buAutoNum type="arabicPeriod"/>
            </a:pPr>
            <a:r>
              <a:rPr lang="en-US" sz="3000"/>
              <a:t>Our strategy suggests to SELL when RSI &gt; 65 and BUY when RSI &lt; 40</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pic>
        <p:nvPicPr>
          <p:cNvPr id="638" name="Google Shape;638;p59"/>
          <p:cNvPicPr preferRelativeResize="0"/>
          <p:nvPr/>
        </p:nvPicPr>
        <p:blipFill>
          <a:blip r:embed="rId3">
            <a:alphaModFix/>
          </a:blip>
          <a:stretch>
            <a:fillRect/>
          </a:stretch>
        </p:blipFill>
        <p:spPr>
          <a:xfrm>
            <a:off x="4162622" y="1336325"/>
            <a:ext cx="9962750" cy="5356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2" name="Shape 642"/>
        <p:cNvGrpSpPr/>
        <p:nvPr/>
      </p:nvGrpSpPr>
      <p:grpSpPr>
        <a:xfrm>
          <a:off x="0" y="0"/>
          <a:ext cx="0" cy="0"/>
          <a:chOff x="0" y="0"/>
          <a:chExt cx="0" cy="0"/>
        </a:xfrm>
      </p:grpSpPr>
      <p:sp>
        <p:nvSpPr>
          <p:cNvPr id="643" name="Google Shape;643;p60"/>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44" name="Google Shape;644;p60"/>
          <p:cNvGrpSpPr/>
          <p:nvPr/>
        </p:nvGrpSpPr>
        <p:grpSpPr>
          <a:xfrm>
            <a:off x="12009979" y="1"/>
            <a:ext cx="6278019" cy="4860925"/>
            <a:chOff x="12010104" y="1"/>
            <a:chExt cx="6278019" cy="4860925"/>
          </a:xfrm>
        </p:grpSpPr>
        <p:sp>
          <p:nvSpPr>
            <p:cNvPr id="645" name="Google Shape;645;p60"/>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6" name="Google Shape;646;p60"/>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47" name="Google Shape;647;p60"/>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Asian Paints</a:t>
            </a:r>
            <a:endParaRPr sz="8500">
              <a:latin typeface="Trebuchet MS"/>
              <a:ea typeface="Trebuchet MS"/>
              <a:cs typeface="Trebuchet MS"/>
              <a:sym typeface="Trebuchet MS"/>
            </a:endParaRPr>
          </a:p>
        </p:txBody>
      </p:sp>
      <p:sp>
        <p:nvSpPr>
          <p:cNvPr id="648" name="Google Shape;648;p60"/>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49" name="Google Shape;649;p60"/>
          <p:cNvSpPr txBox="1"/>
          <p:nvPr>
            <p:ph idx="1" type="body"/>
          </p:nvPr>
        </p:nvSpPr>
        <p:spPr>
          <a:xfrm>
            <a:off x="406200" y="6637100"/>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Clr>
                <a:schemeClr val="dk1"/>
              </a:buClr>
              <a:buSzPts val="3000"/>
              <a:buAutoNum type="arabicPeriod"/>
            </a:pPr>
            <a:r>
              <a:rPr lang="en-US" sz="3000"/>
              <a:t>We have considered a 14-day window for short-term.</a:t>
            </a:r>
            <a:endParaRPr sz="3000"/>
          </a:p>
          <a:p>
            <a:pPr indent="-419100" lvl="0" marL="457200" rtl="0" algn="l">
              <a:spcBef>
                <a:spcPts val="0"/>
              </a:spcBef>
              <a:spcAft>
                <a:spcPts val="0"/>
              </a:spcAft>
              <a:buClr>
                <a:schemeClr val="dk1"/>
              </a:buClr>
              <a:buSzPts val="3000"/>
              <a:buAutoNum type="arabicPeriod"/>
            </a:pPr>
            <a:r>
              <a:rPr lang="en-US" sz="3000"/>
              <a:t>Our strategy suggests to SELL when RSI &gt; 68 and BUY when RSI &lt; 34</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pic>
        <p:nvPicPr>
          <p:cNvPr id="650" name="Google Shape;650;p60"/>
          <p:cNvPicPr preferRelativeResize="0"/>
          <p:nvPr/>
        </p:nvPicPr>
        <p:blipFill>
          <a:blip r:embed="rId3">
            <a:alphaModFix/>
          </a:blip>
          <a:stretch>
            <a:fillRect/>
          </a:stretch>
        </p:blipFill>
        <p:spPr>
          <a:xfrm>
            <a:off x="3824489" y="1478900"/>
            <a:ext cx="9979873" cy="45877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4" name="Shape 654"/>
        <p:cNvGrpSpPr/>
        <p:nvPr/>
      </p:nvGrpSpPr>
      <p:grpSpPr>
        <a:xfrm>
          <a:off x="0" y="0"/>
          <a:ext cx="0" cy="0"/>
          <a:chOff x="0" y="0"/>
          <a:chExt cx="0" cy="0"/>
        </a:xfrm>
      </p:grpSpPr>
      <p:sp>
        <p:nvSpPr>
          <p:cNvPr id="655" name="Google Shape;655;p61"/>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56" name="Google Shape;656;p61"/>
          <p:cNvGrpSpPr/>
          <p:nvPr/>
        </p:nvGrpSpPr>
        <p:grpSpPr>
          <a:xfrm>
            <a:off x="12009979" y="1"/>
            <a:ext cx="6278019" cy="4860925"/>
            <a:chOff x="12010104" y="1"/>
            <a:chExt cx="6278019" cy="4860925"/>
          </a:xfrm>
        </p:grpSpPr>
        <p:sp>
          <p:nvSpPr>
            <p:cNvPr id="657" name="Google Shape;657;p61"/>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8" name="Google Shape;658;p61"/>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59" name="Google Shape;659;p61"/>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Asian Paints</a:t>
            </a:r>
            <a:endParaRPr sz="8500">
              <a:latin typeface="Trebuchet MS"/>
              <a:ea typeface="Trebuchet MS"/>
              <a:cs typeface="Trebuchet MS"/>
              <a:sym typeface="Trebuchet MS"/>
            </a:endParaRPr>
          </a:p>
        </p:txBody>
      </p:sp>
      <p:sp>
        <p:nvSpPr>
          <p:cNvPr id="660" name="Google Shape;660;p61"/>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61" name="Google Shape;661;p61"/>
          <p:cNvSpPr txBox="1"/>
          <p:nvPr>
            <p:ph idx="1" type="body"/>
          </p:nvPr>
        </p:nvSpPr>
        <p:spPr>
          <a:xfrm>
            <a:off x="406200" y="6637100"/>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Clr>
                <a:schemeClr val="dk1"/>
              </a:buClr>
              <a:buSzPts val="3000"/>
              <a:buAutoNum type="arabicPeriod"/>
            </a:pPr>
            <a:r>
              <a:rPr lang="en-US" sz="3000"/>
              <a:t>We have considered a 28-day window for medium-term.</a:t>
            </a:r>
            <a:endParaRPr sz="3000"/>
          </a:p>
          <a:p>
            <a:pPr indent="-419100" lvl="0" marL="457200" rtl="0" algn="l">
              <a:spcBef>
                <a:spcPts val="0"/>
              </a:spcBef>
              <a:spcAft>
                <a:spcPts val="0"/>
              </a:spcAft>
              <a:buClr>
                <a:schemeClr val="dk1"/>
              </a:buClr>
              <a:buSzPts val="3000"/>
              <a:buAutoNum type="arabicPeriod"/>
            </a:pPr>
            <a:r>
              <a:rPr lang="en-US" sz="3000"/>
              <a:t>Our strategy suggests to SELL when RSI &gt; 65 and BUY when RSI &lt; 40</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pic>
        <p:nvPicPr>
          <p:cNvPr id="662" name="Google Shape;662;p61"/>
          <p:cNvPicPr preferRelativeResize="0"/>
          <p:nvPr/>
        </p:nvPicPr>
        <p:blipFill>
          <a:blip r:embed="rId3">
            <a:alphaModFix/>
          </a:blip>
          <a:stretch>
            <a:fillRect/>
          </a:stretch>
        </p:blipFill>
        <p:spPr>
          <a:xfrm>
            <a:off x="3631975" y="1478896"/>
            <a:ext cx="10364904" cy="4771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6" name="Shape 666"/>
        <p:cNvGrpSpPr/>
        <p:nvPr/>
      </p:nvGrpSpPr>
      <p:grpSpPr>
        <a:xfrm>
          <a:off x="0" y="0"/>
          <a:ext cx="0" cy="0"/>
          <a:chOff x="0" y="0"/>
          <a:chExt cx="0" cy="0"/>
        </a:xfrm>
      </p:grpSpPr>
      <p:sp>
        <p:nvSpPr>
          <p:cNvPr id="667" name="Google Shape;667;p62"/>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68" name="Google Shape;668;p62"/>
          <p:cNvGrpSpPr/>
          <p:nvPr/>
        </p:nvGrpSpPr>
        <p:grpSpPr>
          <a:xfrm>
            <a:off x="12009979" y="1"/>
            <a:ext cx="6278019" cy="4860925"/>
            <a:chOff x="12010104" y="1"/>
            <a:chExt cx="6278019" cy="4860925"/>
          </a:xfrm>
        </p:grpSpPr>
        <p:sp>
          <p:nvSpPr>
            <p:cNvPr id="669" name="Google Shape;669;p62"/>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0" name="Google Shape;670;p62"/>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71" name="Google Shape;671;p62"/>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NESTLE</a:t>
            </a:r>
            <a:endParaRPr sz="8500">
              <a:latin typeface="Trebuchet MS"/>
              <a:ea typeface="Trebuchet MS"/>
              <a:cs typeface="Trebuchet MS"/>
              <a:sym typeface="Trebuchet MS"/>
            </a:endParaRPr>
          </a:p>
        </p:txBody>
      </p:sp>
      <p:sp>
        <p:nvSpPr>
          <p:cNvPr id="672" name="Google Shape;672;p62"/>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73" name="Google Shape;673;p62"/>
          <p:cNvSpPr txBox="1"/>
          <p:nvPr>
            <p:ph idx="1" type="body"/>
          </p:nvPr>
        </p:nvSpPr>
        <p:spPr>
          <a:xfrm>
            <a:off x="406200" y="7372775"/>
            <a:ext cx="17475600" cy="2586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For the short term we have considered a window of 14 days</a:t>
            </a:r>
            <a:endParaRPr sz="3000"/>
          </a:p>
          <a:p>
            <a:pPr indent="-419100" lvl="0" marL="457200" rtl="0" algn="l">
              <a:spcBef>
                <a:spcPts val="0"/>
              </a:spcBef>
              <a:spcAft>
                <a:spcPts val="0"/>
              </a:spcAft>
              <a:buSzPts val="3000"/>
              <a:buAutoNum type="arabicPeriod"/>
            </a:pPr>
            <a:r>
              <a:rPr lang="en-US" sz="3000"/>
              <a:t>Our strategy suggests that </a:t>
            </a:r>
            <a:r>
              <a:rPr lang="en-US" sz="3000"/>
              <a:t>whenever RSI is above 68 we must SELL and below 34 we must BUY</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a:p>
            <a:pPr indent="-419100" lvl="0" marL="457200" rtl="0" algn="l">
              <a:spcBef>
                <a:spcPts val="0"/>
              </a:spcBef>
              <a:spcAft>
                <a:spcPts val="0"/>
              </a:spcAft>
              <a:buSzPts val="3000"/>
              <a:buAutoNum type="arabicPeriod"/>
            </a:pPr>
            <a:r>
              <a:rPr b="1" lang="en-US" sz="3000"/>
              <a:t>FAKE SIGNALS: </a:t>
            </a:r>
            <a:r>
              <a:rPr lang="en-US" sz="3000"/>
              <a:t>the SELL signal at 29/7/22 is a false one on short term as the prices don’t fall low enough within the following month.</a:t>
            </a:r>
            <a:endParaRPr sz="3000"/>
          </a:p>
        </p:txBody>
      </p:sp>
      <p:pic>
        <p:nvPicPr>
          <p:cNvPr id="674" name="Google Shape;674;p62"/>
          <p:cNvPicPr preferRelativeResize="0"/>
          <p:nvPr/>
        </p:nvPicPr>
        <p:blipFill>
          <a:blip r:embed="rId3">
            <a:alphaModFix/>
          </a:blip>
          <a:stretch>
            <a:fillRect/>
          </a:stretch>
        </p:blipFill>
        <p:spPr>
          <a:xfrm>
            <a:off x="2901750" y="1724025"/>
            <a:ext cx="10866550" cy="5099475"/>
          </a:xfrm>
          <a:prstGeom prst="rect">
            <a:avLst/>
          </a:prstGeom>
          <a:noFill/>
          <a:ln>
            <a:noFill/>
          </a:ln>
        </p:spPr>
      </p:pic>
      <p:sp>
        <p:nvSpPr>
          <p:cNvPr id="675" name="Google Shape;675;p62"/>
          <p:cNvSpPr/>
          <p:nvPr/>
        </p:nvSpPr>
        <p:spPr>
          <a:xfrm>
            <a:off x="4134775" y="5213400"/>
            <a:ext cx="139800" cy="139800"/>
          </a:xfrm>
          <a:prstGeom prst="ellipse">
            <a:avLst/>
          </a:prstGeom>
          <a:solidFill>
            <a:schemeClr val="lt2"/>
          </a:solidFill>
          <a:ln cap="flat" cmpd="sng" w="9525">
            <a:solidFill>
              <a:srgbClr val="00A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2"/>
          <p:cNvSpPr/>
          <p:nvPr/>
        </p:nvSpPr>
        <p:spPr>
          <a:xfrm>
            <a:off x="4905375" y="5191125"/>
            <a:ext cx="139800" cy="139800"/>
          </a:xfrm>
          <a:prstGeom prst="ellipse">
            <a:avLst/>
          </a:prstGeom>
          <a:solidFill>
            <a:srgbClr val="00A181"/>
          </a:solidFill>
          <a:ln cap="flat" cmpd="sng" w="9525">
            <a:solidFill>
              <a:srgbClr val="00A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2"/>
          <p:cNvSpPr/>
          <p:nvPr/>
        </p:nvSpPr>
        <p:spPr>
          <a:xfrm>
            <a:off x="7781925" y="5229225"/>
            <a:ext cx="139800" cy="139800"/>
          </a:xfrm>
          <a:prstGeom prst="ellipse">
            <a:avLst/>
          </a:prstGeom>
          <a:solidFill>
            <a:srgbClr val="00A1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62"/>
          <p:cNvSpPr/>
          <p:nvPr/>
        </p:nvSpPr>
        <p:spPr>
          <a:xfrm>
            <a:off x="4134775" y="5213400"/>
            <a:ext cx="139800" cy="139800"/>
          </a:xfrm>
          <a:prstGeom prst="ellipse">
            <a:avLst/>
          </a:prstGeom>
          <a:solidFill>
            <a:srgbClr val="00A181"/>
          </a:solidFill>
          <a:ln cap="flat" cmpd="sng" w="9525">
            <a:solidFill>
              <a:srgbClr val="00A1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2"/>
          <p:cNvSpPr/>
          <p:nvPr/>
        </p:nvSpPr>
        <p:spPr>
          <a:xfrm>
            <a:off x="4352925" y="4572000"/>
            <a:ext cx="139800" cy="1398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62"/>
          <p:cNvSpPr/>
          <p:nvPr/>
        </p:nvSpPr>
        <p:spPr>
          <a:xfrm>
            <a:off x="5276850" y="4572000"/>
            <a:ext cx="139800" cy="1398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2"/>
          <p:cNvSpPr/>
          <p:nvPr/>
        </p:nvSpPr>
        <p:spPr>
          <a:xfrm>
            <a:off x="8886825" y="4572000"/>
            <a:ext cx="139800" cy="1398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5" name="Shape 685"/>
        <p:cNvGrpSpPr/>
        <p:nvPr/>
      </p:nvGrpSpPr>
      <p:grpSpPr>
        <a:xfrm>
          <a:off x="0" y="0"/>
          <a:ext cx="0" cy="0"/>
          <a:chOff x="0" y="0"/>
          <a:chExt cx="0" cy="0"/>
        </a:xfrm>
      </p:grpSpPr>
      <p:sp>
        <p:nvSpPr>
          <p:cNvPr id="686" name="Google Shape;686;p63"/>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87" name="Google Shape;687;p63"/>
          <p:cNvGrpSpPr/>
          <p:nvPr/>
        </p:nvGrpSpPr>
        <p:grpSpPr>
          <a:xfrm>
            <a:off x="12009979" y="1"/>
            <a:ext cx="6278019" cy="4860925"/>
            <a:chOff x="12010104" y="1"/>
            <a:chExt cx="6278019" cy="4860925"/>
          </a:xfrm>
        </p:grpSpPr>
        <p:sp>
          <p:nvSpPr>
            <p:cNvPr id="688" name="Google Shape;688;p63"/>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9" name="Google Shape;689;p63"/>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90" name="Google Shape;690;p63"/>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NESTLE</a:t>
            </a:r>
            <a:endParaRPr sz="8500">
              <a:latin typeface="Trebuchet MS"/>
              <a:ea typeface="Trebuchet MS"/>
              <a:cs typeface="Trebuchet MS"/>
              <a:sym typeface="Trebuchet MS"/>
            </a:endParaRPr>
          </a:p>
        </p:txBody>
      </p:sp>
      <p:sp>
        <p:nvSpPr>
          <p:cNvPr id="691" name="Google Shape;691;p63"/>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692" name="Google Shape;692;p63"/>
          <p:cNvSpPr txBox="1"/>
          <p:nvPr>
            <p:ph idx="1" type="body"/>
          </p:nvPr>
        </p:nvSpPr>
        <p:spPr>
          <a:xfrm>
            <a:off x="406200" y="7372775"/>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For the medium term we have considered a window of 28 days.</a:t>
            </a:r>
            <a:endParaRPr sz="3000"/>
          </a:p>
          <a:p>
            <a:pPr indent="-419100" lvl="0" marL="457200" rtl="0" algn="l">
              <a:spcBef>
                <a:spcPts val="0"/>
              </a:spcBef>
              <a:spcAft>
                <a:spcPts val="0"/>
              </a:spcAft>
              <a:buSzPts val="3000"/>
              <a:buAutoNum type="arabicPeriod"/>
            </a:pPr>
            <a:r>
              <a:rPr lang="en-US" sz="3000"/>
              <a:t>Our strategy suggests that whenever RSI is above 65 we must SELL and below 40 we must BUY</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pic>
        <p:nvPicPr>
          <p:cNvPr id="693" name="Google Shape;693;p63"/>
          <p:cNvPicPr preferRelativeResize="0"/>
          <p:nvPr/>
        </p:nvPicPr>
        <p:blipFill>
          <a:blip r:embed="rId3">
            <a:alphaModFix/>
          </a:blip>
          <a:stretch>
            <a:fillRect/>
          </a:stretch>
        </p:blipFill>
        <p:spPr>
          <a:xfrm>
            <a:off x="3457875" y="1783950"/>
            <a:ext cx="10713098" cy="5027450"/>
          </a:xfrm>
          <a:prstGeom prst="rect">
            <a:avLst/>
          </a:prstGeom>
          <a:noFill/>
          <a:ln>
            <a:noFill/>
          </a:ln>
        </p:spPr>
      </p:pic>
      <p:sp>
        <p:nvSpPr>
          <p:cNvPr id="694" name="Google Shape;694;p63"/>
          <p:cNvSpPr/>
          <p:nvPr/>
        </p:nvSpPr>
        <p:spPr>
          <a:xfrm>
            <a:off x="8301275" y="5121675"/>
            <a:ext cx="139800" cy="139800"/>
          </a:xfrm>
          <a:prstGeom prst="ellipse">
            <a:avLst/>
          </a:prstGeom>
          <a:solidFill>
            <a:srgbClr val="00A18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3"/>
          <p:cNvSpPr/>
          <p:nvPr/>
        </p:nvSpPr>
        <p:spPr>
          <a:xfrm>
            <a:off x="9329075" y="4629150"/>
            <a:ext cx="139800" cy="139800"/>
          </a:xfrm>
          <a:prstGeom prst="ellipse">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9" name="Shape 699"/>
        <p:cNvGrpSpPr/>
        <p:nvPr/>
      </p:nvGrpSpPr>
      <p:grpSpPr>
        <a:xfrm>
          <a:off x="0" y="0"/>
          <a:ext cx="0" cy="0"/>
          <a:chOff x="0" y="0"/>
          <a:chExt cx="0" cy="0"/>
        </a:xfrm>
      </p:grpSpPr>
      <p:sp>
        <p:nvSpPr>
          <p:cNvPr id="700" name="Google Shape;700;p64"/>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01" name="Google Shape;701;p64"/>
          <p:cNvGrpSpPr/>
          <p:nvPr/>
        </p:nvGrpSpPr>
        <p:grpSpPr>
          <a:xfrm>
            <a:off x="12009979" y="1"/>
            <a:ext cx="6278019" cy="4860925"/>
            <a:chOff x="12010104" y="1"/>
            <a:chExt cx="6278019" cy="4860925"/>
          </a:xfrm>
        </p:grpSpPr>
        <p:sp>
          <p:nvSpPr>
            <p:cNvPr id="702" name="Google Shape;702;p64"/>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3" name="Google Shape;703;p64"/>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04" name="Google Shape;704;p64"/>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TCS</a:t>
            </a:r>
            <a:endParaRPr sz="8500">
              <a:latin typeface="Trebuchet MS"/>
              <a:ea typeface="Trebuchet MS"/>
              <a:cs typeface="Trebuchet MS"/>
              <a:sym typeface="Trebuchet MS"/>
            </a:endParaRPr>
          </a:p>
        </p:txBody>
      </p:sp>
      <p:sp>
        <p:nvSpPr>
          <p:cNvPr id="705" name="Google Shape;705;p64"/>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pic>
        <p:nvPicPr>
          <p:cNvPr id="706" name="Google Shape;706;p64"/>
          <p:cNvPicPr preferRelativeResize="0"/>
          <p:nvPr/>
        </p:nvPicPr>
        <p:blipFill>
          <a:blip r:embed="rId3">
            <a:alphaModFix/>
          </a:blip>
          <a:stretch>
            <a:fillRect/>
          </a:stretch>
        </p:blipFill>
        <p:spPr>
          <a:xfrm>
            <a:off x="3142563" y="1478900"/>
            <a:ext cx="11343724" cy="5234474"/>
          </a:xfrm>
          <a:prstGeom prst="rect">
            <a:avLst/>
          </a:prstGeom>
          <a:noFill/>
          <a:ln>
            <a:noFill/>
          </a:ln>
        </p:spPr>
      </p:pic>
      <p:sp>
        <p:nvSpPr>
          <p:cNvPr id="707" name="Google Shape;707;p64"/>
          <p:cNvSpPr txBox="1"/>
          <p:nvPr>
            <p:ph idx="1" type="body"/>
          </p:nvPr>
        </p:nvSpPr>
        <p:spPr>
          <a:xfrm>
            <a:off x="406200" y="7372775"/>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Clr>
                <a:schemeClr val="dk1"/>
              </a:buClr>
              <a:buSzPts val="3000"/>
              <a:buAutoNum type="arabicPeriod"/>
            </a:pPr>
            <a:r>
              <a:rPr lang="en-US" sz="3000"/>
              <a:t>We have considered a 14-day window for short-term.</a:t>
            </a:r>
            <a:endParaRPr sz="3000"/>
          </a:p>
          <a:p>
            <a:pPr indent="-419100" lvl="0" marL="457200" rtl="0" algn="l">
              <a:spcBef>
                <a:spcPts val="0"/>
              </a:spcBef>
              <a:spcAft>
                <a:spcPts val="0"/>
              </a:spcAft>
              <a:buClr>
                <a:schemeClr val="dk1"/>
              </a:buClr>
              <a:buSzPts val="3000"/>
              <a:buAutoNum type="arabicPeriod"/>
            </a:pPr>
            <a:r>
              <a:rPr lang="en-US" sz="3000"/>
              <a:t>Our strategy suggests to SELL when RSI &gt; 68 and BUY when RSI &lt; 34</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4F4"/>
        </a:solidFill>
      </p:bgPr>
    </p:bg>
    <p:spTree>
      <p:nvGrpSpPr>
        <p:cNvPr id="204" name="Shape 204"/>
        <p:cNvGrpSpPr/>
        <p:nvPr/>
      </p:nvGrpSpPr>
      <p:grpSpPr>
        <a:xfrm>
          <a:off x="0" y="0"/>
          <a:ext cx="0" cy="0"/>
          <a:chOff x="0" y="0"/>
          <a:chExt cx="0" cy="0"/>
        </a:xfrm>
      </p:grpSpPr>
      <p:sp>
        <p:nvSpPr>
          <p:cNvPr id="205" name="Google Shape;205;p20"/>
          <p:cNvSpPr txBox="1"/>
          <p:nvPr>
            <p:ph type="title"/>
          </p:nvPr>
        </p:nvSpPr>
        <p:spPr>
          <a:xfrm>
            <a:off x="849037" y="941475"/>
            <a:ext cx="9240600" cy="861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Technical Indicators</a:t>
            </a:r>
            <a:endParaRPr/>
          </a:p>
        </p:txBody>
      </p:sp>
      <p:sp>
        <p:nvSpPr>
          <p:cNvPr id="206" name="Google Shape;206;p20"/>
          <p:cNvSpPr txBox="1"/>
          <p:nvPr>
            <p:ph idx="1" type="body"/>
          </p:nvPr>
        </p:nvSpPr>
        <p:spPr>
          <a:xfrm>
            <a:off x="1028700" y="2912063"/>
            <a:ext cx="16230600" cy="6413400"/>
          </a:xfrm>
          <a:prstGeom prst="rect">
            <a:avLst/>
          </a:prstGeom>
        </p:spPr>
        <p:txBody>
          <a:bodyPr anchorCtr="0" anchor="t" bIns="0" lIns="0" spcFirstLastPara="1" rIns="0" wrap="square" tIns="0">
            <a:spAutoFit/>
          </a:bodyPr>
          <a:lstStyle/>
          <a:p>
            <a:pPr indent="-419100" lvl="0" marL="457200" rtl="0" algn="l">
              <a:spcBef>
                <a:spcPts val="0"/>
              </a:spcBef>
              <a:spcAft>
                <a:spcPts val="0"/>
              </a:spcAft>
              <a:buSzPts val="3000"/>
              <a:buChar char="●"/>
            </a:pPr>
            <a:r>
              <a:rPr lang="en-US" sz="3000"/>
              <a:t>Bollinger Bands: If the price is near the upper band, it is considered over</a:t>
            </a:r>
            <a:endParaRPr sz="3000"/>
          </a:p>
          <a:p>
            <a:pPr indent="-419100" lvl="0" marL="457200" rtl="0" algn="l">
              <a:spcBef>
                <a:spcPts val="1000"/>
              </a:spcBef>
              <a:spcAft>
                <a:spcPts val="0"/>
              </a:spcAft>
              <a:buSzPts val="3000"/>
              <a:buChar char="●"/>
            </a:pPr>
            <a:r>
              <a:rPr lang="en-US" sz="3000"/>
              <a:t>bought, and if it is near the lower band, it is considered oversold. Traders </a:t>
            </a:r>
            <a:endParaRPr sz="3000"/>
          </a:p>
          <a:p>
            <a:pPr indent="-419100" lvl="0" marL="457200" rtl="0" algn="l">
              <a:spcBef>
                <a:spcPts val="1000"/>
              </a:spcBef>
              <a:spcAft>
                <a:spcPts val="0"/>
              </a:spcAft>
              <a:buSzPts val="3000"/>
              <a:buChar char="●"/>
            </a:pPr>
            <a:r>
              <a:rPr lang="en-US" sz="3000"/>
              <a:t>enter trades when the price action confirms the analysis. For example, if the </a:t>
            </a:r>
            <a:endParaRPr sz="3000"/>
          </a:p>
          <a:p>
            <a:pPr indent="-419100" lvl="0" marL="457200" rtl="0" algn="l">
              <a:spcBef>
                <a:spcPts val="1000"/>
              </a:spcBef>
              <a:spcAft>
                <a:spcPts val="0"/>
              </a:spcAft>
              <a:buSzPts val="3000"/>
              <a:buChar char="●"/>
            </a:pPr>
            <a:r>
              <a:rPr lang="en-US" sz="3000"/>
              <a:t>price is near the lower band and other indicators show oversold conditions, traders may enter a long position.</a:t>
            </a:r>
            <a:endParaRPr sz="3000"/>
          </a:p>
          <a:p>
            <a:pPr indent="0" lvl="0" marL="457200" rtl="0" algn="l">
              <a:spcBef>
                <a:spcPts val="1000"/>
              </a:spcBef>
              <a:spcAft>
                <a:spcPts val="0"/>
              </a:spcAft>
              <a:buNone/>
            </a:pPr>
            <a:r>
              <a:t/>
            </a:r>
            <a:endParaRPr sz="3000"/>
          </a:p>
          <a:p>
            <a:pPr indent="-419100" lvl="0" marL="457200" rtl="0" algn="l">
              <a:spcBef>
                <a:spcPts val="1000"/>
              </a:spcBef>
              <a:spcAft>
                <a:spcPts val="1000"/>
              </a:spcAft>
              <a:buSzPts val="3000"/>
              <a:buChar char="●"/>
            </a:pPr>
            <a:r>
              <a:rPr lang="en-US" sz="3000"/>
              <a:t>RSI: RSI values range from 0 to 100, with values above 70 indicating overbought conditions and values below 30 indicating oversold conditions.If the price is making higher highs but the RSI is making lower highs, it may indicate a potential trend reversal. If the RSI is in oversold conditions and the price action is showing signs of a reversal, traders may enter a long position.</a:t>
            </a:r>
            <a:endParaRPr sz="3000"/>
          </a:p>
        </p:txBody>
      </p:sp>
      <p:grpSp>
        <p:nvGrpSpPr>
          <p:cNvPr id="207" name="Google Shape;207;p20"/>
          <p:cNvGrpSpPr/>
          <p:nvPr/>
        </p:nvGrpSpPr>
        <p:grpSpPr>
          <a:xfrm>
            <a:off x="12010104" y="1"/>
            <a:ext cx="6278019" cy="4860925"/>
            <a:chOff x="12010104" y="1"/>
            <a:chExt cx="6278019" cy="4860925"/>
          </a:xfrm>
        </p:grpSpPr>
        <p:sp>
          <p:nvSpPr>
            <p:cNvPr id="208" name="Google Shape;208;p20"/>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9" name="Google Shape;209;p20"/>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1" name="Shape 711"/>
        <p:cNvGrpSpPr/>
        <p:nvPr/>
      </p:nvGrpSpPr>
      <p:grpSpPr>
        <a:xfrm>
          <a:off x="0" y="0"/>
          <a:ext cx="0" cy="0"/>
          <a:chOff x="0" y="0"/>
          <a:chExt cx="0" cy="0"/>
        </a:xfrm>
      </p:grpSpPr>
      <p:sp>
        <p:nvSpPr>
          <p:cNvPr id="712" name="Google Shape;712;p65"/>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13" name="Google Shape;713;p65"/>
          <p:cNvGrpSpPr/>
          <p:nvPr/>
        </p:nvGrpSpPr>
        <p:grpSpPr>
          <a:xfrm>
            <a:off x="12009979" y="1"/>
            <a:ext cx="6278019" cy="4860925"/>
            <a:chOff x="12010104" y="1"/>
            <a:chExt cx="6278019" cy="4860925"/>
          </a:xfrm>
        </p:grpSpPr>
        <p:sp>
          <p:nvSpPr>
            <p:cNvPr id="714" name="Google Shape;714;p65"/>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5" name="Google Shape;715;p65"/>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16" name="Google Shape;716;p65"/>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TCS</a:t>
            </a:r>
            <a:endParaRPr sz="8500">
              <a:latin typeface="Trebuchet MS"/>
              <a:ea typeface="Trebuchet MS"/>
              <a:cs typeface="Trebuchet MS"/>
              <a:sym typeface="Trebuchet MS"/>
            </a:endParaRPr>
          </a:p>
        </p:txBody>
      </p:sp>
      <p:sp>
        <p:nvSpPr>
          <p:cNvPr id="717" name="Google Shape;717;p65"/>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18" name="Google Shape;718;p65"/>
          <p:cNvSpPr txBox="1"/>
          <p:nvPr>
            <p:ph idx="1" type="body"/>
          </p:nvPr>
        </p:nvSpPr>
        <p:spPr>
          <a:xfrm>
            <a:off x="406200" y="7372775"/>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Clr>
                <a:schemeClr val="dk1"/>
              </a:buClr>
              <a:buSzPts val="3000"/>
              <a:buAutoNum type="arabicPeriod"/>
            </a:pPr>
            <a:r>
              <a:rPr lang="en-US" sz="3000"/>
              <a:t>We have considered a 28-day window for medium-term.</a:t>
            </a:r>
            <a:endParaRPr sz="3000"/>
          </a:p>
          <a:p>
            <a:pPr indent="-419100" lvl="0" marL="457200" rtl="0" algn="l">
              <a:spcBef>
                <a:spcPts val="0"/>
              </a:spcBef>
              <a:spcAft>
                <a:spcPts val="0"/>
              </a:spcAft>
              <a:buClr>
                <a:schemeClr val="dk1"/>
              </a:buClr>
              <a:buSzPts val="3000"/>
              <a:buAutoNum type="arabicPeriod"/>
            </a:pPr>
            <a:r>
              <a:rPr lang="en-US" sz="3000"/>
              <a:t>Our strategy suggests to SELL when RSI &gt; 65 and BUY when RSI &lt; 40</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pic>
        <p:nvPicPr>
          <p:cNvPr id="719" name="Google Shape;719;p65"/>
          <p:cNvPicPr preferRelativeResize="0"/>
          <p:nvPr/>
        </p:nvPicPr>
        <p:blipFill>
          <a:blip r:embed="rId3">
            <a:alphaModFix/>
          </a:blip>
          <a:stretch>
            <a:fillRect/>
          </a:stretch>
        </p:blipFill>
        <p:spPr>
          <a:xfrm>
            <a:off x="3216750" y="1573172"/>
            <a:ext cx="11195351" cy="51762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3" name="Shape 723"/>
        <p:cNvGrpSpPr/>
        <p:nvPr/>
      </p:nvGrpSpPr>
      <p:grpSpPr>
        <a:xfrm>
          <a:off x="0" y="0"/>
          <a:ext cx="0" cy="0"/>
          <a:chOff x="0" y="0"/>
          <a:chExt cx="0" cy="0"/>
        </a:xfrm>
      </p:grpSpPr>
      <p:sp>
        <p:nvSpPr>
          <p:cNvPr id="724" name="Google Shape;724;p66"/>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25" name="Google Shape;725;p66"/>
          <p:cNvGrpSpPr/>
          <p:nvPr/>
        </p:nvGrpSpPr>
        <p:grpSpPr>
          <a:xfrm>
            <a:off x="12009979" y="1"/>
            <a:ext cx="6278019" cy="4860925"/>
            <a:chOff x="12010104" y="1"/>
            <a:chExt cx="6278019" cy="4860925"/>
          </a:xfrm>
        </p:grpSpPr>
        <p:sp>
          <p:nvSpPr>
            <p:cNvPr id="726" name="Google Shape;726;p66"/>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7" name="Google Shape;727;p66"/>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28" name="Google Shape;728;p66"/>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Sun Pharma</a:t>
            </a:r>
            <a:endParaRPr sz="8500">
              <a:latin typeface="Trebuchet MS"/>
              <a:ea typeface="Trebuchet MS"/>
              <a:cs typeface="Trebuchet MS"/>
              <a:sym typeface="Trebuchet MS"/>
            </a:endParaRPr>
          </a:p>
        </p:txBody>
      </p:sp>
      <p:sp>
        <p:nvSpPr>
          <p:cNvPr id="729" name="Google Shape;729;p66"/>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30" name="Google Shape;730;p66"/>
          <p:cNvSpPr txBox="1"/>
          <p:nvPr>
            <p:ph idx="1" type="body"/>
          </p:nvPr>
        </p:nvSpPr>
        <p:spPr>
          <a:xfrm>
            <a:off x="406200" y="7372775"/>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Clr>
                <a:schemeClr val="dk1"/>
              </a:buClr>
              <a:buSzPts val="3000"/>
              <a:buAutoNum type="arabicPeriod"/>
            </a:pPr>
            <a:r>
              <a:rPr lang="en-US" sz="3000"/>
              <a:t>We have considered a 14-day window for short-term.</a:t>
            </a:r>
            <a:endParaRPr sz="3000"/>
          </a:p>
          <a:p>
            <a:pPr indent="-419100" lvl="0" marL="457200" rtl="0" algn="l">
              <a:spcBef>
                <a:spcPts val="0"/>
              </a:spcBef>
              <a:spcAft>
                <a:spcPts val="0"/>
              </a:spcAft>
              <a:buClr>
                <a:schemeClr val="dk1"/>
              </a:buClr>
              <a:buSzPts val="3000"/>
              <a:buAutoNum type="arabicPeriod"/>
            </a:pPr>
            <a:r>
              <a:rPr lang="en-US" sz="3000"/>
              <a:t>Our strategy suggests to SELL when RSI &gt; 68 and BUY when RSI &lt; 34</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pic>
        <p:nvPicPr>
          <p:cNvPr id="731" name="Google Shape;731;p66"/>
          <p:cNvPicPr preferRelativeResize="0"/>
          <p:nvPr/>
        </p:nvPicPr>
        <p:blipFill>
          <a:blip r:embed="rId3">
            <a:alphaModFix/>
          </a:blip>
          <a:stretch>
            <a:fillRect/>
          </a:stretch>
        </p:blipFill>
        <p:spPr>
          <a:xfrm>
            <a:off x="3108638" y="1661047"/>
            <a:ext cx="11411576" cy="52640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5" name="Shape 735"/>
        <p:cNvGrpSpPr/>
        <p:nvPr/>
      </p:nvGrpSpPr>
      <p:grpSpPr>
        <a:xfrm>
          <a:off x="0" y="0"/>
          <a:ext cx="0" cy="0"/>
          <a:chOff x="0" y="0"/>
          <a:chExt cx="0" cy="0"/>
        </a:xfrm>
      </p:grpSpPr>
      <p:sp>
        <p:nvSpPr>
          <p:cNvPr id="736" name="Google Shape;736;p67"/>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37" name="Google Shape;737;p67"/>
          <p:cNvGrpSpPr/>
          <p:nvPr/>
        </p:nvGrpSpPr>
        <p:grpSpPr>
          <a:xfrm>
            <a:off x="12009979" y="1"/>
            <a:ext cx="6278019" cy="4860925"/>
            <a:chOff x="12010104" y="1"/>
            <a:chExt cx="6278019" cy="4860925"/>
          </a:xfrm>
        </p:grpSpPr>
        <p:sp>
          <p:nvSpPr>
            <p:cNvPr id="738" name="Google Shape;738;p67"/>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9" name="Google Shape;739;p67"/>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40" name="Google Shape;740;p67"/>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RSI for Sun Pharma</a:t>
            </a:r>
            <a:endParaRPr sz="8500">
              <a:latin typeface="Trebuchet MS"/>
              <a:ea typeface="Trebuchet MS"/>
              <a:cs typeface="Trebuchet MS"/>
              <a:sym typeface="Trebuchet MS"/>
            </a:endParaRPr>
          </a:p>
        </p:txBody>
      </p:sp>
      <p:sp>
        <p:nvSpPr>
          <p:cNvPr id="741" name="Google Shape;741;p67"/>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42" name="Google Shape;742;p67"/>
          <p:cNvSpPr txBox="1"/>
          <p:nvPr>
            <p:ph idx="1" type="body"/>
          </p:nvPr>
        </p:nvSpPr>
        <p:spPr>
          <a:xfrm>
            <a:off x="406200" y="7372775"/>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Clr>
                <a:schemeClr val="dk1"/>
              </a:buClr>
              <a:buSzPts val="3000"/>
              <a:buAutoNum type="arabicPeriod"/>
            </a:pPr>
            <a:r>
              <a:rPr lang="en-US" sz="3000"/>
              <a:t>We have considered a 28-day window for medium-term.</a:t>
            </a:r>
            <a:endParaRPr sz="3000"/>
          </a:p>
          <a:p>
            <a:pPr indent="-419100" lvl="0" marL="457200" rtl="0" algn="l">
              <a:spcBef>
                <a:spcPts val="0"/>
              </a:spcBef>
              <a:spcAft>
                <a:spcPts val="0"/>
              </a:spcAft>
              <a:buClr>
                <a:schemeClr val="dk1"/>
              </a:buClr>
              <a:buSzPts val="3000"/>
              <a:buAutoNum type="arabicPeriod"/>
            </a:pPr>
            <a:r>
              <a:rPr lang="en-US" sz="3000"/>
              <a:t>Our strategy suggests to SELL when RSI &gt; 65 and BUY when RSI &lt; 40</a:t>
            </a:r>
            <a:endParaRPr sz="3000"/>
          </a:p>
          <a:p>
            <a:pPr indent="-419100" lvl="0" marL="457200" rtl="0" algn="l">
              <a:spcBef>
                <a:spcPts val="0"/>
              </a:spcBef>
              <a:spcAft>
                <a:spcPts val="0"/>
              </a:spcAft>
              <a:buSzPts val="3000"/>
              <a:buAutoNum type="arabicPeriod"/>
            </a:pPr>
            <a:r>
              <a:rPr lang="en-US" sz="3000"/>
              <a:t>We can see the successful trades in the image above.</a:t>
            </a:r>
            <a:endParaRPr sz="3000"/>
          </a:p>
        </p:txBody>
      </p:sp>
      <p:pic>
        <p:nvPicPr>
          <p:cNvPr id="743" name="Google Shape;743;p67"/>
          <p:cNvPicPr preferRelativeResize="0"/>
          <p:nvPr/>
        </p:nvPicPr>
        <p:blipFill>
          <a:blip r:embed="rId3">
            <a:alphaModFix/>
          </a:blip>
          <a:stretch>
            <a:fillRect/>
          </a:stretch>
        </p:blipFill>
        <p:spPr>
          <a:xfrm>
            <a:off x="3308116" y="1677475"/>
            <a:ext cx="11012625" cy="50988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550"/>
        </a:solidFill>
      </p:bgPr>
    </p:bg>
    <p:spTree>
      <p:nvGrpSpPr>
        <p:cNvPr id="747" name="Shape 747"/>
        <p:cNvGrpSpPr/>
        <p:nvPr/>
      </p:nvGrpSpPr>
      <p:grpSpPr>
        <a:xfrm>
          <a:off x="0" y="0"/>
          <a:ext cx="0" cy="0"/>
          <a:chOff x="0" y="0"/>
          <a:chExt cx="0" cy="0"/>
        </a:xfrm>
      </p:grpSpPr>
      <p:sp>
        <p:nvSpPr>
          <p:cNvPr id="748" name="Google Shape;748;p68"/>
          <p:cNvSpPr txBox="1"/>
          <p:nvPr>
            <p:ph type="title"/>
          </p:nvPr>
        </p:nvSpPr>
        <p:spPr>
          <a:xfrm>
            <a:off x="849755" y="178475"/>
            <a:ext cx="16588500" cy="2801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4800">
                <a:solidFill>
                  <a:schemeClr val="lt1"/>
                </a:solidFill>
              </a:rPr>
              <a:t>Using the stochastic oscillator to formulate a trading strategy</a:t>
            </a:r>
            <a:endParaRPr sz="4800">
              <a:solidFill>
                <a:schemeClr val="lt1"/>
              </a:solidFill>
            </a:endParaRPr>
          </a:p>
          <a:p>
            <a:pPr indent="0" lvl="0" marL="0" rtl="0" algn="ctr">
              <a:spcBef>
                <a:spcPts val="0"/>
              </a:spcBef>
              <a:spcAft>
                <a:spcPts val="0"/>
              </a:spcAft>
              <a:buNone/>
            </a:pPr>
            <a:r>
              <a:t/>
            </a:r>
            <a:endParaRPr b="0" sz="3000"/>
          </a:p>
        </p:txBody>
      </p:sp>
      <p:sp>
        <p:nvSpPr>
          <p:cNvPr id="749" name="Google Shape;749;p68"/>
          <p:cNvSpPr txBox="1"/>
          <p:nvPr/>
        </p:nvSpPr>
        <p:spPr>
          <a:xfrm>
            <a:off x="1020975" y="3157400"/>
            <a:ext cx="15832500" cy="5341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lt1"/>
              </a:buClr>
              <a:buSzPts val="2400"/>
              <a:buFont typeface="Lato"/>
              <a:buAutoNum type="arabicParenR"/>
            </a:pPr>
            <a:r>
              <a:rPr lang="en-US" sz="2400">
                <a:solidFill>
                  <a:schemeClr val="lt1"/>
                </a:solidFill>
                <a:latin typeface="Lato"/>
                <a:ea typeface="Lato"/>
                <a:cs typeface="Lato"/>
                <a:sym typeface="Lato"/>
              </a:rPr>
              <a:t>Calculate %K and  %D for the stochastic oscillator using the following formulae-</a:t>
            </a:r>
            <a:endParaRPr sz="2400">
              <a:solidFill>
                <a:schemeClr val="lt1"/>
              </a:solidFill>
              <a:latin typeface="Lato"/>
              <a:ea typeface="Lato"/>
              <a:cs typeface="Lato"/>
              <a:sym typeface="Lato"/>
            </a:endParaRPr>
          </a:p>
          <a:p>
            <a:pPr indent="0" lvl="0" marL="457200" rtl="0" algn="l">
              <a:spcBef>
                <a:spcPts val="0"/>
              </a:spcBef>
              <a:spcAft>
                <a:spcPts val="0"/>
              </a:spcAft>
              <a:buNone/>
            </a:pPr>
            <a:r>
              <a:t/>
            </a:r>
            <a:endParaRPr sz="2400">
              <a:solidFill>
                <a:schemeClr val="lt1"/>
              </a:solidFill>
              <a:latin typeface="Lato"/>
              <a:ea typeface="Lato"/>
              <a:cs typeface="Lato"/>
              <a:sym typeface="Lato"/>
            </a:endParaRPr>
          </a:p>
          <a:p>
            <a:pPr indent="0" lvl="0" marL="457200" rtl="0" algn="l">
              <a:spcBef>
                <a:spcPts val="0"/>
              </a:spcBef>
              <a:spcAft>
                <a:spcPts val="0"/>
              </a:spcAft>
              <a:buNone/>
            </a:pPr>
            <a:r>
              <a:rPr lang="en-US" sz="2200">
                <a:solidFill>
                  <a:schemeClr val="lt1"/>
                </a:solidFill>
              </a:rPr>
              <a:t>%K = (Current Close - Lowest Low)/(Highest High - Lowest Low) * 100</a:t>
            </a:r>
            <a:endParaRPr sz="2200">
              <a:solidFill>
                <a:schemeClr val="lt1"/>
              </a:solidFill>
            </a:endParaRPr>
          </a:p>
          <a:p>
            <a:pPr indent="0" lvl="0" marL="457200" rtl="0" algn="l">
              <a:spcBef>
                <a:spcPts val="0"/>
              </a:spcBef>
              <a:spcAft>
                <a:spcPts val="0"/>
              </a:spcAft>
              <a:buNone/>
            </a:pPr>
            <a:r>
              <a:t/>
            </a:r>
            <a:endParaRPr sz="2200">
              <a:solidFill>
                <a:schemeClr val="lt1"/>
              </a:solidFill>
            </a:endParaRPr>
          </a:p>
          <a:p>
            <a:pPr indent="0" lvl="0" marL="457200" rtl="0" algn="l">
              <a:spcBef>
                <a:spcPts val="0"/>
              </a:spcBef>
              <a:spcAft>
                <a:spcPts val="0"/>
              </a:spcAft>
              <a:buNone/>
            </a:pPr>
            <a:r>
              <a:rPr lang="en-US" sz="2200">
                <a:solidFill>
                  <a:schemeClr val="lt1"/>
                </a:solidFill>
              </a:rPr>
              <a:t>%D = 3-day simple moving average of %K</a:t>
            </a:r>
            <a:endParaRPr sz="2200">
              <a:solidFill>
                <a:schemeClr val="lt1"/>
              </a:solidFill>
            </a:endParaRPr>
          </a:p>
          <a:p>
            <a:pPr indent="0" lvl="0" marL="0" rtl="0" algn="l">
              <a:spcBef>
                <a:spcPts val="0"/>
              </a:spcBef>
              <a:spcAft>
                <a:spcPts val="0"/>
              </a:spcAft>
              <a:buNone/>
            </a:pPr>
            <a:r>
              <a:t/>
            </a:r>
            <a:endParaRPr sz="2200">
              <a:solidFill>
                <a:schemeClr val="lt1"/>
              </a:solidFill>
            </a:endParaRPr>
          </a:p>
          <a:p>
            <a:pPr indent="-412750" lvl="0" marL="457200" rtl="0" algn="l">
              <a:spcBef>
                <a:spcPts val="0"/>
              </a:spcBef>
              <a:spcAft>
                <a:spcPts val="0"/>
              </a:spcAft>
              <a:buClr>
                <a:schemeClr val="lt1"/>
              </a:buClr>
              <a:buSzPts val="2900"/>
              <a:buAutoNum type="arabicParenR"/>
            </a:pPr>
            <a:r>
              <a:rPr lang="en-US" sz="2300">
                <a:solidFill>
                  <a:schemeClr val="lt1"/>
                </a:solidFill>
              </a:rPr>
              <a:t>Determine the overbought and oversold levels: Set the overbought and oversold levels based on the stock's historical price data. A common setting is to use 80 for overbought and 20 for oversold.</a:t>
            </a:r>
            <a:endParaRPr sz="2900">
              <a:solidFill>
                <a:schemeClr val="lt1"/>
              </a:solidFill>
            </a:endParaRPr>
          </a:p>
          <a:p>
            <a:pPr indent="0" lvl="0" marL="457200" rtl="0" algn="l">
              <a:spcBef>
                <a:spcPts val="0"/>
              </a:spcBef>
              <a:spcAft>
                <a:spcPts val="0"/>
              </a:spcAft>
              <a:buNone/>
            </a:pPr>
            <a:r>
              <a:t/>
            </a:r>
            <a:endParaRPr sz="2400">
              <a:solidFill>
                <a:schemeClr val="lt1"/>
              </a:solidFill>
              <a:latin typeface="Lato"/>
              <a:ea typeface="Lato"/>
              <a:cs typeface="Lato"/>
              <a:sym typeface="Lato"/>
            </a:endParaRPr>
          </a:p>
          <a:p>
            <a:pPr indent="-425450" lvl="0" marL="457200" rtl="0" algn="l">
              <a:spcBef>
                <a:spcPts val="0"/>
              </a:spcBef>
              <a:spcAft>
                <a:spcPts val="0"/>
              </a:spcAft>
              <a:buClr>
                <a:schemeClr val="lt1"/>
              </a:buClr>
              <a:buSzPts val="3100"/>
              <a:buFont typeface="Lato"/>
              <a:buAutoNum type="arabicParenR"/>
            </a:pPr>
            <a:r>
              <a:rPr lang="en-US" sz="2300">
                <a:solidFill>
                  <a:schemeClr val="lt1"/>
                </a:solidFill>
              </a:rPr>
              <a:t>Identify the trading signals: Look for the %K line to cross above the %D line when the stock is oversold (below 20), which can indicate a buy signal. Conversely, look for the %K line to cross below the %D line when the stock is overbought (above 80), which can indicate a sell signal.</a:t>
            </a:r>
            <a:endParaRPr sz="2300">
              <a:solidFill>
                <a:schemeClr val="lt1"/>
              </a:solidFill>
            </a:endParaRPr>
          </a:p>
          <a:p>
            <a:pPr indent="0" lvl="0" marL="0" rtl="0" algn="l">
              <a:spcBef>
                <a:spcPts val="0"/>
              </a:spcBef>
              <a:spcAft>
                <a:spcPts val="0"/>
              </a:spcAft>
              <a:buNone/>
            </a:pPr>
            <a:r>
              <a:t/>
            </a:r>
            <a:endParaRPr sz="2300">
              <a:solidFill>
                <a:schemeClr val="lt1"/>
              </a:solidFill>
            </a:endParaRPr>
          </a:p>
          <a:p>
            <a:pPr indent="-374650" lvl="0" marL="457200" rtl="0" algn="l">
              <a:spcBef>
                <a:spcPts val="0"/>
              </a:spcBef>
              <a:spcAft>
                <a:spcPts val="0"/>
              </a:spcAft>
              <a:buClr>
                <a:schemeClr val="lt1"/>
              </a:buClr>
              <a:buSzPts val="2300"/>
              <a:buAutoNum type="arabicParenR"/>
            </a:pPr>
            <a:r>
              <a:rPr lang="en-US" sz="2300">
                <a:solidFill>
                  <a:schemeClr val="lt1"/>
                </a:solidFill>
              </a:rPr>
              <a:t>We have used the stochastic oscillator as an extension of the RSI to confirm the signals.</a:t>
            </a:r>
            <a:endParaRPr sz="2300">
              <a:solidFill>
                <a:schemeClr val="lt1"/>
              </a:solidFill>
            </a:endParaRPr>
          </a:p>
        </p:txBody>
      </p:sp>
    </p:spTree>
  </p:cSld>
  <p:clrMapOvr>
    <a:masterClrMapping/>
  </p:clrMapOvr>
  <p:transition spd="med">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3" name="Shape 753"/>
        <p:cNvGrpSpPr/>
        <p:nvPr/>
      </p:nvGrpSpPr>
      <p:grpSpPr>
        <a:xfrm>
          <a:off x="0" y="0"/>
          <a:ext cx="0" cy="0"/>
          <a:chOff x="0" y="0"/>
          <a:chExt cx="0" cy="0"/>
        </a:xfrm>
      </p:grpSpPr>
      <p:sp>
        <p:nvSpPr>
          <p:cNvPr id="754" name="Google Shape;754;p69"/>
          <p:cNvSpPr/>
          <p:nvPr/>
        </p:nvSpPr>
        <p:spPr>
          <a:xfrm>
            <a:off x="-18875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55" name="Google Shape;755;p69"/>
          <p:cNvGrpSpPr/>
          <p:nvPr/>
        </p:nvGrpSpPr>
        <p:grpSpPr>
          <a:xfrm>
            <a:off x="12009979" y="1"/>
            <a:ext cx="6278019" cy="4860925"/>
            <a:chOff x="12010104" y="1"/>
            <a:chExt cx="6278019" cy="4860925"/>
          </a:xfrm>
        </p:grpSpPr>
        <p:sp>
          <p:nvSpPr>
            <p:cNvPr id="756" name="Google Shape;756;p69"/>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7" name="Google Shape;757;p69"/>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58" name="Google Shape;758;p69"/>
          <p:cNvSpPr txBox="1"/>
          <p:nvPr>
            <p:ph type="title"/>
          </p:nvPr>
        </p:nvSpPr>
        <p:spPr>
          <a:xfrm>
            <a:off x="595329" y="157700"/>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HDFC</a:t>
            </a:r>
            <a:endParaRPr sz="8500">
              <a:latin typeface="Trebuchet MS"/>
              <a:ea typeface="Trebuchet MS"/>
              <a:cs typeface="Trebuchet MS"/>
              <a:sym typeface="Trebuchet MS"/>
            </a:endParaRPr>
          </a:p>
        </p:txBody>
      </p:sp>
      <p:sp>
        <p:nvSpPr>
          <p:cNvPr id="759" name="Google Shape;759;p69"/>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60" name="Google Shape;760;p69"/>
          <p:cNvSpPr txBox="1"/>
          <p:nvPr>
            <p:ph idx="1" type="body"/>
          </p:nvPr>
        </p:nvSpPr>
        <p:spPr>
          <a:xfrm>
            <a:off x="271600" y="7372775"/>
            <a:ext cx="17610300" cy="2586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arenR"/>
            </a:pPr>
            <a:r>
              <a:rPr lang="en-US" sz="3000"/>
              <a:t>We have considered a 14 day period for the short run</a:t>
            </a:r>
            <a:endParaRPr sz="3000"/>
          </a:p>
          <a:p>
            <a:pPr indent="-419100" lvl="0" marL="457200" rtl="0" algn="l">
              <a:spcBef>
                <a:spcPts val="0"/>
              </a:spcBef>
              <a:spcAft>
                <a:spcPts val="0"/>
              </a:spcAft>
              <a:buSzPts val="3000"/>
              <a:buAutoNum type="arabicParenR"/>
            </a:pPr>
            <a:r>
              <a:rPr lang="en-US" sz="3000"/>
              <a:t>When the %K line crosses the %D line when the stock is oversold, it is a buy signal</a:t>
            </a:r>
            <a:endParaRPr sz="3000"/>
          </a:p>
          <a:p>
            <a:pPr indent="-419100" lvl="0" marL="457200" rtl="0" algn="l">
              <a:spcBef>
                <a:spcPts val="0"/>
              </a:spcBef>
              <a:spcAft>
                <a:spcPts val="0"/>
              </a:spcAft>
              <a:buSzPts val="3000"/>
              <a:buAutoNum type="arabicParenR"/>
            </a:pPr>
            <a:r>
              <a:rPr lang="en-US" sz="3000"/>
              <a:t>When the %K line falls below the %D line when the stock is overbought, it is a sell signal</a:t>
            </a:r>
            <a:endParaRPr sz="3000"/>
          </a:p>
          <a:p>
            <a:pPr indent="-419100" lvl="0" marL="457200" rtl="0" algn="l">
              <a:spcBef>
                <a:spcPts val="0"/>
              </a:spcBef>
              <a:spcAft>
                <a:spcPts val="0"/>
              </a:spcAft>
              <a:buSzPts val="3000"/>
              <a:buAutoNum type="arabicParenR"/>
            </a:pPr>
            <a:r>
              <a:rPr lang="en-US" sz="3000"/>
              <a:t>In the beginning of Feb, May and </a:t>
            </a:r>
            <a:r>
              <a:rPr lang="en-US" sz="3000"/>
              <a:t>September</a:t>
            </a:r>
            <a:r>
              <a:rPr lang="en-US" sz="3000"/>
              <a:t>, %K line crossed the %D line indicating a signal to buy more of the stock</a:t>
            </a:r>
            <a:endParaRPr sz="3000"/>
          </a:p>
        </p:txBody>
      </p:sp>
      <p:pic>
        <p:nvPicPr>
          <p:cNvPr id="761" name="Google Shape;761;p69"/>
          <p:cNvPicPr preferRelativeResize="0"/>
          <p:nvPr/>
        </p:nvPicPr>
        <p:blipFill>
          <a:blip r:embed="rId3">
            <a:alphaModFix/>
          </a:blip>
          <a:stretch>
            <a:fillRect/>
          </a:stretch>
        </p:blipFill>
        <p:spPr>
          <a:xfrm>
            <a:off x="406199" y="1835050"/>
            <a:ext cx="17226000" cy="40970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5" name="Shape 765"/>
        <p:cNvGrpSpPr/>
        <p:nvPr/>
      </p:nvGrpSpPr>
      <p:grpSpPr>
        <a:xfrm>
          <a:off x="0" y="0"/>
          <a:ext cx="0" cy="0"/>
          <a:chOff x="0" y="0"/>
          <a:chExt cx="0" cy="0"/>
        </a:xfrm>
      </p:grpSpPr>
      <p:sp>
        <p:nvSpPr>
          <p:cNvPr id="766" name="Google Shape;766;p70"/>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67" name="Google Shape;767;p70"/>
          <p:cNvGrpSpPr/>
          <p:nvPr/>
        </p:nvGrpSpPr>
        <p:grpSpPr>
          <a:xfrm>
            <a:off x="12009979" y="1"/>
            <a:ext cx="6278019" cy="4860925"/>
            <a:chOff x="12010104" y="1"/>
            <a:chExt cx="6278019" cy="4860925"/>
          </a:xfrm>
        </p:grpSpPr>
        <p:sp>
          <p:nvSpPr>
            <p:cNvPr id="768" name="Google Shape;768;p70"/>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9" name="Google Shape;769;p70"/>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70" name="Google Shape;770;p70"/>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HDFC(long run)</a:t>
            </a:r>
            <a:endParaRPr sz="8500">
              <a:latin typeface="Trebuchet MS"/>
              <a:ea typeface="Trebuchet MS"/>
              <a:cs typeface="Trebuchet MS"/>
              <a:sym typeface="Trebuchet MS"/>
            </a:endParaRPr>
          </a:p>
        </p:txBody>
      </p:sp>
      <p:sp>
        <p:nvSpPr>
          <p:cNvPr id="771" name="Google Shape;771;p70"/>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72" name="Google Shape;772;p70"/>
          <p:cNvSpPr txBox="1"/>
          <p:nvPr>
            <p:ph idx="1" type="body"/>
          </p:nvPr>
        </p:nvSpPr>
        <p:spPr>
          <a:xfrm>
            <a:off x="285225" y="7372775"/>
            <a:ext cx="175965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We have considered a 28 day period for the long run</a:t>
            </a:r>
            <a:endParaRPr sz="3000"/>
          </a:p>
          <a:p>
            <a:pPr indent="-419100" lvl="0" marL="457200" rtl="0" algn="l">
              <a:spcBef>
                <a:spcPts val="0"/>
              </a:spcBef>
              <a:spcAft>
                <a:spcPts val="0"/>
              </a:spcAft>
              <a:buSzPts val="3000"/>
              <a:buAutoNum type="arabicPeriod"/>
            </a:pPr>
            <a:r>
              <a:rPr lang="en-US" sz="3000"/>
              <a:t>2) The %K line falls below the %D line multiple times in the August to October period, which indicates that the stock is overbought and must be sold</a:t>
            </a:r>
            <a:endParaRPr sz="3000"/>
          </a:p>
        </p:txBody>
      </p:sp>
      <p:pic>
        <p:nvPicPr>
          <p:cNvPr id="773" name="Google Shape;773;p70"/>
          <p:cNvPicPr preferRelativeResize="0"/>
          <p:nvPr/>
        </p:nvPicPr>
        <p:blipFill>
          <a:blip r:embed="rId3">
            <a:alphaModFix/>
          </a:blip>
          <a:stretch>
            <a:fillRect/>
          </a:stretch>
        </p:blipFill>
        <p:spPr>
          <a:xfrm>
            <a:off x="814375" y="1978325"/>
            <a:ext cx="16702450" cy="4860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7" name="Shape 777"/>
        <p:cNvGrpSpPr/>
        <p:nvPr/>
      </p:nvGrpSpPr>
      <p:grpSpPr>
        <a:xfrm>
          <a:off x="0" y="0"/>
          <a:ext cx="0" cy="0"/>
          <a:chOff x="0" y="0"/>
          <a:chExt cx="0" cy="0"/>
        </a:xfrm>
      </p:grpSpPr>
      <p:sp>
        <p:nvSpPr>
          <p:cNvPr id="778" name="Google Shape;778;p71"/>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79" name="Google Shape;779;p71"/>
          <p:cNvGrpSpPr/>
          <p:nvPr/>
        </p:nvGrpSpPr>
        <p:grpSpPr>
          <a:xfrm>
            <a:off x="12009979" y="1"/>
            <a:ext cx="6278019" cy="4860925"/>
            <a:chOff x="12010104" y="1"/>
            <a:chExt cx="6278019" cy="4860925"/>
          </a:xfrm>
        </p:grpSpPr>
        <p:sp>
          <p:nvSpPr>
            <p:cNvPr id="780" name="Google Shape;780;p71"/>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1" name="Google Shape;781;p71"/>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82" name="Google Shape;782;p71"/>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Asianpaints(short run)</a:t>
            </a:r>
            <a:endParaRPr sz="8500">
              <a:latin typeface="Trebuchet MS"/>
              <a:ea typeface="Trebuchet MS"/>
              <a:cs typeface="Trebuchet MS"/>
              <a:sym typeface="Trebuchet MS"/>
            </a:endParaRPr>
          </a:p>
        </p:txBody>
      </p:sp>
      <p:sp>
        <p:nvSpPr>
          <p:cNvPr id="783" name="Google Shape;783;p71"/>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84" name="Google Shape;784;p71"/>
          <p:cNvSpPr txBox="1"/>
          <p:nvPr>
            <p:ph idx="1" type="body"/>
          </p:nvPr>
        </p:nvSpPr>
        <p:spPr>
          <a:xfrm>
            <a:off x="406200" y="7372775"/>
            <a:ext cx="17475600" cy="2586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a:t>
            </a:r>
            <a:r>
              <a:rPr lang="en-US" sz="3000"/>
              <a:t>We have considered a 14 day period for the short run</a:t>
            </a:r>
            <a:endParaRPr sz="3000"/>
          </a:p>
          <a:p>
            <a:pPr indent="-419100" lvl="0" marL="457200" rtl="0" algn="l">
              <a:spcBef>
                <a:spcPts val="0"/>
              </a:spcBef>
              <a:spcAft>
                <a:spcPts val="0"/>
              </a:spcAft>
              <a:buSzPts val="3000"/>
              <a:buAutoNum type="arabicPeriod"/>
            </a:pPr>
            <a:r>
              <a:rPr lang="en-US" sz="3000"/>
              <a:t>2) When the %K line crosses the %D line when the stock is oversold, it is a buy signal</a:t>
            </a:r>
            <a:endParaRPr sz="3000"/>
          </a:p>
          <a:p>
            <a:pPr indent="-419100" lvl="0" marL="457200" rtl="0" algn="l">
              <a:spcBef>
                <a:spcPts val="0"/>
              </a:spcBef>
              <a:spcAft>
                <a:spcPts val="0"/>
              </a:spcAft>
              <a:buSzPts val="3000"/>
              <a:buAutoNum type="arabicPeriod"/>
            </a:pPr>
            <a:r>
              <a:rPr lang="en-US" sz="3000"/>
              <a:t>3) When the %K line falls below the %D line when the stock is overbought, it is a sell signal</a:t>
            </a:r>
            <a:endParaRPr sz="3000"/>
          </a:p>
          <a:p>
            <a:pPr indent="-419100" lvl="0" marL="457200" rtl="0" algn="l">
              <a:spcBef>
                <a:spcPts val="0"/>
              </a:spcBef>
              <a:spcAft>
                <a:spcPts val="0"/>
              </a:spcAft>
              <a:buSzPts val="3000"/>
              <a:buAutoNum type="arabicPeriod"/>
            </a:pPr>
            <a:r>
              <a:rPr lang="en-US" sz="3000"/>
              <a:t>4) This happens from March through April which indicates that the Asianpaints stock is oversold</a:t>
            </a:r>
            <a:endParaRPr sz="3000"/>
          </a:p>
          <a:p>
            <a:pPr indent="-419100" lvl="0" marL="457200" rtl="0" algn="l">
              <a:spcBef>
                <a:spcPts val="0"/>
              </a:spcBef>
              <a:spcAft>
                <a:spcPts val="0"/>
              </a:spcAft>
              <a:buSzPts val="3000"/>
              <a:buAutoNum type="arabicPeriod"/>
            </a:pPr>
            <a:r>
              <a:t/>
            </a:r>
            <a:endParaRPr sz="3000"/>
          </a:p>
        </p:txBody>
      </p:sp>
      <p:pic>
        <p:nvPicPr>
          <p:cNvPr id="785" name="Google Shape;785;p71"/>
          <p:cNvPicPr preferRelativeResize="0"/>
          <p:nvPr/>
        </p:nvPicPr>
        <p:blipFill>
          <a:blip r:embed="rId3">
            <a:alphaModFix/>
          </a:blip>
          <a:stretch>
            <a:fillRect/>
          </a:stretch>
        </p:blipFill>
        <p:spPr>
          <a:xfrm>
            <a:off x="406200" y="2497575"/>
            <a:ext cx="17110624" cy="4079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9" name="Shape 789"/>
        <p:cNvGrpSpPr/>
        <p:nvPr/>
      </p:nvGrpSpPr>
      <p:grpSpPr>
        <a:xfrm>
          <a:off x="0" y="0"/>
          <a:ext cx="0" cy="0"/>
          <a:chOff x="0" y="0"/>
          <a:chExt cx="0" cy="0"/>
        </a:xfrm>
      </p:grpSpPr>
      <p:sp>
        <p:nvSpPr>
          <p:cNvPr id="790" name="Google Shape;790;p72"/>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791" name="Google Shape;791;p72"/>
          <p:cNvGrpSpPr/>
          <p:nvPr/>
        </p:nvGrpSpPr>
        <p:grpSpPr>
          <a:xfrm>
            <a:off x="12009979" y="1"/>
            <a:ext cx="6278019" cy="4860925"/>
            <a:chOff x="12010104" y="1"/>
            <a:chExt cx="6278019" cy="4860925"/>
          </a:xfrm>
        </p:grpSpPr>
        <p:sp>
          <p:nvSpPr>
            <p:cNvPr id="792" name="Google Shape;792;p72"/>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93" name="Google Shape;793;p72"/>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94" name="Google Shape;794;p72"/>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Asian Paints(long run)</a:t>
            </a:r>
            <a:endParaRPr sz="8500">
              <a:latin typeface="Trebuchet MS"/>
              <a:ea typeface="Trebuchet MS"/>
              <a:cs typeface="Trebuchet MS"/>
              <a:sym typeface="Trebuchet MS"/>
            </a:endParaRPr>
          </a:p>
        </p:txBody>
      </p:sp>
      <p:sp>
        <p:nvSpPr>
          <p:cNvPr id="795" name="Google Shape;795;p72"/>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96" name="Google Shape;796;p72"/>
          <p:cNvSpPr txBox="1"/>
          <p:nvPr>
            <p:ph idx="1" type="body"/>
          </p:nvPr>
        </p:nvSpPr>
        <p:spPr>
          <a:xfrm>
            <a:off x="406200" y="7372775"/>
            <a:ext cx="17475600" cy="2055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a:t>
            </a:r>
            <a:r>
              <a:rPr lang="en-US" sz="3000"/>
              <a:t>We have considered a 28 day period for the long run</a:t>
            </a:r>
            <a:endParaRPr sz="3000"/>
          </a:p>
          <a:p>
            <a:pPr indent="-419100" lvl="0" marL="457200" rtl="0" algn="l">
              <a:spcBef>
                <a:spcPts val="0"/>
              </a:spcBef>
              <a:spcAft>
                <a:spcPts val="0"/>
              </a:spcAft>
              <a:buSzPts val="3000"/>
              <a:buAutoNum type="arabicPeriod"/>
            </a:pPr>
            <a:r>
              <a:rPr lang="en-US" sz="3000"/>
              <a:t>2) The %D line crosses the %K line multiple times in the April-May period and the November-December period.</a:t>
            </a:r>
            <a:endParaRPr sz="3000"/>
          </a:p>
          <a:p>
            <a:pPr indent="-419100" lvl="0" marL="457200" rtl="0" algn="l">
              <a:spcBef>
                <a:spcPts val="0"/>
              </a:spcBef>
              <a:spcAft>
                <a:spcPts val="0"/>
              </a:spcAft>
              <a:buSzPts val="3000"/>
              <a:buAutoNum type="arabicPeriod"/>
            </a:pPr>
            <a:r>
              <a:rPr lang="en-US" sz="3000"/>
              <a:t>3) These instances indicate that the stock is overbought and must be sold</a:t>
            </a:r>
            <a:endParaRPr sz="3000"/>
          </a:p>
        </p:txBody>
      </p:sp>
      <p:pic>
        <p:nvPicPr>
          <p:cNvPr id="797" name="Google Shape;797;p72"/>
          <p:cNvPicPr preferRelativeResize="0"/>
          <p:nvPr/>
        </p:nvPicPr>
        <p:blipFill>
          <a:blip r:embed="rId3">
            <a:alphaModFix/>
          </a:blip>
          <a:stretch>
            <a:fillRect/>
          </a:stretch>
        </p:blipFill>
        <p:spPr>
          <a:xfrm>
            <a:off x="814375" y="1978325"/>
            <a:ext cx="16702450" cy="48609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1" name="Shape 801"/>
        <p:cNvGrpSpPr/>
        <p:nvPr/>
      </p:nvGrpSpPr>
      <p:grpSpPr>
        <a:xfrm>
          <a:off x="0" y="0"/>
          <a:ext cx="0" cy="0"/>
          <a:chOff x="0" y="0"/>
          <a:chExt cx="0" cy="0"/>
        </a:xfrm>
      </p:grpSpPr>
      <p:sp>
        <p:nvSpPr>
          <p:cNvPr id="802" name="Google Shape;802;p73"/>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03" name="Google Shape;803;p73"/>
          <p:cNvGrpSpPr/>
          <p:nvPr/>
        </p:nvGrpSpPr>
        <p:grpSpPr>
          <a:xfrm>
            <a:off x="12009979" y="1"/>
            <a:ext cx="6278019" cy="4860925"/>
            <a:chOff x="12010104" y="1"/>
            <a:chExt cx="6278019" cy="4860925"/>
          </a:xfrm>
        </p:grpSpPr>
        <p:sp>
          <p:nvSpPr>
            <p:cNvPr id="804" name="Google Shape;804;p73"/>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5" name="Google Shape;805;p73"/>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06" name="Google Shape;806;p73"/>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Nestle(short run)</a:t>
            </a:r>
            <a:endParaRPr sz="8500">
              <a:latin typeface="Trebuchet MS"/>
              <a:ea typeface="Trebuchet MS"/>
              <a:cs typeface="Trebuchet MS"/>
              <a:sym typeface="Trebuchet MS"/>
            </a:endParaRPr>
          </a:p>
        </p:txBody>
      </p:sp>
      <p:sp>
        <p:nvSpPr>
          <p:cNvPr id="807" name="Google Shape;807;p73"/>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808" name="Google Shape;808;p73"/>
          <p:cNvSpPr txBox="1"/>
          <p:nvPr>
            <p:ph idx="1" type="body"/>
          </p:nvPr>
        </p:nvSpPr>
        <p:spPr>
          <a:xfrm>
            <a:off x="406200" y="7372775"/>
            <a:ext cx="17475600" cy="2586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a:t>
            </a:r>
            <a:r>
              <a:rPr lang="en-US" sz="3000"/>
              <a:t>We have considered a 14 day period for the short run</a:t>
            </a:r>
            <a:endParaRPr sz="3000"/>
          </a:p>
          <a:p>
            <a:pPr indent="-419100" lvl="0" marL="457200" rtl="0" algn="l">
              <a:spcBef>
                <a:spcPts val="0"/>
              </a:spcBef>
              <a:spcAft>
                <a:spcPts val="0"/>
              </a:spcAft>
              <a:buSzPts val="3000"/>
              <a:buAutoNum type="arabicPeriod"/>
            </a:pPr>
            <a:r>
              <a:rPr lang="en-US" sz="3000"/>
              <a:t>2) When the %K line crosses the %D line when the stock is oversold, it is a buy signal</a:t>
            </a:r>
            <a:endParaRPr sz="3000"/>
          </a:p>
          <a:p>
            <a:pPr indent="-419100" lvl="0" marL="457200" rtl="0" algn="l">
              <a:spcBef>
                <a:spcPts val="0"/>
              </a:spcBef>
              <a:spcAft>
                <a:spcPts val="0"/>
              </a:spcAft>
              <a:buSzPts val="3000"/>
              <a:buAutoNum type="arabicPeriod"/>
            </a:pPr>
            <a:r>
              <a:rPr lang="en-US" sz="3000"/>
              <a:t>3) When the %K line falls below the %D line when the stock is overbought, it is a sell signal</a:t>
            </a:r>
            <a:endParaRPr sz="3000"/>
          </a:p>
          <a:p>
            <a:pPr indent="-419100" lvl="0" marL="457200" rtl="0" algn="l">
              <a:spcBef>
                <a:spcPts val="0"/>
              </a:spcBef>
              <a:spcAft>
                <a:spcPts val="0"/>
              </a:spcAft>
              <a:buSzPts val="3000"/>
              <a:buAutoNum type="arabicPeriod"/>
            </a:pPr>
            <a:r>
              <a:rPr lang="en-US" sz="3000"/>
              <a:t>4) We can see that the %K line crosses the %D line at the start of March which means the stock is oversold and is a buying signal</a:t>
            </a:r>
            <a:endParaRPr sz="3000"/>
          </a:p>
        </p:txBody>
      </p:sp>
      <p:pic>
        <p:nvPicPr>
          <p:cNvPr id="809" name="Google Shape;809;p73"/>
          <p:cNvPicPr preferRelativeResize="0"/>
          <p:nvPr/>
        </p:nvPicPr>
        <p:blipFill>
          <a:blip r:embed="rId3">
            <a:alphaModFix/>
          </a:blip>
          <a:stretch>
            <a:fillRect/>
          </a:stretch>
        </p:blipFill>
        <p:spPr>
          <a:xfrm>
            <a:off x="500949" y="2359400"/>
            <a:ext cx="16338474" cy="42890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3" name="Shape 813"/>
        <p:cNvGrpSpPr/>
        <p:nvPr/>
      </p:nvGrpSpPr>
      <p:grpSpPr>
        <a:xfrm>
          <a:off x="0" y="0"/>
          <a:ext cx="0" cy="0"/>
          <a:chOff x="0" y="0"/>
          <a:chExt cx="0" cy="0"/>
        </a:xfrm>
      </p:grpSpPr>
      <p:sp>
        <p:nvSpPr>
          <p:cNvPr id="814" name="Google Shape;814;p74"/>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15" name="Google Shape;815;p74"/>
          <p:cNvGrpSpPr/>
          <p:nvPr/>
        </p:nvGrpSpPr>
        <p:grpSpPr>
          <a:xfrm>
            <a:off x="12009979" y="1"/>
            <a:ext cx="6278019" cy="4860925"/>
            <a:chOff x="12010104" y="1"/>
            <a:chExt cx="6278019" cy="4860925"/>
          </a:xfrm>
        </p:grpSpPr>
        <p:sp>
          <p:nvSpPr>
            <p:cNvPr id="816" name="Google Shape;816;p74"/>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7" name="Google Shape;817;p74"/>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18" name="Google Shape;818;p74"/>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Nestle(long run)</a:t>
            </a:r>
            <a:endParaRPr sz="8500">
              <a:latin typeface="Trebuchet MS"/>
              <a:ea typeface="Trebuchet MS"/>
              <a:cs typeface="Trebuchet MS"/>
              <a:sym typeface="Trebuchet MS"/>
            </a:endParaRPr>
          </a:p>
        </p:txBody>
      </p:sp>
      <p:sp>
        <p:nvSpPr>
          <p:cNvPr id="819" name="Google Shape;819;p74"/>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820" name="Google Shape;820;p74"/>
          <p:cNvSpPr txBox="1"/>
          <p:nvPr>
            <p:ph idx="1" type="body"/>
          </p:nvPr>
        </p:nvSpPr>
        <p:spPr>
          <a:xfrm>
            <a:off x="406200" y="7372775"/>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a:t>
            </a:r>
            <a:r>
              <a:rPr lang="en-US" sz="3000"/>
              <a:t>We have considered a 28 day period for the long run</a:t>
            </a:r>
            <a:endParaRPr sz="3000"/>
          </a:p>
          <a:p>
            <a:pPr indent="-419100" lvl="0" marL="457200" rtl="0" algn="l">
              <a:spcBef>
                <a:spcPts val="0"/>
              </a:spcBef>
              <a:spcAft>
                <a:spcPts val="0"/>
              </a:spcAft>
              <a:buSzPts val="3000"/>
              <a:buAutoNum type="arabicPeriod"/>
            </a:pPr>
            <a:r>
              <a:rPr lang="en-US" sz="3000"/>
              <a:t>2) The %K line crosses the %D line multiple times in March-April, which indicates a buy signal</a:t>
            </a:r>
            <a:endParaRPr sz="3000"/>
          </a:p>
          <a:p>
            <a:pPr indent="-419100" lvl="0" marL="457200" rtl="0" algn="l">
              <a:spcBef>
                <a:spcPts val="0"/>
              </a:spcBef>
              <a:spcAft>
                <a:spcPts val="0"/>
              </a:spcAft>
              <a:buSzPts val="3000"/>
              <a:buAutoNum type="arabicPeriod"/>
            </a:pPr>
            <a:r>
              <a:rPr lang="en-US" sz="3000"/>
              <a:t>3) The %D line crosses the %K line at the start of September, which is a selling signal</a:t>
            </a:r>
            <a:endParaRPr sz="3000"/>
          </a:p>
        </p:txBody>
      </p:sp>
      <p:pic>
        <p:nvPicPr>
          <p:cNvPr id="821" name="Google Shape;821;p74"/>
          <p:cNvPicPr preferRelativeResize="0"/>
          <p:nvPr/>
        </p:nvPicPr>
        <p:blipFill>
          <a:blip r:embed="rId3">
            <a:alphaModFix/>
          </a:blip>
          <a:stretch>
            <a:fillRect/>
          </a:stretch>
        </p:blipFill>
        <p:spPr>
          <a:xfrm>
            <a:off x="500950" y="2363475"/>
            <a:ext cx="17015876" cy="4265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21"/>
          <p:cNvSpPr txBox="1"/>
          <p:nvPr>
            <p:ph type="title"/>
          </p:nvPr>
        </p:nvSpPr>
        <p:spPr>
          <a:xfrm>
            <a:off x="849023" y="941475"/>
            <a:ext cx="10267500" cy="861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Technical Indicators</a:t>
            </a:r>
            <a:r>
              <a:rPr lang="en-US"/>
              <a:t> (Cont.)</a:t>
            </a:r>
            <a:endParaRPr/>
          </a:p>
        </p:txBody>
      </p:sp>
      <p:sp>
        <p:nvSpPr>
          <p:cNvPr id="215" name="Google Shape;215;p21"/>
          <p:cNvSpPr txBox="1"/>
          <p:nvPr>
            <p:ph idx="1" type="body"/>
          </p:nvPr>
        </p:nvSpPr>
        <p:spPr>
          <a:xfrm>
            <a:off x="1028700" y="2912063"/>
            <a:ext cx="16230600" cy="6593100"/>
          </a:xfrm>
          <a:prstGeom prst="rect">
            <a:avLst/>
          </a:prstGeom>
        </p:spPr>
        <p:txBody>
          <a:bodyPr anchorCtr="0" anchor="t" bIns="0" lIns="0" spcFirstLastPara="1" rIns="0" wrap="square" tIns="0">
            <a:spAutoFit/>
          </a:bodyPr>
          <a:lstStyle/>
          <a:p>
            <a:pPr indent="-419100" lvl="0" marL="457200" rtl="0" algn="l">
              <a:spcBef>
                <a:spcPts val="0"/>
              </a:spcBef>
              <a:spcAft>
                <a:spcPts val="0"/>
              </a:spcAft>
              <a:buSzPts val="3000"/>
              <a:buChar char="●"/>
            </a:pPr>
            <a:r>
              <a:rPr lang="en-US" sz="3000"/>
              <a:t>Candlestick Chart: Identify key support and resistance levels on the chart</a:t>
            </a:r>
            <a:endParaRPr sz="3000"/>
          </a:p>
          <a:p>
            <a:pPr indent="-419100" lvl="0" marL="457200" rtl="0" algn="l">
              <a:spcBef>
                <a:spcPts val="1000"/>
              </a:spcBef>
              <a:spcAft>
                <a:spcPts val="0"/>
              </a:spcAft>
              <a:buSzPts val="3000"/>
              <a:buChar char="●"/>
            </a:pPr>
            <a:r>
              <a:rPr lang="en-US" sz="3000"/>
              <a:t> that may indicate potential price levels where the security may reverse or</a:t>
            </a:r>
            <a:endParaRPr sz="3000"/>
          </a:p>
          <a:p>
            <a:pPr indent="-419100" lvl="0" marL="457200" rtl="0" algn="l">
              <a:spcBef>
                <a:spcPts val="1000"/>
              </a:spcBef>
              <a:spcAft>
                <a:spcPts val="0"/>
              </a:spcAft>
              <a:buSzPts val="3000"/>
              <a:buChar char="●"/>
            </a:pPr>
            <a:r>
              <a:rPr lang="en-US" sz="3000"/>
              <a:t> continue the trend. If there is a bullish engulfing pattern near a key support</a:t>
            </a:r>
            <a:endParaRPr sz="3000"/>
          </a:p>
          <a:p>
            <a:pPr indent="-419100" lvl="0" marL="457200" rtl="0" algn="l">
              <a:spcBef>
                <a:spcPts val="1000"/>
              </a:spcBef>
              <a:spcAft>
                <a:spcPts val="0"/>
              </a:spcAft>
              <a:buSzPts val="3000"/>
              <a:buChar char="●"/>
            </a:pPr>
            <a:r>
              <a:rPr lang="en-US" sz="3000"/>
              <a:t> level and other indicators show oversold conditions, traders may enter a long position.</a:t>
            </a:r>
            <a:endParaRPr sz="3000"/>
          </a:p>
          <a:p>
            <a:pPr indent="0" lvl="0" marL="457200" rtl="0" algn="l">
              <a:spcBef>
                <a:spcPts val="1000"/>
              </a:spcBef>
              <a:spcAft>
                <a:spcPts val="0"/>
              </a:spcAft>
              <a:buNone/>
            </a:pPr>
            <a:r>
              <a:t/>
            </a:r>
            <a:endParaRPr sz="3000"/>
          </a:p>
          <a:p>
            <a:pPr indent="-419100" lvl="0" marL="457200" rtl="0" algn="l">
              <a:spcBef>
                <a:spcPts val="2400"/>
              </a:spcBef>
              <a:spcAft>
                <a:spcPts val="0"/>
              </a:spcAft>
              <a:buSzPts val="3000"/>
              <a:buChar char="●"/>
            </a:pPr>
            <a:r>
              <a:rPr lang="en-US" sz="3000"/>
              <a:t>Stochastic</a:t>
            </a:r>
            <a:r>
              <a:rPr lang="en-US" sz="3000"/>
              <a:t> Oscillator: This indicator consists of two lines, the %K line and the %D line. The %K line is the faster line and the %D line is the slower line. When the lines are above 80, it is considered overbought, and when the lines are below 20, it is considered oversold. If the price is making higher highs but the stochastic oscillator is making lower highs, it may indicate a potential trend reversal. If the stochastic oscillator is in oversold conditions and the price action is showing signs of a reversal, traders may enter a long position.</a:t>
            </a:r>
            <a:endParaRPr sz="3000"/>
          </a:p>
        </p:txBody>
      </p:sp>
      <p:grpSp>
        <p:nvGrpSpPr>
          <p:cNvPr id="216" name="Google Shape;216;p21"/>
          <p:cNvGrpSpPr/>
          <p:nvPr/>
        </p:nvGrpSpPr>
        <p:grpSpPr>
          <a:xfrm>
            <a:off x="12010104" y="1"/>
            <a:ext cx="6278019" cy="4860925"/>
            <a:chOff x="12010104" y="1"/>
            <a:chExt cx="6278019" cy="4860925"/>
          </a:xfrm>
        </p:grpSpPr>
        <p:sp>
          <p:nvSpPr>
            <p:cNvPr id="217" name="Google Shape;217;p21"/>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8" name="Google Shape;218;p21"/>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5" name="Shape 825"/>
        <p:cNvGrpSpPr/>
        <p:nvPr/>
      </p:nvGrpSpPr>
      <p:grpSpPr>
        <a:xfrm>
          <a:off x="0" y="0"/>
          <a:ext cx="0" cy="0"/>
          <a:chOff x="0" y="0"/>
          <a:chExt cx="0" cy="0"/>
        </a:xfrm>
      </p:grpSpPr>
      <p:sp>
        <p:nvSpPr>
          <p:cNvPr id="826" name="Google Shape;826;p75"/>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27" name="Google Shape;827;p75"/>
          <p:cNvGrpSpPr/>
          <p:nvPr/>
        </p:nvGrpSpPr>
        <p:grpSpPr>
          <a:xfrm>
            <a:off x="12009979" y="1"/>
            <a:ext cx="6278019" cy="4860925"/>
            <a:chOff x="12010104" y="1"/>
            <a:chExt cx="6278019" cy="4860925"/>
          </a:xfrm>
        </p:grpSpPr>
        <p:sp>
          <p:nvSpPr>
            <p:cNvPr id="828" name="Google Shape;828;p75"/>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9" name="Google Shape;829;p75"/>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30" name="Google Shape;830;p75"/>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TCS(short run)</a:t>
            </a:r>
            <a:endParaRPr sz="8500">
              <a:latin typeface="Trebuchet MS"/>
              <a:ea typeface="Trebuchet MS"/>
              <a:cs typeface="Trebuchet MS"/>
              <a:sym typeface="Trebuchet MS"/>
            </a:endParaRPr>
          </a:p>
        </p:txBody>
      </p:sp>
      <p:sp>
        <p:nvSpPr>
          <p:cNvPr id="831" name="Google Shape;831;p75"/>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832" name="Google Shape;832;p75"/>
          <p:cNvSpPr txBox="1"/>
          <p:nvPr>
            <p:ph idx="1" type="body"/>
          </p:nvPr>
        </p:nvSpPr>
        <p:spPr>
          <a:xfrm>
            <a:off x="406200" y="7372775"/>
            <a:ext cx="17475600" cy="3117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a:t>
            </a:r>
            <a:r>
              <a:rPr lang="en-US" sz="3000"/>
              <a:t>We have considered a 14 day period for the short run</a:t>
            </a:r>
            <a:endParaRPr sz="3000"/>
          </a:p>
          <a:p>
            <a:pPr indent="-419100" lvl="0" marL="457200" rtl="0" algn="l">
              <a:spcBef>
                <a:spcPts val="0"/>
              </a:spcBef>
              <a:spcAft>
                <a:spcPts val="0"/>
              </a:spcAft>
              <a:buSzPts val="3000"/>
              <a:buAutoNum type="arabicPeriod"/>
            </a:pPr>
            <a:r>
              <a:rPr lang="en-US" sz="3000"/>
              <a:t>2) When the %K line crosses the %D line when the stock is oversold, it is a buy signal</a:t>
            </a:r>
            <a:endParaRPr sz="3000"/>
          </a:p>
          <a:p>
            <a:pPr indent="-419100" lvl="0" marL="457200" rtl="0" algn="l">
              <a:spcBef>
                <a:spcPts val="0"/>
              </a:spcBef>
              <a:spcAft>
                <a:spcPts val="0"/>
              </a:spcAft>
              <a:buSzPts val="3000"/>
              <a:buAutoNum type="arabicPeriod"/>
            </a:pPr>
            <a:r>
              <a:rPr lang="en-US" sz="3000"/>
              <a:t>3) When the %K line falls below the %D line when the stock is overbought, it is a sell signal</a:t>
            </a:r>
            <a:endParaRPr sz="3000"/>
          </a:p>
          <a:p>
            <a:pPr indent="-419100" lvl="0" marL="457200" rtl="0" algn="l">
              <a:spcBef>
                <a:spcPts val="0"/>
              </a:spcBef>
              <a:spcAft>
                <a:spcPts val="0"/>
              </a:spcAft>
              <a:buSzPts val="3000"/>
              <a:buAutoNum type="arabicPeriod"/>
            </a:pPr>
            <a:r>
              <a:rPr lang="en-US" sz="3000"/>
              <a:t>4) We can see the buy signal occurring at the beginning of March and the sell signal through the august -september period</a:t>
            </a:r>
            <a:endParaRPr sz="3000"/>
          </a:p>
          <a:p>
            <a:pPr indent="-419100" lvl="0" marL="457200" rtl="0" algn="l">
              <a:spcBef>
                <a:spcPts val="0"/>
              </a:spcBef>
              <a:spcAft>
                <a:spcPts val="0"/>
              </a:spcAft>
              <a:buSzPts val="3000"/>
              <a:buAutoNum type="arabicPeriod"/>
            </a:pPr>
            <a:r>
              <a:t/>
            </a:r>
            <a:endParaRPr sz="3000"/>
          </a:p>
        </p:txBody>
      </p:sp>
      <p:pic>
        <p:nvPicPr>
          <p:cNvPr id="833" name="Google Shape;833;p75"/>
          <p:cNvPicPr preferRelativeResize="0"/>
          <p:nvPr/>
        </p:nvPicPr>
        <p:blipFill>
          <a:blip r:embed="rId3">
            <a:alphaModFix/>
          </a:blip>
          <a:stretch>
            <a:fillRect/>
          </a:stretch>
        </p:blipFill>
        <p:spPr>
          <a:xfrm>
            <a:off x="412874" y="2397025"/>
            <a:ext cx="16143424" cy="42895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7" name="Shape 837"/>
        <p:cNvGrpSpPr/>
        <p:nvPr/>
      </p:nvGrpSpPr>
      <p:grpSpPr>
        <a:xfrm>
          <a:off x="0" y="0"/>
          <a:ext cx="0" cy="0"/>
          <a:chOff x="0" y="0"/>
          <a:chExt cx="0" cy="0"/>
        </a:xfrm>
      </p:grpSpPr>
      <p:sp>
        <p:nvSpPr>
          <p:cNvPr id="838" name="Google Shape;838;p76"/>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39" name="Google Shape;839;p76"/>
          <p:cNvGrpSpPr/>
          <p:nvPr/>
        </p:nvGrpSpPr>
        <p:grpSpPr>
          <a:xfrm>
            <a:off x="12009979" y="1"/>
            <a:ext cx="6278019" cy="4860925"/>
            <a:chOff x="12010104" y="1"/>
            <a:chExt cx="6278019" cy="4860925"/>
          </a:xfrm>
        </p:grpSpPr>
        <p:sp>
          <p:nvSpPr>
            <p:cNvPr id="840" name="Google Shape;840;p76"/>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1" name="Google Shape;841;p76"/>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42" name="Google Shape;842;p76"/>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TCS(long run)</a:t>
            </a:r>
            <a:endParaRPr sz="8500">
              <a:latin typeface="Trebuchet MS"/>
              <a:ea typeface="Trebuchet MS"/>
              <a:cs typeface="Trebuchet MS"/>
              <a:sym typeface="Trebuchet MS"/>
            </a:endParaRPr>
          </a:p>
        </p:txBody>
      </p:sp>
      <p:sp>
        <p:nvSpPr>
          <p:cNvPr id="843" name="Google Shape;843;p76"/>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844" name="Google Shape;844;p76"/>
          <p:cNvSpPr txBox="1"/>
          <p:nvPr>
            <p:ph idx="1" type="body"/>
          </p:nvPr>
        </p:nvSpPr>
        <p:spPr>
          <a:xfrm>
            <a:off x="406200" y="7372775"/>
            <a:ext cx="17475600" cy="15237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a:t>
            </a:r>
            <a:r>
              <a:rPr lang="en-US" sz="3000"/>
              <a:t>We have considered a 28 day period for the long run</a:t>
            </a:r>
            <a:endParaRPr sz="3000"/>
          </a:p>
          <a:p>
            <a:pPr indent="-419100" lvl="0" marL="457200" rtl="0" algn="l">
              <a:spcBef>
                <a:spcPts val="0"/>
              </a:spcBef>
              <a:spcAft>
                <a:spcPts val="0"/>
              </a:spcAft>
              <a:buSzPts val="3000"/>
              <a:buAutoNum type="arabicPeriod"/>
            </a:pPr>
            <a:r>
              <a:rPr lang="en-US" sz="3000"/>
              <a:t>1) The buy signal is seen consistently in the May-June period and the sell signal occurs multiple times in the june-july period.</a:t>
            </a:r>
            <a:endParaRPr sz="3000"/>
          </a:p>
        </p:txBody>
      </p:sp>
      <p:pic>
        <p:nvPicPr>
          <p:cNvPr id="845" name="Google Shape;845;p76"/>
          <p:cNvPicPr preferRelativeResize="0"/>
          <p:nvPr/>
        </p:nvPicPr>
        <p:blipFill>
          <a:blip r:embed="rId3">
            <a:alphaModFix/>
          </a:blip>
          <a:stretch>
            <a:fillRect/>
          </a:stretch>
        </p:blipFill>
        <p:spPr>
          <a:xfrm>
            <a:off x="700173" y="2535250"/>
            <a:ext cx="16235701" cy="4113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9" name="Shape 849"/>
        <p:cNvGrpSpPr/>
        <p:nvPr/>
      </p:nvGrpSpPr>
      <p:grpSpPr>
        <a:xfrm>
          <a:off x="0" y="0"/>
          <a:ext cx="0" cy="0"/>
          <a:chOff x="0" y="0"/>
          <a:chExt cx="0" cy="0"/>
        </a:xfrm>
      </p:grpSpPr>
      <p:sp>
        <p:nvSpPr>
          <p:cNvPr id="850" name="Google Shape;850;p77"/>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51" name="Google Shape;851;p77"/>
          <p:cNvGrpSpPr/>
          <p:nvPr/>
        </p:nvGrpSpPr>
        <p:grpSpPr>
          <a:xfrm>
            <a:off x="12009979" y="1"/>
            <a:ext cx="6278019" cy="4860925"/>
            <a:chOff x="12010104" y="1"/>
            <a:chExt cx="6278019" cy="4860925"/>
          </a:xfrm>
        </p:grpSpPr>
        <p:sp>
          <p:nvSpPr>
            <p:cNvPr id="852" name="Google Shape;852;p77"/>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3" name="Google Shape;853;p77"/>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54" name="Google Shape;854;p77"/>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Sunpharma(short run)</a:t>
            </a:r>
            <a:endParaRPr sz="8500">
              <a:latin typeface="Trebuchet MS"/>
              <a:ea typeface="Trebuchet MS"/>
              <a:cs typeface="Trebuchet MS"/>
              <a:sym typeface="Trebuchet MS"/>
            </a:endParaRPr>
          </a:p>
        </p:txBody>
      </p:sp>
      <p:sp>
        <p:nvSpPr>
          <p:cNvPr id="855" name="Google Shape;855;p77"/>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856" name="Google Shape;856;p77"/>
          <p:cNvSpPr txBox="1"/>
          <p:nvPr>
            <p:ph idx="1" type="body"/>
          </p:nvPr>
        </p:nvSpPr>
        <p:spPr>
          <a:xfrm>
            <a:off x="406200" y="7372775"/>
            <a:ext cx="17475600" cy="2586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a:t>
            </a:r>
            <a:r>
              <a:rPr lang="en-US" sz="3000"/>
              <a:t>We have considered a 14 day period for the short run</a:t>
            </a:r>
            <a:endParaRPr sz="3000"/>
          </a:p>
          <a:p>
            <a:pPr indent="-419100" lvl="0" marL="457200" rtl="0" algn="l">
              <a:spcBef>
                <a:spcPts val="0"/>
              </a:spcBef>
              <a:spcAft>
                <a:spcPts val="0"/>
              </a:spcAft>
              <a:buSzPts val="3000"/>
              <a:buAutoNum type="arabicPeriod"/>
            </a:pPr>
            <a:r>
              <a:rPr lang="en-US" sz="3000"/>
              <a:t>2) When the %K line crosses the %D line when the stock is oversold, it is a buy signal</a:t>
            </a:r>
            <a:endParaRPr sz="3000"/>
          </a:p>
          <a:p>
            <a:pPr indent="-419100" lvl="0" marL="457200" rtl="0" algn="l">
              <a:spcBef>
                <a:spcPts val="0"/>
              </a:spcBef>
              <a:spcAft>
                <a:spcPts val="0"/>
              </a:spcAft>
              <a:buSzPts val="3000"/>
              <a:buAutoNum type="arabicPeriod"/>
            </a:pPr>
            <a:r>
              <a:rPr lang="en-US" sz="3000"/>
              <a:t>3) When the %K line falls below the %D line when the stock is overbought, it is a sell signal</a:t>
            </a:r>
            <a:endParaRPr sz="3000"/>
          </a:p>
          <a:p>
            <a:pPr indent="-419100" lvl="0" marL="457200" rtl="0" algn="l">
              <a:spcBef>
                <a:spcPts val="0"/>
              </a:spcBef>
              <a:spcAft>
                <a:spcPts val="0"/>
              </a:spcAft>
              <a:buSzPts val="3000"/>
              <a:buAutoNum type="arabicPeriod"/>
            </a:pPr>
            <a:r>
              <a:rPr lang="en-US" sz="3000"/>
              <a:t>4) We can see that in June the stock is clearly oversold and hence should be bought</a:t>
            </a:r>
            <a:endParaRPr sz="3000"/>
          </a:p>
          <a:p>
            <a:pPr indent="-419100" lvl="0" marL="457200" rtl="0" algn="l">
              <a:spcBef>
                <a:spcPts val="0"/>
              </a:spcBef>
              <a:spcAft>
                <a:spcPts val="0"/>
              </a:spcAft>
              <a:buSzPts val="3000"/>
              <a:buAutoNum type="arabicPeriod"/>
            </a:pPr>
            <a:r>
              <a:t/>
            </a:r>
            <a:endParaRPr sz="3000"/>
          </a:p>
        </p:txBody>
      </p:sp>
      <p:pic>
        <p:nvPicPr>
          <p:cNvPr id="857" name="Google Shape;857;p77"/>
          <p:cNvPicPr preferRelativeResize="0"/>
          <p:nvPr/>
        </p:nvPicPr>
        <p:blipFill>
          <a:blip r:embed="rId3">
            <a:alphaModFix/>
          </a:blip>
          <a:stretch>
            <a:fillRect/>
          </a:stretch>
        </p:blipFill>
        <p:spPr>
          <a:xfrm>
            <a:off x="719125" y="2364650"/>
            <a:ext cx="16438200" cy="47267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1" name="Shape 861"/>
        <p:cNvGrpSpPr/>
        <p:nvPr/>
      </p:nvGrpSpPr>
      <p:grpSpPr>
        <a:xfrm>
          <a:off x="0" y="0"/>
          <a:ext cx="0" cy="0"/>
          <a:chOff x="0" y="0"/>
          <a:chExt cx="0" cy="0"/>
        </a:xfrm>
      </p:grpSpPr>
      <p:sp>
        <p:nvSpPr>
          <p:cNvPr id="862" name="Google Shape;862;p78"/>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863" name="Google Shape;863;p78"/>
          <p:cNvGrpSpPr/>
          <p:nvPr/>
        </p:nvGrpSpPr>
        <p:grpSpPr>
          <a:xfrm>
            <a:off x="12009979" y="1"/>
            <a:ext cx="6278019" cy="4860925"/>
            <a:chOff x="12010104" y="1"/>
            <a:chExt cx="6278019" cy="4860925"/>
          </a:xfrm>
        </p:grpSpPr>
        <p:sp>
          <p:nvSpPr>
            <p:cNvPr id="864" name="Google Shape;864;p78"/>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65" name="Google Shape;865;p78"/>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66" name="Google Shape;866;p78"/>
          <p:cNvSpPr txBox="1"/>
          <p:nvPr>
            <p:ph type="title"/>
          </p:nvPr>
        </p:nvSpPr>
        <p:spPr>
          <a:xfrm>
            <a:off x="500954" y="440825"/>
            <a:ext cx="16438200" cy="13212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US" sz="8500"/>
              <a:t>SO for Sunpharma(long run)</a:t>
            </a:r>
            <a:endParaRPr sz="8500">
              <a:latin typeface="Trebuchet MS"/>
              <a:ea typeface="Trebuchet MS"/>
              <a:cs typeface="Trebuchet MS"/>
              <a:sym typeface="Trebuchet MS"/>
            </a:endParaRPr>
          </a:p>
        </p:txBody>
      </p:sp>
      <p:sp>
        <p:nvSpPr>
          <p:cNvPr id="867" name="Google Shape;867;p78"/>
          <p:cNvSpPr txBox="1"/>
          <p:nvPr/>
        </p:nvSpPr>
        <p:spPr>
          <a:xfrm>
            <a:off x="1281125" y="7403525"/>
            <a:ext cx="1623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868" name="Google Shape;868;p78"/>
          <p:cNvSpPr txBox="1"/>
          <p:nvPr>
            <p:ph idx="1" type="body"/>
          </p:nvPr>
        </p:nvSpPr>
        <p:spPr>
          <a:xfrm>
            <a:off x="406200" y="7372775"/>
            <a:ext cx="17475600" cy="2586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419100" lvl="0" marL="457200" rtl="0" algn="l">
              <a:spcBef>
                <a:spcPts val="0"/>
              </a:spcBef>
              <a:spcAft>
                <a:spcPts val="0"/>
              </a:spcAft>
              <a:buSzPts val="3000"/>
              <a:buAutoNum type="arabicPeriod"/>
            </a:pPr>
            <a:r>
              <a:rPr lang="en-US" sz="3000"/>
              <a:t>1) </a:t>
            </a:r>
            <a:r>
              <a:rPr lang="en-US" sz="3000"/>
              <a:t>We have considered a 28 day period for the long run</a:t>
            </a:r>
            <a:endParaRPr sz="3000"/>
          </a:p>
          <a:p>
            <a:pPr indent="-419100" lvl="0" marL="457200" rtl="0" algn="l">
              <a:spcBef>
                <a:spcPts val="0"/>
              </a:spcBef>
              <a:spcAft>
                <a:spcPts val="0"/>
              </a:spcAft>
              <a:buSzPts val="3000"/>
              <a:buAutoNum type="arabicPeriod"/>
            </a:pPr>
            <a:r>
              <a:rPr lang="en-US" sz="3000"/>
              <a:t>2) In the june to August period, the %K line is consistently alive the %D lie and hence indicates that the stock is oversold and must be bought</a:t>
            </a:r>
            <a:endParaRPr sz="3000"/>
          </a:p>
          <a:p>
            <a:pPr indent="-419100" lvl="0" marL="457200" rtl="0" algn="l">
              <a:spcBef>
                <a:spcPts val="0"/>
              </a:spcBef>
              <a:spcAft>
                <a:spcPts val="0"/>
              </a:spcAft>
              <a:buSzPts val="3000"/>
              <a:buAutoNum type="arabicPeriod"/>
            </a:pPr>
            <a:r>
              <a:rPr lang="en-US" sz="3000"/>
              <a:t>3) The opposite happens in the April-May period where we can see multiple drops in the %K line, indicating that the stock is overbought and hence must be sold.</a:t>
            </a:r>
            <a:endParaRPr sz="3000"/>
          </a:p>
        </p:txBody>
      </p:sp>
      <p:pic>
        <p:nvPicPr>
          <p:cNvPr id="869" name="Google Shape;869;p78"/>
          <p:cNvPicPr preferRelativeResize="0"/>
          <p:nvPr/>
        </p:nvPicPr>
        <p:blipFill>
          <a:blip r:embed="rId3">
            <a:alphaModFix/>
          </a:blip>
          <a:stretch>
            <a:fillRect/>
          </a:stretch>
        </p:blipFill>
        <p:spPr>
          <a:xfrm>
            <a:off x="606300" y="2515650"/>
            <a:ext cx="16910526" cy="45995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4550"/>
        </a:solidFill>
      </p:bgPr>
    </p:bg>
    <p:spTree>
      <p:nvGrpSpPr>
        <p:cNvPr id="873" name="Shape 873"/>
        <p:cNvGrpSpPr/>
        <p:nvPr/>
      </p:nvGrpSpPr>
      <p:grpSpPr>
        <a:xfrm>
          <a:off x="0" y="0"/>
          <a:ext cx="0" cy="0"/>
          <a:chOff x="0" y="0"/>
          <a:chExt cx="0" cy="0"/>
        </a:xfrm>
      </p:grpSpPr>
      <p:sp>
        <p:nvSpPr>
          <p:cNvPr id="874" name="Google Shape;874;p79"/>
          <p:cNvSpPr txBox="1"/>
          <p:nvPr>
            <p:ph type="title"/>
          </p:nvPr>
        </p:nvSpPr>
        <p:spPr>
          <a:xfrm>
            <a:off x="849055" y="941475"/>
            <a:ext cx="16588500" cy="2062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solidFill>
                  <a:schemeClr val="dk2"/>
                </a:solidFill>
              </a:rPr>
              <a:t>Portfolio</a:t>
            </a:r>
            <a:endParaRPr>
              <a:solidFill>
                <a:schemeClr val="dk2"/>
              </a:solidFill>
            </a:endParaRPr>
          </a:p>
          <a:p>
            <a:pPr indent="0" lvl="0" marL="0" rtl="0" algn="l">
              <a:spcBef>
                <a:spcPts val="0"/>
              </a:spcBef>
              <a:spcAft>
                <a:spcPts val="0"/>
              </a:spcAft>
              <a:buNone/>
            </a:pPr>
            <a:r>
              <a:t/>
            </a:r>
            <a:endParaRPr sz="4800">
              <a:solidFill>
                <a:schemeClr val="dk2"/>
              </a:solidFill>
            </a:endParaRPr>
          </a:p>
          <a:p>
            <a:pPr indent="0" lvl="0" marL="0" rtl="0" algn="ctr">
              <a:spcBef>
                <a:spcPts val="0"/>
              </a:spcBef>
              <a:spcAft>
                <a:spcPts val="0"/>
              </a:spcAft>
              <a:buNone/>
            </a:pPr>
            <a:r>
              <a:rPr b="0" lang="en-US" sz="3000">
                <a:solidFill>
                  <a:schemeClr val="dk2"/>
                </a:solidFill>
              </a:rPr>
              <a:t>Equal-weighted portfolio of the five selected securities</a:t>
            </a:r>
            <a:endParaRPr b="0" sz="3000">
              <a:solidFill>
                <a:schemeClr val="dk2"/>
              </a:solidFill>
            </a:endParaRPr>
          </a:p>
        </p:txBody>
      </p:sp>
      <p:graphicFrame>
        <p:nvGraphicFramePr>
          <p:cNvPr id="875" name="Google Shape;875;p79"/>
          <p:cNvGraphicFramePr/>
          <p:nvPr/>
        </p:nvGraphicFramePr>
        <p:xfrm>
          <a:off x="951800" y="3448200"/>
          <a:ext cx="3000000" cy="3000000"/>
        </p:xfrm>
        <a:graphic>
          <a:graphicData uri="http://schemas.openxmlformats.org/drawingml/2006/table">
            <a:tbl>
              <a:tblPr>
                <a:noFill/>
                <a:tableStyleId>{60817ACE-D375-4301-943B-2C928DA56F62}</a:tableStyleId>
              </a:tblPr>
              <a:tblGrid>
                <a:gridCol w="8191500"/>
                <a:gridCol w="8191500"/>
              </a:tblGrid>
              <a:tr h="847650">
                <a:tc>
                  <a:txBody>
                    <a:bodyPr/>
                    <a:lstStyle/>
                    <a:p>
                      <a:pPr indent="0" lvl="0" marL="0" rtl="0" algn="ctr">
                        <a:spcBef>
                          <a:spcPts val="0"/>
                        </a:spcBef>
                        <a:spcAft>
                          <a:spcPts val="0"/>
                        </a:spcAft>
                        <a:buNone/>
                      </a:pPr>
                      <a:r>
                        <a:rPr lang="en-US" sz="3600">
                          <a:solidFill>
                            <a:schemeClr val="dk2"/>
                          </a:solidFill>
                        </a:rPr>
                        <a:t>3-month Return</a:t>
                      </a:r>
                      <a:endParaRPr sz="3600">
                        <a:solidFill>
                          <a:schemeClr val="dk2"/>
                        </a:solidFill>
                      </a:endParaRPr>
                    </a:p>
                  </a:txBody>
                  <a:tcPr marT="91425" marB="91425" marR="91425" marL="91425" anchor="ctr"/>
                </a:tc>
                <a:tc>
                  <a:txBody>
                    <a:bodyPr/>
                    <a:lstStyle/>
                    <a:p>
                      <a:pPr indent="0" lvl="0" marL="0" rtl="0" algn="ctr">
                        <a:spcBef>
                          <a:spcPts val="0"/>
                        </a:spcBef>
                        <a:spcAft>
                          <a:spcPts val="0"/>
                        </a:spcAft>
                        <a:buNone/>
                      </a:pPr>
                      <a:r>
                        <a:rPr lang="en-US" sz="3600">
                          <a:solidFill>
                            <a:schemeClr val="dk2"/>
                          </a:solidFill>
                        </a:rPr>
                        <a:t>-3.98%</a:t>
                      </a:r>
                      <a:endParaRPr sz="3600">
                        <a:solidFill>
                          <a:schemeClr val="dk2"/>
                        </a:solidFill>
                      </a:endParaRPr>
                    </a:p>
                  </a:txBody>
                  <a:tcPr marT="91425" marB="91425" marR="91425" marL="91425" anchor="ctr"/>
                </a:tc>
              </a:tr>
              <a:tr h="847650">
                <a:tc>
                  <a:txBody>
                    <a:bodyPr/>
                    <a:lstStyle/>
                    <a:p>
                      <a:pPr indent="0" lvl="0" marL="0" rtl="0" algn="ctr">
                        <a:spcBef>
                          <a:spcPts val="0"/>
                        </a:spcBef>
                        <a:spcAft>
                          <a:spcPts val="0"/>
                        </a:spcAft>
                        <a:buNone/>
                      </a:pPr>
                      <a:r>
                        <a:rPr lang="en-US" sz="3600">
                          <a:solidFill>
                            <a:schemeClr val="dk2"/>
                          </a:solidFill>
                        </a:rPr>
                        <a:t>3-month Standard Deviation</a:t>
                      </a:r>
                      <a:endParaRPr sz="3600">
                        <a:solidFill>
                          <a:schemeClr val="dk2"/>
                        </a:solidFill>
                      </a:endParaRPr>
                    </a:p>
                  </a:txBody>
                  <a:tcPr marT="91425" marB="91425" marR="91425" marL="91425" anchor="ctr"/>
                </a:tc>
                <a:tc>
                  <a:txBody>
                    <a:bodyPr/>
                    <a:lstStyle/>
                    <a:p>
                      <a:pPr indent="0" lvl="0" marL="0" rtl="0" algn="ctr">
                        <a:spcBef>
                          <a:spcPts val="0"/>
                        </a:spcBef>
                        <a:spcAft>
                          <a:spcPts val="0"/>
                        </a:spcAft>
                        <a:buNone/>
                      </a:pPr>
                      <a:r>
                        <a:rPr lang="en-US" sz="3600">
                          <a:solidFill>
                            <a:schemeClr val="dk2"/>
                          </a:solidFill>
                        </a:rPr>
                        <a:t>1.20%</a:t>
                      </a:r>
                      <a:endParaRPr sz="3600">
                        <a:solidFill>
                          <a:schemeClr val="dk2"/>
                        </a:solidFill>
                      </a:endParaRPr>
                    </a:p>
                  </a:txBody>
                  <a:tcPr marT="91425" marB="91425" marR="91425" marL="91425" anchor="ctr"/>
                </a:tc>
              </a:tr>
              <a:tr h="847650">
                <a:tc>
                  <a:txBody>
                    <a:bodyPr/>
                    <a:lstStyle/>
                    <a:p>
                      <a:pPr indent="0" lvl="0" marL="0" rtl="0" algn="ctr">
                        <a:spcBef>
                          <a:spcPts val="0"/>
                        </a:spcBef>
                        <a:spcAft>
                          <a:spcPts val="0"/>
                        </a:spcAft>
                        <a:buNone/>
                      </a:pPr>
                      <a:r>
                        <a:rPr b="1" lang="en-US" sz="3600">
                          <a:solidFill>
                            <a:schemeClr val="dk2"/>
                          </a:solidFill>
                        </a:rPr>
                        <a:t>Annualised Return</a:t>
                      </a:r>
                      <a:endParaRPr b="1" sz="3600">
                        <a:solidFill>
                          <a:schemeClr val="dk2"/>
                        </a:solidFill>
                      </a:endParaRPr>
                    </a:p>
                  </a:txBody>
                  <a:tcPr marT="91425" marB="91425" marR="91425" marL="91425" anchor="ctr"/>
                </a:tc>
                <a:tc>
                  <a:txBody>
                    <a:bodyPr/>
                    <a:lstStyle/>
                    <a:p>
                      <a:pPr indent="0" lvl="0" marL="0" rtl="0" algn="ctr">
                        <a:spcBef>
                          <a:spcPts val="0"/>
                        </a:spcBef>
                        <a:spcAft>
                          <a:spcPts val="0"/>
                        </a:spcAft>
                        <a:buNone/>
                      </a:pPr>
                      <a:r>
                        <a:rPr b="1" lang="en-US" sz="3600">
                          <a:solidFill>
                            <a:schemeClr val="dk2"/>
                          </a:solidFill>
                        </a:rPr>
                        <a:t>-14.99%</a:t>
                      </a:r>
                      <a:endParaRPr b="1" sz="3600">
                        <a:solidFill>
                          <a:schemeClr val="dk2"/>
                        </a:solidFill>
                      </a:endParaRPr>
                    </a:p>
                  </a:txBody>
                  <a:tcPr marT="91425" marB="91425" marR="91425" marL="91425" anchor="ctr"/>
                </a:tc>
              </a:tr>
              <a:tr h="847650">
                <a:tc>
                  <a:txBody>
                    <a:bodyPr/>
                    <a:lstStyle/>
                    <a:p>
                      <a:pPr indent="0" lvl="0" marL="0" rtl="0" algn="ctr">
                        <a:spcBef>
                          <a:spcPts val="0"/>
                        </a:spcBef>
                        <a:spcAft>
                          <a:spcPts val="0"/>
                        </a:spcAft>
                        <a:buNone/>
                      </a:pPr>
                      <a:r>
                        <a:rPr b="1" lang="en-US" sz="3600">
                          <a:solidFill>
                            <a:schemeClr val="dk2"/>
                          </a:solidFill>
                        </a:rPr>
                        <a:t>Annualised Risk</a:t>
                      </a:r>
                      <a:endParaRPr b="1" sz="3600">
                        <a:solidFill>
                          <a:schemeClr val="dk2"/>
                        </a:solidFill>
                      </a:endParaRPr>
                    </a:p>
                  </a:txBody>
                  <a:tcPr marT="91425" marB="91425" marR="91425" marL="91425" anchor="ctr"/>
                </a:tc>
                <a:tc>
                  <a:txBody>
                    <a:bodyPr/>
                    <a:lstStyle/>
                    <a:p>
                      <a:pPr indent="0" lvl="0" marL="0" rtl="0" algn="ctr">
                        <a:spcBef>
                          <a:spcPts val="0"/>
                        </a:spcBef>
                        <a:spcAft>
                          <a:spcPts val="0"/>
                        </a:spcAft>
                        <a:buNone/>
                      </a:pPr>
                      <a:r>
                        <a:rPr b="1" lang="en-US" sz="3600">
                          <a:solidFill>
                            <a:schemeClr val="dk2"/>
                          </a:solidFill>
                        </a:rPr>
                        <a:t>4.89%</a:t>
                      </a:r>
                      <a:endParaRPr b="1" sz="3600">
                        <a:solidFill>
                          <a:schemeClr val="dk2"/>
                        </a:solidFill>
                      </a:endParaRPr>
                    </a:p>
                  </a:txBody>
                  <a:tcPr marT="91425" marB="91425" marR="91425" marL="91425" anchor="ctr"/>
                </a:tc>
              </a:tr>
            </a:tbl>
          </a:graphicData>
        </a:graphic>
      </p:graphicFrame>
      <p:sp>
        <p:nvSpPr>
          <p:cNvPr id="876" name="Google Shape;876;p79"/>
          <p:cNvSpPr/>
          <p:nvPr/>
        </p:nvSpPr>
        <p:spPr>
          <a:xfrm>
            <a:off x="14328902" y="2317172"/>
            <a:ext cx="3959225" cy="6340475"/>
          </a:xfrm>
          <a:custGeom>
            <a:rect b="b" l="l" r="r" t="t"/>
            <a:pathLst>
              <a:path extrusionOk="0" h="6340475" w="3959225">
                <a:moveTo>
                  <a:pt x="3959097" y="6340048"/>
                </a:moveTo>
                <a:lnTo>
                  <a:pt x="1830194" y="6340048"/>
                </a:lnTo>
                <a:lnTo>
                  <a:pt x="0" y="3170023"/>
                </a:lnTo>
                <a:lnTo>
                  <a:pt x="1830193" y="0"/>
                </a:lnTo>
                <a:lnTo>
                  <a:pt x="3959097" y="0"/>
                </a:lnTo>
                <a:lnTo>
                  <a:pt x="3959097" y="6340048"/>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7" name="Google Shape;877;p79"/>
          <p:cNvSpPr/>
          <p:nvPr/>
        </p:nvSpPr>
        <p:spPr>
          <a:xfrm>
            <a:off x="12122944" y="7035126"/>
            <a:ext cx="4970144" cy="3252470"/>
          </a:xfrm>
          <a:custGeom>
            <a:rect b="b" l="l" r="r" t="t"/>
            <a:pathLst>
              <a:path extrusionOk="0" h="3252470" w="4970144">
                <a:moveTo>
                  <a:pt x="4335200" y="3251873"/>
                </a:moveTo>
                <a:lnTo>
                  <a:pt x="634953" y="3251873"/>
                </a:lnTo>
                <a:lnTo>
                  <a:pt x="0" y="2152088"/>
                </a:lnTo>
                <a:lnTo>
                  <a:pt x="1242494" y="0"/>
                </a:lnTo>
                <a:lnTo>
                  <a:pt x="3727485" y="0"/>
                </a:lnTo>
                <a:lnTo>
                  <a:pt x="4969979" y="2151786"/>
                </a:lnTo>
                <a:lnTo>
                  <a:pt x="4969979" y="2152391"/>
                </a:lnTo>
                <a:lnTo>
                  <a:pt x="4335200" y="3251873"/>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8" name="Google Shape;878;p79"/>
          <p:cNvSpPr/>
          <p:nvPr/>
        </p:nvSpPr>
        <p:spPr>
          <a:xfrm>
            <a:off x="16614522" y="8657641"/>
            <a:ext cx="2272030" cy="1967865"/>
          </a:xfrm>
          <a:custGeom>
            <a:rect b="b" l="l" r="r" t="t"/>
            <a:pathLst>
              <a:path extrusionOk="0" h="1967865" w="2272030">
                <a:moveTo>
                  <a:pt x="1703699" y="1967285"/>
                </a:moveTo>
                <a:lnTo>
                  <a:pt x="567819" y="1967285"/>
                </a:lnTo>
                <a:lnTo>
                  <a:pt x="0" y="983782"/>
                </a:lnTo>
                <a:lnTo>
                  <a:pt x="0" y="983502"/>
                </a:lnTo>
                <a:lnTo>
                  <a:pt x="567819" y="0"/>
                </a:lnTo>
                <a:lnTo>
                  <a:pt x="1703618" y="0"/>
                </a:lnTo>
                <a:lnTo>
                  <a:pt x="2271518" y="983502"/>
                </a:lnTo>
                <a:lnTo>
                  <a:pt x="2271518" y="983782"/>
                </a:lnTo>
                <a:lnTo>
                  <a:pt x="1703699" y="1967285"/>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9" name="Google Shape;879;p79"/>
          <p:cNvSpPr/>
          <p:nvPr/>
        </p:nvSpPr>
        <p:spPr>
          <a:xfrm>
            <a:off x="13737768" y="373605"/>
            <a:ext cx="3799840" cy="3290570"/>
          </a:xfrm>
          <a:custGeom>
            <a:rect b="b" l="l" r="r" t="t"/>
            <a:pathLst>
              <a:path extrusionOk="0" h="3290570" w="3799840">
                <a:moveTo>
                  <a:pt x="2849747" y="3290487"/>
                </a:moveTo>
                <a:lnTo>
                  <a:pt x="949871" y="3290487"/>
                </a:lnTo>
                <a:lnTo>
                  <a:pt x="0" y="1645243"/>
                </a:lnTo>
                <a:lnTo>
                  <a:pt x="949871" y="0"/>
                </a:lnTo>
                <a:lnTo>
                  <a:pt x="2849613" y="0"/>
                </a:lnTo>
                <a:lnTo>
                  <a:pt x="3799485" y="1645012"/>
                </a:lnTo>
                <a:lnTo>
                  <a:pt x="3799485" y="1645475"/>
                </a:lnTo>
                <a:lnTo>
                  <a:pt x="2849747" y="3290487"/>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transition spd="med">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83" name="Shape 883"/>
        <p:cNvGrpSpPr/>
        <p:nvPr/>
      </p:nvGrpSpPr>
      <p:grpSpPr>
        <a:xfrm>
          <a:off x="0" y="0"/>
          <a:ext cx="0" cy="0"/>
          <a:chOff x="0" y="0"/>
          <a:chExt cx="0" cy="0"/>
        </a:xfrm>
      </p:grpSpPr>
      <p:sp>
        <p:nvSpPr>
          <p:cNvPr id="884" name="Google Shape;884;p80"/>
          <p:cNvSpPr txBox="1"/>
          <p:nvPr/>
        </p:nvSpPr>
        <p:spPr>
          <a:xfrm>
            <a:off x="6590250" y="3931300"/>
            <a:ext cx="4303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chemeClr val="lt1"/>
                </a:solidFill>
                <a:latin typeface="Lato"/>
                <a:ea typeface="Lato"/>
                <a:cs typeface="Lato"/>
                <a:sym typeface="Lato"/>
              </a:rPr>
              <a:t>Thank you</a:t>
            </a:r>
            <a:endParaRPr sz="60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22"/>
          <p:cNvSpPr/>
          <p:nvPr/>
        </p:nvSpPr>
        <p:spPr>
          <a:xfrm>
            <a:off x="0" y="1"/>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4" name="Google Shape;224;p22"/>
          <p:cNvSpPr/>
          <p:nvPr/>
        </p:nvSpPr>
        <p:spPr>
          <a:xfrm>
            <a:off x="1026312" y="3943882"/>
            <a:ext cx="16235680" cy="4531995"/>
          </a:xfrm>
          <a:custGeom>
            <a:rect b="b" l="l" r="r" t="t"/>
            <a:pathLst>
              <a:path extrusionOk="0" h="4531995" w="16235680">
                <a:moveTo>
                  <a:pt x="8115300" y="0"/>
                </a:moveTo>
                <a:lnTo>
                  <a:pt x="0" y="0"/>
                </a:lnTo>
                <a:lnTo>
                  <a:pt x="0" y="4531804"/>
                </a:lnTo>
                <a:lnTo>
                  <a:pt x="8115300" y="4531804"/>
                </a:lnTo>
                <a:lnTo>
                  <a:pt x="8115300" y="0"/>
                </a:lnTo>
                <a:close/>
              </a:path>
              <a:path extrusionOk="0" h="4531995" w="16235680">
                <a:moveTo>
                  <a:pt x="16235363" y="0"/>
                </a:moveTo>
                <a:lnTo>
                  <a:pt x="8120062" y="0"/>
                </a:lnTo>
                <a:lnTo>
                  <a:pt x="8120062" y="4531804"/>
                </a:lnTo>
                <a:lnTo>
                  <a:pt x="16235363" y="4531804"/>
                </a:lnTo>
                <a:lnTo>
                  <a:pt x="16235363" y="0"/>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225" name="Google Shape;225;p22"/>
          <p:cNvGrpSpPr/>
          <p:nvPr/>
        </p:nvGrpSpPr>
        <p:grpSpPr>
          <a:xfrm>
            <a:off x="12010104" y="1"/>
            <a:ext cx="6278019" cy="4860925"/>
            <a:chOff x="12010104" y="1"/>
            <a:chExt cx="6278019" cy="4860925"/>
          </a:xfrm>
        </p:grpSpPr>
        <p:sp>
          <p:nvSpPr>
            <p:cNvPr id="226" name="Google Shape;226;p22"/>
            <p:cNvSpPr/>
            <p:nvPr/>
          </p:nvSpPr>
          <p:spPr>
            <a:xfrm>
              <a:off x="13585948" y="1"/>
              <a:ext cx="4702175" cy="4860925"/>
            </a:xfrm>
            <a:custGeom>
              <a:rect b="b" l="l" r="r" t="t"/>
              <a:pathLst>
                <a:path extrusionOk="0" h="4860925" w="4702175">
                  <a:moveTo>
                    <a:pt x="4657730" y="4860668"/>
                  </a:moveTo>
                  <a:lnTo>
                    <a:pt x="1552505" y="4860668"/>
                  </a:lnTo>
                  <a:lnTo>
                    <a:pt x="0" y="2171621"/>
                  </a:lnTo>
                  <a:lnTo>
                    <a:pt x="1253772" y="0"/>
                  </a:lnTo>
                  <a:lnTo>
                    <a:pt x="4702050" y="0"/>
                  </a:lnTo>
                  <a:lnTo>
                    <a:pt x="4702050" y="4783904"/>
                  </a:lnTo>
                  <a:lnTo>
                    <a:pt x="4657730" y="4860668"/>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7" name="Google Shape;227;p22"/>
            <p:cNvSpPr/>
            <p:nvPr/>
          </p:nvSpPr>
          <p:spPr>
            <a:xfrm>
              <a:off x="12010104" y="306852"/>
              <a:ext cx="3152140" cy="2729865"/>
            </a:xfrm>
            <a:custGeom>
              <a:rect b="b" l="l" r="r" t="t"/>
              <a:pathLst>
                <a:path extrusionOk="0" h="2729865" w="3152140">
                  <a:moveTo>
                    <a:pt x="2363852" y="2729571"/>
                  </a:moveTo>
                  <a:lnTo>
                    <a:pt x="787840" y="2729571"/>
                  </a:lnTo>
                  <a:lnTo>
                    <a:pt x="0" y="1364978"/>
                  </a:lnTo>
                  <a:lnTo>
                    <a:pt x="0" y="1364593"/>
                  </a:lnTo>
                  <a:lnTo>
                    <a:pt x="787840" y="0"/>
                  </a:lnTo>
                  <a:lnTo>
                    <a:pt x="2363741" y="0"/>
                  </a:lnTo>
                  <a:lnTo>
                    <a:pt x="3151691" y="1364593"/>
                  </a:lnTo>
                  <a:lnTo>
                    <a:pt x="3151691" y="1364978"/>
                  </a:lnTo>
                  <a:lnTo>
                    <a:pt x="2363852" y="2729571"/>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28" name="Google Shape;228;p22"/>
          <p:cNvSpPr txBox="1"/>
          <p:nvPr>
            <p:ph type="title"/>
          </p:nvPr>
        </p:nvSpPr>
        <p:spPr>
          <a:xfrm>
            <a:off x="6475650" y="4482900"/>
            <a:ext cx="5336700" cy="132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US" sz="8500">
                <a:solidFill>
                  <a:srgbClr val="F4F4F4"/>
                </a:solidFill>
              </a:rPr>
              <a:t>HDFC Bank</a:t>
            </a:r>
            <a:endParaRPr sz="8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 name="Shape 232"/>
        <p:cNvGrpSpPr/>
        <p:nvPr/>
      </p:nvGrpSpPr>
      <p:grpSpPr>
        <a:xfrm>
          <a:off x="0" y="0"/>
          <a:ext cx="0" cy="0"/>
          <a:chOff x="0" y="0"/>
          <a:chExt cx="0" cy="0"/>
        </a:xfrm>
      </p:grpSpPr>
      <p:sp>
        <p:nvSpPr>
          <p:cNvPr id="233" name="Google Shape;233;p23"/>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4" name="Google Shape;234;p23"/>
          <p:cNvSpPr txBox="1"/>
          <p:nvPr>
            <p:ph type="title"/>
          </p:nvPr>
        </p:nvSpPr>
        <p:spPr>
          <a:xfrm>
            <a:off x="1518750" y="0"/>
            <a:ext cx="18511500" cy="936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6000">
                <a:highlight>
                  <a:schemeClr val="lt1"/>
                </a:highlight>
              </a:rPr>
              <a:t>HDFC line chart and 10 day SMA and EMA  </a:t>
            </a:r>
            <a:endParaRPr sz="6000">
              <a:highlight>
                <a:schemeClr val="lt1"/>
              </a:highlight>
              <a:latin typeface="Trebuchet MS"/>
              <a:ea typeface="Trebuchet MS"/>
              <a:cs typeface="Trebuchet MS"/>
              <a:sym typeface="Trebuchet MS"/>
            </a:endParaRPr>
          </a:p>
        </p:txBody>
      </p:sp>
      <p:grpSp>
        <p:nvGrpSpPr>
          <p:cNvPr id="235" name="Google Shape;235;p23"/>
          <p:cNvGrpSpPr/>
          <p:nvPr/>
        </p:nvGrpSpPr>
        <p:grpSpPr>
          <a:xfrm>
            <a:off x="0" y="6077993"/>
            <a:ext cx="6195422" cy="4209415"/>
            <a:chOff x="0" y="6077993"/>
            <a:chExt cx="6195422" cy="4209415"/>
          </a:xfrm>
        </p:grpSpPr>
        <p:sp>
          <p:nvSpPr>
            <p:cNvPr id="236" name="Google Shape;236;p23"/>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7" name="Google Shape;237;p23"/>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8" name="Google Shape;238;p23"/>
            <p:cNvSpPr/>
            <p:nvPr/>
          </p:nvSpPr>
          <p:spPr>
            <a:xfrm>
              <a:off x="4053567" y="8956749"/>
              <a:ext cx="2141855"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39" name="Google Shape;239;p23"/>
          <p:cNvPicPr preferRelativeResize="0"/>
          <p:nvPr/>
        </p:nvPicPr>
        <p:blipFill>
          <a:blip r:embed="rId3">
            <a:alphaModFix/>
          </a:blip>
          <a:stretch>
            <a:fillRect/>
          </a:stretch>
        </p:blipFill>
        <p:spPr>
          <a:xfrm>
            <a:off x="1518750" y="1246013"/>
            <a:ext cx="15040150" cy="740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p24"/>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0045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5" name="Google Shape;245;p24"/>
          <p:cNvSpPr txBox="1"/>
          <p:nvPr>
            <p:ph type="title"/>
          </p:nvPr>
        </p:nvSpPr>
        <p:spPr>
          <a:xfrm>
            <a:off x="1135125" y="-46925"/>
            <a:ext cx="18111300" cy="1167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7500">
                <a:highlight>
                  <a:schemeClr val="lt1"/>
                </a:highlight>
              </a:rPr>
              <a:t>HDFC  primary and secondary trends  </a:t>
            </a:r>
            <a:endParaRPr sz="7500">
              <a:highlight>
                <a:schemeClr val="lt1"/>
              </a:highlight>
              <a:latin typeface="Trebuchet MS"/>
              <a:ea typeface="Trebuchet MS"/>
              <a:cs typeface="Trebuchet MS"/>
              <a:sym typeface="Trebuchet MS"/>
            </a:endParaRPr>
          </a:p>
        </p:txBody>
      </p:sp>
      <p:grpSp>
        <p:nvGrpSpPr>
          <p:cNvPr id="246" name="Google Shape;246;p24"/>
          <p:cNvGrpSpPr/>
          <p:nvPr/>
        </p:nvGrpSpPr>
        <p:grpSpPr>
          <a:xfrm>
            <a:off x="0" y="6077993"/>
            <a:ext cx="6195421" cy="4209415"/>
            <a:chOff x="0" y="6077993"/>
            <a:chExt cx="6195421" cy="4209415"/>
          </a:xfrm>
        </p:grpSpPr>
        <p:sp>
          <p:nvSpPr>
            <p:cNvPr id="247" name="Google Shape;247;p24"/>
            <p:cNvSpPr/>
            <p:nvPr/>
          </p:nvSpPr>
          <p:spPr>
            <a:xfrm>
              <a:off x="0" y="6077993"/>
              <a:ext cx="2820670" cy="4209415"/>
            </a:xfrm>
            <a:custGeom>
              <a:rect b="b" l="l" r="r" t="t"/>
              <a:pathLst>
                <a:path extrusionOk="0" h="4209415" w="2820670">
                  <a:moveTo>
                    <a:pt x="1986087" y="4209005"/>
                  </a:moveTo>
                  <a:lnTo>
                    <a:pt x="0" y="4209005"/>
                  </a:lnTo>
                  <a:lnTo>
                    <a:pt x="0" y="0"/>
                  </a:lnTo>
                  <a:lnTo>
                    <a:pt x="1224306" y="0"/>
                  </a:lnTo>
                  <a:lnTo>
                    <a:pt x="2820107" y="2763649"/>
                  </a:lnTo>
                  <a:lnTo>
                    <a:pt x="2820107" y="2764426"/>
                  </a:lnTo>
                  <a:lnTo>
                    <a:pt x="1986087" y="4209005"/>
                  </a:lnTo>
                  <a:close/>
                </a:path>
              </a:pathLst>
            </a:custGeom>
            <a:solidFill>
              <a:srgbClr val="00A18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8" name="Google Shape;248;p24"/>
            <p:cNvSpPr/>
            <p:nvPr/>
          </p:nvSpPr>
          <p:spPr>
            <a:xfrm>
              <a:off x="1671771" y="7004491"/>
              <a:ext cx="3034665" cy="2628265"/>
            </a:xfrm>
            <a:custGeom>
              <a:rect b="b" l="l" r="r" t="t"/>
              <a:pathLst>
                <a:path extrusionOk="0" h="2628265" w="3034665">
                  <a:moveTo>
                    <a:pt x="2275817" y="2627916"/>
                  </a:moveTo>
                  <a:lnTo>
                    <a:pt x="758499" y="2627916"/>
                  </a:lnTo>
                  <a:lnTo>
                    <a:pt x="0" y="1314143"/>
                  </a:lnTo>
                  <a:lnTo>
                    <a:pt x="0" y="1313774"/>
                  </a:lnTo>
                  <a:lnTo>
                    <a:pt x="758499" y="0"/>
                  </a:lnTo>
                  <a:lnTo>
                    <a:pt x="2275710" y="0"/>
                  </a:lnTo>
                  <a:lnTo>
                    <a:pt x="3034316" y="1313774"/>
                  </a:lnTo>
                  <a:lnTo>
                    <a:pt x="3034316" y="1314143"/>
                  </a:lnTo>
                  <a:lnTo>
                    <a:pt x="2275817" y="2627916"/>
                  </a:lnTo>
                  <a:close/>
                </a:path>
              </a:pathLst>
            </a:custGeom>
            <a:solidFill>
              <a:srgbClr val="F4F4F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49" name="Google Shape;249;p24"/>
            <p:cNvSpPr/>
            <p:nvPr/>
          </p:nvSpPr>
          <p:spPr>
            <a:xfrm>
              <a:off x="4053567" y="8956749"/>
              <a:ext cx="2141854" cy="1330325"/>
            </a:xfrm>
            <a:custGeom>
              <a:rect b="b" l="l" r="r" t="t"/>
              <a:pathLst>
                <a:path extrusionOk="0" h="1330325" w="2141854">
                  <a:moveTo>
                    <a:pt x="1908917" y="1330249"/>
                  </a:moveTo>
                  <a:lnTo>
                    <a:pt x="232550" y="1330249"/>
                  </a:lnTo>
                  <a:lnTo>
                    <a:pt x="0" y="927456"/>
                  </a:lnTo>
                  <a:lnTo>
                    <a:pt x="0" y="927195"/>
                  </a:lnTo>
                  <a:lnTo>
                    <a:pt x="535310" y="0"/>
                  </a:lnTo>
                  <a:lnTo>
                    <a:pt x="1606082" y="0"/>
                  </a:lnTo>
                  <a:lnTo>
                    <a:pt x="2141467" y="927195"/>
                  </a:lnTo>
                  <a:lnTo>
                    <a:pt x="2141467" y="927456"/>
                  </a:lnTo>
                  <a:lnTo>
                    <a:pt x="1908917" y="1330249"/>
                  </a:lnTo>
                  <a:close/>
                </a:path>
              </a:pathLst>
            </a:custGeom>
            <a:solidFill>
              <a:srgbClr val="A3E37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pic>
        <p:nvPicPr>
          <p:cNvPr id="250" name="Google Shape;250;p24"/>
          <p:cNvPicPr preferRelativeResize="0"/>
          <p:nvPr/>
        </p:nvPicPr>
        <p:blipFill>
          <a:blip r:embed="rId3">
            <a:alphaModFix/>
          </a:blip>
          <a:stretch>
            <a:fillRect/>
          </a:stretch>
        </p:blipFill>
        <p:spPr>
          <a:xfrm>
            <a:off x="930051" y="2024076"/>
            <a:ext cx="15743475" cy="65224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