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8" r:id="rId10"/>
    <p:sldId id="266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B93B4-CA91-47C5-A61F-0B24A6F827B6}">
          <p14:sldIdLst>
            <p14:sldId id="256"/>
            <p14:sldId id="257"/>
            <p14:sldId id="258"/>
            <p14:sldId id="259"/>
            <p14:sldId id="263"/>
            <p14:sldId id="260"/>
            <p14:sldId id="264"/>
            <p14:sldId id="265"/>
            <p14:sldId id="268"/>
            <p14:sldId id="266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8" d="100"/>
          <a:sy n="78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E255B-5276-4245-8ABF-6A50AD3D31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C3C8F2-AE79-4BC0-9865-148AFEAAB81F}">
      <dgm:prSet/>
      <dgm:spPr/>
      <dgm:t>
        <a:bodyPr/>
        <a:lstStyle/>
        <a:p>
          <a:r>
            <a:rPr lang="en-US"/>
            <a:t>The objective of this project is to determine:</a:t>
          </a:r>
        </a:p>
      </dgm:t>
    </dgm:pt>
    <dgm:pt modelId="{84BA625E-63E6-4487-AE47-2FCE612B0F53}" type="parTrans" cxnId="{A96E99A7-F78C-4BAF-9476-AD5A62F63015}">
      <dgm:prSet/>
      <dgm:spPr/>
      <dgm:t>
        <a:bodyPr/>
        <a:lstStyle/>
        <a:p>
          <a:endParaRPr lang="en-US"/>
        </a:p>
      </dgm:t>
    </dgm:pt>
    <dgm:pt modelId="{55DB186C-F9EE-45C4-BCCB-B9392B53FF4F}" type="sibTrans" cxnId="{A96E99A7-F78C-4BAF-9476-AD5A62F63015}">
      <dgm:prSet/>
      <dgm:spPr/>
      <dgm:t>
        <a:bodyPr/>
        <a:lstStyle/>
        <a:p>
          <a:endParaRPr lang="en-US"/>
        </a:p>
      </dgm:t>
    </dgm:pt>
    <dgm:pt modelId="{2F802B72-9EE3-4B63-8FB0-F51E96ADB1F6}">
      <dgm:prSet/>
      <dgm:spPr/>
      <dgm:t>
        <a:bodyPr/>
        <a:lstStyle/>
        <a:p>
          <a:r>
            <a:rPr lang="en-GB"/>
            <a:t>What type of employees are leaving? </a:t>
          </a:r>
          <a:endParaRPr lang="en-US"/>
        </a:p>
      </dgm:t>
    </dgm:pt>
    <dgm:pt modelId="{AB2FB9F9-F20D-4524-A4E8-EE7337AA0A2F}" type="parTrans" cxnId="{FAAD8012-BB62-45C8-8A58-7B002A7B2B60}">
      <dgm:prSet/>
      <dgm:spPr/>
      <dgm:t>
        <a:bodyPr/>
        <a:lstStyle/>
        <a:p>
          <a:endParaRPr lang="en-US"/>
        </a:p>
      </dgm:t>
    </dgm:pt>
    <dgm:pt modelId="{9D68DCD3-0368-4E69-9A8A-A39AB8B21CFF}" type="sibTrans" cxnId="{FAAD8012-BB62-45C8-8A58-7B002A7B2B60}">
      <dgm:prSet/>
      <dgm:spPr/>
      <dgm:t>
        <a:bodyPr/>
        <a:lstStyle/>
        <a:p>
          <a:endParaRPr lang="en-US"/>
        </a:p>
      </dgm:t>
    </dgm:pt>
    <dgm:pt modelId="{91ED0BE2-278A-484A-B563-BB0AECBCA0E0}">
      <dgm:prSet/>
      <dgm:spPr/>
      <dgm:t>
        <a:bodyPr/>
        <a:lstStyle/>
        <a:p>
          <a:r>
            <a:rPr lang="en-GB"/>
            <a:t>Which employees are prone to leave next? </a:t>
          </a:r>
          <a:endParaRPr lang="en-US"/>
        </a:p>
      </dgm:t>
    </dgm:pt>
    <dgm:pt modelId="{44DDD5E2-0C16-4D20-940C-0DBAAF4D47D6}" type="parTrans" cxnId="{0B68CEB2-81CB-4A2D-B65C-AA9B0200B0D7}">
      <dgm:prSet/>
      <dgm:spPr/>
      <dgm:t>
        <a:bodyPr/>
        <a:lstStyle/>
        <a:p>
          <a:endParaRPr lang="en-US"/>
        </a:p>
      </dgm:t>
    </dgm:pt>
    <dgm:pt modelId="{5DC3A076-34D9-4A6B-87B0-AC9FBC8D92EC}" type="sibTrans" cxnId="{0B68CEB2-81CB-4A2D-B65C-AA9B0200B0D7}">
      <dgm:prSet/>
      <dgm:spPr/>
      <dgm:t>
        <a:bodyPr/>
        <a:lstStyle/>
        <a:p>
          <a:endParaRPr lang="en-US"/>
        </a:p>
      </dgm:t>
    </dgm:pt>
    <dgm:pt modelId="{B1ADA255-4653-4DA2-9B61-F27A25BAC267}">
      <dgm:prSet/>
      <dgm:spPr/>
      <dgm:t>
        <a:bodyPr/>
        <a:lstStyle/>
        <a:p>
          <a:r>
            <a:rPr lang="en-GB"/>
            <a:t>By understanding what  type of employees are prone to leave the company, we can predict the future employee who would tend to leave the company.</a:t>
          </a:r>
          <a:endParaRPr lang="en-US"/>
        </a:p>
      </dgm:t>
    </dgm:pt>
    <dgm:pt modelId="{674376F3-2023-4C1D-8042-CFB77753563F}" type="parTrans" cxnId="{B3F946C4-064B-4403-A602-BA524A0B6F92}">
      <dgm:prSet/>
      <dgm:spPr/>
      <dgm:t>
        <a:bodyPr/>
        <a:lstStyle/>
        <a:p>
          <a:endParaRPr lang="en-US"/>
        </a:p>
      </dgm:t>
    </dgm:pt>
    <dgm:pt modelId="{2BD84357-D06F-405E-A57B-492934AB60B6}" type="sibTrans" cxnId="{B3F946C4-064B-4403-A602-BA524A0B6F92}">
      <dgm:prSet/>
      <dgm:spPr/>
      <dgm:t>
        <a:bodyPr/>
        <a:lstStyle/>
        <a:p>
          <a:endParaRPr lang="en-US"/>
        </a:p>
      </dgm:t>
    </dgm:pt>
    <dgm:pt modelId="{08FBFF4E-233B-4D0C-93D7-74FA1287D9F1}" type="pres">
      <dgm:prSet presAssocID="{C53E255B-5276-4245-8ABF-6A50AD3D3119}" presName="root" presStyleCnt="0">
        <dgm:presLayoutVars>
          <dgm:dir/>
          <dgm:resizeHandles val="exact"/>
        </dgm:presLayoutVars>
      </dgm:prSet>
      <dgm:spPr/>
    </dgm:pt>
    <dgm:pt modelId="{241B0A87-99A8-4767-81DE-B10010CE3C7A}" type="pres">
      <dgm:prSet presAssocID="{39C3C8F2-AE79-4BC0-9865-148AFEAAB81F}" presName="compNode" presStyleCnt="0"/>
      <dgm:spPr/>
    </dgm:pt>
    <dgm:pt modelId="{0C4C46E1-38C1-400B-B7A6-54B8237ABA79}" type="pres">
      <dgm:prSet presAssocID="{39C3C8F2-AE79-4BC0-9865-148AFEAAB81F}" presName="bgRect" presStyleLbl="bgShp" presStyleIdx="0" presStyleCnt="4"/>
      <dgm:spPr/>
    </dgm:pt>
    <dgm:pt modelId="{B3F93547-BF93-428A-AF20-1A8A3AFE715C}" type="pres">
      <dgm:prSet presAssocID="{39C3C8F2-AE79-4BC0-9865-148AFEAAB8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EC714FE-5037-4A5C-AFD8-27C35B81BB58}" type="pres">
      <dgm:prSet presAssocID="{39C3C8F2-AE79-4BC0-9865-148AFEAAB81F}" presName="spaceRect" presStyleCnt="0"/>
      <dgm:spPr/>
    </dgm:pt>
    <dgm:pt modelId="{F707CB81-6A08-4478-B38D-36391ABD2BF5}" type="pres">
      <dgm:prSet presAssocID="{39C3C8F2-AE79-4BC0-9865-148AFEAAB81F}" presName="parTx" presStyleLbl="revTx" presStyleIdx="0" presStyleCnt="4">
        <dgm:presLayoutVars>
          <dgm:chMax val="0"/>
          <dgm:chPref val="0"/>
        </dgm:presLayoutVars>
      </dgm:prSet>
      <dgm:spPr/>
    </dgm:pt>
    <dgm:pt modelId="{60B267B0-32DA-4103-B198-A4EA5C8DB715}" type="pres">
      <dgm:prSet presAssocID="{55DB186C-F9EE-45C4-BCCB-B9392B53FF4F}" presName="sibTrans" presStyleCnt="0"/>
      <dgm:spPr/>
    </dgm:pt>
    <dgm:pt modelId="{500F9172-1E66-4EFB-9F90-5BF70E3B7491}" type="pres">
      <dgm:prSet presAssocID="{2F802B72-9EE3-4B63-8FB0-F51E96ADB1F6}" presName="compNode" presStyleCnt="0"/>
      <dgm:spPr/>
    </dgm:pt>
    <dgm:pt modelId="{3CD23AF4-297A-4737-964A-AC27A644C9CD}" type="pres">
      <dgm:prSet presAssocID="{2F802B72-9EE3-4B63-8FB0-F51E96ADB1F6}" presName="bgRect" presStyleLbl="bgShp" presStyleIdx="1" presStyleCnt="4"/>
      <dgm:spPr/>
    </dgm:pt>
    <dgm:pt modelId="{443A19D2-A5E3-49B1-8E59-D19678AF6BA6}" type="pres">
      <dgm:prSet presAssocID="{2F802B72-9EE3-4B63-8FB0-F51E96ADB1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1D97C74-22E2-4A6F-A6E4-6AD39F87E78D}" type="pres">
      <dgm:prSet presAssocID="{2F802B72-9EE3-4B63-8FB0-F51E96ADB1F6}" presName="spaceRect" presStyleCnt="0"/>
      <dgm:spPr/>
    </dgm:pt>
    <dgm:pt modelId="{C6B03169-2C69-4828-9D26-7037205328E9}" type="pres">
      <dgm:prSet presAssocID="{2F802B72-9EE3-4B63-8FB0-F51E96ADB1F6}" presName="parTx" presStyleLbl="revTx" presStyleIdx="1" presStyleCnt="4">
        <dgm:presLayoutVars>
          <dgm:chMax val="0"/>
          <dgm:chPref val="0"/>
        </dgm:presLayoutVars>
      </dgm:prSet>
      <dgm:spPr/>
    </dgm:pt>
    <dgm:pt modelId="{95859E53-4388-43EE-8B58-EC05657FDF0C}" type="pres">
      <dgm:prSet presAssocID="{9D68DCD3-0368-4E69-9A8A-A39AB8B21CFF}" presName="sibTrans" presStyleCnt="0"/>
      <dgm:spPr/>
    </dgm:pt>
    <dgm:pt modelId="{7473D3FD-FFCD-4684-9449-241124A1D908}" type="pres">
      <dgm:prSet presAssocID="{91ED0BE2-278A-484A-B563-BB0AECBCA0E0}" presName="compNode" presStyleCnt="0"/>
      <dgm:spPr/>
    </dgm:pt>
    <dgm:pt modelId="{E1946EDC-5E4C-46C2-A61E-E83F2E28FAA7}" type="pres">
      <dgm:prSet presAssocID="{91ED0BE2-278A-484A-B563-BB0AECBCA0E0}" presName="bgRect" presStyleLbl="bgShp" presStyleIdx="2" presStyleCnt="4"/>
      <dgm:spPr/>
    </dgm:pt>
    <dgm:pt modelId="{99BE41B8-2C95-4B4A-8B29-E559BA1E844F}" type="pres">
      <dgm:prSet presAssocID="{91ED0BE2-278A-484A-B563-BB0AECBCA0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1FE29F7C-720B-456C-8493-E959B90558FA}" type="pres">
      <dgm:prSet presAssocID="{91ED0BE2-278A-484A-B563-BB0AECBCA0E0}" presName="spaceRect" presStyleCnt="0"/>
      <dgm:spPr/>
    </dgm:pt>
    <dgm:pt modelId="{3139F9B0-0216-4ABF-A579-65449038535D}" type="pres">
      <dgm:prSet presAssocID="{91ED0BE2-278A-484A-B563-BB0AECBCA0E0}" presName="parTx" presStyleLbl="revTx" presStyleIdx="2" presStyleCnt="4">
        <dgm:presLayoutVars>
          <dgm:chMax val="0"/>
          <dgm:chPref val="0"/>
        </dgm:presLayoutVars>
      </dgm:prSet>
      <dgm:spPr/>
    </dgm:pt>
    <dgm:pt modelId="{FEF583DA-7DA2-41F3-9ED1-EC15EE67DFCB}" type="pres">
      <dgm:prSet presAssocID="{5DC3A076-34D9-4A6B-87B0-AC9FBC8D92EC}" presName="sibTrans" presStyleCnt="0"/>
      <dgm:spPr/>
    </dgm:pt>
    <dgm:pt modelId="{4F802B3B-AB32-4182-B1A3-DC14569F1FE1}" type="pres">
      <dgm:prSet presAssocID="{B1ADA255-4653-4DA2-9B61-F27A25BAC267}" presName="compNode" presStyleCnt="0"/>
      <dgm:spPr/>
    </dgm:pt>
    <dgm:pt modelId="{1FBA28E5-D831-4AB6-AC1F-B94FA330001A}" type="pres">
      <dgm:prSet presAssocID="{B1ADA255-4653-4DA2-9B61-F27A25BAC267}" presName="bgRect" presStyleLbl="bgShp" presStyleIdx="3" presStyleCnt="4"/>
      <dgm:spPr/>
    </dgm:pt>
    <dgm:pt modelId="{9FA027A8-77B1-438C-A01F-ECD3C54371A3}" type="pres">
      <dgm:prSet presAssocID="{B1ADA255-4653-4DA2-9B61-F27A25BAC2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0A44458C-F103-4A6E-A0C8-AB7D830FED7B}" type="pres">
      <dgm:prSet presAssocID="{B1ADA255-4653-4DA2-9B61-F27A25BAC267}" presName="spaceRect" presStyleCnt="0"/>
      <dgm:spPr/>
    </dgm:pt>
    <dgm:pt modelId="{37435425-6F4C-4A34-84ED-8F445A54AC02}" type="pres">
      <dgm:prSet presAssocID="{B1ADA255-4653-4DA2-9B61-F27A25BAC26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BC890F-896A-41D1-86B1-EFDD4FDF2567}" type="presOf" srcId="{C53E255B-5276-4245-8ABF-6A50AD3D3119}" destId="{08FBFF4E-233B-4D0C-93D7-74FA1287D9F1}" srcOrd="0" destOrd="0" presId="urn:microsoft.com/office/officeart/2018/2/layout/IconVerticalSolidList"/>
    <dgm:cxn modelId="{4184AD0F-0D5D-487D-912E-000F1F718F00}" type="presOf" srcId="{B1ADA255-4653-4DA2-9B61-F27A25BAC267}" destId="{37435425-6F4C-4A34-84ED-8F445A54AC02}" srcOrd="0" destOrd="0" presId="urn:microsoft.com/office/officeart/2018/2/layout/IconVerticalSolidList"/>
    <dgm:cxn modelId="{FAAD8012-BB62-45C8-8A58-7B002A7B2B60}" srcId="{C53E255B-5276-4245-8ABF-6A50AD3D3119}" destId="{2F802B72-9EE3-4B63-8FB0-F51E96ADB1F6}" srcOrd="1" destOrd="0" parTransId="{AB2FB9F9-F20D-4524-A4E8-EE7337AA0A2F}" sibTransId="{9D68DCD3-0368-4E69-9A8A-A39AB8B21CFF}"/>
    <dgm:cxn modelId="{E234E270-B02C-425C-A1F8-3B3D571AE819}" type="presOf" srcId="{2F802B72-9EE3-4B63-8FB0-F51E96ADB1F6}" destId="{C6B03169-2C69-4828-9D26-7037205328E9}" srcOrd="0" destOrd="0" presId="urn:microsoft.com/office/officeart/2018/2/layout/IconVerticalSolidList"/>
    <dgm:cxn modelId="{A96E99A7-F78C-4BAF-9476-AD5A62F63015}" srcId="{C53E255B-5276-4245-8ABF-6A50AD3D3119}" destId="{39C3C8F2-AE79-4BC0-9865-148AFEAAB81F}" srcOrd="0" destOrd="0" parTransId="{84BA625E-63E6-4487-AE47-2FCE612B0F53}" sibTransId="{55DB186C-F9EE-45C4-BCCB-B9392B53FF4F}"/>
    <dgm:cxn modelId="{0B68CEB2-81CB-4A2D-B65C-AA9B0200B0D7}" srcId="{C53E255B-5276-4245-8ABF-6A50AD3D3119}" destId="{91ED0BE2-278A-484A-B563-BB0AECBCA0E0}" srcOrd="2" destOrd="0" parTransId="{44DDD5E2-0C16-4D20-940C-0DBAAF4D47D6}" sibTransId="{5DC3A076-34D9-4A6B-87B0-AC9FBC8D92EC}"/>
    <dgm:cxn modelId="{62BF1EC4-3051-4B5F-85A5-8319BD947FCC}" type="presOf" srcId="{91ED0BE2-278A-484A-B563-BB0AECBCA0E0}" destId="{3139F9B0-0216-4ABF-A579-65449038535D}" srcOrd="0" destOrd="0" presId="urn:microsoft.com/office/officeart/2018/2/layout/IconVerticalSolidList"/>
    <dgm:cxn modelId="{B3F946C4-064B-4403-A602-BA524A0B6F92}" srcId="{C53E255B-5276-4245-8ABF-6A50AD3D3119}" destId="{B1ADA255-4653-4DA2-9B61-F27A25BAC267}" srcOrd="3" destOrd="0" parTransId="{674376F3-2023-4C1D-8042-CFB77753563F}" sibTransId="{2BD84357-D06F-405E-A57B-492934AB60B6}"/>
    <dgm:cxn modelId="{F62B29F0-F0C2-4764-969D-3F588CD1CAB6}" type="presOf" srcId="{39C3C8F2-AE79-4BC0-9865-148AFEAAB81F}" destId="{F707CB81-6A08-4478-B38D-36391ABD2BF5}" srcOrd="0" destOrd="0" presId="urn:microsoft.com/office/officeart/2018/2/layout/IconVerticalSolidList"/>
    <dgm:cxn modelId="{5AB18784-0C4D-4FB6-AAEB-5AC2A273BB87}" type="presParOf" srcId="{08FBFF4E-233B-4D0C-93D7-74FA1287D9F1}" destId="{241B0A87-99A8-4767-81DE-B10010CE3C7A}" srcOrd="0" destOrd="0" presId="urn:microsoft.com/office/officeart/2018/2/layout/IconVerticalSolidList"/>
    <dgm:cxn modelId="{91837674-653D-4770-8E2A-B4BC67DF4B7C}" type="presParOf" srcId="{241B0A87-99A8-4767-81DE-B10010CE3C7A}" destId="{0C4C46E1-38C1-400B-B7A6-54B8237ABA79}" srcOrd="0" destOrd="0" presId="urn:microsoft.com/office/officeart/2018/2/layout/IconVerticalSolidList"/>
    <dgm:cxn modelId="{7051066E-A1E5-40B8-8533-83E9C46DEC25}" type="presParOf" srcId="{241B0A87-99A8-4767-81DE-B10010CE3C7A}" destId="{B3F93547-BF93-428A-AF20-1A8A3AFE715C}" srcOrd="1" destOrd="0" presId="urn:microsoft.com/office/officeart/2018/2/layout/IconVerticalSolidList"/>
    <dgm:cxn modelId="{6ED4A17C-3C07-4571-B416-9191DBE61653}" type="presParOf" srcId="{241B0A87-99A8-4767-81DE-B10010CE3C7A}" destId="{4EC714FE-5037-4A5C-AFD8-27C35B81BB58}" srcOrd="2" destOrd="0" presId="urn:microsoft.com/office/officeart/2018/2/layout/IconVerticalSolidList"/>
    <dgm:cxn modelId="{3B33D238-F43C-453C-8781-317103B9B830}" type="presParOf" srcId="{241B0A87-99A8-4767-81DE-B10010CE3C7A}" destId="{F707CB81-6A08-4478-B38D-36391ABD2BF5}" srcOrd="3" destOrd="0" presId="urn:microsoft.com/office/officeart/2018/2/layout/IconVerticalSolidList"/>
    <dgm:cxn modelId="{93F6606B-F190-490B-94DF-D7ACDCB5E81A}" type="presParOf" srcId="{08FBFF4E-233B-4D0C-93D7-74FA1287D9F1}" destId="{60B267B0-32DA-4103-B198-A4EA5C8DB715}" srcOrd="1" destOrd="0" presId="urn:microsoft.com/office/officeart/2018/2/layout/IconVerticalSolidList"/>
    <dgm:cxn modelId="{865EA3BA-68C4-4EDE-ADC9-7EE66AD98FC2}" type="presParOf" srcId="{08FBFF4E-233B-4D0C-93D7-74FA1287D9F1}" destId="{500F9172-1E66-4EFB-9F90-5BF70E3B7491}" srcOrd="2" destOrd="0" presId="urn:microsoft.com/office/officeart/2018/2/layout/IconVerticalSolidList"/>
    <dgm:cxn modelId="{54850D26-55C5-4014-A5E0-0D653216CA55}" type="presParOf" srcId="{500F9172-1E66-4EFB-9F90-5BF70E3B7491}" destId="{3CD23AF4-297A-4737-964A-AC27A644C9CD}" srcOrd="0" destOrd="0" presId="urn:microsoft.com/office/officeart/2018/2/layout/IconVerticalSolidList"/>
    <dgm:cxn modelId="{E21AF45C-BCD1-4047-8D64-6E1A10BFC2EE}" type="presParOf" srcId="{500F9172-1E66-4EFB-9F90-5BF70E3B7491}" destId="{443A19D2-A5E3-49B1-8E59-D19678AF6BA6}" srcOrd="1" destOrd="0" presId="urn:microsoft.com/office/officeart/2018/2/layout/IconVerticalSolidList"/>
    <dgm:cxn modelId="{670A5A78-6DF4-4358-8C03-839E932615B2}" type="presParOf" srcId="{500F9172-1E66-4EFB-9F90-5BF70E3B7491}" destId="{81D97C74-22E2-4A6F-A6E4-6AD39F87E78D}" srcOrd="2" destOrd="0" presId="urn:microsoft.com/office/officeart/2018/2/layout/IconVerticalSolidList"/>
    <dgm:cxn modelId="{FD8F6352-9237-4087-B3F6-A8AB3C7090FF}" type="presParOf" srcId="{500F9172-1E66-4EFB-9F90-5BF70E3B7491}" destId="{C6B03169-2C69-4828-9D26-7037205328E9}" srcOrd="3" destOrd="0" presId="urn:microsoft.com/office/officeart/2018/2/layout/IconVerticalSolidList"/>
    <dgm:cxn modelId="{0A454B0C-9CFA-4951-A3EF-4F109795822B}" type="presParOf" srcId="{08FBFF4E-233B-4D0C-93D7-74FA1287D9F1}" destId="{95859E53-4388-43EE-8B58-EC05657FDF0C}" srcOrd="3" destOrd="0" presId="urn:microsoft.com/office/officeart/2018/2/layout/IconVerticalSolidList"/>
    <dgm:cxn modelId="{06B8BBCA-7612-42CF-9E68-642DCF26F24A}" type="presParOf" srcId="{08FBFF4E-233B-4D0C-93D7-74FA1287D9F1}" destId="{7473D3FD-FFCD-4684-9449-241124A1D908}" srcOrd="4" destOrd="0" presId="urn:microsoft.com/office/officeart/2018/2/layout/IconVerticalSolidList"/>
    <dgm:cxn modelId="{09011E66-8CC6-47AE-81FB-3A75F9E123A1}" type="presParOf" srcId="{7473D3FD-FFCD-4684-9449-241124A1D908}" destId="{E1946EDC-5E4C-46C2-A61E-E83F2E28FAA7}" srcOrd="0" destOrd="0" presId="urn:microsoft.com/office/officeart/2018/2/layout/IconVerticalSolidList"/>
    <dgm:cxn modelId="{264692F6-D7A5-443C-8C67-01C303F95DDA}" type="presParOf" srcId="{7473D3FD-FFCD-4684-9449-241124A1D908}" destId="{99BE41B8-2C95-4B4A-8B29-E559BA1E844F}" srcOrd="1" destOrd="0" presId="urn:microsoft.com/office/officeart/2018/2/layout/IconVerticalSolidList"/>
    <dgm:cxn modelId="{D6D4163F-193D-4A7B-9D6D-2BEA67B337FC}" type="presParOf" srcId="{7473D3FD-FFCD-4684-9449-241124A1D908}" destId="{1FE29F7C-720B-456C-8493-E959B90558FA}" srcOrd="2" destOrd="0" presId="urn:microsoft.com/office/officeart/2018/2/layout/IconVerticalSolidList"/>
    <dgm:cxn modelId="{971EF6F9-FC6D-4F3D-8881-820DE548D919}" type="presParOf" srcId="{7473D3FD-FFCD-4684-9449-241124A1D908}" destId="{3139F9B0-0216-4ABF-A579-65449038535D}" srcOrd="3" destOrd="0" presId="urn:microsoft.com/office/officeart/2018/2/layout/IconVerticalSolidList"/>
    <dgm:cxn modelId="{A7A5D0B8-0495-486A-93E2-1349CD359FB5}" type="presParOf" srcId="{08FBFF4E-233B-4D0C-93D7-74FA1287D9F1}" destId="{FEF583DA-7DA2-41F3-9ED1-EC15EE67DFCB}" srcOrd="5" destOrd="0" presId="urn:microsoft.com/office/officeart/2018/2/layout/IconVerticalSolidList"/>
    <dgm:cxn modelId="{3DB1E522-FE3F-442E-9C8A-171E596B2812}" type="presParOf" srcId="{08FBFF4E-233B-4D0C-93D7-74FA1287D9F1}" destId="{4F802B3B-AB32-4182-B1A3-DC14569F1FE1}" srcOrd="6" destOrd="0" presId="urn:microsoft.com/office/officeart/2018/2/layout/IconVerticalSolidList"/>
    <dgm:cxn modelId="{ED3BEC84-53A9-4C94-8BAA-4BBD0A679069}" type="presParOf" srcId="{4F802B3B-AB32-4182-B1A3-DC14569F1FE1}" destId="{1FBA28E5-D831-4AB6-AC1F-B94FA330001A}" srcOrd="0" destOrd="0" presId="urn:microsoft.com/office/officeart/2018/2/layout/IconVerticalSolidList"/>
    <dgm:cxn modelId="{35CC5767-7756-46B1-A57F-4CECEF645578}" type="presParOf" srcId="{4F802B3B-AB32-4182-B1A3-DC14569F1FE1}" destId="{9FA027A8-77B1-438C-A01F-ECD3C54371A3}" srcOrd="1" destOrd="0" presId="urn:microsoft.com/office/officeart/2018/2/layout/IconVerticalSolidList"/>
    <dgm:cxn modelId="{B7C6AF40-82C0-4F7A-9C82-C9C21F8F7628}" type="presParOf" srcId="{4F802B3B-AB32-4182-B1A3-DC14569F1FE1}" destId="{0A44458C-F103-4A6E-A0C8-AB7D830FED7B}" srcOrd="2" destOrd="0" presId="urn:microsoft.com/office/officeart/2018/2/layout/IconVerticalSolidList"/>
    <dgm:cxn modelId="{0872DB0B-D77F-4D4B-8D5B-7CD3D21D2207}" type="presParOf" srcId="{4F802B3B-AB32-4182-B1A3-DC14569F1FE1}" destId="{37435425-6F4C-4A34-84ED-8F445A54AC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C46E1-38C1-400B-B7A6-54B8237ABA79}">
      <dsp:nvSpPr>
        <dsp:cNvPr id="0" name=""/>
        <dsp:cNvSpPr/>
      </dsp:nvSpPr>
      <dsp:spPr>
        <a:xfrm>
          <a:off x="0" y="1311"/>
          <a:ext cx="9433453" cy="664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3547-BF93-428A-AF20-1A8A3AFE715C}">
      <dsp:nvSpPr>
        <dsp:cNvPr id="0" name=""/>
        <dsp:cNvSpPr/>
      </dsp:nvSpPr>
      <dsp:spPr>
        <a:xfrm>
          <a:off x="201117" y="150903"/>
          <a:ext cx="365667" cy="365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7CB81-6A08-4478-B38D-36391ABD2BF5}">
      <dsp:nvSpPr>
        <dsp:cNvPr id="0" name=""/>
        <dsp:cNvSpPr/>
      </dsp:nvSpPr>
      <dsp:spPr>
        <a:xfrm>
          <a:off x="767901" y="1311"/>
          <a:ext cx="8665551" cy="6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3" tIns="70363" rIns="70363" bIns="7036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objective of this project is to determine:</a:t>
          </a:r>
        </a:p>
      </dsp:txBody>
      <dsp:txXfrm>
        <a:off x="767901" y="1311"/>
        <a:ext cx="8665551" cy="664849"/>
      </dsp:txXfrm>
    </dsp:sp>
    <dsp:sp modelId="{3CD23AF4-297A-4737-964A-AC27A644C9CD}">
      <dsp:nvSpPr>
        <dsp:cNvPr id="0" name=""/>
        <dsp:cNvSpPr/>
      </dsp:nvSpPr>
      <dsp:spPr>
        <a:xfrm>
          <a:off x="0" y="832374"/>
          <a:ext cx="9433453" cy="664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A19D2-A5E3-49B1-8E59-D19678AF6BA6}">
      <dsp:nvSpPr>
        <dsp:cNvPr id="0" name=""/>
        <dsp:cNvSpPr/>
      </dsp:nvSpPr>
      <dsp:spPr>
        <a:xfrm>
          <a:off x="201117" y="981965"/>
          <a:ext cx="365667" cy="365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03169-2C69-4828-9D26-7037205328E9}">
      <dsp:nvSpPr>
        <dsp:cNvPr id="0" name=""/>
        <dsp:cNvSpPr/>
      </dsp:nvSpPr>
      <dsp:spPr>
        <a:xfrm>
          <a:off x="767901" y="832374"/>
          <a:ext cx="8665551" cy="6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3" tIns="70363" rIns="70363" bIns="7036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What type of employees are leaving? </a:t>
          </a:r>
          <a:endParaRPr lang="en-US" sz="1800" kern="1200"/>
        </a:p>
      </dsp:txBody>
      <dsp:txXfrm>
        <a:off x="767901" y="832374"/>
        <a:ext cx="8665551" cy="664849"/>
      </dsp:txXfrm>
    </dsp:sp>
    <dsp:sp modelId="{E1946EDC-5E4C-46C2-A61E-E83F2E28FAA7}">
      <dsp:nvSpPr>
        <dsp:cNvPr id="0" name=""/>
        <dsp:cNvSpPr/>
      </dsp:nvSpPr>
      <dsp:spPr>
        <a:xfrm>
          <a:off x="0" y="1663436"/>
          <a:ext cx="9433453" cy="664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1B8-2C95-4B4A-8B29-E559BA1E844F}">
      <dsp:nvSpPr>
        <dsp:cNvPr id="0" name=""/>
        <dsp:cNvSpPr/>
      </dsp:nvSpPr>
      <dsp:spPr>
        <a:xfrm>
          <a:off x="201117" y="1813027"/>
          <a:ext cx="365667" cy="365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9F9B0-0216-4ABF-A579-65449038535D}">
      <dsp:nvSpPr>
        <dsp:cNvPr id="0" name=""/>
        <dsp:cNvSpPr/>
      </dsp:nvSpPr>
      <dsp:spPr>
        <a:xfrm>
          <a:off x="767901" y="1663436"/>
          <a:ext cx="8665551" cy="6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3" tIns="70363" rIns="70363" bIns="7036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Which employees are prone to leave next? </a:t>
          </a:r>
          <a:endParaRPr lang="en-US" sz="1800" kern="1200"/>
        </a:p>
      </dsp:txBody>
      <dsp:txXfrm>
        <a:off x="767901" y="1663436"/>
        <a:ext cx="8665551" cy="664849"/>
      </dsp:txXfrm>
    </dsp:sp>
    <dsp:sp modelId="{1FBA28E5-D831-4AB6-AC1F-B94FA330001A}">
      <dsp:nvSpPr>
        <dsp:cNvPr id="0" name=""/>
        <dsp:cNvSpPr/>
      </dsp:nvSpPr>
      <dsp:spPr>
        <a:xfrm>
          <a:off x="0" y="2494499"/>
          <a:ext cx="9433453" cy="664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027A8-77B1-438C-A01F-ECD3C54371A3}">
      <dsp:nvSpPr>
        <dsp:cNvPr id="0" name=""/>
        <dsp:cNvSpPr/>
      </dsp:nvSpPr>
      <dsp:spPr>
        <a:xfrm>
          <a:off x="201117" y="2644090"/>
          <a:ext cx="365667" cy="365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35425-6F4C-4A34-84ED-8F445A54AC02}">
      <dsp:nvSpPr>
        <dsp:cNvPr id="0" name=""/>
        <dsp:cNvSpPr/>
      </dsp:nvSpPr>
      <dsp:spPr>
        <a:xfrm>
          <a:off x="767901" y="2494499"/>
          <a:ext cx="8665551" cy="6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3" tIns="70363" rIns="70363" bIns="7036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By understanding what  type of employees are prone to leave the company, we can predict the future employee who would tend to leave the company.</a:t>
          </a:r>
          <a:endParaRPr lang="en-US" sz="1800" kern="1200"/>
        </a:p>
      </dsp:txBody>
      <dsp:txXfrm>
        <a:off x="767901" y="2494499"/>
        <a:ext cx="8665551" cy="6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636C-F483-4550-B50C-6A6C085C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1347" y="5004690"/>
            <a:ext cx="5874479" cy="124176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EMPLOYEE ATTRITION CONTROL </a:t>
            </a:r>
          </a:p>
          <a:p>
            <a:r>
              <a:rPr lang="en-US" b="1" dirty="0">
                <a:solidFill>
                  <a:schemeClr val="accent1"/>
                </a:solidFill>
              </a:rPr>
              <a:t>BY EKANEM ELIZABETH</a:t>
            </a:r>
            <a:endParaRPr lang="en-NG" b="1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E036E-49ED-4A5E-8853-7F3972585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723" y="2012236"/>
            <a:ext cx="8665926" cy="283352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TAKENMIND GLOBAL DATA ANALYTICS INTERNSHIP PROJECT(PROOF-OF-CONCEPT)</a:t>
            </a:r>
            <a:endParaRPr lang="en-NG" sz="38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635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2F9D-8F66-4707-946C-B4F692F4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MULTI-VARIANT ANALYSIS</a:t>
            </a:r>
            <a:endParaRPr lang="en-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5EF28-FD3C-41C2-8B31-55BB51B3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229" y="2850490"/>
            <a:ext cx="5051448" cy="6931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Satisfaction level(y-axis) of ex-employees based on number of projects(x-axis) and promotion in the last 5 years</a:t>
            </a:r>
            <a:endParaRPr lang="en-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E53D31-5442-4D09-AC89-82423EB51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2875" t="13715" r="-1"/>
          <a:stretch/>
        </p:blipFill>
        <p:spPr>
          <a:xfrm>
            <a:off x="327229" y="3747876"/>
            <a:ext cx="5051448" cy="29542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667F5-7291-43DF-A5A2-645FD52A2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0107" y="2902882"/>
            <a:ext cx="5203051" cy="6920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Satisfaction level(y-axis) of ex-employees based on number of projects(x-axis) and promotion in the last 5 years</a:t>
            </a:r>
            <a:endParaRPr lang="en-NG" dirty="0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0E59F7-C627-4713-BB7E-49DD32D561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-4847" t="11970" r="-1"/>
          <a:stretch/>
        </p:blipFill>
        <p:spPr>
          <a:xfrm>
            <a:off x="6096000" y="3747876"/>
            <a:ext cx="5437158" cy="2954215"/>
          </a:xfr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DA0E6DA-8788-498F-90E7-BC322F99B2E6}"/>
              </a:ext>
            </a:extLst>
          </p:cNvPr>
          <p:cNvSpPr txBox="1">
            <a:spLocks/>
          </p:cNvSpPr>
          <p:nvPr/>
        </p:nvSpPr>
        <p:spPr>
          <a:xfrm>
            <a:off x="327229" y="2038417"/>
            <a:ext cx="5203051" cy="692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PLOT 5</a:t>
            </a:r>
          </a:p>
        </p:txBody>
      </p:sp>
    </p:spTree>
    <p:extLst>
      <p:ext uri="{BB962C8B-B14F-4D97-AF65-F5344CB8AC3E}">
        <p14:creationId xmlns:p14="http://schemas.microsoft.com/office/powerpoint/2010/main" val="116145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93451-0BEC-40E0-B363-9E57C6EA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</a:rPr>
              <a:t>OBSERVATION</a:t>
            </a:r>
            <a:endParaRPr lang="en-NG" sz="4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E102-C933-4A05-BDED-510A6D48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38" y="321276"/>
            <a:ext cx="6400101" cy="65367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From </a:t>
            </a:r>
            <a:r>
              <a:rPr lang="en-US" sz="2000" i="1" dirty="0"/>
              <a:t>Plot 1</a:t>
            </a:r>
            <a:r>
              <a:rPr lang="en-US" sz="2000" dirty="0"/>
              <a:t> we can identify that most of the employees who left had low salaries. In fact, over 60% of the employees have low to medium salary range.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employees who left had a satisfaction level between 40%- 45% while the existing employees had a satisfaction above 65% as seen in </a:t>
            </a:r>
            <a:r>
              <a:rPr lang="en-US" sz="2000" i="1" dirty="0"/>
              <a:t>Plot 2. </a:t>
            </a:r>
            <a:r>
              <a:rPr lang="en-US" sz="2000" dirty="0"/>
              <a:t>Therefore, it is right to assume that satisfaction level is a notable factor in determining the employees prone to leave the company.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From </a:t>
            </a:r>
            <a:r>
              <a:rPr lang="en-US" sz="2000" i="1" dirty="0"/>
              <a:t>plot 5,</a:t>
            </a:r>
            <a:r>
              <a:rPr lang="en-US" sz="2000" dirty="0"/>
              <a:t>it is discovered that most of the employees who left have not been promoted in the last 5 years even though they worked on more projects,</a:t>
            </a:r>
          </a:p>
        </p:txBody>
      </p:sp>
    </p:spTree>
    <p:extLst>
      <p:ext uri="{BB962C8B-B14F-4D97-AF65-F5344CB8AC3E}">
        <p14:creationId xmlns:p14="http://schemas.microsoft.com/office/powerpoint/2010/main" val="243184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F22E6-58E2-4CFC-8A24-EDAB5D6E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NG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D0B4-276D-4DF0-ADB1-192EA99F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prime factor that caused the employee attrition was a low ‘satisfaction level’ contributed to by low to medium salary for more project works and delayed promotions.</a:t>
            </a:r>
          </a:p>
          <a:p>
            <a:pPr marL="0" indent="0">
              <a:buNone/>
            </a:pPr>
            <a:r>
              <a:rPr lang="en-US" sz="2000" dirty="0"/>
              <a:t>Therefore, such an employee is likely to leave the company.  </a:t>
            </a:r>
            <a:endParaRPr lang="en-NG" sz="2000" dirty="0"/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43FF625-4125-4065-A141-C10CABED4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189" y="1926990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76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4D8F2-7313-4AC1-B32D-5F763003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2547-0835-4252-A6AC-A8C8D3D3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What is employee attrition?</a:t>
            </a:r>
          </a:p>
          <a:p>
            <a:pPr marL="0" indent="0">
              <a:buNone/>
            </a:pPr>
            <a:r>
              <a:rPr lang="en-US" sz="2000" dirty="0"/>
              <a:t>It is the reduction in staff or employee over a period of time due to voluntarily or by being laid-off by the company.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Employee attrition rate is usually calculated as total number of employees lost by the total number of employees previously x 100.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2A77A2C3-A7E6-4939-8FF0-EC561183E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13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7C161-7890-4DCD-8665-51E80AFC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PROBLEM STATEMENT</a:t>
            </a:r>
            <a:endParaRPr lang="en-NG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CDD-BC4A-4BC1-8297-F1A7848B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The data is for company X which is trying to control attrition. There are two sets of data: "Existing employees" and "Employees who have left".The following attributes affect attrition: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-Satisfaction Level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-Last evaluation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-Number of projects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-Average monthly hours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-Time spent at the company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-Whether they had a work accident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-Whether they have had a promotion in the last 5 years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-Department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-Salary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-Whether the employee has left</a:t>
            </a:r>
            <a:endParaRPr lang="en-NG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3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CC21-B470-451D-B650-E005E733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PROJECT OBJECTIVE</a:t>
            </a:r>
            <a:endParaRPr lang="en-N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C913C-8351-45E9-BBD6-2B3A66780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053451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260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4AC2-3265-4FA7-9729-067C413C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METHODOLOGY</a:t>
            </a:r>
            <a:endParaRPr lang="en-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0EC72-804E-4B5D-9CFC-2944F62D233A}"/>
              </a:ext>
            </a:extLst>
          </p:cNvPr>
          <p:cNvSpPr/>
          <p:nvPr/>
        </p:nvSpPr>
        <p:spPr>
          <a:xfrm>
            <a:off x="251791" y="2337376"/>
            <a:ext cx="3061252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and comparison of </a:t>
            </a:r>
            <a:r>
              <a:rPr lang="en-US" dirty="0" err="1"/>
              <a:t>UniVariants</a:t>
            </a:r>
            <a:r>
              <a:rPr lang="en-US" dirty="0"/>
              <a:t> and Multi-Variants</a:t>
            </a:r>
            <a:endParaRPr lang="en-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728E7-B601-432A-9A5A-900904FCAC97}"/>
              </a:ext>
            </a:extLst>
          </p:cNvPr>
          <p:cNvSpPr/>
          <p:nvPr/>
        </p:nvSpPr>
        <p:spPr>
          <a:xfrm>
            <a:off x="4717774" y="3273296"/>
            <a:ext cx="2796208" cy="927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  <a:endParaRPr lang="en-NG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26D522-0314-4E36-BC64-98CACCAEF44A}"/>
              </a:ext>
            </a:extLst>
          </p:cNvPr>
          <p:cNvCxnSpPr>
            <a:stCxn id="4" idx="3"/>
          </p:cNvCxnSpPr>
          <p:nvPr/>
        </p:nvCxnSpPr>
        <p:spPr>
          <a:xfrm>
            <a:off x="3313043" y="2753163"/>
            <a:ext cx="1404731" cy="9839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6532CD6-AD46-4DFA-9460-212592E0680E}"/>
              </a:ext>
            </a:extLst>
          </p:cNvPr>
          <p:cNvCxnSpPr/>
          <p:nvPr/>
        </p:nvCxnSpPr>
        <p:spPr>
          <a:xfrm>
            <a:off x="7513982" y="3776869"/>
            <a:ext cx="1497495" cy="147099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AFE4A78-3DA5-4433-BB9D-619C4C4CAF42}"/>
              </a:ext>
            </a:extLst>
          </p:cNvPr>
          <p:cNvSpPr/>
          <p:nvPr/>
        </p:nvSpPr>
        <p:spPr>
          <a:xfrm>
            <a:off x="9011477" y="4707391"/>
            <a:ext cx="2716695" cy="108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5444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1" name="Rectangle 30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ECB4D-4098-4123-889A-F9839974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UNIVARIANT ANALYSIS</a:t>
            </a:r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60A1E7-0D75-418B-9C20-B95E41A7F156}"/>
              </a:ext>
            </a:extLst>
          </p:cNvPr>
          <p:cNvSpPr txBox="1"/>
          <p:nvPr/>
        </p:nvSpPr>
        <p:spPr>
          <a:xfrm>
            <a:off x="680322" y="2336873"/>
            <a:ext cx="563224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PLOT 1</a:t>
            </a:r>
            <a:r>
              <a:rPr lang="en-US" sz="2000" b="1" dirty="0"/>
              <a:t>: </a:t>
            </a:r>
            <a:r>
              <a:rPr lang="en-US" sz="2000" dirty="0"/>
              <a:t>DISTRIBUTION OF SALARIES BETWEEN EMPLOYEES WHO LEFT AND EXISTING EMPLOYEES.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Content Placeholder 7" descr="A screenshot of text&#10;&#10;Description automatically generated">
            <a:extLst>
              <a:ext uri="{FF2B5EF4-FFF2-40B4-BE49-F238E27FC236}">
                <a16:creationId xmlns:a16="http://schemas.microsoft.com/office/drawing/2014/main" id="{1C0176A7-C547-4AE1-866E-36266968D6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t="9994" r="4" b="4168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CBD98-38CF-49A6-8B22-5179E8118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t="9463" r="4" b="7500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81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F7CB-EB02-4002-92D9-BB5D2E64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UNIVARIANT ANALYSIS</a:t>
            </a:r>
            <a:endParaRPr lang="en-NG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F55D8-1604-4EF3-9562-8C55236B4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26565" y="3086100"/>
            <a:ext cx="4909068" cy="343634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502C4D-5DDC-4619-AA39-859EDA865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367" y="3086100"/>
            <a:ext cx="4909068" cy="34363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5EC46-03DB-4744-AF3D-9C066454F72A}"/>
              </a:ext>
            </a:extLst>
          </p:cNvPr>
          <p:cNvSpPr txBox="1"/>
          <p:nvPr/>
        </p:nvSpPr>
        <p:spPr>
          <a:xfrm>
            <a:off x="503583" y="2279374"/>
            <a:ext cx="11304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PLOT 2</a:t>
            </a:r>
            <a:r>
              <a:rPr lang="en-US" dirty="0"/>
              <a:t>: COMPARISON OF SATISFACTION LEVELS BETWEEN EMPLOYEES WHO LEFT AND EXISTING EMPLOYEES.</a:t>
            </a:r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4391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BF7CB-EB02-4002-92D9-BB5D2E64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MULTI-VARIANT ANALYSIS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5EC46-03DB-4744-AF3D-9C066454F72A}"/>
              </a:ext>
            </a:extLst>
          </p:cNvPr>
          <p:cNvSpPr txBox="1"/>
          <p:nvPr/>
        </p:nvSpPr>
        <p:spPr>
          <a:xfrm>
            <a:off x="680322" y="2336873"/>
            <a:ext cx="563224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PLOT 3</a:t>
            </a:r>
            <a:r>
              <a:rPr lang="en-US" sz="2000" dirty="0"/>
              <a:t>: SATISFACTION LEVELS AND DEPARTMENTS OF EXISTING AND EX-EMPLOYEES WHO LEFT BASED ON SALARY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Content Placeholder 14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ED5DC584-5A7F-4377-97D7-7E9C535337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13" r="1015" b="3"/>
          <a:stretch/>
        </p:blipFill>
        <p:spPr>
          <a:xfrm>
            <a:off x="6377337" y="136920"/>
            <a:ext cx="5632247" cy="340280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FDE17A-D066-4267-ACF8-48F1052B4C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/>
          <a:srcRect l="1511" r="-4" b="-4"/>
          <a:stretch/>
        </p:blipFill>
        <p:spPr>
          <a:xfrm>
            <a:off x="6377337" y="3675802"/>
            <a:ext cx="5632246" cy="30936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89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0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1" name="Picture 24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2" name="Rectangle 26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5" name="Rectangle 31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6" name="Rectangle 34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BF7CB-EB02-4002-92D9-BB5D2E64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MULTI-VARIANT ANALYSIS</a:t>
            </a:r>
          </a:p>
        </p:txBody>
      </p:sp>
      <p:pic>
        <p:nvPicPr>
          <p:cNvPr id="47" name="Picture 36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5EC46-03DB-4744-AF3D-9C066454F72A}"/>
              </a:ext>
            </a:extLst>
          </p:cNvPr>
          <p:cNvSpPr txBox="1"/>
          <p:nvPr/>
        </p:nvSpPr>
        <p:spPr>
          <a:xfrm>
            <a:off x="680322" y="2336873"/>
            <a:ext cx="563224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PLOT 4</a:t>
            </a:r>
            <a:r>
              <a:rPr lang="en-US" sz="2000" dirty="0"/>
              <a:t>: COMPARISON OF SATISFACTION LEVELS BASED ON NUMBER OF PROJECTS AND PROMOTION LEVEL.</a:t>
            </a:r>
          </a:p>
        </p:txBody>
      </p:sp>
      <p:pic>
        <p:nvPicPr>
          <p:cNvPr id="16" name="Content Placeholder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89EF6-64B0-437E-888E-3C19B28BE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r="4727" b="3"/>
          <a:stretch/>
        </p:blipFill>
        <p:spPr>
          <a:xfrm>
            <a:off x="6578213" y="161342"/>
            <a:ext cx="5391624" cy="323977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4325F1-72CD-475F-BD9E-72BF171DA8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/>
          <a:srcRect l="1511" r="-4" b="-4"/>
          <a:stretch/>
        </p:blipFill>
        <p:spPr>
          <a:xfrm>
            <a:off x="6648477" y="3537189"/>
            <a:ext cx="5321359" cy="30252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035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TAKENMIND GLOBAL DATA ANALYTICS INTERNSHIP PROJECT(PROOF-OF-CONCEPT)</vt:lpstr>
      <vt:lpstr>INTRODUCTION</vt:lpstr>
      <vt:lpstr>PROBLEM STATEMENT</vt:lpstr>
      <vt:lpstr>PROJECT OBJECTIVE</vt:lpstr>
      <vt:lpstr>DATA ANALYSIS METHODOLOGY</vt:lpstr>
      <vt:lpstr>UNIVARIANT ANALYSIS</vt:lpstr>
      <vt:lpstr>UNIVARIANT ANALYSIS</vt:lpstr>
      <vt:lpstr>MULTI-VARIANT ANALYSIS</vt:lpstr>
      <vt:lpstr>MULTI-VARIANT ANALYSIS</vt:lpstr>
      <vt:lpstr>MULTI-VARIANT ANALYSIS</vt:lpstr>
      <vt:lpstr>OBSERVATION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TAKENMIND GLOBAL DATA ANALYTICS INTERNSHIP PROJECT(PROOF-OF-CONCEPT)</dc:title>
  <dc:creator>Elizabeth Ekanem</dc:creator>
  <cp:lastModifiedBy>Elizabeth Ekanem</cp:lastModifiedBy>
  <cp:revision>3</cp:revision>
  <dcterms:created xsi:type="dcterms:W3CDTF">2019-10-02T04:06:06Z</dcterms:created>
  <dcterms:modified xsi:type="dcterms:W3CDTF">2019-10-02T04:18:01Z</dcterms:modified>
</cp:coreProperties>
</file>