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48"/>
  </p:notesMasterIdLst>
  <p:sldIdLst>
    <p:sldId id="256" r:id="rId2"/>
    <p:sldId id="284" r:id="rId3"/>
    <p:sldId id="326" r:id="rId4"/>
    <p:sldId id="342" r:id="rId5"/>
    <p:sldId id="328" r:id="rId6"/>
    <p:sldId id="343" r:id="rId7"/>
    <p:sldId id="344" r:id="rId8"/>
    <p:sldId id="345" r:id="rId9"/>
    <p:sldId id="346" r:id="rId10"/>
    <p:sldId id="347" r:id="rId11"/>
    <p:sldId id="329" r:id="rId12"/>
    <p:sldId id="348" r:id="rId13"/>
    <p:sldId id="349" r:id="rId14"/>
    <p:sldId id="330" r:id="rId15"/>
    <p:sldId id="350" r:id="rId16"/>
    <p:sldId id="351" r:id="rId17"/>
    <p:sldId id="352" r:id="rId18"/>
    <p:sldId id="353" r:id="rId19"/>
    <p:sldId id="354" r:id="rId20"/>
    <p:sldId id="331" r:id="rId21"/>
    <p:sldId id="355" r:id="rId22"/>
    <p:sldId id="357" r:id="rId23"/>
    <p:sldId id="332" r:id="rId24"/>
    <p:sldId id="358" r:id="rId25"/>
    <p:sldId id="333" r:id="rId26"/>
    <p:sldId id="359" r:id="rId27"/>
    <p:sldId id="334" r:id="rId28"/>
    <p:sldId id="360" r:id="rId29"/>
    <p:sldId id="361" r:id="rId30"/>
    <p:sldId id="362" r:id="rId31"/>
    <p:sldId id="363" r:id="rId32"/>
    <p:sldId id="335" r:id="rId33"/>
    <p:sldId id="336" r:id="rId34"/>
    <p:sldId id="372" r:id="rId35"/>
    <p:sldId id="373" r:id="rId36"/>
    <p:sldId id="364" r:id="rId37"/>
    <p:sldId id="337" r:id="rId38"/>
    <p:sldId id="371" r:id="rId39"/>
    <p:sldId id="370" r:id="rId40"/>
    <p:sldId id="365" r:id="rId41"/>
    <p:sldId id="367" r:id="rId42"/>
    <p:sldId id="366" r:id="rId43"/>
    <p:sldId id="338" r:id="rId44"/>
    <p:sldId id="339" r:id="rId45"/>
    <p:sldId id="340" r:id="rId46"/>
    <p:sldId id="369" r:id="rId4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0066"/>
    <a:srgbClr val="CCFFCC"/>
    <a:srgbClr val="FFFF00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EA5B87F1-CAFA-4C5C-BF07-F2B04B2075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89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9DF4302-1338-4508-93FA-FD4A8A912252}" type="slidenum">
              <a:rPr lang="en-US" altLang="en-US" sz="1200" smtClean="0"/>
              <a:pPr eaLnBrk="1" hangingPunct="1"/>
              <a:t>1</a:t>
            </a:fld>
            <a:endParaRPr lang="en-US" altLang="en-US" sz="1200" smtClean="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DCFC5FB-9E8A-4C45-8231-D42CC9B1D021}" type="slidenum">
              <a:rPr lang="en-US" altLang="en-US" sz="1200" smtClean="0"/>
              <a:pPr eaLnBrk="1" hangingPunct="1"/>
              <a:t>12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9AF0B05F-4039-4DCC-9F0A-450E0A946E7F}" type="slidenum">
              <a:rPr lang="en-US" altLang="en-US" sz="1200" smtClean="0"/>
              <a:pPr eaLnBrk="1" hangingPunct="1"/>
              <a:t>13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10C1F81D-21E9-45BE-9A8D-A6C8ED25CDC3}" type="slidenum">
              <a:rPr lang="en-US" altLang="en-US" sz="1200" smtClean="0"/>
              <a:pPr eaLnBrk="1" hangingPunct="1"/>
              <a:t>14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B4B30C3-575C-4815-AA78-27FDFDA499BD}" type="slidenum">
              <a:rPr lang="en-US" altLang="en-US" sz="1200" smtClean="0"/>
              <a:pPr eaLnBrk="1" hangingPunct="1"/>
              <a:t>16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4A0E3104-D1AC-421B-84BC-DE40FF8362B7}" type="slidenum">
              <a:rPr lang="en-US" altLang="en-US" sz="1200" smtClean="0"/>
              <a:pPr eaLnBrk="1" hangingPunct="1"/>
              <a:t>17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9C50B2E-C146-46A0-93A1-1F869DD12BA6}" type="slidenum">
              <a:rPr lang="en-US" altLang="en-US" sz="1200" smtClean="0"/>
              <a:pPr eaLnBrk="1" hangingPunct="1"/>
              <a:t>18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989BF567-1B86-44E8-8F1A-1DC0892F1FE4}" type="slidenum">
              <a:rPr lang="en-US" altLang="en-US" sz="1200" smtClean="0"/>
              <a:pPr eaLnBrk="1" hangingPunct="1"/>
              <a:t>19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50AB3C9C-D7CC-4192-89A5-26F1B4508453}" type="slidenum">
              <a:rPr lang="en-US" altLang="en-US" sz="1200" smtClean="0"/>
              <a:pPr eaLnBrk="1" hangingPunct="1"/>
              <a:t>20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9BC715E5-3557-4544-AAED-A22CFF96F824}" type="slidenum">
              <a:rPr lang="en-US" altLang="en-US" sz="1200" smtClean="0"/>
              <a:pPr eaLnBrk="1" hangingPunct="1"/>
              <a:t>21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C24417BA-E7D0-4778-AE45-E3C261547938}" type="slidenum">
              <a:rPr lang="en-US" altLang="en-US" sz="1200" smtClean="0"/>
              <a:pPr eaLnBrk="1" hangingPunct="1"/>
              <a:t>22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0914E659-1B4B-4F65-BC9F-958D43168AA5}" type="slidenum">
              <a:rPr lang="en-US" altLang="en-US" sz="1200" smtClean="0"/>
              <a:pPr eaLnBrk="1" hangingPunct="1"/>
              <a:t>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99B153D7-61D5-422C-A17E-951FD72F2EC0}" type="slidenum">
              <a:rPr lang="en-US" altLang="en-US" sz="1200" smtClean="0"/>
              <a:pPr eaLnBrk="1" hangingPunct="1"/>
              <a:t>25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0D2CA47F-4E2D-4006-8BFC-B7B4F0634E04}" type="slidenum">
              <a:rPr lang="en-US" altLang="en-US" sz="1200" smtClean="0"/>
              <a:pPr eaLnBrk="1" hangingPunct="1"/>
              <a:t>26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1872C4B5-3363-4429-8ADC-BCEF43FF7D21}" type="slidenum">
              <a:rPr lang="en-US" altLang="en-US" sz="1200" smtClean="0"/>
              <a:pPr eaLnBrk="1" hangingPunct="1"/>
              <a:t>27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9CE6CE8-E933-4C79-9FC1-14DC7CE63D3A}" type="slidenum">
              <a:rPr lang="en-US" altLang="en-US" sz="1200" smtClean="0"/>
              <a:pPr eaLnBrk="1" hangingPunct="1"/>
              <a:t>28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18794D40-3676-46F4-A93D-CD3148211E20}" type="slidenum">
              <a:rPr lang="en-US" altLang="en-US" sz="1200" smtClean="0"/>
              <a:pPr eaLnBrk="1" hangingPunct="1"/>
              <a:t>29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D8F45F1-76B6-48C5-BB46-1DA57EAE0785}" type="slidenum">
              <a:rPr lang="en-US" altLang="en-US" sz="1200" smtClean="0"/>
              <a:pPr eaLnBrk="1" hangingPunct="1"/>
              <a:t>30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019607E-8515-45E2-864F-A3CAFA048669}" type="slidenum">
              <a:rPr lang="en-US" altLang="en-US" sz="1200" smtClean="0"/>
              <a:pPr eaLnBrk="1" hangingPunct="1"/>
              <a:t>31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5ED2B5C-A8BF-490D-9C29-0A50C119694B}" type="slidenum">
              <a:rPr lang="en-US" altLang="en-US" sz="1200" smtClean="0"/>
              <a:pPr eaLnBrk="1" hangingPunct="1"/>
              <a:t>32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9D36232-4C8C-4C6F-8080-6960D7FFCB3E}" type="slidenum">
              <a:rPr lang="en-US" altLang="en-US" sz="1200" smtClean="0"/>
              <a:pPr eaLnBrk="1" hangingPunct="1"/>
              <a:t>33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D26D911-0317-42B7-8E90-D1910CDDA540}" type="slidenum">
              <a:rPr lang="en-US" altLang="en-US" sz="1200" smtClean="0"/>
              <a:pPr eaLnBrk="1" hangingPunct="1"/>
              <a:t>34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75DB6C5-D047-4F62-B9A5-D8A39EF1C930}" type="slidenum">
              <a:rPr lang="en-US" altLang="en-US" sz="1200" smtClean="0"/>
              <a:pPr eaLnBrk="1" hangingPunct="1"/>
              <a:t>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EF2AAA8-AB50-45A6-826D-121EEE94324D}" type="slidenum">
              <a:rPr lang="en-US" altLang="en-US" sz="1200" smtClean="0"/>
              <a:pPr eaLnBrk="1" hangingPunct="1"/>
              <a:t>35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04F9BCC0-E16F-40EB-8DEC-032E4C606FD3}" type="slidenum">
              <a:rPr lang="en-US" altLang="en-US" sz="1200" smtClean="0"/>
              <a:pPr eaLnBrk="1" hangingPunct="1"/>
              <a:t>36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1711484B-0D8D-4BAC-9A9E-E814D48D504F}" type="slidenum">
              <a:rPr lang="en-US" altLang="en-US" sz="1200" smtClean="0"/>
              <a:pPr eaLnBrk="1" hangingPunct="1"/>
              <a:t>37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02217086-A8E1-42F5-B462-100A903C8780}" type="slidenum">
              <a:rPr lang="en-US" altLang="en-US" sz="1200" smtClean="0"/>
              <a:pPr eaLnBrk="1" hangingPunct="1"/>
              <a:t>38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996EAA9-E649-4F17-B378-726C79576B84}" type="slidenum">
              <a:rPr lang="en-US" altLang="en-US" sz="1200" smtClean="0"/>
              <a:pPr eaLnBrk="1" hangingPunct="1"/>
              <a:t>39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EEE16F5-FEF9-444F-AB14-12C9C64E39D2}" type="slidenum">
              <a:rPr lang="en-US" altLang="en-US" sz="1200" smtClean="0"/>
              <a:pPr eaLnBrk="1" hangingPunct="1"/>
              <a:t>40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96298581-6A3D-44E1-8CBE-169FAC4BBE84}" type="slidenum">
              <a:rPr lang="en-US" altLang="en-US" sz="1200" smtClean="0"/>
              <a:pPr eaLnBrk="1" hangingPunct="1"/>
              <a:t>41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99F6D247-5025-49B2-B457-46B1271372BC}" type="slidenum">
              <a:rPr lang="en-US" altLang="en-US" sz="1200" smtClean="0"/>
              <a:pPr eaLnBrk="1" hangingPunct="1"/>
              <a:t>42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0487467-7E18-45B2-9B41-3355C0B981A6}" type="slidenum">
              <a:rPr lang="en-US" altLang="en-US" sz="1200" smtClean="0"/>
              <a:pPr eaLnBrk="1" hangingPunct="1"/>
              <a:t>43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F561759-598E-4110-8366-AC83C9B0DC71}" type="slidenum">
              <a:rPr lang="en-US" altLang="en-US" sz="1200" smtClean="0"/>
              <a:pPr eaLnBrk="1" hangingPunct="1"/>
              <a:t>44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085C54F-60F0-4735-88CB-E10DA8CD87DD}" type="slidenum">
              <a:rPr lang="en-US" altLang="en-US" sz="1200" smtClean="0"/>
              <a:pPr eaLnBrk="1" hangingPunct="1"/>
              <a:t>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D36BE01-1C01-4D66-983F-FC009546FD72}" type="slidenum">
              <a:rPr lang="en-US" altLang="en-US" sz="1200" smtClean="0"/>
              <a:pPr eaLnBrk="1" hangingPunct="1"/>
              <a:t>45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5496E6A-0F67-4913-ABE6-D952FEFFE259}" type="slidenum">
              <a:rPr lang="en-US" altLang="en-US" sz="1200" smtClean="0"/>
              <a:pPr eaLnBrk="1" hangingPunct="1"/>
              <a:t>46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C61D862-5DF1-49D2-A0BE-95082DA86253}" type="slidenum">
              <a:rPr lang="en-US" altLang="en-US" sz="1200" smtClean="0"/>
              <a:pPr eaLnBrk="1" hangingPunct="1"/>
              <a:t>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C1E3EEBF-5937-4338-A035-0D3CB3D33F2C}" type="slidenum">
              <a:rPr lang="en-US" altLang="en-US" sz="1200" smtClean="0"/>
              <a:pPr eaLnBrk="1" hangingPunct="1"/>
              <a:t>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912AE70-F95A-44B5-901E-060EA7CE6D34}" type="slidenum">
              <a:rPr lang="en-US" altLang="en-US" sz="1200" smtClean="0"/>
              <a:pPr eaLnBrk="1" hangingPunct="1"/>
              <a:t>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1A0F6100-059C-454A-B3E1-9FD7CA9DA607}" type="slidenum">
              <a:rPr lang="en-US" altLang="en-US" sz="1200" smtClean="0"/>
              <a:pPr eaLnBrk="1" hangingPunct="1"/>
              <a:t>10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D6B9E42-C564-4284-867B-8BDB8F39A44B}" type="slidenum">
              <a:rPr lang="en-US" altLang="en-US" sz="1200" smtClean="0"/>
              <a:pPr eaLnBrk="1" hangingPunct="1"/>
              <a:t>11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1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9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uperClass1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ConstructorDemo1.java" TargetMode="External"/><Relationship Id="rId4" Type="http://schemas.openxmlformats.org/officeDocument/2006/relationships/hyperlink" Target="SubClass1.java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CubeDemo.java" TargetMode="External"/><Relationship Id="rId3" Type="http://schemas.openxmlformats.org/officeDocument/2006/relationships/hyperlink" Target="SuperClass2.java" TargetMode="External"/><Relationship Id="rId7" Type="http://schemas.openxmlformats.org/officeDocument/2006/relationships/hyperlink" Target="Cube.jav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Rectangle.java" TargetMode="External"/><Relationship Id="rId5" Type="http://schemas.openxmlformats.org/officeDocument/2006/relationships/hyperlink" Target="ConstructorDemo2.java" TargetMode="External"/><Relationship Id="rId4" Type="http://schemas.openxmlformats.org/officeDocument/2006/relationships/hyperlink" Target="SubClass2.java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GradedActivity.jav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CurvedActivityDemo.java" TargetMode="External"/><Relationship Id="rId4" Type="http://schemas.openxmlformats.org/officeDocument/2006/relationships/hyperlink" Target="CurvedActivity.jav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SuperClass3.jav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ShowValueDemo.java" TargetMode="External"/><Relationship Id="rId4" Type="http://schemas.openxmlformats.org/officeDocument/2006/relationships/hyperlink" Target="SubClass3.java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GradedActivity2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ProtectedDemo.java" TargetMode="External"/><Relationship Id="rId4" Type="http://schemas.openxmlformats.org/officeDocument/2006/relationships/hyperlink" Target="FinalExam2.java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PassFailActivity.java" TargetMode="External"/><Relationship Id="rId2" Type="http://schemas.openxmlformats.org/officeDocument/2006/relationships/hyperlink" Target="GradedActivity.java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PassFailExamDemo.java" TargetMode="External"/><Relationship Id="rId4" Type="http://schemas.openxmlformats.org/officeDocument/2006/relationships/hyperlink" Target="PassFailExam.java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ObjectMethods.jav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Polymorphic.java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Student.java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hyperlink" Target="CompSciStudentDemo.java" TargetMode="External"/><Relationship Id="rId4" Type="http://schemas.openxmlformats.org/officeDocument/2006/relationships/hyperlink" Target="CompSciStudent.java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GradedActivity.java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InterfaceDemo.java" TargetMode="External"/><Relationship Id="rId5" Type="http://schemas.openxmlformats.org/officeDocument/2006/relationships/hyperlink" Target="FinalExam3.java" TargetMode="External"/><Relationship Id="rId4" Type="http://schemas.openxmlformats.org/officeDocument/2006/relationships/hyperlink" Target="Relatable.java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RetailItem.java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PolymorphicInterfaceDemo.java" TargetMode="External"/><Relationship Id="rId5" Type="http://schemas.openxmlformats.org/officeDocument/2006/relationships/hyperlink" Target="DvdMovie.java" TargetMode="External"/><Relationship Id="rId4" Type="http://schemas.openxmlformats.org/officeDocument/2006/relationships/hyperlink" Target="CompactDisc.java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GradeDemo.java" TargetMode="External"/><Relationship Id="rId2" Type="http://schemas.openxmlformats.org/officeDocument/2006/relationships/hyperlink" Target="GradedActivity.java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FinalExamDemo.java" TargetMode="External"/><Relationship Id="rId4" Type="http://schemas.openxmlformats.org/officeDocument/2006/relationships/hyperlink" Target="FinalExam.jav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279400" y="609600"/>
            <a:ext cx="5969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4400" b="1">
                <a:solidFill>
                  <a:schemeClr val="bg1"/>
                </a:solidFill>
                <a:latin typeface="Copperplate Gothic Bold" pitchFamily="34" charset="0"/>
              </a:rPr>
              <a:t>Chapter 10</a:t>
            </a:r>
            <a:br>
              <a:rPr lang="en-US" altLang="en-US" sz="4400" b="1">
                <a:solidFill>
                  <a:schemeClr val="bg1"/>
                </a:solidFill>
                <a:latin typeface="Copperplate Gothic Bold" pitchFamily="34" charset="0"/>
              </a:rPr>
            </a:br>
            <a:r>
              <a:rPr lang="en-US" altLang="en-US" sz="4400" b="1">
                <a:solidFill>
                  <a:schemeClr val="bg1"/>
                </a:solidFill>
                <a:latin typeface="Copperplate Gothic Bold" pitchFamily="34" charset="0"/>
              </a:rPr>
              <a:t>Inheritance</a:t>
            </a:r>
          </a:p>
        </p:txBody>
      </p:sp>
      <p:pic>
        <p:nvPicPr>
          <p:cNvPr id="3075" name="Picture 4" descr="C:\Program Files\Microsoft Office\MEDIA\CAGCAT10\j0283209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3429000"/>
            <a:ext cx="3186113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97138"/>
            <a:ext cx="220980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6" descr="C:\Program Files\Microsoft Office\MEDIA\CAGCAT10\j0185604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3" y="3884613"/>
            <a:ext cx="1914525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719138"/>
            <a:ext cx="17621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4419600"/>
            <a:ext cx="2547937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Inheritance, Fields and Methods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763000" cy="4572000"/>
          </a:xfrm>
        </p:spPr>
        <p:txBody>
          <a:bodyPr>
            <a:normAutofit lnSpcReduction="10000"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/>
              <a:t>When an instance of the subclass is created, </a:t>
            </a:r>
            <a:br>
              <a:rPr lang="en-US" sz="2400" dirty="0" smtClean="0"/>
            </a:br>
            <a:r>
              <a:rPr lang="en-US" sz="2400" dirty="0" smtClean="0"/>
              <a:t>non-private superclass methods are available via </a:t>
            </a:r>
            <a:br>
              <a:rPr lang="en-US" sz="2400" dirty="0" smtClean="0"/>
            </a:br>
            <a:r>
              <a:rPr lang="en-US" sz="2400" u="sng" dirty="0" smtClean="0"/>
              <a:t>subclass object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pPr marL="722376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dirty="0" err="1" smtClean="0">
                <a:latin typeface="Courier New" pitchFamily="49" charset="0"/>
              </a:rPr>
              <a:t>FinalExam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exam</a:t>
            </a:r>
            <a:r>
              <a:rPr lang="en-US" sz="2000" b="1" dirty="0" smtClean="0">
                <a:latin typeface="Courier New" pitchFamily="49" charset="0"/>
              </a:rPr>
              <a:t> = new </a:t>
            </a:r>
            <a:r>
              <a:rPr lang="en-US" sz="2000" b="1" dirty="0" err="1" smtClean="0">
                <a:latin typeface="Courier New" pitchFamily="49" charset="0"/>
              </a:rPr>
              <a:t>FinalExam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marL="722376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exam.setScore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(85.0);</a:t>
            </a:r>
          </a:p>
          <a:p>
            <a:pPr marL="722376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b="1" dirty="0" err="1" smtClean="0">
                <a:latin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</a:rPr>
              <a:t>("Score = " + </a:t>
            </a:r>
            <a:r>
              <a:rPr lang="en-US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exam.getScore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()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pPr marL="722376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//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. 627, line 27</a:t>
            </a:r>
            <a:r>
              <a:rPr lang="en-US" sz="2000" b="1" dirty="0" smtClean="0">
                <a:latin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</a:rPr>
            </a:br>
            <a:endParaRPr lang="en-US" sz="2000" b="1" dirty="0" smtClean="0">
              <a:latin typeface="Courier New" pitchFamily="49" charset="0"/>
            </a:endParaRP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/>
              <a:t>Non-private superclass members are available in </a:t>
            </a:r>
            <a:r>
              <a:rPr lang="en-US" sz="2400" u="sng" dirty="0" smtClean="0"/>
              <a:t>subclass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pPr marL="722376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setScore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(</a:t>
            </a:r>
            <a:r>
              <a:rPr lang="en-US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newScore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);  //p. 625, line 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Inheritance and Constructors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294688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Constructors are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not inherited</a:t>
            </a:r>
            <a:r>
              <a:rPr lang="en-US" sz="2800" dirty="0" smtClean="0"/>
              <a:t>.</a:t>
            </a:r>
          </a:p>
          <a:p>
            <a:pPr eaLnBrk="1" hangingPunct="1">
              <a:defRPr/>
            </a:pPr>
            <a:r>
              <a:rPr lang="en-US" sz="2800" dirty="0" smtClean="0"/>
              <a:t>When a subclass is instantiated, the 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superclass default constructor is executed first</a:t>
            </a:r>
            <a:r>
              <a:rPr lang="en-US" sz="2800" dirty="0" smtClean="0"/>
              <a:t>.</a:t>
            </a:r>
          </a:p>
          <a:p>
            <a:pPr eaLnBrk="1" hangingPunct="1">
              <a:defRPr/>
            </a:pPr>
            <a:r>
              <a:rPr lang="en-US" sz="2800" dirty="0" smtClean="0"/>
              <a:t>Example: </a:t>
            </a:r>
          </a:p>
          <a:p>
            <a:pPr lvl="1" eaLnBrk="1" hangingPunct="1">
              <a:defRPr/>
            </a:pPr>
            <a:r>
              <a:rPr lang="en-US" sz="2400" dirty="0" smtClean="0">
                <a:hlinkClick r:id="rId3" action="ppaction://hlinkfile"/>
              </a:rPr>
              <a:t>SuperClass1.java</a:t>
            </a:r>
            <a:r>
              <a:rPr lang="en-US" sz="2400" dirty="0" smtClean="0"/>
              <a:t> (p. 629) </a:t>
            </a:r>
          </a:p>
          <a:p>
            <a:pPr lvl="1" eaLnBrk="1" hangingPunct="1">
              <a:defRPr/>
            </a:pPr>
            <a:r>
              <a:rPr lang="en-US" sz="2400" dirty="0" smtClean="0">
                <a:hlinkClick r:id="rId4" action="ppaction://hlinkfile"/>
              </a:rPr>
              <a:t>SubClass1.java</a:t>
            </a:r>
            <a:r>
              <a:rPr lang="en-US" sz="2400" dirty="0" smtClean="0"/>
              <a:t> (p. 630)</a:t>
            </a:r>
          </a:p>
          <a:p>
            <a:pPr lvl="1" eaLnBrk="1" hangingPunct="1">
              <a:defRPr/>
            </a:pPr>
            <a:r>
              <a:rPr lang="en-US" sz="2400" dirty="0" smtClean="0">
                <a:hlinkClick r:id="rId5" action="ppaction://hlinkfile"/>
              </a:rPr>
              <a:t>ConstructorDemo1.java</a:t>
            </a:r>
            <a:r>
              <a:rPr lang="en-US" sz="2400" dirty="0" smtClean="0"/>
              <a:t> (p. 630)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Superclass’s Constructor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2113" y="1600200"/>
            <a:ext cx="829468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</a:t>
            </a:r>
            <a:r>
              <a:rPr lang="en-US" altLang="en-US" sz="3200" smtClean="0">
                <a:solidFill>
                  <a:srgbClr val="FFFF00"/>
                </a:solidFill>
                <a:latin typeface="Courier New" pitchFamily="49" charset="0"/>
              </a:rPr>
              <a:t>super</a:t>
            </a:r>
            <a:r>
              <a:rPr lang="en-US" altLang="en-US" sz="3200" smtClean="0">
                <a:solidFill>
                  <a:srgbClr val="FFFF00"/>
                </a:solidFill>
              </a:rPr>
              <a:t> </a:t>
            </a:r>
            <a:r>
              <a:rPr lang="en-US" altLang="en-US" sz="2800" smtClean="0"/>
              <a:t>keyword refers to an object’s superclass.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FFFF00"/>
                </a:solidFill>
              </a:rPr>
              <a:t>The superclass constructor can be explicitly called from the subclass by using the </a:t>
            </a:r>
            <a:r>
              <a:rPr lang="en-US" altLang="en-US" sz="3200" smtClean="0">
                <a:solidFill>
                  <a:srgbClr val="FFFF00"/>
                </a:solidFill>
                <a:latin typeface="Courier New" pitchFamily="49" charset="0"/>
              </a:rPr>
              <a:t>super</a:t>
            </a:r>
            <a:r>
              <a:rPr lang="en-US" altLang="en-US" sz="2800" smtClean="0">
                <a:solidFill>
                  <a:srgbClr val="FFFF00"/>
                </a:solidFill>
              </a:rPr>
              <a:t> keyword.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hlinkClick r:id="rId3" action="ppaction://hlinkfile"/>
              </a:rPr>
              <a:t>SuperClass2.java</a:t>
            </a:r>
            <a:r>
              <a:rPr lang="en-US" altLang="en-US" sz="2400" smtClean="0"/>
              <a:t> (p. 632), </a:t>
            </a:r>
            <a:r>
              <a:rPr lang="en-US" altLang="en-US" sz="2400" smtClean="0">
                <a:hlinkClick r:id="rId4" action="ppaction://hlinkfile"/>
              </a:rPr>
              <a:t>SubClass2.java</a:t>
            </a:r>
            <a:r>
              <a:rPr lang="en-US" altLang="en-US" sz="2400" smtClean="0"/>
              <a:t> (p. 633), </a:t>
            </a:r>
            <a:r>
              <a:rPr lang="en-US" altLang="en-US" sz="2400" smtClean="0">
                <a:hlinkClick r:id="rId5" action="ppaction://hlinkfile"/>
              </a:rPr>
              <a:t>ConstructorDemo2.java</a:t>
            </a:r>
            <a:r>
              <a:rPr lang="en-US" altLang="en-US" sz="2400" smtClean="0"/>
              <a:t> (p. 634)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hlinkClick r:id="rId6" action="ppaction://hlinkfile"/>
              </a:rPr>
              <a:t>Rectangle.java</a:t>
            </a:r>
            <a:r>
              <a:rPr lang="en-US" altLang="en-US" sz="2400" smtClean="0"/>
              <a:t> (p. 634 bottom), </a:t>
            </a:r>
            <a:r>
              <a:rPr lang="en-US" altLang="en-US" sz="2400" smtClean="0">
                <a:hlinkClick r:id="rId7" action="ppaction://hlinkfile"/>
              </a:rPr>
              <a:t>Cube.java</a:t>
            </a:r>
            <a:r>
              <a:rPr lang="en-US" altLang="en-US" sz="2400" smtClean="0"/>
              <a:t> (p. 635), </a:t>
            </a:r>
            <a:r>
              <a:rPr lang="en-US" altLang="en-US" sz="2400" smtClean="0">
                <a:hlinkClick r:id="rId8" action="ppaction://hlinkfile"/>
              </a:rPr>
              <a:t>CubeDemo.java</a:t>
            </a:r>
            <a:r>
              <a:rPr lang="en-US" altLang="en-US" sz="2400" smtClean="0"/>
              <a:t> (p. 637)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382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Calling The Superclass Constructor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5344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If superclass has no parameterized (default or no-arg) constructor, then </a:t>
            </a:r>
            <a:r>
              <a:rPr lang="en-US" altLang="en-US" u="sng" smtClean="0"/>
              <a:t>any subclass has to call a constructor the superclass does have</a:t>
            </a:r>
            <a:r>
              <a:rPr lang="en-US" altLang="en-US" smtClean="0"/>
              <a:t>.</a:t>
            </a:r>
            <a:endParaRPr lang="en-US" altLang="en-US" u="sng" smtClean="0"/>
          </a:p>
          <a:p>
            <a:pPr eaLnBrk="1" hangingPunct="1"/>
            <a:r>
              <a:rPr lang="en-US" altLang="en-US" smtClean="0"/>
              <a:t>Calls to a superclass constructor must be the </a:t>
            </a:r>
            <a:r>
              <a:rPr lang="en-US" altLang="en-US" u="sng" smtClean="0"/>
              <a:t>first java statement in the subclass constructors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Overriding Superclass Methods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 subclass may have a method with the </a:t>
            </a:r>
            <a:r>
              <a:rPr lang="en-US" altLang="en-US" sz="2800" u="sng" smtClean="0"/>
              <a:t>same signature</a:t>
            </a:r>
            <a:r>
              <a:rPr lang="en-US" altLang="en-US" sz="2800" smtClean="0"/>
              <a:t> as a superclass method.</a:t>
            </a:r>
          </a:p>
          <a:p>
            <a:pPr eaLnBrk="1" hangingPunct="1"/>
            <a:r>
              <a:rPr lang="en-US" altLang="en-US" sz="2800" smtClean="0"/>
              <a:t>The </a:t>
            </a:r>
            <a:r>
              <a:rPr lang="en-US" altLang="en-US" sz="2800" u="sng" smtClean="0"/>
              <a:t>subclass method overrides the superclass method</a:t>
            </a:r>
            <a:r>
              <a:rPr lang="en-US" altLang="en-US" sz="2800" smtClean="0"/>
              <a:t>.</a:t>
            </a:r>
          </a:p>
          <a:p>
            <a:pPr eaLnBrk="1" hangingPunct="1"/>
            <a:r>
              <a:rPr lang="en-US" altLang="en-US" sz="2800" smtClean="0"/>
              <a:t>This is known as </a:t>
            </a:r>
            <a:r>
              <a:rPr lang="en-US" altLang="en-US" sz="3200" i="1" smtClean="0">
                <a:solidFill>
                  <a:srgbClr val="FFFF00"/>
                </a:solidFill>
              </a:rPr>
              <a:t>method overriding</a:t>
            </a:r>
            <a:r>
              <a:rPr lang="en-US" altLang="en-US" sz="2800" smtClean="0"/>
              <a:t>.</a:t>
            </a:r>
          </a:p>
          <a:p>
            <a:pPr eaLnBrk="1" hangingPunct="1"/>
            <a:r>
              <a:rPr lang="en-US" altLang="en-US" sz="2800" smtClean="0"/>
              <a:t>Example: </a:t>
            </a:r>
          </a:p>
          <a:p>
            <a:pPr lvl="1" eaLnBrk="1" hangingPunct="1"/>
            <a:r>
              <a:rPr lang="en-US" altLang="en-US" sz="2400" smtClean="0">
                <a:hlinkClick r:id="rId3" action="ppaction://hlinkfile"/>
              </a:rPr>
              <a:t>GradedActivity.java</a:t>
            </a:r>
            <a:r>
              <a:rPr lang="en-US" altLang="en-US" sz="2400" smtClean="0"/>
              <a:t> (p. 621), </a:t>
            </a:r>
          </a:p>
          <a:p>
            <a:pPr lvl="1" eaLnBrk="1" hangingPunct="1"/>
            <a:r>
              <a:rPr lang="en-US" altLang="en-US" sz="2400" smtClean="0">
                <a:hlinkClick r:id="rId4" action="ppaction://hlinkfile"/>
              </a:rPr>
              <a:t>CurvedActivity.java</a:t>
            </a:r>
            <a:r>
              <a:rPr lang="en-US" altLang="en-US" sz="2400" smtClean="0"/>
              <a:t> (p. 642) (p. 643, line 35)</a:t>
            </a:r>
          </a:p>
          <a:p>
            <a:pPr lvl="1" eaLnBrk="1" hangingPunct="1"/>
            <a:r>
              <a:rPr lang="en-US" altLang="en-US" sz="2400" smtClean="0">
                <a:hlinkClick r:id="rId5" action="ppaction://hlinkfile"/>
              </a:rPr>
              <a:t>CurvedActivityDemo.java</a:t>
            </a:r>
            <a:r>
              <a:rPr lang="en-US" altLang="en-US" sz="2400" smtClean="0"/>
              <a:t> (p. 644)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Overriding Superclass Methods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838200" y="1524000"/>
            <a:ext cx="3581400" cy="1676400"/>
            <a:chOff x="384" y="1008"/>
            <a:chExt cx="1968" cy="1248"/>
          </a:xfrm>
        </p:grpSpPr>
        <p:sp>
          <p:nvSpPr>
            <p:cNvPr id="17420" name="Rectangle 4"/>
            <p:cNvSpPr>
              <a:spLocks noChangeArrowheads="1"/>
            </p:cNvSpPr>
            <p:nvPr/>
          </p:nvSpPr>
          <p:spPr bwMode="auto">
            <a:xfrm>
              <a:off x="384" y="1008"/>
              <a:ext cx="196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itchFamily="1" charset="0"/>
                </a:rPr>
                <a:t>GradedActivity</a:t>
              </a:r>
            </a:p>
          </p:txBody>
        </p:sp>
        <p:sp>
          <p:nvSpPr>
            <p:cNvPr id="17421" name="Rectangle 5"/>
            <p:cNvSpPr>
              <a:spLocks noChangeArrowheads="1"/>
            </p:cNvSpPr>
            <p:nvPr/>
          </p:nvSpPr>
          <p:spPr bwMode="auto">
            <a:xfrm>
              <a:off x="384" y="1296"/>
              <a:ext cx="196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l" eaLnBrk="1" hangingPunct="1"/>
              <a:r>
                <a:rPr lang="en-US" altLang="en-US" sz="2000">
                  <a:latin typeface="Helvetica" pitchFamily="1" charset="0"/>
                </a:rPr>
                <a:t> - score : double</a:t>
              </a:r>
            </a:p>
          </p:txBody>
        </p:sp>
        <p:sp>
          <p:nvSpPr>
            <p:cNvPr id="17422" name="Rectangle 6"/>
            <p:cNvSpPr>
              <a:spLocks noChangeArrowheads="1"/>
            </p:cNvSpPr>
            <p:nvPr/>
          </p:nvSpPr>
          <p:spPr bwMode="auto">
            <a:xfrm>
              <a:off x="384" y="1632"/>
              <a:ext cx="1968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l" eaLnBrk="1" hangingPunct="1"/>
              <a:r>
                <a:rPr lang="en-US" altLang="en-US" sz="2000">
                  <a:solidFill>
                    <a:srgbClr val="FFFF00"/>
                  </a:solidFill>
                  <a:latin typeface="Helvetica" pitchFamily="1" charset="0"/>
                </a:rPr>
                <a:t>+ setScore(s : double) : void</a:t>
              </a:r>
            </a:p>
            <a:p>
              <a:pPr algn="l" eaLnBrk="1" hangingPunct="1"/>
              <a:r>
                <a:rPr lang="en-US" altLang="en-US" sz="1800">
                  <a:latin typeface="Helvetica" pitchFamily="1" charset="0"/>
                </a:rPr>
                <a:t>+ getScore() : double</a:t>
              </a:r>
            </a:p>
            <a:p>
              <a:pPr algn="l" eaLnBrk="1" hangingPunct="1"/>
              <a:r>
                <a:rPr lang="en-US" altLang="en-US" sz="1800">
                  <a:latin typeface="Helvetica" pitchFamily="1" charset="0"/>
                </a:rPr>
                <a:t>+ getGrade() : char</a:t>
              </a:r>
            </a:p>
          </p:txBody>
        </p:sp>
      </p:grpSp>
      <p:grpSp>
        <p:nvGrpSpPr>
          <p:cNvPr id="17412" name="Group 12"/>
          <p:cNvGrpSpPr>
            <a:grpSpLocks/>
          </p:cNvGrpSpPr>
          <p:nvPr/>
        </p:nvGrpSpPr>
        <p:grpSpPr bwMode="auto">
          <a:xfrm>
            <a:off x="990600" y="3810000"/>
            <a:ext cx="3429000" cy="2514600"/>
            <a:chOff x="624" y="2304"/>
            <a:chExt cx="1776" cy="1680"/>
          </a:xfrm>
        </p:grpSpPr>
        <p:sp>
          <p:nvSpPr>
            <p:cNvPr id="17417" name="Rectangle 8"/>
            <p:cNvSpPr>
              <a:spLocks noChangeArrowheads="1"/>
            </p:cNvSpPr>
            <p:nvPr/>
          </p:nvSpPr>
          <p:spPr bwMode="auto">
            <a:xfrm>
              <a:off x="624" y="2304"/>
              <a:ext cx="17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itchFamily="1" charset="0"/>
                </a:rPr>
                <a:t>CurvedActivity</a:t>
              </a:r>
            </a:p>
          </p:txBody>
        </p:sp>
        <p:sp>
          <p:nvSpPr>
            <p:cNvPr id="17418" name="Rectangle 9"/>
            <p:cNvSpPr>
              <a:spLocks noChangeArrowheads="1"/>
            </p:cNvSpPr>
            <p:nvPr/>
          </p:nvSpPr>
          <p:spPr bwMode="auto">
            <a:xfrm>
              <a:off x="624" y="2592"/>
              <a:ext cx="177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l" eaLnBrk="1" hangingPunct="1"/>
              <a:r>
                <a:rPr lang="en-US" altLang="en-US" sz="1800">
                  <a:latin typeface="Helvetica" pitchFamily="1" charset="0"/>
                </a:rPr>
                <a:t>- rawScore : double</a:t>
              </a:r>
            </a:p>
            <a:p>
              <a:pPr algn="l" eaLnBrk="1" hangingPunct="1"/>
              <a:r>
                <a:rPr lang="en-US" altLang="en-US" sz="1800">
                  <a:latin typeface="Helvetica" pitchFamily="1" charset="0"/>
                </a:rPr>
                <a:t>- percentage : double</a:t>
              </a:r>
            </a:p>
          </p:txBody>
        </p:sp>
        <p:sp>
          <p:nvSpPr>
            <p:cNvPr id="17419" name="Rectangle 10"/>
            <p:cNvSpPr>
              <a:spLocks noChangeArrowheads="1"/>
            </p:cNvSpPr>
            <p:nvPr/>
          </p:nvSpPr>
          <p:spPr bwMode="auto">
            <a:xfrm>
              <a:off x="624" y="2976"/>
              <a:ext cx="177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latin typeface="Helvetica" pitchFamily="1" charset="0"/>
                </a:rPr>
                <a:t>+ CurvedActivity (percent : double) </a:t>
              </a:r>
            </a:p>
            <a:p>
              <a:pPr algn="l" eaLnBrk="1" hangingPunct="1"/>
              <a:r>
                <a:rPr lang="en-US" altLang="en-US" sz="2000">
                  <a:solidFill>
                    <a:srgbClr val="FFFF00"/>
                  </a:solidFill>
                  <a:latin typeface="Helvetica" pitchFamily="1" charset="0"/>
                </a:rPr>
                <a:t>+ setScore(s : double) : void</a:t>
              </a:r>
            </a:p>
            <a:p>
              <a:pPr algn="l" eaLnBrk="1" hangingPunct="1"/>
              <a:r>
                <a:rPr lang="en-US" altLang="en-US" sz="1600">
                  <a:latin typeface="Helvetica" pitchFamily="1" charset="0"/>
                </a:rPr>
                <a:t>+ getRawScore() : double</a:t>
              </a:r>
            </a:p>
            <a:p>
              <a:pPr algn="l" eaLnBrk="1" hangingPunct="1"/>
              <a:r>
                <a:rPr lang="en-US" altLang="en-US" sz="1600">
                  <a:latin typeface="Helvetica" pitchFamily="1" charset="0"/>
                </a:rPr>
                <a:t>+ getPercentage() : double</a:t>
              </a:r>
            </a:p>
          </p:txBody>
        </p:sp>
      </p:grpSp>
      <p:cxnSp>
        <p:nvCxnSpPr>
          <p:cNvPr id="17413" name="AutoShape 11"/>
          <p:cNvCxnSpPr>
            <a:cxnSpLocks noChangeShapeType="1"/>
            <a:stCxn id="17417" idx="0"/>
          </p:cNvCxnSpPr>
          <p:nvPr/>
        </p:nvCxnSpPr>
        <p:spPr bwMode="auto">
          <a:xfrm flipV="1">
            <a:off x="2705100" y="3200400"/>
            <a:ext cx="0" cy="609600"/>
          </a:xfrm>
          <a:prstGeom prst="straightConnector1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4" name="Text Box 13"/>
          <p:cNvSpPr txBox="1">
            <a:spLocks noChangeArrowheads="1"/>
          </p:cNvSpPr>
          <p:nvPr/>
        </p:nvSpPr>
        <p:spPr bwMode="auto">
          <a:xfrm>
            <a:off x="4762500" y="3375025"/>
            <a:ext cx="4206875" cy="1019175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2000" b="1"/>
              <a:t>This method is a more specialized version of the </a:t>
            </a:r>
            <a:r>
              <a:rPr lang="en-US" altLang="en-US" sz="2000" b="1">
                <a:latin typeface="Courier New" pitchFamily="49" charset="0"/>
              </a:rPr>
              <a:t>setScore</a:t>
            </a:r>
            <a:r>
              <a:rPr lang="en-US" altLang="en-US" sz="2000" b="1"/>
              <a:t> method in the superclass, </a:t>
            </a:r>
            <a:r>
              <a:rPr lang="en-US" altLang="en-US" sz="2000" b="1">
                <a:latin typeface="Courier New" pitchFamily="49" charset="0"/>
              </a:rPr>
              <a:t>GradedActivity</a:t>
            </a:r>
            <a:r>
              <a:rPr lang="en-US" altLang="en-US" sz="2000" b="1"/>
              <a:t>.</a:t>
            </a:r>
          </a:p>
        </p:txBody>
      </p:sp>
      <p:sp>
        <p:nvSpPr>
          <p:cNvPr id="17415" name="Line 14"/>
          <p:cNvSpPr>
            <a:spLocks noChangeShapeType="1"/>
          </p:cNvSpPr>
          <p:nvPr/>
        </p:nvSpPr>
        <p:spPr bwMode="auto">
          <a:xfrm flipH="1">
            <a:off x="4419600" y="5486400"/>
            <a:ext cx="2438400" cy="1588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6" name="Line 15"/>
          <p:cNvSpPr>
            <a:spLocks noChangeShapeType="1"/>
          </p:cNvSpPr>
          <p:nvPr/>
        </p:nvSpPr>
        <p:spPr bwMode="auto">
          <a:xfrm>
            <a:off x="6858000" y="4419600"/>
            <a:ext cx="7938" cy="10668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Overriding Superclass Methods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5913" y="1600200"/>
            <a:ext cx="829468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Recall that a </a:t>
            </a:r>
            <a:r>
              <a:rPr lang="en-US" altLang="en-US" sz="2800" smtClean="0">
                <a:solidFill>
                  <a:srgbClr val="FFFF00"/>
                </a:solidFill>
              </a:rPr>
              <a:t>method’s </a:t>
            </a:r>
            <a:r>
              <a:rPr lang="en-US" altLang="en-US" sz="2800" u="sng" smtClean="0">
                <a:solidFill>
                  <a:srgbClr val="FFFF00"/>
                </a:solidFill>
              </a:rPr>
              <a:t>signature</a:t>
            </a:r>
            <a:r>
              <a:rPr lang="en-US" altLang="en-US" sz="2800" smtClean="0">
                <a:solidFill>
                  <a:srgbClr val="FFFF00"/>
                </a:solidFill>
              </a:rPr>
              <a:t> </a:t>
            </a:r>
            <a:r>
              <a:rPr lang="en-US" altLang="en-US" sz="2800" smtClean="0"/>
              <a:t>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method’s </a:t>
            </a:r>
            <a:r>
              <a:rPr lang="en-US" altLang="en-US" sz="2800" u="sng" smtClean="0">
                <a:solidFill>
                  <a:srgbClr val="FFFF00"/>
                </a:solidFill>
              </a:rPr>
              <a:t>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</a:t>
            </a:r>
            <a:r>
              <a:rPr lang="en-US" altLang="en-US" sz="2800" u="sng" smtClean="0">
                <a:solidFill>
                  <a:srgbClr val="FFFF00"/>
                </a:solidFill>
              </a:rPr>
              <a:t>data types</a:t>
            </a:r>
            <a:r>
              <a:rPr lang="en-US" altLang="en-US" sz="2800" smtClean="0">
                <a:solidFill>
                  <a:srgbClr val="FFFF00"/>
                </a:solidFill>
              </a:rPr>
              <a:t> </a:t>
            </a:r>
            <a:r>
              <a:rPr lang="en-US" altLang="en-US" sz="2400" smtClean="0"/>
              <a:t>method’s parameters in the order that they appear.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 </a:t>
            </a:r>
            <a:r>
              <a:rPr lang="en-US" altLang="en-US" sz="2800" smtClean="0">
                <a:solidFill>
                  <a:srgbClr val="FFFF00"/>
                </a:solidFill>
              </a:rPr>
              <a:t>subclass method that overrides a superclass method must have the </a:t>
            </a:r>
            <a:r>
              <a:rPr lang="en-US" altLang="en-US" sz="2800" u="sng" smtClean="0">
                <a:solidFill>
                  <a:srgbClr val="FFFF00"/>
                </a:solidFill>
              </a:rPr>
              <a:t>same signature</a:t>
            </a:r>
            <a:r>
              <a:rPr lang="en-US" altLang="en-US" sz="2400" u="sng" smtClean="0">
                <a:solidFill>
                  <a:srgbClr val="FFFF00"/>
                </a:solidFill>
              </a:rPr>
              <a:t> </a:t>
            </a:r>
            <a:r>
              <a:rPr lang="en-US" altLang="en-US" sz="2800" smtClean="0">
                <a:solidFill>
                  <a:srgbClr val="FFFF00"/>
                </a:solidFill>
              </a:rPr>
              <a:t>as the superclass method</a:t>
            </a:r>
            <a:r>
              <a:rPr lang="en-US" altLang="en-US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An object of the subclass </a:t>
            </a:r>
            <a:r>
              <a:rPr lang="en-US" altLang="en-US" sz="2800" smtClean="0">
                <a:solidFill>
                  <a:srgbClr val="FFFF00"/>
                </a:solidFill>
              </a:rPr>
              <a:t>invokes the subclass’s version of the method</a:t>
            </a:r>
            <a:r>
              <a:rPr lang="en-US" altLang="en-US" sz="2800" smtClean="0"/>
              <a:t>, not the superclass’s.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Overriding Superclass Methods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839200" cy="4572000"/>
          </a:xfrm>
        </p:spPr>
        <p:txBody>
          <a:bodyPr>
            <a:normAutofit lnSpcReduction="10000"/>
          </a:bodyPr>
          <a:lstStyle/>
          <a:p>
            <a:pPr marL="420624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/>
              <a:t>An subclass method can call the overridden superclass method via the super keyword.</a:t>
            </a:r>
            <a:br>
              <a:rPr lang="en-US" sz="2400" dirty="0" smtClean="0"/>
            </a:br>
            <a:endParaRPr lang="en-US" sz="2400" dirty="0" smtClean="0"/>
          </a:p>
          <a:p>
            <a:pPr marL="722376"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3200" b="1" dirty="0" err="1" smtClean="0">
                <a:solidFill>
                  <a:srgbClr val="FFFF00"/>
                </a:solidFill>
                <a:latin typeface="Courier New" pitchFamily="49" charset="0"/>
              </a:rPr>
              <a:t>super</a:t>
            </a: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.setScore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(</a:t>
            </a:r>
            <a:r>
              <a:rPr lang="en-US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rawScore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 * percentage);</a:t>
            </a:r>
            <a:b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</a:br>
            <a:endParaRPr lang="en-US" sz="28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 marL="420624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/>
              <a:t>There is a distinction between overloading a method and overriding a method.</a:t>
            </a:r>
          </a:p>
          <a:p>
            <a:pPr marL="420624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Overloading</a:t>
            </a:r>
            <a:r>
              <a:rPr lang="en-US" sz="2400" dirty="0" smtClean="0"/>
              <a:t> is when a method has the </a:t>
            </a:r>
            <a:r>
              <a:rPr lang="en-US" sz="2400" dirty="0" smtClean="0">
                <a:solidFill>
                  <a:srgbClr val="FFFF00"/>
                </a:solidFill>
              </a:rPr>
              <a:t>same name </a:t>
            </a:r>
            <a:r>
              <a:rPr lang="en-US" sz="2400" dirty="0" smtClean="0"/>
              <a:t>as one or more other methods, but with a </a:t>
            </a:r>
            <a:r>
              <a:rPr lang="en-US" sz="2400" dirty="0" smtClean="0">
                <a:solidFill>
                  <a:srgbClr val="FFFF00"/>
                </a:solidFill>
              </a:rPr>
              <a:t>different signature</a:t>
            </a:r>
            <a:r>
              <a:rPr lang="en-US" sz="2400" dirty="0" smtClean="0"/>
              <a:t>.</a:t>
            </a:r>
          </a:p>
          <a:p>
            <a:pPr marL="420624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Overriding</a:t>
            </a:r>
            <a:r>
              <a:rPr lang="en-US" sz="2400" dirty="0" smtClean="0"/>
              <a:t> is when methods have the </a:t>
            </a:r>
            <a:r>
              <a:rPr lang="en-US" sz="2400" dirty="0" smtClean="0">
                <a:solidFill>
                  <a:srgbClr val="FFFF00"/>
                </a:solidFill>
              </a:rPr>
              <a:t>same signature (name and data types)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Overriding Superclass Methods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2113" y="16002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Both overloading and overriding can take place in an inheritance relationship.</a:t>
            </a:r>
          </a:p>
          <a:p>
            <a:pPr eaLnBrk="1" hangingPunct="1"/>
            <a:r>
              <a:rPr lang="en-US" altLang="en-US" sz="2800" smtClean="0"/>
              <a:t>Overriding can only take place in an inheritance relationship.</a:t>
            </a:r>
          </a:p>
          <a:p>
            <a:pPr eaLnBrk="1" hangingPunct="1"/>
            <a:r>
              <a:rPr lang="en-US" altLang="en-US" sz="2800" smtClean="0"/>
              <a:t>Example:</a:t>
            </a:r>
          </a:p>
          <a:p>
            <a:pPr lvl="1" eaLnBrk="1" hangingPunct="1"/>
            <a:r>
              <a:rPr lang="en-US" altLang="en-US" sz="2400" smtClean="0">
                <a:hlinkClick r:id="rId3" action="ppaction://hlinkfile"/>
              </a:rPr>
              <a:t>SuperClass3.java</a:t>
            </a:r>
            <a:r>
              <a:rPr lang="en-US" altLang="en-US" sz="2400" smtClean="0"/>
              <a:t> (p. 646),</a:t>
            </a:r>
          </a:p>
          <a:p>
            <a:pPr lvl="1" eaLnBrk="1" hangingPunct="1"/>
            <a:r>
              <a:rPr lang="en-US" altLang="en-US" sz="2400" smtClean="0">
                <a:hlinkClick r:id="rId4" action="ppaction://hlinkfile"/>
              </a:rPr>
              <a:t>SubClass3.java</a:t>
            </a:r>
            <a:r>
              <a:rPr lang="en-US" altLang="en-US" sz="2400" smtClean="0"/>
              <a:t> (p. 647),</a:t>
            </a:r>
          </a:p>
          <a:p>
            <a:pPr lvl="1" eaLnBrk="1" hangingPunct="1"/>
            <a:r>
              <a:rPr lang="en-US" altLang="en-US" sz="2400" smtClean="0">
                <a:hlinkClick r:id="rId5" action="ppaction://hlinkfile"/>
              </a:rPr>
              <a:t>ShowValueDemo.java</a:t>
            </a:r>
            <a:r>
              <a:rPr lang="en-US" altLang="en-US" sz="2400" smtClean="0"/>
              <a:t> (p. 647)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Preventing a Method from Being Overridden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458200" cy="4800600"/>
          </a:xfrm>
        </p:spPr>
        <p:txBody>
          <a:bodyPr>
            <a:normAutofit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FF00"/>
                </a:solidFill>
                <a:latin typeface="Courier New" pitchFamily="49" charset="0"/>
              </a:rPr>
              <a:t>final</a:t>
            </a:r>
            <a:r>
              <a:rPr lang="en-US" sz="2800" dirty="0" smtClean="0">
                <a:solidFill>
                  <a:srgbClr val="FFFF00"/>
                </a:solidFill>
              </a:rPr>
              <a:t> modifier </a:t>
            </a:r>
            <a:r>
              <a:rPr lang="en-US" sz="2800" u="sng" dirty="0" smtClean="0">
                <a:solidFill>
                  <a:srgbClr val="FFFF00"/>
                </a:solidFill>
              </a:rPr>
              <a:t>will prevent the overriding</a:t>
            </a:r>
            <a:r>
              <a:rPr lang="en-US" sz="2800" dirty="0" smtClean="0">
                <a:solidFill>
                  <a:srgbClr val="FFFF00"/>
                </a:solidFill>
              </a:rPr>
              <a:t> of a superclass method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in a subclass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 smtClean="0"/>
          </a:p>
          <a:p>
            <a:pPr marL="722376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// placed in superclass</a:t>
            </a:r>
          </a:p>
          <a:p>
            <a:pPr marL="722376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 smtClean="0">
                <a:latin typeface="Courier New" pitchFamily="49" charset="0"/>
              </a:rPr>
              <a:t>public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final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void message()</a:t>
            </a:r>
            <a:br>
              <a:rPr lang="en-US" sz="2400" b="1" dirty="0" smtClean="0">
                <a:latin typeface="Courier New" pitchFamily="49" charset="0"/>
              </a:rPr>
            </a:br>
            <a:endParaRPr lang="en-US" sz="2400" b="1" dirty="0" smtClean="0">
              <a:latin typeface="Courier New" pitchFamily="49" charset="0"/>
            </a:endParaRP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 smtClean="0"/>
              <a:t>If a subclass attempts to override a superclass final method, a </a:t>
            </a:r>
            <a:r>
              <a:rPr lang="en-US" sz="2800" dirty="0" smtClean="0">
                <a:solidFill>
                  <a:srgbClr val="FFFF00"/>
                </a:solidFill>
              </a:rPr>
              <a:t>compiler error </a:t>
            </a:r>
            <a:r>
              <a:rPr lang="en-US" sz="2800" dirty="0" smtClean="0"/>
              <a:t>is generated. 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 smtClean="0"/>
              <a:t>This ensures that </a:t>
            </a:r>
            <a:r>
              <a:rPr lang="en-US" sz="2800" dirty="0" smtClean="0">
                <a:solidFill>
                  <a:srgbClr val="FFFF00"/>
                </a:solidFill>
              </a:rPr>
              <a:t>subclasses use the superclass version of the method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Topics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1534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Chapter 10 discusses the following main topics:</a:t>
            </a:r>
          </a:p>
          <a:p>
            <a:pPr lvl="1" eaLnBrk="1" hangingPunct="1"/>
            <a:r>
              <a:rPr lang="en-US" altLang="en-US" sz="2400" smtClean="0"/>
              <a:t>Inheritance</a:t>
            </a:r>
          </a:p>
          <a:p>
            <a:pPr lvl="1" eaLnBrk="1" hangingPunct="1"/>
            <a:r>
              <a:rPr lang="en-US" altLang="en-US" sz="2400" smtClean="0"/>
              <a:t>Calling the Superclass Constructor</a:t>
            </a:r>
          </a:p>
          <a:p>
            <a:pPr lvl="1" eaLnBrk="1" hangingPunct="1"/>
            <a:r>
              <a:rPr lang="en-US" altLang="en-US" sz="2400" smtClean="0"/>
              <a:t>Overriding Superclass Methods</a:t>
            </a:r>
          </a:p>
          <a:p>
            <a:pPr lvl="1" eaLnBrk="1" hangingPunct="1"/>
            <a:r>
              <a:rPr lang="en-US" altLang="en-US" sz="2400" smtClean="0"/>
              <a:t>Protected Members</a:t>
            </a:r>
          </a:p>
          <a:p>
            <a:pPr lvl="1" eaLnBrk="1" hangingPunct="1"/>
            <a:r>
              <a:rPr lang="en-US" altLang="en-US" sz="2400" smtClean="0"/>
              <a:t>Chains of Inheritance</a:t>
            </a:r>
          </a:p>
          <a:p>
            <a:pPr lvl="1" eaLnBrk="1" hangingPunct="1"/>
            <a:r>
              <a:rPr lang="en-US" altLang="en-US" sz="2400" smtClean="0"/>
              <a:t>The </a:t>
            </a:r>
            <a:r>
              <a:rPr lang="en-US" altLang="en-US" sz="2400" smtClean="0">
                <a:latin typeface="Courier New" pitchFamily="49" charset="0"/>
              </a:rPr>
              <a:t>Object</a:t>
            </a:r>
            <a:r>
              <a:rPr lang="en-US" altLang="en-US" sz="2400" smtClean="0"/>
              <a:t> Class</a:t>
            </a:r>
          </a:p>
          <a:p>
            <a:pPr lvl="1" eaLnBrk="1" hangingPunct="1"/>
            <a:r>
              <a:rPr lang="en-US" altLang="en-US" sz="2400" smtClean="0"/>
              <a:t>Polymorphism</a:t>
            </a:r>
          </a:p>
          <a:p>
            <a:pPr lvl="1" eaLnBrk="1" hangingPunct="1"/>
            <a:r>
              <a:rPr lang="en-US" altLang="en-US" sz="2400" smtClean="0"/>
              <a:t>Abstract Classes and Abstract Methods</a:t>
            </a:r>
          </a:p>
          <a:p>
            <a:pPr lvl="1" eaLnBrk="1" hangingPunct="1"/>
            <a:r>
              <a:rPr lang="en-US" altLang="en-US" sz="2400" smtClean="0"/>
              <a:t>Interfaces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953000" y="762000"/>
            <a:ext cx="3709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Quiz 1 Next Week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3213"/>
            <a:ext cx="77724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Protected Members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382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FFFF00"/>
                </a:solidFill>
              </a:rPr>
              <a:t>Protected members </a:t>
            </a:r>
            <a:r>
              <a:rPr lang="en-US" altLang="en-US" sz="2800" smtClean="0"/>
              <a:t>of 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FF00"/>
                </a:solidFill>
              </a:rPr>
              <a:t>may be accessed by methods in a subclass</a:t>
            </a:r>
            <a:r>
              <a:rPr lang="en-US" altLang="en-US" sz="2400" smtClean="0"/>
              <a:t>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FF00"/>
                </a:solidFill>
              </a:rPr>
              <a:t>by methods in the same package as the class</a:t>
            </a:r>
            <a:r>
              <a:rPr lang="en-US" altLang="en-US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Java provides a third access specification, </a:t>
            </a:r>
            <a:r>
              <a:rPr lang="en-US" altLang="en-US" sz="2800" smtClean="0">
                <a:latin typeface="Courier New" pitchFamily="49" charset="0"/>
              </a:rPr>
              <a:t>protected</a:t>
            </a: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 </a:t>
            </a:r>
            <a:r>
              <a:rPr lang="en-US" altLang="en-US" sz="2800" i="1" smtClean="0"/>
              <a:t>protected</a:t>
            </a:r>
            <a:r>
              <a:rPr lang="en-US" altLang="en-US" sz="2800" smtClean="0"/>
              <a:t> member’s access is somewhere between </a:t>
            </a:r>
            <a:r>
              <a:rPr lang="en-US" altLang="en-US" sz="2800" i="1" smtClean="0"/>
              <a:t>private</a:t>
            </a:r>
            <a:r>
              <a:rPr lang="en-US" altLang="en-US" sz="2800" smtClean="0"/>
              <a:t> and </a:t>
            </a:r>
            <a:r>
              <a:rPr lang="en-US" altLang="en-US" sz="2800" i="1" smtClean="0"/>
              <a:t>public</a:t>
            </a:r>
            <a:r>
              <a:rPr lang="en-US" altLang="en-US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Example: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hlinkClick r:id="rId3" action="ppaction://hlinkfile"/>
              </a:rPr>
              <a:t>GradedActivity2.java</a:t>
            </a:r>
            <a:r>
              <a:rPr lang="en-US" altLang="en-US" sz="2400" smtClean="0"/>
              <a:t> (p. 649)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hlinkClick r:id="rId4" action="ppaction://hlinkfile"/>
              </a:rPr>
              <a:t>FinalExam2.java</a:t>
            </a:r>
            <a:r>
              <a:rPr lang="en-US" altLang="en-US" sz="2400" smtClean="0"/>
              <a:t> (p. 650)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hlinkClick r:id="rId5" action="ppaction://hlinkfile"/>
              </a:rPr>
              <a:t>ProtectedDemo.java</a:t>
            </a:r>
            <a:r>
              <a:rPr lang="en-US" altLang="en-US" sz="2400" smtClean="0"/>
              <a:t> (p. 652)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0" y="4876800"/>
            <a:ext cx="2801938" cy="1200150"/>
          </a:xfrm>
          <a:prstGeom prst="rect">
            <a:avLst/>
          </a:prstGeom>
          <a:solidFill>
            <a:schemeClr val="tx1">
              <a:lumMod val="85000"/>
              <a:alpha val="12000"/>
            </a:schemeClr>
          </a:solidFill>
          <a:ln w="15875">
            <a:solidFill>
              <a:srgbClr val="FFFF00"/>
            </a:solidFill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UML notation for protected is:  #</a:t>
            </a:r>
          </a:p>
          <a:p>
            <a:pPr algn="l">
              <a:defRPr/>
            </a:pPr>
            <a:r>
              <a:rPr lang="en-US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So    </a:t>
            </a:r>
            <a:r>
              <a:rPr lang="en-US" b="1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+     #     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Protected Members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15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FF00"/>
                </a:solidFill>
              </a:rPr>
              <a:t>Any class that is derived from the class, or is in the same package, has unrestricted access to the protected member</a:t>
            </a:r>
            <a:r>
              <a:rPr lang="en-US" altLang="en-US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As before </a:t>
            </a:r>
            <a:r>
              <a:rPr lang="en-US" altLang="en-US" sz="2400" smtClean="0">
                <a:sym typeface="Wingdings" pitchFamily="2" charset="2"/>
              </a:rPr>
              <a:t> </a:t>
            </a:r>
            <a:r>
              <a:rPr lang="en-US" altLang="en-US" sz="2400" smtClean="0"/>
              <a:t>It is always better to make all fields </a:t>
            </a:r>
            <a:r>
              <a:rPr lang="en-US" altLang="en-US" sz="2400" smtClean="0">
                <a:latin typeface="Courier New" pitchFamily="49" charset="0"/>
              </a:rPr>
              <a:t>private</a:t>
            </a:r>
            <a:r>
              <a:rPr lang="en-US" altLang="en-US" sz="2400" smtClean="0"/>
              <a:t> and then provide </a:t>
            </a:r>
            <a:r>
              <a:rPr lang="en-US" altLang="en-US" sz="2400" smtClean="0">
                <a:latin typeface="Courier New" pitchFamily="49" charset="0"/>
              </a:rPr>
              <a:t>public</a:t>
            </a:r>
            <a:r>
              <a:rPr lang="en-US" altLang="en-US" sz="2400" smtClean="0"/>
              <a:t> methods for accessing those fields.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If no access specifier for a class member is provided, </a:t>
            </a:r>
            <a:r>
              <a:rPr lang="en-US" altLang="en-US" sz="2400" smtClean="0">
                <a:solidFill>
                  <a:srgbClr val="FFFF00"/>
                </a:solidFill>
              </a:rPr>
              <a:t>the class member is given </a:t>
            </a:r>
            <a:r>
              <a:rPr lang="en-US" altLang="en-US" sz="2400" i="1" smtClean="0">
                <a:solidFill>
                  <a:srgbClr val="FFFF00"/>
                </a:solidFill>
              </a:rPr>
              <a:t>package access </a:t>
            </a:r>
            <a:r>
              <a:rPr lang="en-US" altLang="en-US" sz="2400" smtClean="0">
                <a:solidFill>
                  <a:srgbClr val="FFFF00"/>
                </a:solidFill>
              </a:rPr>
              <a:t>by default</a:t>
            </a:r>
            <a:r>
              <a:rPr lang="en-US" altLang="en-US" sz="2400" smtClean="0"/>
              <a:t>.</a:t>
            </a:r>
          </a:p>
        </p:txBody>
      </p:sp>
      <p:sp>
        <p:nvSpPr>
          <p:cNvPr id="23556" name="TextBox 1"/>
          <p:cNvSpPr txBox="1">
            <a:spLocks noChangeArrowheads="1"/>
          </p:cNvSpPr>
          <p:nvPr/>
        </p:nvSpPr>
        <p:spPr bwMode="auto">
          <a:xfrm>
            <a:off x="3213100" y="5303838"/>
            <a:ext cx="4632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Aharoni" pitchFamily="2" charset="-79"/>
                <a:cs typeface="Aharoni" pitchFamily="2" charset="-79"/>
              </a:rPr>
              <a:t>See table…next slide…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"/>
            <a:ext cx="77724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endParaRPr lang="en-US" dirty="0" smtClean="0"/>
          </a:p>
        </p:txBody>
      </p:sp>
      <p:graphicFrame>
        <p:nvGraphicFramePr>
          <p:cNvPr id="174146" name="Group 66"/>
          <p:cNvGraphicFramePr>
            <a:graphicFrameLocks noGrp="1"/>
          </p:cNvGraphicFramePr>
          <p:nvPr/>
        </p:nvGraphicFramePr>
        <p:xfrm>
          <a:off x="685800" y="863600"/>
          <a:ext cx="8001000" cy="2497138"/>
        </p:xfrm>
        <a:graphic>
          <a:graphicData uri="http://schemas.openxmlformats.org/drawingml/2006/table">
            <a:tbl>
              <a:tblPr/>
              <a:tblGrid>
                <a:gridCol w="1752600"/>
                <a:gridCol w="3124200"/>
                <a:gridCol w="3124200"/>
              </a:tblGrid>
              <a:tr h="759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 Modifier</a:t>
                      </a:r>
                    </a:p>
                  </a:txBody>
                  <a:tcPr marT="45694" marB="4569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Accessible to a subclass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inside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the same package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?</a:t>
                      </a:r>
                    </a:p>
                  </a:txBody>
                  <a:tcPr marT="45694" marB="4569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Accessible to all other classes </a:t>
                      </a: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pitchFamily="34" charset="0"/>
                        </a:rPr>
                        <a:t>inside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the same package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?</a:t>
                      </a:r>
                    </a:p>
                  </a:txBody>
                  <a:tcPr marT="45694" marB="4569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</a:tr>
              <a:tr h="640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default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(no modifier)</a:t>
                      </a:r>
                    </a:p>
                  </a:txBody>
                  <a:tcPr marT="45694" marB="456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Public</a:t>
                      </a:r>
                    </a:p>
                  </a:txBody>
                  <a:tcPr marT="45694" marB="456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Protected</a:t>
                      </a:r>
                    </a:p>
                  </a:txBody>
                  <a:tcPr marT="45694" marB="456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Private</a:t>
                      </a:r>
                    </a:p>
                  </a:txBody>
                  <a:tcPr marT="45694" marB="456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147" name="Group 67"/>
          <p:cNvGraphicFramePr>
            <a:graphicFrameLocks noGrp="1"/>
          </p:cNvGraphicFramePr>
          <p:nvPr/>
        </p:nvGraphicFramePr>
        <p:xfrm>
          <a:off x="685800" y="3660775"/>
          <a:ext cx="8001000" cy="2519363"/>
        </p:xfrm>
        <a:graphic>
          <a:graphicData uri="http://schemas.openxmlformats.org/drawingml/2006/table">
            <a:tbl>
              <a:tblPr/>
              <a:tblGrid>
                <a:gridCol w="1752600"/>
                <a:gridCol w="3124200"/>
                <a:gridCol w="3124200"/>
              </a:tblGrid>
              <a:tr h="7822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 Modifier</a:t>
                      </a:r>
                    </a:p>
                  </a:txBody>
                  <a:tcPr marT="45695" marB="4569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Accessible to a subclass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outside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the package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?</a:t>
                      </a:r>
                    </a:p>
                  </a:txBody>
                  <a:tcPr marT="45695" marB="456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Accessible to all other classes </a:t>
                      </a: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pitchFamily="34" charset="0"/>
                        </a:rPr>
                        <a:t>outside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the package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?</a:t>
                      </a:r>
                    </a:p>
                  </a:txBody>
                  <a:tcPr marT="45695" marB="456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576869"/>
                        </a:gs>
                        <a:gs pos="50000">
                          <a:schemeClr val="accent1"/>
                        </a:gs>
                        <a:gs pos="100000">
                          <a:srgbClr val="576869"/>
                        </a:gs>
                      </a:gsLst>
                      <a:lin ang="5400000" scaled="1"/>
                    </a:gradFill>
                  </a:tcPr>
                </a:tc>
              </a:tr>
              <a:tr h="640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default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(no modifier)</a:t>
                      </a:r>
                    </a:p>
                  </a:txBody>
                  <a:tcPr marT="45695" marB="456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Public</a:t>
                      </a:r>
                    </a:p>
                  </a:txBody>
                  <a:tcPr marT="45695" marB="456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Protected</a:t>
                      </a:r>
                    </a:p>
                  </a:txBody>
                  <a:tcPr marT="45695" marB="456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Private</a:t>
                      </a:r>
                    </a:p>
                  </a:txBody>
                  <a:tcPr marT="45695" marB="456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885E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Chains of Inheritance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2113" y="1600200"/>
            <a:ext cx="8294687" cy="1179513"/>
          </a:xfrm>
        </p:spPr>
        <p:txBody>
          <a:bodyPr/>
          <a:lstStyle/>
          <a:p>
            <a:pPr eaLnBrk="1" hangingPunct="1"/>
            <a:r>
              <a:rPr lang="en-US" altLang="en-US" smtClean="0"/>
              <a:t>A superclass can also be derived from another class.</a:t>
            </a:r>
          </a:p>
        </p:txBody>
      </p:sp>
      <p:grpSp>
        <p:nvGrpSpPr>
          <p:cNvPr id="25604" name="Group 13"/>
          <p:cNvGrpSpPr>
            <a:grpSpLocks/>
          </p:cNvGrpSpPr>
          <p:nvPr/>
        </p:nvGrpSpPr>
        <p:grpSpPr bwMode="auto">
          <a:xfrm>
            <a:off x="6248400" y="2514600"/>
            <a:ext cx="2362200" cy="3886200"/>
            <a:chOff x="2832" y="1296"/>
            <a:chExt cx="1488" cy="2448"/>
          </a:xfrm>
        </p:grpSpPr>
        <p:sp>
          <p:nvSpPr>
            <p:cNvPr id="25606" name="Rectangle 4"/>
            <p:cNvSpPr>
              <a:spLocks noChangeArrowheads="1"/>
            </p:cNvSpPr>
            <p:nvPr/>
          </p:nvSpPr>
          <p:spPr bwMode="auto">
            <a:xfrm>
              <a:off x="2832" y="1296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/>
                <a:t>Object</a:t>
              </a:r>
            </a:p>
          </p:txBody>
        </p: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2832" y="2736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PassFailActivity</a:t>
              </a:r>
            </a:p>
          </p:txBody>
        </p:sp>
        <p:sp>
          <p:nvSpPr>
            <p:cNvPr id="25608" name="Rectangle 7"/>
            <p:cNvSpPr>
              <a:spLocks noChangeArrowheads="1"/>
            </p:cNvSpPr>
            <p:nvPr/>
          </p:nvSpPr>
          <p:spPr bwMode="auto">
            <a:xfrm>
              <a:off x="2832" y="3456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PassFailExam</a:t>
              </a:r>
            </a:p>
          </p:txBody>
        </p:sp>
        <p:sp>
          <p:nvSpPr>
            <p:cNvPr id="25609" name="Rectangle 8"/>
            <p:cNvSpPr>
              <a:spLocks noChangeArrowheads="1"/>
            </p:cNvSpPr>
            <p:nvPr/>
          </p:nvSpPr>
          <p:spPr bwMode="auto">
            <a:xfrm>
              <a:off x="2832" y="2016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/>
                <a:t>GradedActivity</a:t>
              </a:r>
            </a:p>
          </p:txBody>
        </p:sp>
        <p:cxnSp>
          <p:nvCxnSpPr>
            <p:cNvPr id="25610" name="AutoShape 9"/>
            <p:cNvCxnSpPr>
              <a:cxnSpLocks noChangeShapeType="1"/>
              <a:stCxn id="25609" idx="0"/>
              <a:endCxn id="25606" idx="2"/>
            </p:cNvCxnSpPr>
            <p:nvPr/>
          </p:nvCxnSpPr>
          <p:spPr bwMode="auto">
            <a:xfrm flipV="1">
              <a:off x="3576" y="1584"/>
              <a:ext cx="0" cy="43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1" name="AutoShape 10"/>
            <p:cNvCxnSpPr>
              <a:cxnSpLocks noChangeShapeType="1"/>
              <a:stCxn id="25607" idx="0"/>
              <a:endCxn id="25609" idx="2"/>
            </p:cNvCxnSpPr>
            <p:nvPr/>
          </p:nvCxnSpPr>
          <p:spPr bwMode="auto">
            <a:xfrm flipV="1">
              <a:off x="3576" y="2304"/>
              <a:ext cx="0" cy="43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8" idx="0"/>
              <a:endCxn id="25607" idx="2"/>
            </p:cNvCxnSpPr>
            <p:nvPr/>
          </p:nvCxnSpPr>
          <p:spPr bwMode="auto">
            <a:xfrm flipV="1">
              <a:off x="3576" y="3024"/>
              <a:ext cx="0" cy="43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5" name="Text Box 12"/>
          <p:cNvSpPr txBox="1">
            <a:spLocks noChangeArrowheads="1"/>
          </p:cNvSpPr>
          <p:nvPr/>
        </p:nvSpPr>
        <p:spPr bwMode="auto">
          <a:xfrm>
            <a:off x="381000" y="3111500"/>
            <a:ext cx="5410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5613" indent="-455613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>
                <a:latin typeface="+mn-lt"/>
                <a:hlinkClick r:id="rId2" action="ppaction://hlinkfile"/>
              </a:rPr>
              <a:t>GradedActivity.java</a:t>
            </a:r>
            <a:r>
              <a:rPr lang="en-US" dirty="0" smtClean="0">
                <a:latin typeface="+mn-lt"/>
              </a:rPr>
              <a:t> (p. 621)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  <a:hlinkClick r:id="rId3" action="ppaction://hlinkfile"/>
              </a:rPr>
              <a:t>PassFailActivity.java</a:t>
            </a:r>
            <a:r>
              <a:rPr lang="en-US" dirty="0" smtClean="0">
                <a:latin typeface="+mn-lt"/>
              </a:rPr>
              <a:t> (p. 656)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  <a:hlinkClick r:id="rId4" action="ppaction://hlinkfile"/>
              </a:rPr>
              <a:t>PassFailExam.java</a:t>
            </a:r>
            <a:r>
              <a:rPr lang="en-US" dirty="0" smtClean="0">
                <a:latin typeface="+mn-lt"/>
              </a:rPr>
              <a:t> (p. 657)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  <a:hlinkClick r:id="rId5" action="ppaction://hlinkfile"/>
              </a:rPr>
              <a:t>PassFailExamDemo.java</a:t>
            </a:r>
            <a:r>
              <a:rPr lang="en-US" dirty="0" smtClean="0">
                <a:latin typeface="+mn-lt"/>
              </a:rPr>
              <a:t> (p. 659)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Class Hierarchy</a:t>
            </a:r>
            <a:br>
              <a:rPr lang="en-US" altLang="en-US" smtClean="0"/>
            </a:br>
            <a:r>
              <a:rPr lang="en-US" altLang="en-US" smtClean="0"/>
              <a:t>Chains of Inheritance</a:t>
            </a:r>
          </a:p>
        </p:txBody>
      </p:sp>
      <p:grpSp>
        <p:nvGrpSpPr>
          <p:cNvPr id="26627" name="Group 15"/>
          <p:cNvGrpSpPr>
            <a:grpSpLocks/>
          </p:cNvGrpSpPr>
          <p:nvPr/>
        </p:nvGrpSpPr>
        <p:grpSpPr bwMode="auto">
          <a:xfrm>
            <a:off x="2057400" y="3429000"/>
            <a:ext cx="5562600" cy="2743200"/>
            <a:chOff x="2016" y="1968"/>
            <a:chExt cx="3168" cy="1536"/>
          </a:xfrm>
        </p:grpSpPr>
        <p:sp>
          <p:nvSpPr>
            <p:cNvPr id="26629" name="Rectangle 6"/>
            <p:cNvSpPr>
              <a:spLocks noChangeArrowheads="1"/>
            </p:cNvSpPr>
            <p:nvPr/>
          </p:nvSpPr>
          <p:spPr bwMode="auto">
            <a:xfrm>
              <a:off x="3696" y="2640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PassFailActivity</a:t>
              </a:r>
            </a:p>
          </p:txBody>
        </p:sp>
        <p:sp>
          <p:nvSpPr>
            <p:cNvPr id="26630" name="Rectangle 7"/>
            <p:cNvSpPr>
              <a:spLocks noChangeArrowheads="1"/>
            </p:cNvSpPr>
            <p:nvPr/>
          </p:nvSpPr>
          <p:spPr bwMode="auto">
            <a:xfrm>
              <a:off x="3696" y="3216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PassFailExam</a:t>
              </a:r>
            </a:p>
          </p:txBody>
        </p:sp>
        <p:sp>
          <p:nvSpPr>
            <p:cNvPr id="26631" name="Rectangle 8"/>
            <p:cNvSpPr>
              <a:spLocks noChangeArrowheads="1"/>
            </p:cNvSpPr>
            <p:nvPr/>
          </p:nvSpPr>
          <p:spPr bwMode="auto">
            <a:xfrm>
              <a:off x="2880" y="1968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/>
                <a:t>GradedActivity</a:t>
              </a:r>
            </a:p>
          </p:txBody>
        </p:sp>
        <p:cxnSp>
          <p:nvCxnSpPr>
            <p:cNvPr id="26632" name="AutoShape 11"/>
            <p:cNvCxnSpPr>
              <a:cxnSpLocks noChangeShapeType="1"/>
              <a:stCxn id="26630" idx="0"/>
              <a:endCxn id="26629" idx="2"/>
            </p:cNvCxnSpPr>
            <p:nvPr/>
          </p:nvCxnSpPr>
          <p:spPr bwMode="auto">
            <a:xfrm flipV="1">
              <a:off x="4440" y="2928"/>
              <a:ext cx="0" cy="2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3" name="AutoShape 12"/>
            <p:cNvCxnSpPr>
              <a:cxnSpLocks noChangeShapeType="1"/>
              <a:stCxn id="26629" idx="0"/>
              <a:endCxn id="26631" idx="2"/>
            </p:cNvCxnSpPr>
            <p:nvPr/>
          </p:nvCxnSpPr>
          <p:spPr bwMode="auto">
            <a:xfrm rot="5400000" flipH="1">
              <a:off x="3840" y="2040"/>
              <a:ext cx="384" cy="816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34" name="Rectangle 13"/>
            <p:cNvSpPr>
              <a:spLocks noChangeArrowheads="1"/>
            </p:cNvSpPr>
            <p:nvPr/>
          </p:nvSpPr>
          <p:spPr bwMode="auto">
            <a:xfrm>
              <a:off x="2016" y="2640"/>
              <a:ext cx="14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/>
                <a:t>FinalExam</a:t>
              </a:r>
            </a:p>
          </p:txBody>
        </p:sp>
        <p:cxnSp>
          <p:nvCxnSpPr>
            <p:cNvPr id="26635" name="AutoShape 14"/>
            <p:cNvCxnSpPr>
              <a:cxnSpLocks noChangeShapeType="1"/>
              <a:stCxn id="26634" idx="0"/>
              <a:endCxn id="26631" idx="2"/>
            </p:cNvCxnSpPr>
            <p:nvPr/>
          </p:nvCxnSpPr>
          <p:spPr bwMode="auto">
            <a:xfrm rot="-5400000">
              <a:off x="3000" y="2016"/>
              <a:ext cx="384" cy="864"/>
            </a:xfrm>
            <a:prstGeom prst="bentConnector3">
              <a:avLst>
                <a:gd name="adj1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628" name="TextBox 2"/>
          <p:cNvSpPr txBox="1">
            <a:spLocks noChangeArrowheads="1"/>
          </p:cNvSpPr>
          <p:nvPr/>
        </p:nvSpPr>
        <p:spPr bwMode="auto">
          <a:xfrm>
            <a:off x="609600" y="2360613"/>
            <a:ext cx="72913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280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To which class does the arrowhead point?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Object</a:t>
            </a:r>
            <a:r>
              <a:rPr lang="en-US" altLang="en-US" smtClean="0"/>
              <a:t> Class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FF00"/>
                </a:solidFill>
              </a:rPr>
              <a:t>All Java classes are directly or indirectly derived from a class named </a:t>
            </a:r>
            <a:r>
              <a:rPr lang="en-US" altLang="en-US" sz="2400" smtClean="0">
                <a:solidFill>
                  <a:srgbClr val="FFFF00"/>
                </a:solidFill>
                <a:latin typeface="Courier New" pitchFamily="49" charset="0"/>
              </a:rPr>
              <a:t>Object</a:t>
            </a:r>
            <a:r>
              <a:rPr lang="en-US" altLang="en-US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Courier New" pitchFamily="49" charset="0"/>
              </a:rPr>
              <a:t>Object</a:t>
            </a:r>
            <a:r>
              <a:rPr lang="en-US" altLang="en-US" sz="2400" smtClean="0"/>
              <a:t> is in the </a:t>
            </a:r>
            <a:r>
              <a:rPr lang="en-US" altLang="en-US" sz="2400" smtClean="0">
                <a:latin typeface="Courier New" pitchFamily="49" charset="0"/>
              </a:rPr>
              <a:t>java.lang</a:t>
            </a:r>
            <a:r>
              <a:rPr lang="en-US" altLang="en-US" sz="2400" smtClean="0"/>
              <a:t> package.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If class </a:t>
            </a:r>
            <a:r>
              <a:rPr lang="en-US" altLang="en-US" sz="2400" smtClean="0">
                <a:solidFill>
                  <a:srgbClr val="FFFF00"/>
                </a:solidFill>
              </a:rPr>
              <a:t>doesn’t use </a:t>
            </a:r>
            <a:r>
              <a:rPr lang="en-US" altLang="en-US" sz="2400" smtClean="0">
                <a:solidFill>
                  <a:srgbClr val="FFFF00"/>
                </a:solidFill>
                <a:latin typeface="Courier New" pitchFamily="49" charset="0"/>
              </a:rPr>
              <a:t>extends</a:t>
            </a:r>
            <a:r>
              <a:rPr lang="en-US" altLang="en-US" sz="2400" smtClean="0">
                <a:solidFill>
                  <a:srgbClr val="FFFF00"/>
                </a:solidFill>
              </a:rPr>
              <a:t> </a:t>
            </a:r>
            <a:r>
              <a:rPr lang="en-US" altLang="en-US" sz="2400" smtClean="0"/>
              <a:t>it’s </a:t>
            </a:r>
            <a:r>
              <a:rPr lang="en-US" altLang="en-US" sz="2400" smtClean="0">
                <a:solidFill>
                  <a:srgbClr val="FFFF00"/>
                </a:solidFill>
              </a:rPr>
              <a:t>derived from the </a:t>
            </a:r>
            <a:r>
              <a:rPr lang="en-US" altLang="en-US" sz="2400" smtClean="0">
                <a:solidFill>
                  <a:srgbClr val="FFFF00"/>
                </a:solidFill>
                <a:latin typeface="Courier New" pitchFamily="49" charset="0"/>
              </a:rPr>
              <a:t>Object</a:t>
            </a:r>
            <a:r>
              <a:rPr lang="en-US" altLang="en-US" sz="2400" smtClean="0">
                <a:solidFill>
                  <a:srgbClr val="FFFF00"/>
                </a:solidFill>
              </a:rPr>
              <a:t> class</a:t>
            </a:r>
            <a:r>
              <a:rPr lang="en-US" altLang="en-US" sz="2400" smtClean="0"/>
              <a:t>.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public class MyClass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i="1" smtClean="0">
                <a:latin typeface="Courier New" pitchFamily="49" charset="0"/>
              </a:rPr>
              <a:t>// This class is derived from Object.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}</a:t>
            </a:r>
            <a:br>
              <a:rPr lang="en-US" altLang="en-US" sz="2000" b="1" smtClean="0">
                <a:latin typeface="Courier New" pitchFamily="49" charset="0"/>
              </a:rPr>
            </a:br>
            <a:endParaRPr lang="en-US" alt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Ultimately, every class is derived from the </a:t>
            </a:r>
            <a:r>
              <a:rPr lang="en-US" altLang="en-US" sz="2400" smtClean="0">
                <a:latin typeface="Courier New" pitchFamily="49" charset="0"/>
              </a:rPr>
              <a:t>Object</a:t>
            </a:r>
            <a:r>
              <a:rPr lang="en-US" altLang="en-US" sz="2400" smtClean="0"/>
              <a:t>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8610600" cy="992188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itchFamily="49" charset="0"/>
              </a:rPr>
              <a:t>Object</a:t>
            </a:r>
            <a:r>
              <a:rPr lang="en-US" altLang="en-US" smtClean="0"/>
              <a:t>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47800"/>
            <a:ext cx="829468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Because every class is directly or indirectly derived from the </a:t>
            </a:r>
            <a:r>
              <a:rPr lang="en-US" altLang="en-US" sz="2800" smtClean="0">
                <a:latin typeface="Courier New" pitchFamily="49" charset="0"/>
              </a:rPr>
              <a:t>Object</a:t>
            </a:r>
            <a:r>
              <a:rPr lang="en-US" altLang="en-US" sz="2800" smtClean="0"/>
              <a:t> 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FF00"/>
                </a:solidFill>
              </a:rPr>
              <a:t>every class inherits the </a:t>
            </a:r>
            <a:r>
              <a:rPr lang="en-US" altLang="en-US" sz="2400" smtClean="0">
                <a:solidFill>
                  <a:srgbClr val="FFFF00"/>
                </a:solidFill>
                <a:latin typeface="Courier New" pitchFamily="49" charset="0"/>
              </a:rPr>
              <a:t>Object</a:t>
            </a:r>
            <a:r>
              <a:rPr lang="en-US" altLang="en-US" sz="2400" smtClean="0">
                <a:solidFill>
                  <a:srgbClr val="FFFF00"/>
                </a:solidFill>
              </a:rPr>
              <a:t> class’s members.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FFFF00"/>
                </a:solidFill>
              </a:rPr>
              <a:t>example: </a:t>
            </a:r>
            <a:r>
              <a:rPr lang="en-US" altLang="en-US" sz="2000" smtClean="0">
                <a:solidFill>
                  <a:srgbClr val="FFFF00"/>
                </a:solidFill>
                <a:latin typeface="Courier New" pitchFamily="49" charset="0"/>
              </a:rPr>
              <a:t>toString</a:t>
            </a:r>
            <a:r>
              <a:rPr lang="en-US" altLang="en-US" sz="2000" smtClean="0">
                <a:solidFill>
                  <a:srgbClr val="FFFF00"/>
                </a:solidFill>
              </a:rPr>
              <a:t> and </a:t>
            </a:r>
            <a:r>
              <a:rPr lang="en-US" altLang="en-US" sz="2000" smtClean="0">
                <a:solidFill>
                  <a:srgbClr val="FFFF00"/>
                </a:solidFill>
                <a:latin typeface="Courier New" pitchFamily="49" charset="0"/>
              </a:rPr>
              <a:t>equals</a:t>
            </a:r>
            <a:r>
              <a:rPr lang="en-US" altLang="en-US" sz="20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In the </a:t>
            </a:r>
            <a:r>
              <a:rPr lang="en-US" altLang="en-US" sz="2800" smtClean="0">
                <a:latin typeface="Courier New" pitchFamily="49" charset="0"/>
              </a:rPr>
              <a:t>Object</a:t>
            </a:r>
            <a:r>
              <a:rPr lang="en-US" altLang="en-US" sz="2800" smtClean="0"/>
              <a:t> class, the </a:t>
            </a:r>
            <a:r>
              <a:rPr lang="en-US" altLang="en-US" sz="2800" smtClean="0">
                <a:solidFill>
                  <a:srgbClr val="FFFF00"/>
                </a:solidFill>
                <a:latin typeface="Courier New" pitchFamily="49" charset="0"/>
              </a:rPr>
              <a:t>toString</a:t>
            </a:r>
            <a:r>
              <a:rPr lang="en-US" altLang="en-US" sz="2800" smtClean="0">
                <a:solidFill>
                  <a:srgbClr val="FFFF00"/>
                </a:solidFill>
              </a:rPr>
              <a:t> method </a:t>
            </a:r>
            <a:r>
              <a:rPr lang="en-US" altLang="en-US" sz="2800" smtClean="0"/>
              <a:t>returns a string containing the object’s class name and a hash of its memory address.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</a:t>
            </a:r>
            <a:r>
              <a:rPr lang="en-US" altLang="en-US" sz="2800" smtClean="0">
                <a:solidFill>
                  <a:srgbClr val="FFFF00"/>
                </a:solidFill>
                <a:latin typeface="Courier New" pitchFamily="49" charset="0"/>
              </a:rPr>
              <a:t>equals</a:t>
            </a:r>
            <a:r>
              <a:rPr lang="en-US" altLang="en-US" sz="2800" smtClean="0">
                <a:solidFill>
                  <a:srgbClr val="FFFF00"/>
                </a:solidFill>
              </a:rPr>
              <a:t> method </a:t>
            </a:r>
            <a:r>
              <a:rPr lang="en-US" altLang="en-US" sz="2800" smtClean="0"/>
              <a:t>accepts the address of an object as its argument and returns true if it is the same as the calling object’s address.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Example: </a:t>
            </a:r>
            <a:r>
              <a:rPr lang="en-US" altLang="en-US" sz="2800" smtClean="0">
                <a:hlinkClick r:id="rId3" action="ppaction://hlinkfile"/>
              </a:rPr>
              <a:t>ObjectMethods.java</a:t>
            </a:r>
            <a:r>
              <a:rPr lang="en-US" altLang="en-US" sz="2800" smtClean="0"/>
              <a:t> (p. 662)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62000" y="838200"/>
            <a:ext cx="27193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60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As before…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3213"/>
            <a:ext cx="7848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Polymorphism</a:t>
            </a:r>
            <a:br>
              <a:rPr lang="en-US" altLang="en-US" smtClean="0"/>
            </a:br>
            <a:r>
              <a:rPr lang="en-US" altLang="en-US" u="sng" smtClean="0"/>
              <a:t>Ability to Take Many Forms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8077200" cy="4724400"/>
          </a:xfrm>
        </p:spPr>
        <p:txBody>
          <a:bodyPr>
            <a:normAutofit lnSpcReduction="10000"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/>
              <a:t>A polymorphic reference </a:t>
            </a:r>
            <a:r>
              <a:rPr lang="en-US" sz="2400" dirty="0"/>
              <a:t>variable </a:t>
            </a:r>
            <a:r>
              <a:rPr lang="en-US" sz="2400" dirty="0" smtClean="0"/>
              <a:t>can </a:t>
            </a:r>
            <a:r>
              <a:rPr lang="en-US" sz="2400" dirty="0">
                <a:solidFill>
                  <a:srgbClr val="FFFF00"/>
                </a:solidFill>
              </a:rPr>
              <a:t>reference objects of types different from its own, as long as those types are subclasses of its type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pPr marL="722376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 err="1" smtClean="0">
                <a:solidFill>
                  <a:srgbClr val="FFFF00"/>
                </a:solidFill>
                <a:latin typeface="Courier New" pitchFamily="49" charset="0"/>
              </a:rPr>
              <a:t>GradedActivity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 exam;</a:t>
            </a:r>
            <a:endParaRPr lang="en-US" sz="2400" b="1" dirty="0">
              <a:solidFill>
                <a:srgbClr val="FFFF00"/>
              </a:solidFill>
              <a:latin typeface="Courier New" pitchFamily="49" charset="0"/>
            </a:endParaRPr>
          </a:p>
          <a:p>
            <a:pPr marL="722376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//exam variable references </a:t>
            </a:r>
            <a:r>
              <a:rPr lang="en-US" sz="2400" dirty="0" err="1" smtClean="0"/>
              <a:t>GradedActivity</a:t>
            </a:r>
            <a:r>
              <a:rPr lang="en-US" sz="2400" dirty="0" smtClean="0"/>
              <a:t> object</a:t>
            </a:r>
          </a:p>
          <a:p>
            <a:pPr marL="722376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exam = new </a:t>
            </a:r>
            <a:r>
              <a:rPr lang="en-US" sz="2400" b="1" dirty="0" err="1" smtClean="0">
                <a:solidFill>
                  <a:srgbClr val="FFFF00"/>
                </a:solidFill>
                <a:latin typeface="Courier New" pitchFamily="49" charset="0"/>
              </a:rPr>
              <a:t>GradedActivity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();</a:t>
            </a:r>
            <a:b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</a:br>
            <a:endParaRPr lang="en-US" sz="2400" b="1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/>
              <a:t>The </a:t>
            </a:r>
            <a:r>
              <a:rPr lang="en-US" sz="2400" dirty="0" err="1" smtClean="0">
                <a:latin typeface="Courier New" pitchFamily="49" charset="0"/>
              </a:rPr>
              <a:t>GradedActivity</a:t>
            </a:r>
            <a:r>
              <a:rPr lang="en-US" sz="2400" dirty="0" smtClean="0"/>
              <a:t> class is also used as the superclass for the </a:t>
            </a:r>
            <a:r>
              <a:rPr lang="en-US" sz="2400" dirty="0" err="1" smtClean="0">
                <a:latin typeface="Courier New" pitchFamily="49" charset="0"/>
              </a:rPr>
              <a:t>FinalExam</a:t>
            </a:r>
            <a:r>
              <a:rPr lang="en-US" sz="2400" dirty="0" smtClean="0"/>
              <a:t> class.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/>
              <a:t>An object of the </a:t>
            </a:r>
            <a:r>
              <a:rPr lang="en-US" sz="2400" dirty="0" err="1" smtClean="0">
                <a:latin typeface="Courier New" pitchFamily="49" charset="0"/>
              </a:rPr>
              <a:t>FinalExam</a:t>
            </a:r>
            <a:r>
              <a:rPr lang="en-US" sz="2400" dirty="0" smtClean="0"/>
              <a:t> class </a:t>
            </a:r>
            <a:r>
              <a:rPr lang="en-US" sz="2400" b="1" i="1" dirty="0" smtClean="0"/>
              <a:t>is a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itchFamily="49" charset="0"/>
              </a:rPr>
              <a:t>GradedActivity</a:t>
            </a:r>
            <a:r>
              <a:rPr lang="en-US" sz="2400" dirty="0" smtClean="0"/>
              <a:t>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3213"/>
            <a:ext cx="69342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Polymorphism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2200" smtClean="0"/>
              <a:t>A </a:t>
            </a:r>
            <a:r>
              <a:rPr lang="en-US" altLang="en-US" sz="2200" smtClean="0">
                <a:solidFill>
                  <a:srgbClr val="FFFF00"/>
                </a:solidFill>
                <a:latin typeface="Courier New" pitchFamily="49" charset="0"/>
              </a:rPr>
              <a:t>GradedActivity</a:t>
            </a:r>
            <a:r>
              <a:rPr lang="en-US" altLang="en-US" sz="2200" smtClean="0">
                <a:solidFill>
                  <a:srgbClr val="FFFF00"/>
                </a:solidFill>
              </a:rPr>
              <a:t> variable can be used to reference a </a:t>
            </a:r>
            <a:r>
              <a:rPr lang="en-US" altLang="en-US" sz="2200" smtClean="0">
                <a:solidFill>
                  <a:srgbClr val="FFFF00"/>
                </a:solidFill>
                <a:latin typeface="Courier New" pitchFamily="49" charset="0"/>
              </a:rPr>
              <a:t>FinalExam</a:t>
            </a:r>
            <a:r>
              <a:rPr lang="en-US" altLang="en-US" sz="2200" smtClean="0">
                <a:solidFill>
                  <a:srgbClr val="FFFF00"/>
                </a:solidFill>
              </a:rPr>
              <a:t> object</a:t>
            </a:r>
            <a:r>
              <a:rPr lang="en-US" altLang="en-US" sz="2200" smtClean="0"/>
              <a:t>. </a:t>
            </a:r>
          </a:p>
          <a:p>
            <a:pPr lvl="1" eaLnBrk="1" hangingPunct="1">
              <a:buFontTx/>
              <a:buNone/>
            </a:pPr>
            <a:endParaRPr lang="en-US" altLang="en-US" sz="2000" b="1" smtClean="0">
              <a:solidFill>
                <a:srgbClr val="FFFF00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solidFill>
                  <a:srgbClr val="FFFF00"/>
                </a:solidFill>
                <a:latin typeface="Courier New" pitchFamily="49" charset="0"/>
              </a:rPr>
              <a:t>//polymorphism example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solidFill>
                  <a:srgbClr val="FFFF00"/>
                </a:solidFill>
                <a:latin typeface="Courier New" pitchFamily="49" charset="0"/>
              </a:rPr>
              <a:t>//creates a FinalExam object and stores the object’s address in the exam variable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solidFill>
                  <a:srgbClr val="FFFF00"/>
                </a:solidFill>
                <a:latin typeface="Courier New" pitchFamily="49" charset="0"/>
              </a:rPr>
              <a:t>GradedActivity exam = new FinalExam(50, 7);</a:t>
            </a:r>
            <a:br>
              <a:rPr lang="en-US" altLang="en-US" sz="2000" b="1" smtClean="0">
                <a:solidFill>
                  <a:srgbClr val="FFFF00"/>
                </a:solidFill>
                <a:latin typeface="Courier New" pitchFamily="49" charset="0"/>
              </a:rPr>
            </a:br>
            <a:endParaRPr lang="en-US" altLang="en-US" sz="2000" b="1" smtClean="0">
              <a:solidFill>
                <a:srgbClr val="FFFF00"/>
              </a:solidFill>
              <a:latin typeface="Courier New" pitchFamily="49" charset="0"/>
            </a:endParaRPr>
          </a:p>
        </p:txBody>
      </p:sp>
      <p:pic>
        <p:nvPicPr>
          <p:cNvPr id="30724" name="Picture 9" descr="C:\Users\n077676\AppData\Local\Microsoft\Windows\Temporary Internet Files\Content.IE5\OIP25QV4\MP90040226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43400"/>
            <a:ext cx="147637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10" descr="C:\Users\n077676\AppData\Local\Microsoft\Windows\Temporary Internet Files\Content.IE5\NPIKBKV5\MP900439513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4648200"/>
            <a:ext cx="2058988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>
            <a:endCxn id="30725" idx="3"/>
          </p:cNvCxnSpPr>
          <p:nvPr/>
        </p:nvCxnSpPr>
        <p:spPr>
          <a:xfrm flipH="1">
            <a:off x="3408363" y="5335588"/>
            <a:ext cx="1697037" cy="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794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Polymorphism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077200" cy="47244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FFFF00"/>
                </a:solidFill>
              </a:rPr>
              <a:t>Other legal polymorphic references: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GradedActivity exam1 = new FinalExam(50, 7);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GradedActivity exam2 = new PassFailActivity(70);</a:t>
            </a:r>
          </a:p>
          <a:p>
            <a:pPr lvl="1" eaLnBrk="1" hangingPunct="1"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GradedActivity exam3 = new PassFailExam(100, 10, 70);</a:t>
            </a:r>
            <a:br>
              <a:rPr lang="en-US" altLang="en-US" sz="1800" b="1" smtClean="0">
                <a:latin typeface="Courier New" pitchFamily="49" charset="0"/>
              </a:rPr>
            </a:br>
            <a:endParaRPr lang="en-US" altLang="en-US" sz="1800" b="1" smtClean="0">
              <a:latin typeface="Courier New" pitchFamily="49" charset="0"/>
            </a:endParaRPr>
          </a:p>
          <a:p>
            <a:pPr eaLnBrk="1" hangingPunct="1"/>
            <a:r>
              <a:rPr lang="en-US" altLang="en-US" sz="2400" smtClean="0"/>
              <a:t>The </a:t>
            </a:r>
            <a:r>
              <a:rPr lang="en-US" altLang="en-US" sz="2400" smtClean="0">
                <a:solidFill>
                  <a:srgbClr val="FFFF00"/>
                </a:solidFill>
                <a:latin typeface="Courier New" pitchFamily="49" charset="0"/>
              </a:rPr>
              <a:t>GradedActivity</a:t>
            </a:r>
            <a:r>
              <a:rPr lang="en-US" altLang="en-US" sz="2400" smtClean="0">
                <a:solidFill>
                  <a:srgbClr val="FFFF00"/>
                </a:solidFill>
              </a:rPr>
              <a:t> class has three methods</a:t>
            </a:r>
            <a:r>
              <a:rPr lang="en-US" altLang="en-US" sz="2400" smtClean="0"/>
              <a:t>: </a:t>
            </a:r>
            <a:r>
              <a:rPr lang="en-US" altLang="en-US" sz="2400" smtClean="0">
                <a:latin typeface="Courier New" pitchFamily="49" charset="0"/>
              </a:rPr>
              <a:t>setScore</a:t>
            </a:r>
            <a:r>
              <a:rPr lang="en-US" altLang="en-US" sz="2400" smtClean="0"/>
              <a:t>, </a:t>
            </a:r>
            <a:r>
              <a:rPr lang="en-US" altLang="en-US" sz="2400" smtClean="0">
                <a:latin typeface="Courier New" pitchFamily="49" charset="0"/>
              </a:rPr>
              <a:t>getScore</a:t>
            </a:r>
            <a:r>
              <a:rPr lang="en-US" altLang="en-US" sz="2400" smtClean="0"/>
              <a:t>, and </a:t>
            </a:r>
            <a:r>
              <a:rPr lang="en-US" altLang="en-US" sz="2400" smtClean="0">
                <a:latin typeface="Courier New" pitchFamily="49" charset="0"/>
              </a:rPr>
              <a:t>getGrade</a:t>
            </a:r>
            <a:r>
              <a:rPr lang="en-US" altLang="en-US" sz="2400" smtClean="0"/>
              <a:t>.</a:t>
            </a:r>
          </a:p>
          <a:p>
            <a:pPr eaLnBrk="1" hangingPunct="1"/>
            <a:r>
              <a:rPr lang="en-US" altLang="en-US" sz="2400" smtClean="0"/>
              <a:t>A </a:t>
            </a:r>
            <a:r>
              <a:rPr lang="en-US" altLang="en-US" sz="2400" smtClean="0">
                <a:latin typeface="Courier New" pitchFamily="49" charset="0"/>
              </a:rPr>
              <a:t>GradedActivity</a:t>
            </a:r>
            <a:r>
              <a:rPr lang="en-US" altLang="en-US" sz="2400" smtClean="0"/>
              <a:t> variable </a:t>
            </a:r>
            <a:r>
              <a:rPr lang="en-US" altLang="en-US" sz="2400" smtClean="0">
                <a:solidFill>
                  <a:srgbClr val="FFFF00"/>
                </a:solidFill>
              </a:rPr>
              <a:t>can be used to call only those three methods</a:t>
            </a:r>
            <a:r>
              <a:rPr lang="en-US" altLang="en-US" sz="2400" smtClean="0"/>
              <a:t>.</a:t>
            </a:r>
          </a:p>
          <a:p>
            <a:pPr lvl="1" eaLnBrk="1" hangingPunct="1">
              <a:buFontTx/>
              <a:buNone/>
            </a:pPr>
            <a:r>
              <a:rPr lang="en-US" altLang="en-US" sz="1600" b="1" smtClean="0">
                <a:latin typeface="Courier New" pitchFamily="49" charset="0"/>
              </a:rPr>
              <a:t>GradedActivity exam = new PassFailExam(100, 10, 70);</a:t>
            </a:r>
          </a:p>
          <a:p>
            <a:pPr lvl="1" eaLnBrk="1" hangingPunct="1">
              <a:buFontTx/>
              <a:buNone/>
            </a:pPr>
            <a:r>
              <a:rPr lang="en-US" altLang="en-US" sz="1600" b="1" smtClean="0">
                <a:latin typeface="Courier New" pitchFamily="49" charset="0"/>
              </a:rPr>
              <a:t>System.out.println(exam.getScore()); // This works.</a:t>
            </a:r>
          </a:p>
          <a:p>
            <a:pPr lvl="1" eaLnBrk="1" hangingPunct="1">
              <a:buFontTx/>
              <a:buNone/>
            </a:pPr>
            <a:r>
              <a:rPr lang="en-US" altLang="en-US" sz="1600" b="1" smtClean="0">
                <a:latin typeface="Courier New" pitchFamily="49" charset="0"/>
              </a:rPr>
              <a:t>System.out.println(exam.getGrade()); // This works.</a:t>
            </a:r>
          </a:p>
          <a:p>
            <a:pPr lvl="1" eaLnBrk="1" hangingPunct="1">
              <a:buFontTx/>
              <a:buNone/>
            </a:pPr>
            <a:r>
              <a:rPr lang="en-US" altLang="en-US" sz="1600" b="1" smtClean="0">
                <a:latin typeface="Courier New" pitchFamily="49" charset="0"/>
              </a:rPr>
              <a:t>System.out.println(exam.getPointsEach()); //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What is Inheritance?</a:t>
            </a:r>
            <a:br>
              <a:rPr lang="en-US" smtClean="0"/>
            </a:br>
            <a:r>
              <a:rPr lang="en-US" sz="2800" smtClean="0"/>
              <a:t>Generalization vs. Specialization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5913" y="1600200"/>
            <a:ext cx="8294687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Real-life objects are typically specialized versions of other more general objects.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The term “</a:t>
            </a:r>
            <a:r>
              <a:rPr lang="en-US" altLang="en-US" sz="2800" smtClean="0">
                <a:solidFill>
                  <a:srgbClr val="FFFF00"/>
                </a:solidFill>
              </a:rPr>
              <a:t>insect</a:t>
            </a:r>
            <a:r>
              <a:rPr lang="en-US" altLang="en-US" sz="2800" smtClean="0"/>
              <a:t>” describes a very general type of creature with numerous characteristics.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rgbClr val="FFFF00"/>
                </a:solidFill>
              </a:rPr>
              <a:t>Grasshoppers and bumblebees </a:t>
            </a:r>
            <a:r>
              <a:rPr lang="en-US" altLang="en-US" sz="2800" smtClean="0"/>
              <a:t>are insects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They share the general characteristics of an insect.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However, they have special characteristics of their own.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rgbClr val="FFFF00"/>
                </a:solidFill>
              </a:rPr>
              <a:t>grasshoppers have a jumping ability, and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rgbClr val="FFFF00"/>
                </a:solidFill>
              </a:rPr>
              <a:t>bumblebees have a stinger</a:t>
            </a:r>
            <a:r>
              <a:rPr lang="en-US" altLang="en-US" sz="20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Grasshoppers and bumblebees are specialized versions of an insect.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79413"/>
            <a:ext cx="8610600" cy="99218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Polymorphism and Dynamic Binding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3513" y="1600200"/>
            <a:ext cx="8294687" cy="4572000"/>
          </a:xfrm>
        </p:spPr>
        <p:txBody>
          <a:bodyPr/>
          <a:lstStyle/>
          <a:p>
            <a:pPr marL="449263" lvl="1" indent="0"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//when subclass overrides superclass method, subclass’s method runs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err="1" smtClean="0">
                <a:solidFill>
                  <a:srgbClr val="FFFF00"/>
                </a:solidFill>
                <a:latin typeface="Courier New" pitchFamily="49" charset="0"/>
              </a:rPr>
              <a:t>GradedActivity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 exam = new </a:t>
            </a:r>
            <a:r>
              <a:rPr lang="en-US" sz="2000" b="1" dirty="0" err="1" smtClean="0">
                <a:solidFill>
                  <a:srgbClr val="FFFF00"/>
                </a:solidFill>
                <a:latin typeface="Courier New" pitchFamily="49" charset="0"/>
              </a:rPr>
              <a:t>PassFailActivity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(60);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err="1" smtClean="0">
                <a:solidFill>
                  <a:srgbClr val="FFFF00"/>
                </a:solidFill>
                <a:latin typeface="Courier New" pitchFamily="49" charset="0"/>
              </a:rPr>
              <a:t>exam.setScore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(70);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err="1" smtClean="0">
                <a:solidFill>
                  <a:srgbClr val="FFFF00"/>
                </a:solidFill>
                <a:latin typeface="Courier New" pitchFamily="49" charset="0"/>
              </a:rPr>
              <a:t>System.out.println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FF00"/>
                </a:solidFill>
                <a:latin typeface="Courier New" pitchFamily="49" charset="0"/>
              </a:rPr>
              <a:t>exam.getGrade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());</a:t>
            </a:r>
            <a:r>
              <a:rPr lang="en-US" sz="1800" b="1" dirty="0" smtClean="0">
                <a:latin typeface="Courier New" pitchFamily="49" charset="0"/>
              </a:rPr>
              <a:t/>
            </a:r>
            <a:br>
              <a:rPr lang="en-US" sz="1800" b="1" dirty="0" smtClean="0">
                <a:latin typeface="Courier New" pitchFamily="49" charset="0"/>
              </a:rPr>
            </a:b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Polymorphic references execute </a:t>
            </a:r>
            <a:r>
              <a:rPr lang="en-US" sz="2400" i="1" dirty="0" smtClean="0">
                <a:solidFill>
                  <a:srgbClr val="FFFF00"/>
                </a:solidFill>
              </a:rPr>
              <a:t>dynamic binding </a:t>
            </a:r>
            <a:r>
              <a:rPr lang="en-US" sz="2400" dirty="0" smtClean="0"/>
              <a:t>or </a:t>
            </a:r>
            <a:r>
              <a:rPr lang="en-US" sz="2400" i="1" dirty="0" smtClean="0"/>
              <a:t>late binding.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JVM determines at runtime which method to call</a:t>
            </a:r>
            <a:r>
              <a:rPr lang="en-US" sz="2400" dirty="0" smtClean="0"/>
              <a:t>, depending on the type of object that the variable references.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Polymorphism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5913" y="16002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It is the </a:t>
            </a:r>
            <a:r>
              <a:rPr lang="en-US" altLang="en-US" sz="2800" smtClean="0">
                <a:solidFill>
                  <a:srgbClr val="FFFF00"/>
                </a:solidFill>
              </a:rPr>
              <a:t>object’s type</a:t>
            </a:r>
            <a:r>
              <a:rPr lang="en-US" altLang="en-US" sz="2800" smtClean="0"/>
              <a:t>, rather than the reference type, that </a:t>
            </a:r>
            <a:r>
              <a:rPr lang="en-US" altLang="en-US" sz="2800" smtClean="0">
                <a:solidFill>
                  <a:srgbClr val="FFFF00"/>
                </a:solidFill>
              </a:rPr>
              <a:t>determines which method is called</a:t>
            </a:r>
            <a:r>
              <a:rPr lang="en-US" altLang="en-US" sz="2800" smtClean="0"/>
              <a:t>.</a:t>
            </a:r>
            <a:br>
              <a:rPr lang="en-US" altLang="en-US" sz="2800" smtClean="0"/>
            </a:br>
            <a:endParaRPr lang="en-US" altLang="en-US" sz="2800" smtClean="0"/>
          </a:p>
          <a:p>
            <a:pPr eaLnBrk="1" hangingPunct="1"/>
            <a:r>
              <a:rPr lang="en-US" altLang="en-US" sz="2800" smtClean="0"/>
              <a:t>Example:</a:t>
            </a:r>
            <a:br>
              <a:rPr lang="en-US" altLang="en-US" sz="2800" smtClean="0"/>
            </a:br>
            <a:r>
              <a:rPr lang="en-US" altLang="en-US" sz="2400" smtClean="0">
                <a:solidFill>
                  <a:srgbClr val="FFFF00"/>
                </a:solidFill>
              </a:rPr>
              <a:t>//three tests:  regular, pass/fail, final – use set/get score methods based on object</a:t>
            </a:r>
          </a:p>
          <a:p>
            <a:pPr lvl="1" eaLnBrk="1" hangingPunct="1"/>
            <a:r>
              <a:rPr lang="en-US" altLang="en-US" sz="2400" smtClean="0">
                <a:hlinkClick r:id="rId3" action="ppaction://hlinkfile"/>
              </a:rPr>
              <a:t>Polymorphic.java</a:t>
            </a:r>
            <a:r>
              <a:rPr lang="en-US" altLang="en-US" sz="2400" smtClean="0"/>
              <a:t> (p. 665)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r>
              <a:rPr lang="en-US" altLang="en-US" sz="2800" smtClean="0"/>
              <a:t>You cannot assign a superclass object to a subclass reference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Abstract Classes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2113" y="1600200"/>
            <a:ext cx="8294687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An abstract class:</a:t>
            </a:r>
          </a:p>
          <a:p>
            <a:pPr lvl="1" eaLnBrk="1" hangingPunct="1">
              <a:defRPr/>
            </a:pPr>
            <a:r>
              <a:rPr lang="en-US" sz="2800" dirty="0" smtClean="0"/>
              <a:t>serves as a </a:t>
            </a:r>
            <a:r>
              <a:rPr lang="en-US" sz="2800" dirty="0" smtClean="0">
                <a:solidFill>
                  <a:srgbClr val="FFFF00"/>
                </a:solidFill>
              </a:rPr>
              <a:t>superclass for other classes</a:t>
            </a:r>
            <a:r>
              <a:rPr lang="en-US" sz="2800" dirty="0" smtClean="0"/>
              <a:t>,</a:t>
            </a:r>
          </a:p>
          <a:p>
            <a:pPr lvl="1" eaLnBrk="1" hangingPunct="1">
              <a:defRPr/>
            </a:pPr>
            <a:r>
              <a:rPr lang="en-US" sz="2800" dirty="0" smtClean="0"/>
              <a:t>declare </a:t>
            </a:r>
            <a:r>
              <a:rPr lang="en-US" sz="2800" dirty="0" smtClean="0">
                <a:solidFill>
                  <a:srgbClr val="FFFF00"/>
                </a:solidFill>
              </a:rPr>
              <a:t>common characteristics of subclasses</a:t>
            </a:r>
            <a:r>
              <a:rPr lang="en-US" sz="2800" dirty="0" smtClean="0"/>
              <a:t>,</a:t>
            </a:r>
          </a:p>
          <a:p>
            <a:pPr lvl="1" eaLnBrk="1" hangingPunct="1">
              <a:defRPr/>
            </a:pPr>
            <a:r>
              <a:rPr lang="en-US" sz="2800" dirty="0" smtClean="0"/>
              <a:t>represents </a:t>
            </a:r>
            <a:r>
              <a:rPr lang="en-US" sz="2800" dirty="0" smtClean="0">
                <a:solidFill>
                  <a:srgbClr val="FFFF00"/>
                </a:solidFill>
              </a:rPr>
              <a:t>the generic or abstract form </a:t>
            </a:r>
            <a:r>
              <a:rPr lang="en-US" sz="2800" dirty="0" smtClean="0"/>
              <a:t>of all the classes that are derived from it, and</a:t>
            </a:r>
          </a:p>
          <a:p>
            <a:pPr lvl="1" eaLnBrk="1" hangingPunct="1"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can’t be instantiated</a:t>
            </a:r>
            <a:r>
              <a:rPr lang="en-US" sz="2800" dirty="0" smtClean="0"/>
              <a:t>, but other classes are derived from it.</a:t>
            </a:r>
          </a:p>
          <a:p>
            <a:pPr marL="36512" indent="0" eaLnBrk="1" hangingPunct="1">
              <a:buFont typeface="Wingdings 2" pitchFamily="18" charset="2"/>
              <a:buNone/>
              <a:defRPr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public </a:t>
            </a:r>
            <a:r>
              <a:rPr lang="en-US" sz="2800" b="1" i="1" dirty="0" smtClean="0">
                <a:solidFill>
                  <a:srgbClr val="FFFF00"/>
                </a:solidFill>
                <a:latin typeface="Courier New" pitchFamily="49" charset="0"/>
              </a:rPr>
              <a:t>abstract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class </a:t>
            </a:r>
            <a:r>
              <a:rPr lang="en-US" sz="2400" b="1" dirty="0" err="1" smtClean="0">
                <a:solidFill>
                  <a:srgbClr val="FFFF00"/>
                </a:solidFill>
                <a:latin typeface="Courier New" pitchFamily="49" charset="0"/>
              </a:rPr>
              <a:t>ClassName</a:t>
            </a:r>
            <a:endParaRPr lang="en-US" sz="2400" b="1" dirty="0" smtClean="0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Abstract Methods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820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An abstract method:</a:t>
            </a:r>
          </a:p>
          <a:p>
            <a:pPr lvl="1" eaLnBrk="1" hangingPunct="1">
              <a:defRPr/>
            </a:pPr>
            <a:r>
              <a:rPr lang="en-US" sz="2400" dirty="0" smtClean="0"/>
              <a:t>has no body </a:t>
            </a:r>
            <a:r>
              <a:rPr lang="en-US" sz="2400" dirty="0" smtClean="0">
                <a:solidFill>
                  <a:srgbClr val="FFFF00"/>
                </a:solidFill>
              </a:rPr>
              <a:t>only header</a:t>
            </a:r>
            <a:r>
              <a:rPr lang="en-US" sz="2400" dirty="0" smtClean="0"/>
              <a:t>,</a:t>
            </a:r>
          </a:p>
          <a:p>
            <a:pPr lvl="1" eaLnBrk="1" hangingPunct="1">
              <a:defRPr/>
            </a:pPr>
            <a:r>
              <a:rPr lang="en-US" sz="2400" dirty="0"/>
              <a:t>e</a:t>
            </a:r>
            <a:r>
              <a:rPr lang="en-US" sz="2400" dirty="0" smtClean="0"/>
              <a:t>nds with </a:t>
            </a:r>
            <a:r>
              <a:rPr lang="en-US" sz="2400" dirty="0" smtClean="0">
                <a:solidFill>
                  <a:srgbClr val="FFFF00"/>
                </a:solidFill>
              </a:rPr>
              <a:t>semicolon</a:t>
            </a:r>
            <a:r>
              <a:rPr lang="en-US" sz="2400" dirty="0" smtClean="0"/>
              <a:t>,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appears in a superclass</a:t>
            </a:r>
            <a:r>
              <a:rPr lang="en-US" sz="2400" dirty="0" smtClean="0"/>
              <a:t>, and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FFFF00"/>
                </a:solidFill>
              </a:rPr>
              <a:t>must be overridden in a subclass</a:t>
            </a:r>
            <a:r>
              <a:rPr lang="en-US" sz="2400" dirty="0" smtClean="0"/>
              <a:t>.</a:t>
            </a:r>
          </a:p>
          <a:p>
            <a:pPr marL="449263" lvl="1" indent="0" eaLnBrk="1" hangingPunct="1">
              <a:buFont typeface="Wingdings 2" pitchFamily="18" charset="2"/>
              <a:buNone/>
              <a:defRPr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If a </a:t>
            </a:r>
            <a:r>
              <a:rPr lang="en-US" sz="2400" dirty="0" smtClean="0">
                <a:solidFill>
                  <a:srgbClr val="FFFF00"/>
                </a:solidFill>
              </a:rPr>
              <a:t>class has any abstract methods</a:t>
            </a:r>
            <a:r>
              <a:rPr lang="en-US" sz="2400" dirty="0" smtClean="0"/>
              <a:t>, whether declared or inherited, </a:t>
            </a:r>
            <a:r>
              <a:rPr lang="en-US" sz="2400" dirty="0" smtClean="0">
                <a:solidFill>
                  <a:srgbClr val="FFFF00"/>
                </a:solidFill>
              </a:rPr>
              <a:t>the entire class must be declared abstract</a:t>
            </a:r>
            <a:r>
              <a:rPr lang="en-US" sz="2400" dirty="0" smtClean="0"/>
              <a:t>.</a:t>
            </a:r>
          </a:p>
          <a:p>
            <a:pPr lvl="1" eaLnBrk="1" hangingPunct="1">
              <a:buFontTx/>
              <a:buNone/>
              <a:defRPr/>
            </a:pPr>
            <a:endParaRPr lang="en-US" sz="2000" b="1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b="1" dirty="0" err="1" smtClean="0">
                <a:solidFill>
                  <a:srgbClr val="FFFF00"/>
                </a:solidFill>
                <a:latin typeface="Courier New" pitchFamily="49" charset="0"/>
              </a:rPr>
              <a:t>AccessSpecifier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2800" b="1" i="1" dirty="0" smtClean="0">
                <a:solidFill>
                  <a:srgbClr val="FFFF00"/>
                </a:solidFill>
                <a:latin typeface="Courier New" pitchFamily="49" charset="0"/>
              </a:rPr>
              <a:t>abstract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Courier New" pitchFamily="49" charset="0"/>
              </a:rPr>
              <a:t>ReturnType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Courier New" pitchFamily="49" charset="0"/>
              </a:rPr>
              <a:t>MethodName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FFFF00"/>
                </a:solidFill>
                <a:latin typeface="Courier New" pitchFamily="49" charset="0"/>
              </a:rPr>
              <a:t>ParameterList</a:t>
            </a:r>
            <a:r>
              <a:rPr lang="en-US" sz="2000" b="1" dirty="0" smtClean="0">
                <a:solidFill>
                  <a:srgbClr val="FFFF00"/>
                </a:solidFill>
                <a:latin typeface="Courier New" pitchFamily="49" charset="0"/>
              </a:rPr>
              <a:t>)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  <a:defRPr/>
            </a:pPr>
            <a:endParaRPr lang="en-US" sz="2000" b="1" dirty="0" smtClean="0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152400"/>
            <a:ext cx="8610600" cy="992188"/>
          </a:xfrm>
        </p:spPr>
        <p:txBody>
          <a:bodyPr/>
          <a:lstStyle/>
          <a:p>
            <a:pPr eaLnBrk="1" hangingPunct="1"/>
            <a:r>
              <a:rPr lang="en-US" altLang="en-US" smtClean="0"/>
              <a:t>Abstract Methods</a:t>
            </a:r>
          </a:p>
        </p:txBody>
      </p:sp>
      <p:sp>
        <p:nvSpPr>
          <p:cNvPr id="36867" name="Rectangle 1"/>
          <p:cNvSpPr>
            <a:spLocks noChangeArrowheads="1"/>
          </p:cNvSpPr>
          <p:nvPr/>
        </p:nvSpPr>
        <p:spPr bwMode="auto">
          <a:xfrm>
            <a:off x="457200" y="762000"/>
            <a:ext cx="5562600" cy="230822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600" u="sng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altLang="en-US" sz="160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class Shape 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public String color;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public Shape() { }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public void setColor(String c) {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	color = c; 	}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public String getColor() {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	return color; 	}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600" b="1" u="sng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altLang="en-US" sz="16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public double area();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066800" y="3071813"/>
            <a:ext cx="8001000" cy="3786187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public class Point extends Shape {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static int x, y;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public Point() {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	x = 0;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	y = 0; }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6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public double area() {</a:t>
            </a:r>
          </a:p>
          <a:p>
            <a:pPr algn="l" eaLnBrk="1" hangingPunct="1"/>
            <a:r>
              <a:rPr lang="en-US" altLang="en-US" sz="16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	return 0; }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public double perimeter() {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	return 0; }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public static void print() {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	System.out.println("point: " + x + "," + y); }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public static void main(String args[]) {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	Point p = new Point();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	p.print(); }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cxnSp>
        <p:nvCxnSpPr>
          <p:cNvPr id="4" name="Elbow Connector 3"/>
          <p:cNvCxnSpPr/>
          <p:nvPr/>
        </p:nvCxnSpPr>
        <p:spPr>
          <a:xfrm rot="10800000">
            <a:off x="4191000" y="914400"/>
            <a:ext cx="2133600" cy="1676400"/>
          </a:xfrm>
          <a:prstGeom prst="bentConnector3">
            <a:avLst>
              <a:gd name="adj1" fmla="val -8209"/>
            </a:avLst>
          </a:prstGeom>
          <a:ln w="476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0" name="TextBox 6"/>
          <p:cNvSpPr txBox="1">
            <a:spLocks noChangeArrowheads="1"/>
          </p:cNvSpPr>
          <p:nvPr/>
        </p:nvSpPr>
        <p:spPr bwMode="auto">
          <a:xfrm>
            <a:off x="6781800" y="1295400"/>
            <a:ext cx="2362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Aharoni" pitchFamily="2" charset="-79"/>
                <a:cs typeface="Aharoni" pitchFamily="2" charset="-79"/>
              </a:rPr>
              <a:t>Abstract method so abstract class</a:t>
            </a: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6324600" y="3792538"/>
            <a:ext cx="2362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Aharoni" pitchFamily="2" charset="-79"/>
                <a:cs typeface="Aharoni" pitchFamily="2" charset="-79"/>
              </a:rPr>
              <a:t>Overridden</a:t>
            </a:r>
          </a:p>
          <a:p>
            <a:pPr algn="l" eaLnBrk="1" hangingPunct="1"/>
            <a:r>
              <a:rPr lang="en-US" altLang="en-US">
                <a:latin typeface="Aharoni" pitchFamily="2" charset="-79"/>
                <a:cs typeface="Aharoni" pitchFamily="2" charset="-79"/>
              </a:rPr>
              <a:t>in subclass</a:t>
            </a:r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4953000" y="4038600"/>
            <a:ext cx="1219200" cy="457200"/>
          </a:xfrm>
          <a:prstGeom prst="bentConnector3">
            <a:avLst>
              <a:gd name="adj1" fmla="val 50000"/>
            </a:avLst>
          </a:prstGeom>
          <a:ln w="476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152400"/>
            <a:ext cx="8610600" cy="992188"/>
          </a:xfrm>
        </p:spPr>
        <p:txBody>
          <a:bodyPr/>
          <a:lstStyle/>
          <a:p>
            <a:pPr eaLnBrk="1" hangingPunct="1"/>
            <a:r>
              <a:rPr lang="en-US" altLang="en-US" smtClean="0"/>
              <a:t>Abstract Methods</a:t>
            </a:r>
          </a:p>
        </p:txBody>
      </p:sp>
      <p:sp>
        <p:nvSpPr>
          <p:cNvPr id="37891" name="Rectangle 1"/>
          <p:cNvSpPr>
            <a:spLocks noChangeArrowheads="1"/>
          </p:cNvSpPr>
          <p:nvPr/>
        </p:nvSpPr>
        <p:spPr bwMode="auto">
          <a:xfrm>
            <a:off x="266700" y="762000"/>
            <a:ext cx="5562600" cy="230822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600" u="sng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altLang="en-US" sz="160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class Shape 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public String color;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public Shape() { }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public void setColor(String c) {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	color = c; 	}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public String getColor() {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	return color; 	}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600" b="1" u="sng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altLang="en-US" sz="16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public double area();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84138" y="3071813"/>
            <a:ext cx="8001000" cy="3786187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public class Point extends Shape {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static int x, y;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public Point() {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	x = 0;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	y = 0; }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6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public double area() {</a:t>
            </a:r>
          </a:p>
          <a:p>
            <a:pPr algn="l" eaLnBrk="1" hangingPunct="1"/>
            <a:r>
              <a:rPr lang="en-US" altLang="en-US" sz="16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	return 0; }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public double perimeter() {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	return 0; }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public static void print() {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	System.out.println("point: " + x + "," + y); }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public static void main(String args[]) {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	Point p = new Point();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		p.print(); }</a:t>
            </a:r>
          </a:p>
          <a:p>
            <a:pPr algn="l" eaLnBrk="1" hangingPunct="1"/>
            <a:r>
              <a:rPr lang="en-US" altLang="en-US" sz="160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076950" y="1316038"/>
            <a:ext cx="297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3600">
                <a:latin typeface="Aharoni" pitchFamily="2" charset="-79"/>
                <a:cs typeface="Aharoni" pitchFamily="2" charset="-79"/>
              </a:rPr>
              <a:t>What is the output?</a:t>
            </a:r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2881313"/>
            <a:ext cx="4886325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Abstract Methods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2113" y="1600200"/>
            <a:ext cx="8523287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latin typeface="Minion-Regular" charset="0"/>
              </a:rPr>
              <a:t> </a:t>
            </a:r>
            <a:r>
              <a:rPr lang="en-US" sz="2400" dirty="0" smtClean="0"/>
              <a:t>Example: </a:t>
            </a:r>
          </a:p>
          <a:p>
            <a:pPr lvl="1" eaLnBrk="1" hangingPunct="1">
              <a:defRPr/>
            </a:pPr>
            <a:r>
              <a:rPr lang="en-US" sz="2000" dirty="0" smtClean="0">
                <a:hlinkClick r:id="rId3" action="ppaction://hlinkfile"/>
              </a:rPr>
              <a:t>Student.java</a:t>
            </a:r>
            <a:r>
              <a:rPr lang="en-US" sz="2000" dirty="0" smtClean="0"/>
              <a:t> (p. 669), </a:t>
            </a:r>
            <a:r>
              <a:rPr lang="en-US" sz="2000" dirty="0" smtClean="0">
                <a:hlinkClick r:id="rId4" action="ppaction://hlinkfile"/>
              </a:rPr>
              <a:t>CompSciStudent.java</a:t>
            </a:r>
            <a:r>
              <a:rPr lang="en-US" sz="2000" dirty="0" smtClean="0"/>
              <a:t> (p. 671), </a:t>
            </a:r>
            <a:r>
              <a:rPr lang="en-US" sz="2000" dirty="0" smtClean="0">
                <a:hlinkClick r:id="rId5" action="ppaction://hlinkfile"/>
              </a:rPr>
              <a:t>CompSciStudentDemo.java</a:t>
            </a:r>
            <a:r>
              <a:rPr lang="en-US" sz="2000" dirty="0" smtClean="0"/>
              <a:t> (p. 673)</a:t>
            </a:r>
          </a:p>
          <a:p>
            <a:pPr marL="36512" indent="0" eaLnBrk="1" hangingPunct="1">
              <a:buFont typeface="Wingdings 2" pitchFamily="18" charset="2"/>
              <a:buNone/>
              <a:defRPr/>
            </a:pPr>
            <a:endParaRPr lang="en-US" sz="2400" dirty="0" smtClean="0">
              <a:latin typeface="Minion-Regular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// line 51 of Student.java</a:t>
            </a:r>
          </a:p>
          <a:p>
            <a:pPr lvl="1" eaLnBrk="1" hangingPunct="1">
              <a:buFontTx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public abstract </a:t>
            </a:r>
            <a:r>
              <a:rPr lang="en-US" sz="2400" b="1" dirty="0" err="1" smtClean="0">
                <a:solidFill>
                  <a:srgbClr val="FFFF00"/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Courier New" pitchFamily="49" charset="0"/>
              </a:rPr>
              <a:t>getRemainingHours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();</a:t>
            </a:r>
            <a:r>
              <a:rPr lang="en-US" sz="1800" b="1" dirty="0" smtClean="0">
                <a:latin typeface="Courier New" pitchFamily="49" charset="0"/>
              </a:rPr>
              <a:t/>
            </a:r>
            <a:br>
              <a:rPr lang="en-US" sz="1800" b="1" dirty="0" smtClean="0">
                <a:latin typeface="Courier New" pitchFamily="49" charset="0"/>
              </a:rPr>
            </a:br>
            <a:endParaRPr lang="en-US" sz="1800" b="1" dirty="0" smtClean="0">
              <a:latin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endParaRPr lang="en-US" sz="1800" b="1" dirty="0" smtClean="0">
              <a:latin typeface="Courier New" pitchFamily="49" charset="0"/>
            </a:endParaRPr>
          </a:p>
          <a:p>
            <a:pPr marL="36512" indent="0" eaLnBrk="1" hangingPunct="1">
              <a:buFont typeface="Wingdings 2" pitchFamily="18" charset="2"/>
              <a:buNone/>
              <a:defRPr/>
            </a:pPr>
            <a:r>
              <a:rPr lang="en-US" sz="2800" dirty="0" smtClean="0"/>
              <a:t>An abstract method:</a:t>
            </a:r>
          </a:p>
          <a:p>
            <a:pPr eaLnBrk="1" hangingPunct="1">
              <a:defRPr/>
            </a:pPr>
            <a:r>
              <a:rPr lang="en-US" sz="2400" dirty="0"/>
              <a:t>t</a:t>
            </a:r>
            <a:r>
              <a:rPr lang="en-US" sz="2400" dirty="0" smtClean="0"/>
              <a:t>hrows a compiler error if subclass doesn’t override it, and</a:t>
            </a:r>
          </a:p>
          <a:p>
            <a:pPr eaLnBrk="1" hangingPunct="1">
              <a:defRPr/>
            </a:pPr>
            <a:r>
              <a:rPr lang="en-US" sz="2400" dirty="0" smtClean="0"/>
              <a:t>ensures that a subclass implements the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610600" cy="992188"/>
          </a:xfrm>
        </p:spPr>
        <p:txBody>
          <a:bodyPr/>
          <a:lstStyle/>
          <a:p>
            <a:pPr eaLnBrk="1" hangingPunct="1"/>
            <a:r>
              <a:rPr lang="en-US" altLang="en-US" smtClean="0"/>
              <a:t>Interfaces – Multiple Interitances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77724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Java classes may </a:t>
            </a:r>
            <a:r>
              <a:rPr lang="en-US" altLang="en-US" sz="2400" u="sng" smtClean="0">
                <a:solidFill>
                  <a:srgbClr val="FFFF00"/>
                </a:solidFill>
              </a:rPr>
              <a:t>extend only a single class, meaning Java does not support multiple inheritances (no multiple implementation inheritance</a:t>
            </a:r>
            <a:r>
              <a:rPr lang="en-US" altLang="en-US" sz="2400" smtClean="0">
                <a:solidFill>
                  <a:srgbClr val="FFFF00"/>
                </a:solidFill>
              </a:rPr>
              <a:t>) </a:t>
            </a:r>
            <a:r>
              <a:rPr lang="en-US" altLang="en-US" sz="2400" smtClean="0"/>
              <a:t>whereas a language like C++ can extend multiple classes.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Java does support the </a:t>
            </a:r>
            <a:r>
              <a:rPr lang="en-US" altLang="en-US" sz="2400" b="1" u="sng" smtClean="0">
                <a:solidFill>
                  <a:srgbClr val="FFFF00"/>
                </a:solidFill>
              </a:rPr>
              <a:t>idea</a:t>
            </a:r>
            <a:r>
              <a:rPr lang="en-US" altLang="en-US" sz="2400" u="sng" smtClean="0">
                <a:solidFill>
                  <a:srgbClr val="FFFF00"/>
                </a:solidFill>
              </a:rPr>
              <a:t> of implementation</a:t>
            </a:r>
            <a:r>
              <a:rPr lang="en-US" altLang="en-US" sz="2400" smtClean="0">
                <a:solidFill>
                  <a:srgbClr val="FFFF00"/>
                </a:solidFill>
              </a:rPr>
              <a:t> </a:t>
            </a:r>
            <a:r>
              <a:rPr lang="en-US" altLang="en-US" sz="2400" smtClean="0"/>
              <a:t>of multiple </a:t>
            </a:r>
            <a:r>
              <a:rPr lang="en-US" altLang="en-US" sz="2400" i="1" smtClean="0"/>
              <a:t>interfaces (</a:t>
            </a:r>
            <a:r>
              <a:rPr lang="en-US" altLang="en-US" sz="2400" i="1" smtClean="0">
                <a:solidFill>
                  <a:srgbClr val="FFFF00"/>
                </a:solidFill>
              </a:rPr>
              <a:t>yes, multiple interface inheritance</a:t>
            </a:r>
            <a:r>
              <a:rPr lang="en-US" altLang="en-US" sz="2400" i="1" smtClean="0"/>
              <a:t>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Note</a:t>
            </a:r>
            <a:r>
              <a:rPr lang="en-US" altLang="en-US" sz="2400" i="1" smtClean="0"/>
              <a:t> “interface” </a:t>
            </a:r>
            <a:br>
              <a:rPr lang="en-US" altLang="en-US" sz="2400" i="1" smtClean="0"/>
            </a:br>
            <a:r>
              <a:rPr lang="en-US" altLang="en-US" sz="2400" smtClean="0"/>
              <a:t>at top of Payment</a:t>
            </a:r>
            <a:br>
              <a:rPr lang="en-US" altLang="en-US" sz="2400" smtClean="0"/>
            </a:br>
            <a:r>
              <a:rPr lang="en-US" altLang="en-US" sz="2400" smtClean="0"/>
              <a:t>class</a:t>
            </a:r>
            <a:r>
              <a:rPr lang="en-US" altLang="en-US" sz="2400" i="1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/>
              <a:t>Dotted </a:t>
            </a:r>
            <a:br>
              <a:rPr lang="en-US" altLang="en-US" sz="2400" i="1" smtClean="0"/>
            </a:br>
            <a:r>
              <a:rPr lang="en-US" altLang="en-US" sz="2400" i="1" smtClean="0"/>
              <a:t>lines </a:t>
            </a:r>
            <a:r>
              <a:rPr lang="en-US" altLang="en-US" sz="2400" smtClean="0"/>
              <a:t>are</a:t>
            </a:r>
            <a:r>
              <a:rPr lang="en-US" altLang="en-US" sz="2400" i="1" smtClean="0"/>
              <a:t/>
            </a:r>
            <a:br>
              <a:rPr lang="en-US" altLang="en-US" sz="2400" i="1" smtClean="0"/>
            </a:br>
            <a:r>
              <a:rPr lang="en-US" altLang="en-US" sz="2400" i="1" smtClean="0"/>
              <a:t>implementation </a:t>
            </a:r>
            <a:br>
              <a:rPr lang="en-US" altLang="en-US" sz="2400" i="1" smtClean="0"/>
            </a:br>
            <a:r>
              <a:rPr lang="en-US" altLang="en-US" sz="2400" i="1" smtClean="0"/>
              <a:t>of interfaces.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</p:txBody>
      </p:sp>
      <p:sp>
        <p:nvSpPr>
          <p:cNvPr id="39940" name="Control 6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9941" name="Picture 7" descr="http://aa.static.facdn.com/v/img/1x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5" descr="http://www.informit.com/content/images/art_palmer2_objectmodeling/elementLinks/palmer2_fig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13" y="3352800"/>
            <a:ext cx="52609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3429000" y="3581400"/>
            <a:ext cx="2743200" cy="304800"/>
          </a:xfrm>
          <a:prstGeom prst="straightConnector1">
            <a:avLst/>
          </a:prstGeom>
          <a:ln w="50800">
            <a:solidFill>
              <a:srgbClr val="FF0000">
                <a:alpha val="63000"/>
              </a:srgb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38400" y="4648200"/>
            <a:ext cx="3200400" cy="228600"/>
          </a:xfrm>
          <a:prstGeom prst="straightConnector1">
            <a:avLst/>
          </a:prstGeom>
          <a:ln w="50800">
            <a:solidFill>
              <a:srgbClr val="FF0000">
                <a:alpha val="63000"/>
              </a:srgb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56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Interfaces in UML</a:t>
            </a:r>
            <a:br>
              <a:rPr lang="en-US" altLang="en-US" smtClean="0"/>
            </a:br>
            <a:r>
              <a:rPr lang="en-US" altLang="en-US" smtClean="0"/>
              <a:t>Another Example Diagram</a:t>
            </a:r>
          </a:p>
        </p:txBody>
      </p:sp>
      <p:pic>
        <p:nvPicPr>
          <p:cNvPr id="40963" name="Picture 2" descr="http://devmentor.org/references/uml/i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5199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09600" y="5638800"/>
            <a:ext cx="2214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Interface is?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6181725"/>
            <a:ext cx="769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en-US" altLang="en-US" sz="280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Multiple interface inheritances are?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Interfaces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 </a:t>
            </a:r>
            <a:r>
              <a:rPr lang="en-US" altLang="en-US" sz="2400" i="1" smtClean="0"/>
              <a:t>interface: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is </a:t>
            </a:r>
            <a:r>
              <a:rPr lang="en-US" altLang="en-US" sz="2400" smtClean="0">
                <a:solidFill>
                  <a:srgbClr val="FFFF00"/>
                </a:solidFill>
              </a:rPr>
              <a:t>similar to an abstract class </a:t>
            </a:r>
            <a:r>
              <a:rPr lang="en-US" altLang="en-US" sz="2400" smtClean="0"/>
              <a:t>that has all abstract methods,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FF00"/>
                </a:solidFill>
              </a:rPr>
              <a:t>can’t be instantiated</a:t>
            </a:r>
            <a:r>
              <a:rPr lang="en-US" altLang="en-US" sz="2400" smtClean="0"/>
              <a:t>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FF00"/>
                </a:solidFill>
              </a:rPr>
              <a:t>all of the methods listed in an interface must be written else</a:t>
            </a:r>
            <a:r>
              <a:rPr lang="en-US" altLang="en-US" sz="2400" smtClean="0"/>
              <a:t>where,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FF00"/>
                </a:solidFill>
              </a:rPr>
              <a:t>specifies behavior for other classes</a:t>
            </a:r>
            <a:r>
              <a:rPr lang="en-US" altLang="en-US" sz="2400" smtClean="0"/>
              <a:t>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looks similar to a class, except: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uses keyword </a:t>
            </a:r>
            <a:r>
              <a:rPr lang="en-US" altLang="en-US" sz="2000" smtClean="0">
                <a:latin typeface="Courier New" pitchFamily="49" charset="0"/>
              </a:rPr>
              <a:t>interface</a:t>
            </a:r>
            <a:r>
              <a:rPr lang="en-US" altLang="en-US" sz="2000" smtClean="0"/>
              <a:t> is used instead of </a:t>
            </a:r>
            <a:r>
              <a:rPr lang="en-US" altLang="en-US" sz="2000" smtClean="0">
                <a:latin typeface="Courier New" pitchFamily="49" charset="0"/>
              </a:rPr>
              <a:t>class</a:t>
            </a:r>
            <a:r>
              <a:rPr lang="en-US" altLang="en-US" sz="2000" smtClean="0"/>
              <a:t>, 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FFFF00"/>
                </a:solidFill>
              </a:rPr>
              <a:t>methods have no bodies, only headers terminated by semicolons</a:t>
            </a:r>
            <a:r>
              <a:rPr lang="en-US" altLang="en-US" sz="20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Inheritance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581400" y="1447800"/>
            <a:ext cx="2057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Insect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724400" y="3429000"/>
            <a:ext cx="1981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Grasshopper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2514600" y="3429000"/>
            <a:ext cx="1981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/>
              <a:t>BumbleBee</a:t>
            </a:r>
          </a:p>
        </p:txBody>
      </p:sp>
      <p:cxnSp>
        <p:nvCxnSpPr>
          <p:cNvPr id="6150" name="AutoShape 7"/>
          <p:cNvCxnSpPr>
            <a:cxnSpLocks noChangeShapeType="1"/>
            <a:stCxn id="6149" idx="0"/>
            <a:endCxn id="6147" idx="2"/>
          </p:cNvCxnSpPr>
          <p:nvPr/>
        </p:nvCxnSpPr>
        <p:spPr bwMode="auto">
          <a:xfrm rot="-5400000">
            <a:off x="3638550" y="2457450"/>
            <a:ext cx="838200" cy="1104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AutoShape 8"/>
          <p:cNvCxnSpPr>
            <a:cxnSpLocks noChangeShapeType="1"/>
            <a:stCxn id="6148" idx="0"/>
            <a:endCxn id="6147" idx="2"/>
          </p:cNvCxnSpPr>
          <p:nvPr/>
        </p:nvCxnSpPr>
        <p:spPr bwMode="auto">
          <a:xfrm rot="5400000" flipH="1">
            <a:off x="4743450" y="2457450"/>
            <a:ext cx="838200" cy="1104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28600" y="2019300"/>
            <a:ext cx="3352800" cy="1100138"/>
            <a:chOff x="144" y="1272"/>
            <a:chExt cx="2112" cy="693"/>
          </a:xfrm>
        </p:grpSpPr>
        <p:sp>
          <p:nvSpPr>
            <p:cNvPr id="6159" name="Text Box 9"/>
            <p:cNvSpPr txBox="1">
              <a:spLocks noChangeArrowheads="1"/>
            </p:cNvSpPr>
            <p:nvPr/>
          </p:nvSpPr>
          <p:spPr bwMode="auto">
            <a:xfrm>
              <a:off x="144" y="1382"/>
              <a:ext cx="1776" cy="58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800" b="1"/>
                <a:t>Contains those attributes and methods that are </a:t>
              </a:r>
              <a:r>
                <a:rPr lang="en-US" altLang="en-US" sz="1800" b="1">
                  <a:solidFill>
                    <a:srgbClr val="FFFF00"/>
                  </a:solidFill>
                </a:rPr>
                <a:t>shared by all insects</a:t>
              </a:r>
              <a:r>
                <a:rPr lang="en-US" altLang="en-US" sz="1800" b="1"/>
                <a:t>.</a:t>
              </a:r>
            </a:p>
          </p:txBody>
        </p:sp>
        <p:cxnSp>
          <p:nvCxnSpPr>
            <p:cNvPr id="6160" name="AutoShape 10"/>
            <p:cNvCxnSpPr>
              <a:cxnSpLocks noChangeShapeType="1"/>
              <a:stCxn id="6159" idx="3"/>
              <a:endCxn id="6147" idx="1"/>
            </p:cNvCxnSpPr>
            <p:nvPr/>
          </p:nvCxnSpPr>
          <p:spPr bwMode="auto">
            <a:xfrm flipV="1">
              <a:off x="1920" y="1272"/>
              <a:ext cx="336" cy="402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81000" y="4000500"/>
            <a:ext cx="8305800" cy="1954213"/>
            <a:chOff x="240" y="2520"/>
            <a:chExt cx="5232" cy="1231"/>
          </a:xfrm>
        </p:grpSpPr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240" y="3168"/>
              <a:ext cx="2160" cy="58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800" b="1"/>
                <a:t>Contains those attributes and methods that </a:t>
              </a:r>
              <a:r>
                <a:rPr lang="en-US" altLang="en-US" sz="1800" b="1">
                  <a:solidFill>
                    <a:srgbClr val="FFFF00"/>
                  </a:solidFill>
                </a:rPr>
                <a:t>specific to a Bumble Bee</a:t>
              </a:r>
              <a:r>
                <a:rPr lang="en-US" altLang="en-US" sz="1800" b="1"/>
                <a:t>.</a:t>
              </a:r>
            </a:p>
          </p:txBody>
        </p:sp>
        <p:cxnSp>
          <p:nvCxnSpPr>
            <p:cNvPr id="6156" name="AutoShape 13"/>
            <p:cNvCxnSpPr>
              <a:cxnSpLocks noChangeShapeType="1"/>
              <a:stCxn id="6155" idx="0"/>
              <a:endCxn id="6149" idx="1"/>
            </p:cNvCxnSpPr>
            <p:nvPr/>
          </p:nvCxnSpPr>
          <p:spPr bwMode="auto">
            <a:xfrm rot="-5400000">
              <a:off x="1128" y="2712"/>
              <a:ext cx="648" cy="264"/>
            </a:xfrm>
            <a:prstGeom prst="bentConnector2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3456" y="3168"/>
              <a:ext cx="2016" cy="58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800" b="1"/>
                <a:t>Contains those attributes and methods that are </a:t>
              </a:r>
              <a:r>
                <a:rPr lang="en-US" altLang="en-US" sz="1800" b="1">
                  <a:solidFill>
                    <a:srgbClr val="FFFF00"/>
                  </a:solidFill>
                </a:rPr>
                <a:t>specific to a Grasshopper</a:t>
              </a:r>
              <a:r>
                <a:rPr lang="en-US" altLang="en-US" sz="1800" b="1"/>
                <a:t>.</a:t>
              </a:r>
            </a:p>
          </p:txBody>
        </p:sp>
        <p:cxnSp>
          <p:nvCxnSpPr>
            <p:cNvPr id="6158" name="AutoShape 14"/>
            <p:cNvCxnSpPr>
              <a:cxnSpLocks noChangeShapeType="1"/>
              <a:stCxn id="6157" idx="0"/>
              <a:endCxn id="6148" idx="3"/>
            </p:cNvCxnSpPr>
            <p:nvPr/>
          </p:nvCxnSpPr>
          <p:spPr bwMode="auto">
            <a:xfrm rot="5400000" flipH="1">
              <a:off x="4020" y="2724"/>
              <a:ext cx="648" cy="240"/>
            </a:xfrm>
            <a:prstGeom prst="bentConnector2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54" name="TextBox 3"/>
          <p:cNvSpPr txBox="1">
            <a:spLocks noChangeArrowheads="1"/>
          </p:cNvSpPr>
          <p:nvPr/>
        </p:nvSpPr>
        <p:spPr bwMode="auto">
          <a:xfrm>
            <a:off x="4008438" y="762000"/>
            <a:ext cx="4614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 Rounded MT Bold" pitchFamily="34" charset="0"/>
              </a:rPr>
              <a:t>Fields/attributes and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Interfaces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2113" y="16002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 general format of an interface definition: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solidFill>
                  <a:srgbClr val="FFFF00"/>
                </a:solidFill>
                <a:latin typeface="Courier New" pitchFamily="49" charset="0"/>
              </a:rPr>
              <a:t>public interface </a:t>
            </a:r>
            <a:r>
              <a:rPr lang="en-US" altLang="en-US" sz="2000" b="1" i="1" smtClean="0">
                <a:solidFill>
                  <a:srgbClr val="FFFF00"/>
                </a:solidFill>
                <a:latin typeface="Courier New" pitchFamily="49" charset="0"/>
              </a:rPr>
              <a:t>InterfaceName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solidFill>
                  <a:srgbClr val="FFFF00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2000" b="1" i="1" smtClean="0">
                <a:solidFill>
                  <a:srgbClr val="FFFF00"/>
                </a:solidFill>
                <a:latin typeface="Courier New" pitchFamily="49" charset="0"/>
              </a:rPr>
              <a:t>  (Method headers...)</a:t>
            </a:r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altLang="en-US" sz="2000" b="1" smtClean="0">
              <a:latin typeface="Courier New" pitchFamily="49" charset="0"/>
            </a:endParaRPr>
          </a:p>
          <a:p>
            <a:pPr eaLnBrk="1" hangingPunct="1"/>
            <a:r>
              <a:rPr lang="en-US" altLang="en-US" sz="2400" smtClean="0"/>
              <a:t>All interface </a:t>
            </a:r>
            <a:r>
              <a:rPr lang="en-US" altLang="en-US" sz="2400" smtClean="0">
                <a:solidFill>
                  <a:srgbClr val="FFFF00"/>
                </a:solidFill>
              </a:rPr>
              <a:t>methods are public </a:t>
            </a:r>
            <a:r>
              <a:rPr lang="en-US" altLang="en-US" sz="2400" smtClean="0"/>
              <a:t>by default.</a:t>
            </a:r>
          </a:p>
          <a:p>
            <a:pPr eaLnBrk="1" hangingPunct="1"/>
            <a:r>
              <a:rPr lang="en-US" altLang="en-US" sz="2400" smtClean="0"/>
              <a:t>A class can </a:t>
            </a:r>
            <a:r>
              <a:rPr lang="en-US" altLang="en-US" sz="2400" smtClean="0">
                <a:solidFill>
                  <a:srgbClr val="FFFF00"/>
                </a:solidFill>
              </a:rPr>
              <a:t>implement one or more interfaces</a:t>
            </a:r>
            <a:r>
              <a:rPr lang="en-US" altLang="en-US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3213"/>
            <a:ext cx="75438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Interfaces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If a class implements an interface, it uses the </a:t>
            </a:r>
            <a:r>
              <a:rPr lang="en-US" altLang="en-US" sz="2800" smtClean="0">
                <a:latin typeface="Courier New" pitchFamily="49" charset="0"/>
              </a:rPr>
              <a:t>implements</a:t>
            </a:r>
            <a:r>
              <a:rPr lang="en-US" altLang="en-US" sz="2800" smtClean="0"/>
              <a:t> keyword in the class header.</a:t>
            </a:r>
            <a:br>
              <a:rPr lang="en-US" altLang="en-US" sz="2800" smtClean="0"/>
            </a:br>
            <a:endParaRPr lang="en-US" altLang="en-US" sz="2800" smtClean="0"/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solidFill>
                  <a:srgbClr val="FFFF00"/>
                </a:solidFill>
                <a:latin typeface="Courier New" pitchFamily="49" charset="0"/>
              </a:rPr>
              <a:t>public class FinalExam3 extends GradedActivity </a:t>
            </a:r>
            <a:r>
              <a:rPr lang="en-US" altLang="en-US" sz="2800" b="1" smtClean="0">
                <a:solidFill>
                  <a:srgbClr val="FFFF00"/>
                </a:solidFill>
                <a:latin typeface="Courier New" pitchFamily="49" charset="0"/>
              </a:rPr>
              <a:t>implements </a:t>
            </a:r>
            <a:r>
              <a:rPr lang="en-US" altLang="en-US" sz="2000" b="1" smtClean="0">
                <a:solidFill>
                  <a:srgbClr val="FFFF00"/>
                </a:solidFill>
                <a:latin typeface="Courier New" pitchFamily="49" charset="0"/>
              </a:rPr>
              <a:t>Relatable</a:t>
            </a:r>
          </a:p>
          <a:p>
            <a:pPr lvl="1" eaLnBrk="1" hangingPunct="1">
              <a:buFontTx/>
              <a:buNone/>
            </a:pPr>
            <a:endParaRPr lang="en-US" altLang="en-US" sz="2000" b="1" smtClean="0">
              <a:latin typeface="Courier New" pitchFamily="49" charset="0"/>
            </a:endParaRPr>
          </a:p>
          <a:p>
            <a:pPr eaLnBrk="1" hangingPunct="1"/>
            <a:r>
              <a:rPr lang="en-US" altLang="en-US" sz="3200" smtClean="0"/>
              <a:t>Example:</a:t>
            </a:r>
          </a:p>
          <a:p>
            <a:pPr lvl="1" eaLnBrk="1" hangingPunct="1"/>
            <a:r>
              <a:rPr lang="en-US" altLang="en-US" sz="2400" smtClean="0">
                <a:hlinkClick r:id="rId3" action="ppaction://hlinkfile"/>
              </a:rPr>
              <a:t>GradedActivity.java</a:t>
            </a:r>
            <a:r>
              <a:rPr lang="en-US" altLang="en-US" sz="2400" smtClean="0"/>
              <a:t>  (p.621)</a:t>
            </a:r>
          </a:p>
          <a:p>
            <a:pPr lvl="1" eaLnBrk="1" hangingPunct="1"/>
            <a:r>
              <a:rPr lang="en-US" altLang="en-US" sz="2400" smtClean="0">
                <a:hlinkClick r:id="rId4" action="ppaction://hlinkfile"/>
              </a:rPr>
              <a:t>Relatable.java</a:t>
            </a:r>
            <a:r>
              <a:rPr lang="en-US" altLang="en-US" sz="2400" smtClean="0"/>
              <a:t> (p. 675)</a:t>
            </a:r>
          </a:p>
          <a:p>
            <a:pPr lvl="1" eaLnBrk="1" hangingPunct="1"/>
            <a:r>
              <a:rPr lang="en-US" altLang="en-US" sz="2400" smtClean="0">
                <a:hlinkClick r:id="rId5" action="ppaction://hlinkfile"/>
              </a:rPr>
              <a:t>FinalExam3.java</a:t>
            </a:r>
            <a:r>
              <a:rPr lang="en-US" altLang="en-US" sz="2400" smtClean="0"/>
              <a:t> (p. 676)</a:t>
            </a:r>
          </a:p>
          <a:p>
            <a:pPr lvl="1" eaLnBrk="1" hangingPunct="1"/>
            <a:r>
              <a:rPr lang="en-US" altLang="en-US" sz="2400" smtClean="0">
                <a:hlinkClick r:id="rId6" action="ppaction://hlinkfile"/>
              </a:rPr>
              <a:t>InterfaceDemo.java</a:t>
            </a:r>
            <a:r>
              <a:rPr lang="en-US" altLang="en-US" sz="2400" smtClean="0"/>
              <a:t> (p. 679)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3213"/>
            <a:ext cx="7848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Fields in Interfaces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534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 interface can contain field declarations: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solidFill>
                  <a:srgbClr val="FFFF00"/>
                </a:solidFill>
              </a:rPr>
              <a:t>all fields in an interface are treated as </a:t>
            </a:r>
            <a:r>
              <a:rPr lang="en-US" altLang="en-US" sz="2000" smtClean="0">
                <a:solidFill>
                  <a:srgbClr val="FFFF00"/>
                </a:solidFill>
                <a:latin typeface="Courier New" pitchFamily="49" charset="0"/>
              </a:rPr>
              <a:t>final</a:t>
            </a:r>
            <a:r>
              <a:rPr lang="en-US" altLang="en-US" sz="2000" smtClean="0">
                <a:solidFill>
                  <a:srgbClr val="FFFF00"/>
                </a:solidFill>
              </a:rPr>
              <a:t> and </a:t>
            </a:r>
            <a:r>
              <a:rPr lang="en-US" altLang="en-US" sz="2000" smtClean="0">
                <a:solidFill>
                  <a:srgbClr val="FFFF00"/>
                </a:solidFill>
                <a:latin typeface="Courier New" pitchFamily="49" charset="0"/>
              </a:rPr>
              <a:t>static</a:t>
            </a:r>
            <a:r>
              <a:rPr lang="en-US" altLang="en-US" sz="200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Because they automatically become </a:t>
            </a:r>
            <a:r>
              <a:rPr lang="en-US" altLang="en-US" sz="2400" smtClean="0">
                <a:latin typeface="Courier New" pitchFamily="49" charset="0"/>
              </a:rPr>
              <a:t>final</a:t>
            </a:r>
            <a:r>
              <a:rPr lang="en-US" altLang="en-US" sz="2400" smtClean="0"/>
              <a:t>, you </a:t>
            </a:r>
            <a:r>
              <a:rPr lang="en-US" altLang="en-US" sz="2400" smtClean="0">
                <a:solidFill>
                  <a:srgbClr val="FFFF00"/>
                </a:solidFill>
              </a:rPr>
              <a:t>must provide an initialization value</a:t>
            </a:r>
            <a:r>
              <a:rPr lang="en-US" altLang="en-US" sz="2400" smtClean="0"/>
              <a:t>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public interface Doable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  int FIELD1 = 1, FIELD2 = 2;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i="1" smtClean="0">
                <a:latin typeface="Courier New" pitchFamily="49" charset="0"/>
              </a:rPr>
              <a:t>  (Method headers...)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>
                <a:latin typeface="Courier New" pitchFamily="49" charset="0"/>
              </a:rPr>
              <a:t>}</a:t>
            </a:r>
            <a:br>
              <a:rPr lang="en-US" altLang="en-US" sz="1800" b="1" smtClean="0">
                <a:latin typeface="Courier New" pitchFamily="49" charset="0"/>
              </a:rPr>
            </a:br>
            <a:endParaRPr lang="en-US" altLang="en-US" sz="18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b="1" smtClean="0"/>
              <a:t>Any class that implements this interface has access to these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794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Implementing Multiple Interfaces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00200"/>
            <a:ext cx="829468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A class can be derived from only one superclass.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Java allows a class to </a:t>
            </a:r>
            <a:r>
              <a:rPr lang="en-US" sz="2400" dirty="0" smtClean="0">
                <a:solidFill>
                  <a:srgbClr val="FFFF00"/>
                </a:solidFill>
              </a:rPr>
              <a:t>implement multiple interfaces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When a class implements multiple interfaces, it </a:t>
            </a:r>
            <a:r>
              <a:rPr lang="en-US" sz="2400" dirty="0" smtClean="0">
                <a:solidFill>
                  <a:srgbClr val="FFFF00"/>
                </a:solidFill>
              </a:rPr>
              <a:t>must provide the methods specified by all of them</a:t>
            </a:r>
            <a:r>
              <a:rPr lang="en-US" sz="2400" dirty="0" smtClean="0"/>
              <a:t>.</a:t>
            </a:r>
          </a:p>
          <a:p>
            <a:pPr marL="36512" indent="0"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</a:rPr>
              <a:t>public class </a:t>
            </a:r>
            <a:r>
              <a:rPr lang="en-US" sz="2000" b="1" dirty="0" err="1" smtClean="0">
                <a:latin typeface="Courier New" pitchFamily="49" charset="0"/>
              </a:rPr>
              <a:t>MyClass</a:t>
            </a:r>
            <a:r>
              <a:rPr lang="en-US" sz="2000" b="1" dirty="0" smtClean="0">
                <a:latin typeface="Courier New" pitchFamily="49" charset="0"/>
              </a:rPr>
              <a:t> implements 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</a:rPr>
              <a:t>Interface1,                             Interface2, Interface3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Polymorphism with Interfaces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Need </a:t>
            </a:r>
            <a:r>
              <a:rPr lang="en-US" altLang="en-US" sz="2400" smtClean="0">
                <a:solidFill>
                  <a:srgbClr val="FFFF00"/>
                </a:solidFill>
              </a:rPr>
              <a:t>reference variables of an interface type</a:t>
            </a:r>
            <a:r>
              <a:rPr lang="en-US" altLang="en-US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FF00"/>
                </a:solidFill>
              </a:rPr>
              <a:t>An interface reference variable can reference any object that implements that interface, regardless of its class type</a:t>
            </a:r>
            <a:r>
              <a:rPr lang="en-US" altLang="en-US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This is another example of polymorphism.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8610600" cy="992188"/>
          </a:xfrm>
        </p:spPr>
        <p:txBody>
          <a:bodyPr/>
          <a:lstStyle/>
          <a:p>
            <a:pPr eaLnBrk="1" hangingPunct="1"/>
            <a:r>
              <a:rPr lang="en-US" altLang="en-US" smtClean="0"/>
              <a:t>Polymorphism with Interfaces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5913" y="1219200"/>
            <a:ext cx="829468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hlinkClick r:id="rId3" action="ppaction://hlinkfile"/>
              </a:rPr>
              <a:t>RetailItem.java</a:t>
            </a:r>
            <a:r>
              <a:rPr lang="en-US" altLang="en-US" sz="2000" smtClean="0"/>
              <a:t>  (p. 681)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hlinkClick r:id="rId4" action="ppaction://hlinkfile"/>
              </a:rPr>
              <a:t>CompactDisc.java</a:t>
            </a:r>
            <a:r>
              <a:rPr lang="en-US" altLang="en-US" sz="2000" smtClean="0"/>
              <a:t> (p. 682)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hlinkClick r:id="rId5" action="ppaction://hlinkfile"/>
              </a:rPr>
              <a:t>DvdMovie.java</a:t>
            </a:r>
            <a:r>
              <a:rPr lang="en-US" altLang="en-US" sz="2000" smtClean="0"/>
              <a:t> (p. 683)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hlinkClick r:id="rId6" action="ppaction://hlinkfile"/>
              </a:rPr>
              <a:t>PolymorphicInterfaceDemo.java</a:t>
            </a:r>
            <a:r>
              <a:rPr lang="en-US" altLang="en-US" sz="2000" smtClean="0"/>
              <a:t> (p. 685)</a:t>
            </a:r>
            <a:br>
              <a:rPr lang="en-US" altLang="en-US" sz="2000" smtClean="0"/>
            </a:br>
            <a:endParaRPr lang="en-US" altLang="en-US" sz="2000" smtClean="0"/>
          </a:p>
          <a:p>
            <a:pPr eaLnBrk="1" hangingPunct="1"/>
            <a:r>
              <a:rPr lang="en-US" altLang="en-US" sz="2400" smtClean="0"/>
              <a:t>In the example code, two </a:t>
            </a:r>
            <a:r>
              <a:rPr lang="en-US" altLang="en-US" sz="2400" smtClean="0">
                <a:latin typeface="Courier New" pitchFamily="49" charset="0"/>
              </a:rPr>
              <a:t>RetailItem</a:t>
            </a:r>
            <a:r>
              <a:rPr lang="en-US" altLang="en-US" sz="2400" smtClean="0"/>
              <a:t> reference variables, </a:t>
            </a:r>
            <a:r>
              <a:rPr lang="en-US" altLang="en-US" sz="2400" smtClean="0">
                <a:latin typeface="Courier New" pitchFamily="49" charset="0"/>
              </a:rPr>
              <a:t>item1</a:t>
            </a:r>
            <a:r>
              <a:rPr lang="en-US" altLang="en-US" sz="2400" smtClean="0"/>
              <a:t> and </a:t>
            </a:r>
            <a:r>
              <a:rPr lang="en-US" altLang="en-US" sz="2400" smtClean="0">
                <a:latin typeface="Courier New" pitchFamily="49" charset="0"/>
              </a:rPr>
              <a:t>item2</a:t>
            </a:r>
            <a:r>
              <a:rPr lang="en-US" altLang="en-US" sz="2400" smtClean="0"/>
              <a:t>, are declared.</a:t>
            </a:r>
          </a:p>
          <a:p>
            <a:pPr eaLnBrk="1" hangingPunct="1"/>
            <a:r>
              <a:rPr lang="en-US" altLang="en-US" sz="2400" smtClean="0"/>
              <a:t>The </a:t>
            </a:r>
            <a:r>
              <a:rPr lang="en-US" altLang="en-US" sz="2400" smtClean="0">
                <a:latin typeface="Courier New" pitchFamily="49" charset="0"/>
              </a:rPr>
              <a:t>item1</a:t>
            </a:r>
            <a:r>
              <a:rPr lang="en-US" altLang="en-US" sz="2400" smtClean="0"/>
              <a:t> variable references a </a:t>
            </a:r>
            <a:r>
              <a:rPr lang="en-US" altLang="en-US" sz="2400" smtClean="0">
                <a:latin typeface="Courier New" pitchFamily="49" charset="0"/>
              </a:rPr>
              <a:t>CompactDisc</a:t>
            </a:r>
            <a:r>
              <a:rPr lang="en-US" altLang="en-US" sz="2400" smtClean="0"/>
              <a:t> object and the </a:t>
            </a:r>
            <a:r>
              <a:rPr lang="en-US" altLang="en-US" sz="2400" smtClean="0">
                <a:latin typeface="Courier New" pitchFamily="49" charset="0"/>
              </a:rPr>
              <a:t>item2</a:t>
            </a:r>
            <a:r>
              <a:rPr lang="en-US" altLang="en-US" sz="2400" smtClean="0"/>
              <a:t> variable references a </a:t>
            </a:r>
            <a:r>
              <a:rPr lang="en-US" altLang="en-US" sz="2400" smtClean="0">
                <a:latin typeface="Courier New" pitchFamily="49" charset="0"/>
              </a:rPr>
              <a:t>DvdMovie</a:t>
            </a:r>
            <a:r>
              <a:rPr lang="en-US" altLang="en-US" sz="2400" smtClean="0"/>
              <a:t> object.</a:t>
            </a:r>
          </a:p>
          <a:p>
            <a:pPr eaLnBrk="1" hangingPunct="1"/>
            <a:r>
              <a:rPr lang="en-US" altLang="en-US" sz="2400" smtClean="0"/>
              <a:t>When a class implements an interface, an inheritance relationship known as </a:t>
            </a:r>
            <a:r>
              <a:rPr lang="en-US" altLang="en-US" sz="2400" i="1" smtClean="0"/>
              <a:t>interface inheritance </a:t>
            </a:r>
            <a:r>
              <a:rPr lang="en-US" altLang="en-US" sz="2400" smtClean="0"/>
              <a:t>is established.</a:t>
            </a:r>
          </a:p>
          <a:p>
            <a:pPr lvl="1" eaLnBrk="1" hangingPunct="1"/>
            <a:r>
              <a:rPr lang="en-US" altLang="en-US" sz="2000" smtClean="0"/>
              <a:t>a </a:t>
            </a:r>
            <a:r>
              <a:rPr lang="en-US" altLang="en-US" sz="2000" smtClean="0">
                <a:latin typeface="Courier New" pitchFamily="49" charset="0"/>
              </a:rPr>
              <a:t>CompactDisc</a:t>
            </a:r>
            <a:r>
              <a:rPr lang="en-US" altLang="en-US" sz="2000" smtClean="0"/>
              <a:t> object </a:t>
            </a:r>
            <a:r>
              <a:rPr lang="en-US" altLang="en-US" sz="2000" i="1" smtClean="0"/>
              <a:t>is a </a:t>
            </a:r>
            <a:r>
              <a:rPr lang="en-US" altLang="en-US" sz="2000" smtClean="0">
                <a:latin typeface="Courier New" pitchFamily="49" charset="0"/>
              </a:rPr>
              <a:t>RetailItem</a:t>
            </a:r>
            <a:r>
              <a:rPr lang="en-US" altLang="en-US" sz="2000" smtClean="0"/>
              <a:t>, and</a:t>
            </a:r>
          </a:p>
          <a:p>
            <a:pPr lvl="1" eaLnBrk="1" hangingPunct="1"/>
            <a:r>
              <a:rPr lang="en-US" altLang="en-US" sz="2000" smtClean="0"/>
              <a:t>a </a:t>
            </a:r>
            <a:r>
              <a:rPr lang="en-US" altLang="en-US" sz="2000" smtClean="0">
                <a:latin typeface="Courier New" pitchFamily="49" charset="0"/>
              </a:rPr>
              <a:t>DvdMovie</a:t>
            </a:r>
            <a:r>
              <a:rPr lang="en-US" altLang="en-US" sz="2000" smtClean="0"/>
              <a:t> object </a:t>
            </a:r>
            <a:r>
              <a:rPr lang="en-US" altLang="en-US" sz="2000" i="1" smtClean="0"/>
              <a:t>is a </a:t>
            </a:r>
            <a:r>
              <a:rPr lang="en-US" altLang="en-US" sz="2000" smtClean="0">
                <a:latin typeface="Courier New" pitchFamily="49" charset="0"/>
              </a:rPr>
              <a:t>RetailItem</a:t>
            </a:r>
            <a:r>
              <a:rPr lang="en-US" altLang="en-US" sz="20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Polymorphism with Interfaces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2113" y="16002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 </a:t>
            </a:r>
            <a:r>
              <a:rPr lang="en-US" altLang="en-US" sz="2400" smtClean="0">
                <a:solidFill>
                  <a:srgbClr val="FFFF00"/>
                </a:solidFill>
              </a:rPr>
              <a:t>reference to an interface can point to any class that implements that interface</a:t>
            </a:r>
            <a:r>
              <a:rPr lang="en-US" altLang="en-US" sz="2400" smtClean="0"/>
              <a:t>.</a:t>
            </a:r>
          </a:p>
          <a:p>
            <a:pPr eaLnBrk="1" hangingPunct="1"/>
            <a:r>
              <a:rPr lang="en-US" altLang="en-US" sz="2400" smtClean="0"/>
              <a:t>You </a:t>
            </a:r>
            <a:r>
              <a:rPr lang="en-US" altLang="en-US" sz="2400" smtClean="0">
                <a:solidFill>
                  <a:srgbClr val="FFFF00"/>
                </a:solidFill>
              </a:rPr>
              <a:t>cannot create an instance of an interface</a:t>
            </a:r>
            <a:r>
              <a:rPr lang="en-US" altLang="en-US" sz="2400" smtClean="0"/>
              <a:t>.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RetailItem item = new RetailItem(); // </a:t>
            </a:r>
            <a:r>
              <a:rPr lang="en-US" altLang="en-US" sz="2000" b="1" smtClean="0">
                <a:solidFill>
                  <a:srgbClr val="FFFF00"/>
                </a:solidFill>
                <a:latin typeface="Courier New" pitchFamily="49" charset="0"/>
              </a:rPr>
              <a:t>ERROR!</a:t>
            </a:r>
          </a:p>
          <a:p>
            <a:pPr lvl="1" eaLnBrk="1" hangingPunct="1">
              <a:buFontTx/>
              <a:buNone/>
            </a:pPr>
            <a:endParaRPr lang="en-US" altLang="en-US" sz="2000" b="1" smtClean="0">
              <a:latin typeface="Courier New" pitchFamily="49" charset="0"/>
            </a:endParaRPr>
          </a:p>
          <a:p>
            <a:pPr eaLnBrk="1" hangingPunct="1"/>
            <a:r>
              <a:rPr lang="en-US" altLang="en-US" sz="2400" smtClean="0"/>
              <a:t>When an interface variable references an object:</a:t>
            </a:r>
          </a:p>
          <a:p>
            <a:pPr lvl="1" eaLnBrk="1" hangingPunct="1"/>
            <a:r>
              <a:rPr lang="en-US" altLang="en-US" sz="2000" smtClean="0"/>
              <a:t>only the methods declared in the interface are available,</a:t>
            </a:r>
          </a:p>
          <a:p>
            <a:pPr lvl="1" eaLnBrk="1" hangingPunct="1"/>
            <a:r>
              <a:rPr lang="en-US" altLang="en-US" sz="2000" smtClean="0"/>
              <a:t>explicit type casting is required to access the other methods of an object referenced by an interface reference.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The “is a” Relationship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00200"/>
            <a:ext cx="8294687" cy="4572000"/>
          </a:xfrm>
        </p:spPr>
        <p:txBody>
          <a:bodyPr>
            <a:normAutofit lnSpcReduction="10000"/>
          </a:bodyPr>
          <a:lstStyle/>
          <a:p>
            <a:pPr marL="420624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 smtClean="0"/>
              <a:t>The relationship between a superclass and an inherited class is called an “is a” relationship.</a:t>
            </a:r>
          </a:p>
          <a:p>
            <a:pPr marL="722376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A grasshopper “is a” insect.</a:t>
            </a:r>
          </a:p>
          <a:p>
            <a:pPr marL="722376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A poodle “is a” dog.</a:t>
            </a:r>
          </a:p>
          <a:p>
            <a:pPr marL="722376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A car “is a” vehicle.</a:t>
            </a:r>
          </a:p>
          <a:p>
            <a:pPr marL="420624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 smtClean="0"/>
              <a:t>A specialized object has:</a:t>
            </a:r>
          </a:p>
          <a:p>
            <a:pPr marL="722376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all of the characteristics of the general object, plus</a:t>
            </a:r>
          </a:p>
          <a:p>
            <a:pPr marL="722376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additional characteristics that make it special.</a:t>
            </a:r>
          </a:p>
          <a:p>
            <a:pPr marL="420624" indent="-38404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 smtClean="0"/>
              <a:t>In object-oriented programming, </a:t>
            </a:r>
            <a:r>
              <a:rPr lang="en-US" sz="2800" i="1" dirty="0" smtClean="0"/>
              <a:t>inheritance </a:t>
            </a:r>
            <a:r>
              <a:rPr lang="en-US" sz="2800" dirty="0" smtClean="0"/>
              <a:t>is used to create an “is a” relationship among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The “is a” Relationship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We can </a:t>
            </a:r>
            <a:r>
              <a:rPr lang="en-US" altLang="en-US" sz="2400" i="1" smtClean="0">
                <a:solidFill>
                  <a:srgbClr val="FFFF00"/>
                </a:solidFill>
              </a:rPr>
              <a:t>extend (extends)</a:t>
            </a:r>
            <a:r>
              <a:rPr lang="en-US" altLang="en-US" sz="2400" smtClean="0">
                <a:solidFill>
                  <a:srgbClr val="FFFF00"/>
                </a:solidFill>
              </a:rPr>
              <a:t> </a:t>
            </a:r>
            <a:r>
              <a:rPr lang="en-US" altLang="en-US" sz="2400" smtClean="0"/>
              <a:t>the capabilities of a class.</a:t>
            </a:r>
          </a:p>
          <a:p>
            <a:pPr eaLnBrk="1" hangingPunct="1"/>
            <a:r>
              <a:rPr lang="en-US" altLang="en-US" sz="2400" smtClean="0"/>
              <a:t>Inheritance involves a superclass and a subclass.</a:t>
            </a:r>
          </a:p>
          <a:p>
            <a:pPr lvl="1" eaLnBrk="1" hangingPunct="1"/>
            <a:r>
              <a:rPr lang="en-US" altLang="en-US" sz="2000" smtClean="0"/>
              <a:t>The </a:t>
            </a:r>
            <a:r>
              <a:rPr lang="en-US" altLang="en-US" sz="2000" i="1" smtClean="0"/>
              <a:t>superclass </a:t>
            </a:r>
            <a:r>
              <a:rPr lang="en-US" altLang="en-US" sz="2000" smtClean="0"/>
              <a:t>is the general class and</a:t>
            </a:r>
          </a:p>
          <a:p>
            <a:pPr lvl="1" eaLnBrk="1" hangingPunct="1"/>
            <a:r>
              <a:rPr lang="en-US" altLang="en-US" sz="2000" smtClean="0"/>
              <a:t>the </a:t>
            </a:r>
            <a:r>
              <a:rPr lang="en-US" altLang="en-US" sz="2000" i="1" smtClean="0"/>
              <a:t>subclass </a:t>
            </a:r>
            <a:r>
              <a:rPr lang="en-US" altLang="en-US" sz="2000" smtClean="0"/>
              <a:t>is the specialized class.</a:t>
            </a:r>
          </a:p>
          <a:p>
            <a:pPr eaLnBrk="1" hangingPunct="1"/>
            <a:r>
              <a:rPr lang="en-US" altLang="en-US" sz="2400" smtClean="0"/>
              <a:t>The subclass is based on, or extended from, the superclass.</a:t>
            </a:r>
          </a:p>
          <a:p>
            <a:pPr lvl="1" eaLnBrk="1" hangingPunct="1"/>
            <a:r>
              <a:rPr lang="en-US" altLang="en-US" sz="2000" smtClean="0">
                <a:solidFill>
                  <a:srgbClr val="FFFF00"/>
                </a:solidFill>
              </a:rPr>
              <a:t>Superclasses are also called </a:t>
            </a:r>
            <a:r>
              <a:rPr lang="en-US" altLang="en-US" sz="2000" i="1" u="sng" smtClean="0">
                <a:solidFill>
                  <a:srgbClr val="FF00FF"/>
                </a:solidFill>
              </a:rPr>
              <a:t>base</a:t>
            </a:r>
            <a:r>
              <a:rPr lang="en-US" altLang="en-US" sz="2000" i="1" smtClean="0">
                <a:solidFill>
                  <a:srgbClr val="FFFF00"/>
                </a:solidFill>
              </a:rPr>
              <a:t> classes</a:t>
            </a:r>
            <a:endParaRPr lang="en-US" altLang="en-US" sz="2000" smtClean="0"/>
          </a:p>
          <a:p>
            <a:pPr lvl="1" eaLnBrk="1" hangingPunct="1"/>
            <a:r>
              <a:rPr lang="en-US" altLang="en-US" sz="2000" smtClean="0">
                <a:solidFill>
                  <a:srgbClr val="FFFF00"/>
                </a:solidFill>
              </a:rPr>
              <a:t>Subclasses are also called </a:t>
            </a:r>
            <a:r>
              <a:rPr lang="en-US" altLang="en-US" sz="2000" i="1" u="sng" smtClean="0">
                <a:solidFill>
                  <a:srgbClr val="FF00FF"/>
                </a:solidFill>
              </a:rPr>
              <a:t>derived</a:t>
            </a:r>
            <a:r>
              <a:rPr lang="en-US" altLang="en-US" sz="2000" smtClean="0">
                <a:solidFill>
                  <a:srgbClr val="FF00FF"/>
                </a:solidFill>
              </a:rPr>
              <a:t> </a:t>
            </a:r>
            <a:r>
              <a:rPr lang="en-US" altLang="en-US" sz="2000" i="1" smtClean="0">
                <a:solidFill>
                  <a:srgbClr val="FFFF00"/>
                </a:solidFill>
              </a:rPr>
              <a:t>classes</a:t>
            </a:r>
            <a:endParaRPr lang="en-US" altLang="en-US" sz="2000" i="1" smtClean="0"/>
          </a:p>
          <a:p>
            <a:pPr eaLnBrk="1" hangingPunct="1"/>
            <a:r>
              <a:rPr lang="en-US" altLang="en-US" sz="2400" smtClean="0"/>
              <a:t>The relationship of classes can be thought of as </a:t>
            </a:r>
            <a:r>
              <a:rPr lang="en-US" altLang="en-US" sz="2400" i="1" smtClean="0"/>
              <a:t>parent classes </a:t>
            </a:r>
            <a:r>
              <a:rPr lang="en-US" altLang="en-US" sz="2400" smtClean="0"/>
              <a:t>and </a:t>
            </a:r>
            <a:r>
              <a:rPr lang="en-US" altLang="en-US" sz="2400" i="1" smtClean="0"/>
              <a:t>child classes</a:t>
            </a:r>
            <a:r>
              <a:rPr lang="en-US" altLang="en-US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Inheritance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2113" y="12954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 subclass inherits fields and methods from the superclass without any of them being rewritten.</a:t>
            </a:r>
          </a:p>
          <a:p>
            <a:pPr eaLnBrk="1" hangingPunct="1"/>
            <a:r>
              <a:rPr lang="en-US" altLang="en-US" sz="2800" smtClean="0"/>
              <a:t>New fields and methods may be added to the subclass.</a:t>
            </a:r>
          </a:p>
          <a:p>
            <a:pPr eaLnBrk="1" hangingPunct="1"/>
            <a:r>
              <a:rPr lang="en-US" altLang="en-US" sz="2800" smtClean="0"/>
              <a:t>The Java keyword, </a:t>
            </a:r>
            <a:r>
              <a:rPr lang="en-US" altLang="en-US" sz="2800" i="1" smtClean="0"/>
              <a:t>extends</a:t>
            </a:r>
            <a:r>
              <a:rPr lang="en-US" altLang="en-US" sz="2800" smtClean="0"/>
              <a:t>, is used on the class header to define the subclass.</a:t>
            </a:r>
            <a:br>
              <a:rPr lang="en-US" altLang="en-US" sz="2800" smtClean="0"/>
            </a:br>
            <a:endParaRPr lang="en-US" altLang="en-US" sz="2800" smtClean="0"/>
          </a:p>
          <a:p>
            <a:pPr lvl="1" eaLnBrk="1" hangingPunct="1">
              <a:buFontTx/>
              <a:buNone/>
            </a:pPr>
            <a:r>
              <a:rPr lang="en-US" altLang="en-US" sz="2000" b="1" smtClean="0">
                <a:latin typeface="Courier New" pitchFamily="49" charset="0"/>
              </a:rPr>
              <a:t>public class FinalExam </a:t>
            </a:r>
            <a:r>
              <a:rPr lang="en-US" altLang="en-US" sz="2400" b="1" i="1" smtClean="0">
                <a:solidFill>
                  <a:srgbClr val="FFFF00"/>
                </a:solidFill>
                <a:latin typeface="Courier New" pitchFamily="49" charset="0"/>
              </a:rPr>
              <a:t>extends</a:t>
            </a:r>
            <a:r>
              <a:rPr lang="en-US" altLang="en-US" sz="2400" b="1" smtClean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altLang="en-US" sz="2000" b="1" smtClean="0">
                <a:latin typeface="Courier New" pitchFamily="49" charset="0"/>
              </a:rPr>
              <a:t>GradedActivity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084388" y="5410200"/>
            <a:ext cx="735012" cy="4064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343525" y="5486400"/>
            <a:ext cx="600075" cy="3302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76400" y="5664200"/>
            <a:ext cx="390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953000" y="5664200"/>
            <a:ext cx="390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FFFF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</a:t>
            </a:r>
            <a:r>
              <a:rPr lang="en-US" altLang="en-US" sz="3200" smtClean="0">
                <a:latin typeface="Courier New" pitchFamily="49" charset="0"/>
              </a:rPr>
              <a:t>GradedActivity</a:t>
            </a:r>
            <a:r>
              <a:rPr lang="en-US" altLang="en-US" sz="3200" smtClean="0"/>
              <a:t> 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43400" y="4572000"/>
            <a:ext cx="45720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hlinkClick r:id="rId2" action="ppaction://hlinkfile"/>
              </a:rPr>
              <a:t>GradedActivity.java</a:t>
            </a:r>
            <a:r>
              <a:rPr lang="en-US" altLang="en-US" sz="2000" smtClean="0"/>
              <a:t> (p. 621),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hlinkClick r:id="rId3" action="ppaction://hlinkfile"/>
              </a:rPr>
              <a:t>GradeDemo.java</a:t>
            </a:r>
            <a:r>
              <a:rPr lang="en-US" altLang="en-US" sz="2000" smtClean="0"/>
              <a:t> (p. 622),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hlinkClick r:id="rId4" action="ppaction://hlinkfile"/>
              </a:rPr>
              <a:t>FinalExam.java</a:t>
            </a:r>
            <a:r>
              <a:rPr lang="en-US" altLang="en-US" sz="2000" smtClean="0"/>
              <a:t> (p. 624),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hlinkClick r:id="rId5" action="ppaction://hlinkfile"/>
              </a:rPr>
              <a:t>FinalExamDemo.java</a:t>
            </a:r>
            <a:r>
              <a:rPr lang="en-US" altLang="en-US" sz="2000" smtClean="0"/>
              <a:t> (p. 627)</a:t>
            </a:r>
          </a:p>
        </p:txBody>
      </p:sp>
      <p:grpSp>
        <p:nvGrpSpPr>
          <p:cNvPr id="10244" name="Group 9"/>
          <p:cNvGrpSpPr>
            <a:grpSpLocks/>
          </p:cNvGrpSpPr>
          <p:nvPr/>
        </p:nvGrpSpPr>
        <p:grpSpPr bwMode="auto">
          <a:xfrm>
            <a:off x="533400" y="1143000"/>
            <a:ext cx="3124200" cy="1981200"/>
            <a:chOff x="384" y="1008"/>
            <a:chExt cx="1968" cy="1248"/>
          </a:xfrm>
        </p:grpSpPr>
        <p:sp>
          <p:nvSpPr>
            <p:cNvPr id="10256" name="Rectangle 5"/>
            <p:cNvSpPr>
              <a:spLocks noChangeArrowheads="1"/>
            </p:cNvSpPr>
            <p:nvPr/>
          </p:nvSpPr>
          <p:spPr bwMode="auto">
            <a:xfrm>
              <a:off x="384" y="1008"/>
              <a:ext cx="196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itchFamily="1" charset="0"/>
                </a:rPr>
                <a:t>GradedActivity</a:t>
              </a:r>
            </a:p>
          </p:txBody>
        </p:sp>
        <p:sp>
          <p:nvSpPr>
            <p:cNvPr id="10257" name="Rectangle 6"/>
            <p:cNvSpPr>
              <a:spLocks noChangeArrowheads="1"/>
            </p:cNvSpPr>
            <p:nvPr/>
          </p:nvSpPr>
          <p:spPr bwMode="auto">
            <a:xfrm>
              <a:off x="384" y="1296"/>
              <a:ext cx="196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l" eaLnBrk="1" hangingPunct="1"/>
              <a:r>
                <a:rPr lang="en-US" altLang="en-US" sz="2000">
                  <a:latin typeface="Helvetica" pitchFamily="1" charset="0"/>
                </a:rPr>
                <a:t> - score : double</a:t>
              </a:r>
            </a:p>
          </p:txBody>
        </p:sp>
        <p:sp>
          <p:nvSpPr>
            <p:cNvPr id="10258" name="Rectangle 7"/>
            <p:cNvSpPr>
              <a:spLocks noChangeArrowheads="1"/>
            </p:cNvSpPr>
            <p:nvPr/>
          </p:nvSpPr>
          <p:spPr bwMode="auto">
            <a:xfrm>
              <a:off x="384" y="1632"/>
              <a:ext cx="1968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l" eaLnBrk="1" hangingPunct="1"/>
              <a:r>
                <a:rPr lang="en-US" altLang="en-US" sz="1800">
                  <a:latin typeface="Helvetica" pitchFamily="1" charset="0"/>
                </a:rPr>
                <a:t>+ setScore(s : double) : void</a:t>
              </a:r>
            </a:p>
            <a:p>
              <a:pPr algn="l" eaLnBrk="1" hangingPunct="1"/>
              <a:r>
                <a:rPr lang="en-US" altLang="en-US" sz="1800">
                  <a:latin typeface="Helvetica" pitchFamily="1" charset="0"/>
                </a:rPr>
                <a:t>+ getScore() : double</a:t>
              </a:r>
            </a:p>
            <a:p>
              <a:pPr algn="l" eaLnBrk="1" hangingPunct="1"/>
              <a:r>
                <a:rPr lang="en-US" altLang="en-US" sz="1800">
                  <a:latin typeface="Helvetica" pitchFamily="1" charset="0"/>
                </a:rPr>
                <a:t>+ getGrade() : char</a:t>
              </a:r>
            </a:p>
          </p:txBody>
        </p:sp>
      </p:grpSp>
      <p:grpSp>
        <p:nvGrpSpPr>
          <p:cNvPr id="10245" name="Group 14"/>
          <p:cNvGrpSpPr>
            <a:grpSpLocks/>
          </p:cNvGrpSpPr>
          <p:nvPr/>
        </p:nvGrpSpPr>
        <p:grpSpPr bwMode="auto">
          <a:xfrm>
            <a:off x="685800" y="3733800"/>
            <a:ext cx="2819400" cy="2667000"/>
            <a:chOff x="192" y="1488"/>
            <a:chExt cx="1728" cy="1680"/>
          </a:xfrm>
        </p:grpSpPr>
        <p:sp>
          <p:nvSpPr>
            <p:cNvPr id="10253" name="Rectangle 11"/>
            <p:cNvSpPr>
              <a:spLocks noChangeArrowheads="1"/>
            </p:cNvSpPr>
            <p:nvPr/>
          </p:nvSpPr>
          <p:spPr bwMode="auto">
            <a:xfrm>
              <a:off x="192" y="1488"/>
              <a:ext cx="17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Helvetica" pitchFamily="1" charset="0"/>
                </a:rPr>
                <a:t>FinaExam</a:t>
              </a:r>
            </a:p>
          </p:txBody>
        </p:sp>
        <p:sp>
          <p:nvSpPr>
            <p:cNvPr id="10254" name="Rectangle 12"/>
            <p:cNvSpPr>
              <a:spLocks noChangeArrowheads="1"/>
            </p:cNvSpPr>
            <p:nvPr/>
          </p:nvSpPr>
          <p:spPr bwMode="auto">
            <a:xfrm>
              <a:off x="192" y="1776"/>
              <a:ext cx="172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l" eaLnBrk="1" hangingPunct="1"/>
              <a:r>
                <a:rPr lang="en-US" altLang="en-US" sz="1800">
                  <a:latin typeface="Helvetica" pitchFamily="1" charset="0"/>
                </a:rPr>
                <a:t>- numQuestions : int</a:t>
              </a:r>
            </a:p>
            <a:p>
              <a:pPr algn="l" eaLnBrk="1" hangingPunct="1"/>
              <a:r>
                <a:rPr lang="en-US" altLang="en-US" sz="1800">
                  <a:latin typeface="Helvetica" pitchFamily="1" charset="0"/>
                </a:rPr>
                <a:t>- pointsEach : double</a:t>
              </a:r>
            </a:p>
            <a:p>
              <a:pPr algn="l" eaLnBrk="1" hangingPunct="1"/>
              <a:r>
                <a:rPr lang="en-US" altLang="en-US" sz="1800">
                  <a:latin typeface="Helvetica" pitchFamily="1" charset="0"/>
                </a:rPr>
                <a:t>- numMissed : int</a:t>
              </a:r>
            </a:p>
          </p:txBody>
        </p:sp>
        <p:sp>
          <p:nvSpPr>
            <p:cNvPr id="10255" name="Rectangle 13"/>
            <p:cNvSpPr>
              <a:spLocks noChangeArrowheads="1"/>
            </p:cNvSpPr>
            <p:nvPr/>
          </p:nvSpPr>
          <p:spPr bwMode="auto">
            <a:xfrm>
              <a:off x="192" y="2352"/>
              <a:ext cx="1728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l" eaLnBrk="1" hangingPunct="1"/>
              <a:r>
                <a:rPr lang="en-US" altLang="en-US" sz="1700">
                  <a:latin typeface="Helvetica" pitchFamily="1" charset="0"/>
                </a:rPr>
                <a:t>+ FinalExam(questions : int, </a:t>
              </a:r>
            </a:p>
            <a:p>
              <a:pPr algn="l" eaLnBrk="1" hangingPunct="1"/>
              <a:r>
                <a:rPr lang="en-US" altLang="en-US" sz="1700">
                  <a:latin typeface="Helvetica" pitchFamily="1" charset="0"/>
                </a:rPr>
                <a:t>                      missed : int)</a:t>
              </a:r>
            </a:p>
            <a:p>
              <a:pPr algn="l" eaLnBrk="1" hangingPunct="1"/>
              <a:r>
                <a:rPr lang="en-US" altLang="en-US" sz="1700">
                  <a:latin typeface="Helvetica" pitchFamily="1" charset="0"/>
                </a:rPr>
                <a:t>+ getPointsEach() : double</a:t>
              </a:r>
            </a:p>
            <a:p>
              <a:pPr algn="l" eaLnBrk="1" hangingPunct="1"/>
              <a:r>
                <a:rPr lang="en-US" altLang="en-US" sz="1700">
                  <a:latin typeface="Helvetica" pitchFamily="1" charset="0"/>
                </a:rPr>
                <a:t>+ getNumMissed() : int</a:t>
              </a:r>
            </a:p>
          </p:txBody>
        </p:sp>
      </p:grpSp>
      <p:cxnSp>
        <p:nvCxnSpPr>
          <p:cNvPr id="10246" name="AutoShape 15"/>
          <p:cNvCxnSpPr>
            <a:cxnSpLocks noChangeShapeType="1"/>
            <a:stCxn id="10253" idx="0"/>
            <a:endCxn id="10258" idx="2"/>
          </p:cNvCxnSpPr>
          <p:nvPr/>
        </p:nvCxnSpPr>
        <p:spPr bwMode="auto">
          <a:xfrm flipV="1">
            <a:off x="2095500" y="3124200"/>
            <a:ext cx="0" cy="609600"/>
          </a:xfrm>
          <a:prstGeom prst="straightConnector1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7" name="Text Box 17"/>
          <p:cNvSpPr txBox="1">
            <a:spLocks noChangeArrowheads="1"/>
          </p:cNvSpPr>
          <p:nvPr/>
        </p:nvSpPr>
        <p:spPr bwMode="auto">
          <a:xfrm>
            <a:off x="4419600" y="1417638"/>
            <a:ext cx="4191000" cy="65087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 b="1"/>
              <a:t>Contains those attributes and methods that are </a:t>
            </a:r>
            <a:r>
              <a:rPr lang="en-US" altLang="en-US" sz="1800" b="1">
                <a:solidFill>
                  <a:srgbClr val="FFFF00"/>
                </a:solidFill>
              </a:rPr>
              <a:t>shared by all graded activities</a:t>
            </a:r>
            <a:r>
              <a:rPr lang="en-US" altLang="en-US" sz="1800" b="1"/>
              <a:t>.</a:t>
            </a:r>
          </a:p>
        </p:txBody>
      </p:sp>
      <p:cxnSp>
        <p:nvCxnSpPr>
          <p:cNvPr id="10248" name="AutoShape 18"/>
          <p:cNvCxnSpPr>
            <a:cxnSpLocks noChangeShapeType="1"/>
            <a:stCxn id="10247" idx="1"/>
            <a:endCxn id="10258" idx="3"/>
          </p:cNvCxnSpPr>
          <p:nvPr/>
        </p:nvCxnSpPr>
        <p:spPr bwMode="auto">
          <a:xfrm rot="10800000" flipV="1">
            <a:off x="3657600" y="1743075"/>
            <a:ext cx="762000" cy="88582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FF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9" name="Text Box 19"/>
          <p:cNvSpPr txBox="1">
            <a:spLocks noChangeArrowheads="1"/>
          </p:cNvSpPr>
          <p:nvPr/>
        </p:nvSpPr>
        <p:spPr bwMode="auto">
          <a:xfrm>
            <a:off x="4419600" y="2236788"/>
            <a:ext cx="4191000" cy="18161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 b="1"/>
              <a:t>Contains those attributes and methods that are specific to the </a:t>
            </a:r>
            <a:r>
              <a:rPr lang="en-US" altLang="en-US" sz="1800" b="1">
                <a:latin typeface="Courier New" pitchFamily="49" charset="0"/>
              </a:rPr>
              <a:t>FinalExam</a:t>
            </a:r>
            <a:r>
              <a:rPr lang="en-US" altLang="en-US" sz="1800" b="1"/>
              <a:t> class.</a:t>
            </a:r>
          </a:p>
          <a:p>
            <a:pPr eaLnBrk="1" hangingPunct="1"/>
            <a:r>
              <a:rPr lang="en-US" altLang="en-US" sz="2000" b="1">
                <a:solidFill>
                  <a:srgbClr val="FFFF00"/>
                </a:solidFill>
              </a:rPr>
              <a:t>Inherits all non-private attributes and methods </a:t>
            </a:r>
            <a:r>
              <a:rPr lang="en-US" altLang="en-US" sz="1800" b="1"/>
              <a:t>from the </a:t>
            </a:r>
            <a:r>
              <a:rPr lang="en-US" altLang="en-US" sz="1800" b="1">
                <a:latin typeface="Courier New" pitchFamily="49" charset="0"/>
              </a:rPr>
              <a:t>GradedActivity</a:t>
            </a:r>
            <a:r>
              <a:rPr lang="en-US" altLang="en-US" sz="1800" b="1"/>
              <a:t> class.</a:t>
            </a:r>
          </a:p>
        </p:txBody>
      </p:sp>
      <p:cxnSp>
        <p:nvCxnSpPr>
          <p:cNvPr id="10250" name="AutoShape 20"/>
          <p:cNvCxnSpPr>
            <a:cxnSpLocks noChangeShapeType="1"/>
            <a:stCxn id="10249" idx="1"/>
            <a:endCxn id="10254" idx="3"/>
          </p:cNvCxnSpPr>
          <p:nvPr/>
        </p:nvCxnSpPr>
        <p:spPr bwMode="auto">
          <a:xfrm rot="10800000" flipV="1">
            <a:off x="3505200" y="3144838"/>
            <a:ext cx="914400" cy="1503362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FFFF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>
            <a:spLocks noChangeArrowheads="1"/>
          </p:cNvSpPr>
          <p:nvPr/>
        </p:nvSpPr>
        <p:spPr bwMode="auto">
          <a:xfrm rot="469841">
            <a:off x="6351588" y="415925"/>
            <a:ext cx="259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Why the ‘s’?</a:t>
            </a:r>
          </a:p>
        </p:txBody>
      </p:sp>
      <p:cxnSp>
        <p:nvCxnSpPr>
          <p:cNvPr id="4" name="Straight Arrow Connector 3"/>
          <p:cNvCxnSpPr>
            <a:endCxn id="10258" idx="0"/>
          </p:cNvCxnSpPr>
          <p:nvPr/>
        </p:nvCxnSpPr>
        <p:spPr>
          <a:xfrm flipH="1">
            <a:off x="2095500" y="914400"/>
            <a:ext cx="4762500" cy="1219200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3213"/>
            <a:ext cx="8610600" cy="992187"/>
          </a:xfrm>
        </p:spPr>
        <p:txBody>
          <a:bodyPr/>
          <a:lstStyle/>
          <a:p>
            <a:pPr eaLnBrk="1" hangingPunct="1"/>
            <a:r>
              <a:rPr lang="en-US" altLang="en-US" smtClean="0"/>
              <a:t>Inheritance, Fields and Methods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2113" y="1600200"/>
            <a:ext cx="8294687" cy="4572000"/>
          </a:xfrm>
        </p:spPr>
        <p:txBody>
          <a:bodyPr>
            <a:normAutofit/>
          </a:bodyPr>
          <a:lstStyle/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>
                <a:solidFill>
                  <a:srgbClr val="FFFF00"/>
                </a:solidFill>
              </a:rPr>
              <a:t>Superclass</a:t>
            </a:r>
            <a:r>
              <a:rPr lang="en-US" sz="2800" i="1" dirty="0" smtClean="0">
                <a:solidFill>
                  <a:srgbClr val="FFFF00"/>
                </a:solidFill>
              </a:rPr>
              <a:t> </a:t>
            </a:r>
            <a:r>
              <a:rPr lang="en-US" sz="2800" i="1" u="sng" dirty="0" smtClean="0">
                <a:solidFill>
                  <a:srgbClr val="FFFF00"/>
                </a:solidFill>
              </a:rPr>
              <a:t>private</a:t>
            </a:r>
            <a:r>
              <a:rPr lang="en-US" sz="2800" dirty="0" smtClean="0">
                <a:solidFill>
                  <a:srgbClr val="FFFF00"/>
                </a:solidFill>
              </a:rPr>
              <a:t> members</a:t>
            </a:r>
            <a:r>
              <a:rPr lang="en-US" sz="2800" dirty="0" smtClean="0"/>
              <a:t>:</a:t>
            </a:r>
            <a:endParaRPr lang="en-US" sz="2800" i="1" dirty="0" smtClean="0"/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are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not inherited by the subclass</a:t>
            </a:r>
            <a:r>
              <a:rPr lang="en-US" sz="2400" dirty="0" smtClean="0"/>
              <a:t>, 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exist in memory when the object of the subclass is created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may only be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accessed from the subclass by public methods of the superclass</a:t>
            </a:r>
            <a:r>
              <a:rPr lang="en-US" sz="2400" dirty="0" smtClean="0"/>
              <a:t>.</a:t>
            </a:r>
          </a:p>
          <a:p>
            <a:pPr marL="420624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>
                <a:solidFill>
                  <a:srgbClr val="FFFF00"/>
                </a:solidFill>
              </a:rPr>
              <a:t>Superclass</a:t>
            </a:r>
            <a:r>
              <a:rPr lang="en-US" sz="3200" i="1" dirty="0">
                <a:solidFill>
                  <a:srgbClr val="FFFF00"/>
                </a:solidFill>
              </a:rPr>
              <a:t> </a:t>
            </a:r>
            <a:r>
              <a:rPr lang="en-US" sz="2800" i="1" u="sng" dirty="0" smtClean="0">
                <a:solidFill>
                  <a:srgbClr val="FFFF00"/>
                </a:solidFill>
              </a:rPr>
              <a:t>public</a:t>
            </a:r>
            <a:r>
              <a:rPr lang="en-US" sz="2800" i="1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members: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are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inherited by the subclass</a:t>
            </a:r>
            <a:r>
              <a:rPr lang="en-US" sz="2400" dirty="0" smtClean="0"/>
              <a:t>, and</a:t>
            </a:r>
          </a:p>
          <a:p>
            <a:pPr marL="722376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may be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directly accessed from the subclass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2203</TotalTime>
  <Words>2048</Words>
  <Application>Microsoft Office PowerPoint</Application>
  <PresentationFormat>On-screen Show (4:3)</PresentationFormat>
  <Paragraphs>466</Paragraphs>
  <Slides>46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Times New Roman</vt:lpstr>
      <vt:lpstr>Arial</vt:lpstr>
      <vt:lpstr>Franklin Gothic Book</vt:lpstr>
      <vt:lpstr>Wingdings 2</vt:lpstr>
      <vt:lpstr>Copperplate Gothic Bold</vt:lpstr>
      <vt:lpstr>Courier New</vt:lpstr>
      <vt:lpstr>Aharoni</vt:lpstr>
      <vt:lpstr>Arial Rounded MT Bold</vt:lpstr>
      <vt:lpstr>Helvetica</vt:lpstr>
      <vt:lpstr>Wingdings</vt:lpstr>
      <vt:lpstr>Minion-Regular</vt:lpstr>
      <vt:lpstr>Technic</vt:lpstr>
      <vt:lpstr>PowerPoint Presentation</vt:lpstr>
      <vt:lpstr>Chapter Topics</vt:lpstr>
      <vt:lpstr>What is Inheritance? Generalization vs. Specialization</vt:lpstr>
      <vt:lpstr>Inheritance</vt:lpstr>
      <vt:lpstr>The “is a” Relationship</vt:lpstr>
      <vt:lpstr>The “is a” Relationship</vt:lpstr>
      <vt:lpstr>Inheritance</vt:lpstr>
      <vt:lpstr>The GradedActivity Example</vt:lpstr>
      <vt:lpstr>Inheritance, Fields and Methods</vt:lpstr>
      <vt:lpstr>Inheritance, Fields and Methods</vt:lpstr>
      <vt:lpstr>Inheritance and Constructors</vt:lpstr>
      <vt:lpstr>The Superclass’s Constructor</vt:lpstr>
      <vt:lpstr>Calling The Superclass Constructor</vt:lpstr>
      <vt:lpstr>Overriding Superclass Methods</vt:lpstr>
      <vt:lpstr>Overriding Superclass Methods</vt:lpstr>
      <vt:lpstr>Overriding Superclass Methods</vt:lpstr>
      <vt:lpstr>Overriding Superclass Methods</vt:lpstr>
      <vt:lpstr>Overriding Superclass Methods</vt:lpstr>
      <vt:lpstr>Preventing a Method from Being Overridden</vt:lpstr>
      <vt:lpstr>Protected Members</vt:lpstr>
      <vt:lpstr>Protected Members</vt:lpstr>
      <vt:lpstr>Access Specifiers</vt:lpstr>
      <vt:lpstr>Chains of Inheritance</vt:lpstr>
      <vt:lpstr>Class Hierarchy Chains of Inheritance</vt:lpstr>
      <vt:lpstr>The Object Class</vt:lpstr>
      <vt:lpstr>The Object Class</vt:lpstr>
      <vt:lpstr>Polymorphism Ability to Take Many Forms</vt:lpstr>
      <vt:lpstr>Polymorphism</vt:lpstr>
      <vt:lpstr>Polymorphism</vt:lpstr>
      <vt:lpstr>Polymorphism and Dynamic Binding</vt:lpstr>
      <vt:lpstr>Polymorphism</vt:lpstr>
      <vt:lpstr>Abstract Classes</vt:lpstr>
      <vt:lpstr>Abstract Methods</vt:lpstr>
      <vt:lpstr>Abstract Methods</vt:lpstr>
      <vt:lpstr>Abstract Methods</vt:lpstr>
      <vt:lpstr>Abstract Methods</vt:lpstr>
      <vt:lpstr>Interfaces – Multiple Interitances</vt:lpstr>
      <vt:lpstr>Interfaces in UML Another Example Diagram</vt:lpstr>
      <vt:lpstr>Interfaces</vt:lpstr>
      <vt:lpstr>Interfaces</vt:lpstr>
      <vt:lpstr>Interfaces</vt:lpstr>
      <vt:lpstr>Fields in Interfaces</vt:lpstr>
      <vt:lpstr>Implementing Multiple Interfaces</vt:lpstr>
      <vt:lpstr>Polymorphism with Interfaces</vt:lpstr>
      <vt:lpstr>Polymorphism with Interfaces</vt:lpstr>
      <vt:lpstr>Polymorphism with Interfaces</vt:lpstr>
    </vt:vector>
  </TitlesOfParts>
  <Company>©2008 Pearson Addison-Wesley. All rights reserved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subject>Inheritance</dc:subject>
  <dc:creator>Tony Gaddis</dc:creator>
  <cp:lastModifiedBy>Jackie Bird</cp:lastModifiedBy>
  <cp:revision>95</cp:revision>
  <cp:lastPrinted>2009-04-22T19:24:48Z</cp:lastPrinted>
  <dcterms:created xsi:type="dcterms:W3CDTF">2003-10-05T20:51:53Z</dcterms:created>
  <dcterms:modified xsi:type="dcterms:W3CDTF">2014-01-21T23:11:55Z</dcterms:modified>
</cp:coreProperties>
</file>