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48"/>
  </p:notesMasterIdLst>
  <p:handoutMasterIdLst>
    <p:handoutMasterId r:id="rId49"/>
  </p:handoutMasterIdLst>
  <p:sldIdLst>
    <p:sldId id="256" r:id="rId2"/>
    <p:sldId id="279" r:id="rId3"/>
    <p:sldId id="288" r:id="rId4"/>
    <p:sldId id="695" r:id="rId5"/>
    <p:sldId id="780" r:id="rId6"/>
    <p:sldId id="289" r:id="rId7"/>
    <p:sldId id="783" r:id="rId8"/>
    <p:sldId id="781" r:id="rId9"/>
    <p:sldId id="784" r:id="rId10"/>
    <p:sldId id="785" r:id="rId11"/>
    <p:sldId id="789" r:id="rId12"/>
    <p:sldId id="790" r:id="rId13"/>
    <p:sldId id="818" r:id="rId14"/>
    <p:sldId id="278" r:id="rId15"/>
    <p:sldId id="796" r:id="rId16"/>
    <p:sldId id="797" r:id="rId17"/>
    <p:sldId id="293" r:id="rId18"/>
    <p:sldId id="798" r:id="rId19"/>
    <p:sldId id="792" r:id="rId20"/>
    <p:sldId id="804" r:id="rId21"/>
    <p:sldId id="799" r:id="rId22"/>
    <p:sldId id="803" r:id="rId23"/>
    <p:sldId id="812" r:id="rId24"/>
    <p:sldId id="805" r:id="rId25"/>
    <p:sldId id="806" r:id="rId26"/>
    <p:sldId id="807" r:id="rId27"/>
    <p:sldId id="808" r:id="rId28"/>
    <p:sldId id="809" r:id="rId29"/>
    <p:sldId id="810" r:id="rId30"/>
    <p:sldId id="811" r:id="rId31"/>
    <p:sldId id="824" r:id="rId32"/>
    <p:sldId id="813" r:id="rId33"/>
    <p:sldId id="814" r:id="rId34"/>
    <p:sldId id="815" r:id="rId35"/>
    <p:sldId id="800" r:id="rId36"/>
    <p:sldId id="794" r:id="rId37"/>
    <p:sldId id="801" r:id="rId38"/>
    <p:sldId id="816" r:id="rId39"/>
    <p:sldId id="786" r:id="rId40"/>
    <p:sldId id="817" r:id="rId41"/>
    <p:sldId id="821" r:id="rId42"/>
    <p:sldId id="822" r:id="rId43"/>
    <p:sldId id="787" r:id="rId44"/>
    <p:sldId id="788" r:id="rId45"/>
    <p:sldId id="802" r:id="rId46"/>
    <p:sldId id="823" r:id="rId47"/>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3990" autoAdjust="0"/>
  </p:normalViewPr>
  <p:slideViewPr>
    <p:cSldViewPr>
      <p:cViewPr varScale="1">
        <p:scale>
          <a:sx n="67" d="100"/>
          <a:sy n="67" d="100"/>
        </p:scale>
        <p:origin x="15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C34AE00E-E009-4A11-898E-6278F86754A7}" type="datetimeFigureOut">
              <a:rPr lang="en-US" smtClean="0"/>
              <a:pPr/>
              <a:t>1/9/2025</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6588AB50-154D-4DA7-806A-8D3FA8F4CBD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160F58E-C6CC-412A-A63E-5B97F63B83B2}" type="datetimeFigureOut">
              <a:rPr lang="en-US" smtClean="0"/>
              <a:pPr/>
              <a:t>1/9/2025</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A8B2FA0B-1216-44A0-9575-63E5824058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B2FA0B-1216-44A0-9575-63E5824058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29D43-B57D-48CB-B5D2-8F2C67BC153C}" type="slidenum">
              <a:rPr lang="en-US" altLang="en-US"/>
              <a:pPr/>
              <a:t>4</a:t>
            </a:fld>
            <a:endParaRPr lang="en-US" altLang="en-US"/>
          </a:p>
        </p:txBody>
      </p:sp>
      <p:sp>
        <p:nvSpPr>
          <p:cNvPr id="38914"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9155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A84CC9C-C882-4393-8833-587C00B68CA8}" type="datetime1">
              <a:rPr lang="en-US" sz="1600" smtClean="0"/>
              <a:t>1/9/2025</a:t>
            </a:fld>
            <a:endParaRPr lang="en-US" sz="1600" dirty="0"/>
          </a:p>
        </p:txBody>
      </p:sp>
      <p:sp>
        <p:nvSpPr>
          <p:cNvPr id="17" name="Footer Placeholder 16"/>
          <p:cNvSpPr>
            <a:spLocks noGrp="1"/>
          </p:cNvSpPr>
          <p:nvPr>
            <p:ph type="ftr" sz="quarter" idx="11"/>
          </p:nvPr>
        </p:nvSpPr>
        <p:spPr/>
        <p:txBody>
          <a:bodyPr/>
          <a:lstStyle/>
          <a:p>
            <a:r>
              <a:rPr lang="en-US"/>
              <a:t>Linear Regression</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AFFD7C-DD3D-4D27-9693-D05034636197}" type="datetime1">
              <a:rPr lang="en-US" smtClean="0"/>
              <a:t>1/9/2025</a:t>
            </a:fld>
            <a:endParaRPr lang="en-US"/>
          </a:p>
        </p:txBody>
      </p:sp>
      <p:sp>
        <p:nvSpPr>
          <p:cNvPr id="5" name="Footer Placeholder 4"/>
          <p:cNvSpPr>
            <a:spLocks noGrp="1"/>
          </p:cNvSpPr>
          <p:nvPr>
            <p:ph type="ftr" sz="quarter" idx="11"/>
          </p:nvPr>
        </p:nvSpPr>
        <p:spPr/>
        <p:txBody>
          <a:bodyPr/>
          <a:lstStyle/>
          <a:p>
            <a:r>
              <a:rPr kumimoji="0" lang="en-US"/>
              <a:t>Linear Regression</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50449-8E0C-41B4-9CF9-26C0E7F76CF0}" type="datetime1">
              <a:rPr lang="en-US" smtClean="0"/>
              <a:t>1/9/2025</a:t>
            </a:fld>
            <a:endParaRPr lang="en-US"/>
          </a:p>
        </p:txBody>
      </p:sp>
      <p:sp>
        <p:nvSpPr>
          <p:cNvPr id="5" name="Footer Placeholder 4"/>
          <p:cNvSpPr>
            <a:spLocks noGrp="1"/>
          </p:cNvSpPr>
          <p:nvPr>
            <p:ph type="ftr" sz="quarter" idx="11"/>
          </p:nvPr>
        </p:nvSpPr>
        <p:spPr/>
        <p:txBody>
          <a:bodyPr/>
          <a:lstStyle/>
          <a:p>
            <a:r>
              <a:rPr lang="en-US"/>
              <a:t>Linear Regression</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F826574-66F5-49C8-B33E-5630E428EDD8}" type="datetime1">
              <a:rPr lang="en-US" smtClean="0"/>
              <a:t>1/9/2025</a:t>
            </a:fld>
            <a:endParaRPr lang="en-US" dirty="0"/>
          </a:p>
        </p:txBody>
      </p:sp>
      <p:sp>
        <p:nvSpPr>
          <p:cNvPr id="5" name="Footer Placeholder 4"/>
          <p:cNvSpPr>
            <a:spLocks noGrp="1"/>
          </p:cNvSpPr>
          <p:nvPr>
            <p:ph type="ftr" sz="quarter" idx="11"/>
          </p:nvPr>
        </p:nvSpPr>
        <p:spPr/>
        <p:txBody>
          <a:bodyPr/>
          <a:lstStyle/>
          <a:p>
            <a:r>
              <a:rPr lang="en-US"/>
              <a:t>Linear Regression</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Linear Regression</a:t>
            </a:r>
            <a:endParaRPr lang="en-US" dirty="0"/>
          </a:p>
        </p:txBody>
      </p:sp>
      <p:sp>
        <p:nvSpPr>
          <p:cNvPr id="4" name="Date Placeholder 3"/>
          <p:cNvSpPr>
            <a:spLocks noGrp="1"/>
          </p:cNvSpPr>
          <p:nvPr>
            <p:ph type="dt" sz="half" idx="10"/>
          </p:nvPr>
        </p:nvSpPr>
        <p:spPr/>
        <p:txBody>
          <a:bodyPr/>
          <a:lstStyle/>
          <a:p>
            <a:fld id="{4F2F0D5F-93D0-47AC-9003-FA0A92DBF830}" type="datetime1">
              <a:rPr lang="en-US" smtClean="0"/>
              <a:t>1/9/2025</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8E4AFB2D-09F0-4BAF-A322-41F790794784}" type="datetime1">
              <a:rPr lang="en-US" smtClean="0"/>
              <a:t>1/9/2025</a:t>
            </a:fld>
            <a:endParaRPr lang="en-US"/>
          </a:p>
        </p:txBody>
      </p:sp>
      <p:sp>
        <p:nvSpPr>
          <p:cNvPr id="6" name="Footer Placeholder 5"/>
          <p:cNvSpPr>
            <a:spLocks noGrp="1"/>
          </p:cNvSpPr>
          <p:nvPr>
            <p:ph type="ftr" sz="quarter" idx="11"/>
          </p:nvPr>
        </p:nvSpPr>
        <p:spPr/>
        <p:txBody>
          <a:bodyPr/>
          <a:lstStyle/>
          <a:p>
            <a:r>
              <a:rPr lang="en-US"/>
              <a:t>Linear Regression</a:t>
            </a:r>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6257475-DE08-42AC-879C-838FA4F2E794}" type="datetime1">
              <a:rPr lang="en-US" smtClean="0"/>
              <a:t>1/9/2025</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Linear Regression</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82FEAE-B7F7-4F71-856A-45B69ABE4E64}" type="datetime1">
              <a:rPr lang="en-US" smtClean="0"/>
              <a:t>1/9/2025</a:t>
            </a:fld>
            <a:endParaRPr lang="en-US"/>
          </a:p>
        </p:txBody>
      </p:sp>
      <p:sp>
        <p:nvSpPr>
          <p:cNvPr id="4" name="Footer Placeholder 3"/>
          <p:cNvSpPr>
            <a:spLocks noGrp="1"/>
          </p:cNvSpPr>
          <p:nvPr>
            <p:ph type="ftr" sz="quarter" idx="11"/>
          </p:nvPr>
        </p:nvSpPr>
        <p:spPr/>
        <p:txBody>
          <a:bodyPr/>
          <a:lstStyle/>
          <a:p>
            <a:r>
              <a:rPr lang="en-US"/>
              <a:t>Linear Regression</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ABD4E73-40A6-4B28-8113-2A68AA94205A}" type="datetime1">
              <a:rPr lang="en-US" smtClean="0"/>
              <a:t>1/9/2025</a:t>
            </a:fld>
            <a:endParaRPr lang="en-US"/>
          </a:p>
        </p:txBody>
      </p:sp>
      <p:sp>
        <p:nvSpPr>
          <p:cNvPr id="3" name="Footer Placeholder 2"/>
          <p:cNvSpPr>
            <a:spLocks noGrp="1"/>
          </p:cNvSpPr>
          <p:nvPr>
            <p:ph type="ftr" sz="quarter" idx="11"/>
          </p:nvPr>
        </p:nvSpPr>
        <p:spPr/>
        <p:txBody>
          <a:bodyPr/>
          <a:lstStyle/>
          <a:p>
            <a:r>
              <a:rPr lang="en-US"/>
              <a:t>Linear Regression</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3891BEF-8B67-4ACB-B71B-F8100DF1F63A}" type="datetime1">
              <a:rPr lang="en-US" smtClean="0"/>
              <a:t>1/9/2025</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kumimoji="0" lang="en-US"/>
              <a:t>Linear Regression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D05E320-C24A-4DE6-98D4-569856FD42CD}" type="datetime1">
              <a:rPr lang="en-US" smtClean="0"/>
              <a:t>1/9/2025</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kumimoji="0" lang="en-US"/>
              <a:t>Linear Regression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F8B500D-2F77-469C-B38C-AAD71361F166}" type="datetime1">
              <a:rPr lang="en-US" sz="1400" smtClean="0">
                <a:solidFill>
                  <a:schemeClr val="tx2"/>
                </a:solidFill>
              </a:rPr>
              <a:t>1/9/2025</a:t>
            </a:fld>
            <a:endParaRPr lang="en-US" sz="1400" dirty="0">
              <a:solidFill>
                <a:schemeClr val="tx2"/>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a:solidFill>
                  <a:schemeClr val="tx2"/>
                </a:solidFill>
              </a:rPr>
              <a:t>Linear Regression</a:t>
            </a:r>
            <a:endParaRPr kumimoji="0" lang="en-US" sz="1400" dirty="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1752600"/>
          </a:xfrm>
        </p:spPr>
        <p:txBody>
          <a:bodyPr>
            <a:normAutofit/>
          </a:bodyPr>
          <a:lstStyle/>
          <a:p>
            <a:r>
              <a:rPr lang="en-US" dirty="0"/>
              <a:t>   </a:t>
            </a:r>
          </a:p>
        </p:txBody>
      </p:sp>
      <p:sp>
        <p:nvSpPr>
          <p:cNvPr id="2" name="Title 1"/>
          <p:cNvSpPr>
            <a:spLocks noGrp="1"/>
          </p:cNvSpPr>
          <p:nvPr>
            <p:ph type="ctrTitle"/>
          </p:nvPr>
        </p:nvSpPr>
        <p:spPr>
          <a:xfrm>
            <a:off x="876300" y="3584179"/>
            <a:ext cx="7391400" cy="1905000"/>
          </a:xfrm>
        </p:spPr>
        <p:txBody>
          <a:bodyPr>
            <a:noAutofit/>
          </a:bodyPr>
          <a:lstStyle/>
          <a:p>
            <a:br>
              <a:rPr lang="en-US" sz="2400" dirty="0">
                <a:solidFill>
                  <a:schemeClr val="tx1"/>
                </a:solidFill>
                <a:cs typeface="Times New Roman" pitchFamily="18" charset="0"/>
              </a:rPr>
            </a:br>
            <a:r>
              <a:rPr lang="en-US" sz="2400" b="1" dirty="0">
                <a:solidFill>
                  <a:srgbClr val="FF0000"/>
                </a:solidFill>
                <a:cs typeface="Times New Roman" pitchFamily="18" charset="0"/>
              </a:rPr>
              <a:t>Dr. Jayaraj P B</a:t>
            </a:r>
            <a:br>
              <a:rPr lang="en-US" sz="2400" b="1" dirty="0">
                <a:solidFill>
                  <a:schemeClr val="tx1"/>
                </a:solidFill>
                <a:cs typeface="Times New Roman" pitchFamily="18" charset="0"/>
              </a:rPr>
            </a:br>
            <a:r>
              <a:rPr lang="en-US" sz="2400" b="1" dirty="0">
                <a:solidFill>
                  <a:schemeClr val="tx1"/>
                </a:solidFill>
                <a:cs typeface="Times New Roman" pitchFamily="18" charset="0"/>
              </a:rPr>
              <a:t>Associate Professor</a:t>
            </a:r>
            <a:br>
              <a:rPr lang="en-US" sz="1800" b="1" dirty="0">
                <a:solidFill>
                  <a:schemeClr val="tx1"/>
                </a:solidFill>
                <a:cs typeface="Times New Roman" pitchFamily="18" charset="0"/>
              </a:rPr>
            </a:br>
            <a:br>
              <a:rPr lang="en-US" sz="1800" b="1" dirty="0">
                <a:solidFill>
                  <a:schemeClr val="tx1"/>
                </a:solidFill>
                <a:cs typeface="Times New Roman" pitchFamily="18" charset="0"/>
              </a:rPr>
            </a:br>
            <a:br>
              <a:rPr lang="en-US" sz="1800" b="1" dirty="0">
                <a:solidFill>
                  <a:schemeClr val="tx1"/>
                </a:solidFill>
                <a:cs typeface="Times New Roman" pitchFamily="18" charset="0"/>
              </a:rPr>
            </a:br>
            <a:r>
              <a:rPr lang="en-US" sz="1800" b="1" dirty="0">
                <a:solidFill>
                  <a:schemeClr val="tx1"/>
                </a:solidFill>
                <a:cs typeface="Times New Roman" pitchFamily="18" charset="0"/>
              </a:rPr>
              <a:t>Department of Computer Science &amp; Engineering,</a:t>
            </a:r>
            <a:br>
              <a:rPr lang="en-US" sz="1800" b="1" dirty="0">
                <a:solidFill>
                  <a:schemeClr val="tx1"/>
                </a:solidFill>
                <a:cs typeface="Times New Roman" pitchFamily="18" charset="0"/>
              </a:rPr>
            </a:br>
            <a:r>
              <a:rPr lang="en-US" sz="1800" b="1" dirty="0">
                <a:solidFill>
                  <a:srgbClr val="FF0000"/>
                </a:solidFill>
                <a:cs typeface="Times New Roman" pitchFamily="18" charset="0"/>
              </a:rPr>
              <a:t>NIT Calicut</a:t>
            </a:r>
          </a:p>
        </p:txBody>
      </p:sp>
      <p:sp>
        <p:nvSpPr>
          <p:cNvPr id="19" name="Date Placeholder 18"/>
          <p:cNvSpPr>
            <a:spLocks noGrp="1"/>
          </p:cNvSpPr>
          <p:nvPr>
            <p:ph type="dt" sz="half" idx="10"/>
          </p:nvPr>
        </p:nvSpPr>
        <p:spPr/>
        <p:txBody>
          <a:bodyPr/>
          <a:lstStyle/>
          <a:p>
            <a:fld id="{A721C7AF-B102-4FB8-AF1C-2A5F3F7BC06D}" type="datetime1">
              <a:rPr lang="en-US" sz="1600" smtClean="0">
                <a:solidFill>
                  <a:schemeClr val="tx1"/>
                </a:solidFill>
              </a:rPr>
              <a:t>1/9/2025</a:t>
            </a:fld>
            <a:endParaRPr lang="en-US" sz="1600" dirty="0">
              <a:solidFill>
                <a:schemeClr val="tx1"/>
              </a:solidFill>
            </a:endParaRPr>
          </a:p>
        </p:txBody>
      </p:sp>
      <p:sp>
        <p:nvSpPr>
          <p:cNvPr id="31" name="Slide Number Placeholder 30"/>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32"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2733675" y="1064913"/>
            <a:ext cx="5638800" cy="1077218"/>
          </a:xfrm>
          <a:prstGeom prst="rect">
            <a:avLst/>
          </a:prstGeom>
        </p:spPr>
        <p:txBody>
          <a:bodyPr wrap="square">
            <a:spAutoFit/>
          </a:bodyPr>
          <a:lstStyle/>
          <a:p>
            <a:r>
              <a:rPr lang="en-US" sz="3200" b="1" dirty="0">
                <a:cs typeface="Times New Roman" pitchFamily="18" charset="0"/>
              </a:rPr>
              <a:t>Linear Regression</a:t>
            </a:r>
            <a:br>
              <a:rPr lang="en-US" sz="3200" b="1" dirty="0">
                <a:cs typeface="Times New Roman" pitchFamily="18" charset="0"/>
              </a:rPr>
            </a:br>
            <a:endParaRPr lang="en-IN" sz="3200" dirty="0"/>
          </a:p>
        </p:txBody>
      </p:sp>
      <p:sp>
        <p:nvSpPr>
          <p:cNvPr id="7" name="Footer Placeholder 6"/>
          <p:cNvSpPr>
            <a:spLocks noGrp="1"/>
          </p:cNvSpPr>
          <p:nvPr>
            <p:ph type="ftr" sz="quarter" idx="11"/>
          </p:nvPr>
        </p:nvSpPr>
        <p:spPr/>
        <p:txBody>
          <a:bodyPr/>
          <a:lstStyle/>
          <a:p>
            <a:r>
              <a:rPr lang="en-US"/>
              <a:t>Linear Regression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BA09-E4E5-46DC-9750-0911B2DE6AFB}"/>
              </a:ext>
            </a:extLst>
          </p:cNvPr>
          <p:cNvSpPr>
            <a:spLocks noGrp="1"/>
          </p:cNvSpPr>
          <p:nvPr>
            <p:ph type="title"/>
          </p:nvPr>
        </p:nvSpPr>
        <p:spPr/>
        <p:txBody>
          <a:bodyPr/>
          <a:lstStyle/>
          <a:p>
            <a:r>
              <a:rPr lang="en-US" dirty="0"/>
              <a:t>Simple Linear Regression</a:t>
            </a:r>
            <a:endParaRPr lang="en-IN" dirty="0"/>
          </a:p>
        </p:txBody>
      </p:sp>
      <p:sp>
        <p:nvSpPr>
          <p:cNvPr id="3" name="Date Placeholder 2">
            <a:extLst>
              <a:ext uri="{FF2B5EF4-FFF2-40B4-BE49-F238E27FC236}">
                <a16:creationId xmlns:a16="http://schemas.microsoft.com/office/drawing/2014/main" id="{DA3E90F2-BAAF-49FB-98EF-A3BCC4FC04FC}"/>
              </a:ext>
            </a:extLst>
          </p:cNvPr>
          <p:cNvSpPr>
            <a:spLocks noGrp="1"/>
          </p:cNvSpPr>
          <p:nvPr>
            <p:ph type="dt" sz="half" idx="10"/>
          </p:nvPr>
        </p:nvSpPr>
        <p:spPr/>
        <p:txBody>
          <a:bodyPr/>
          <a:lstStyle/>
          <a:p>
            <a:fld id="{2F12E7E0-A831-4F60-9AF0-2AF6E1C0DE28}" type="datetime1">
              <a:rPr lang="en-US" smtClean="0"/>
              <a:t>1/9/2025</a:t>
            </a:fld>
            <a:endParaRPr lang="en-US" dirty="0"/>
          </a:p>
        </p:txBody>
      </p:sp>
      <p:sp>
        <p:nvSpPr>
          <p:cNvPr id="4" name="Footer Placeholder 3">
            <a:extLst>
              <a:ext uri="{FF2B5EF4-FFF2-40B4-BE49-F238E27FC236}">
                <a16:creationId xmlns:a16="http://schemas.microsoft.com/office/drawing/2014/main" id="{E24DDE36-3712-44AB-A3F0-7594695C1EF9}"/>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B1A61AEC-90E7-4A77-AA79-31EE991E140F}"/>
              </a:ext>
            </a:extLst>
          </p:cNvPr>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6" name="Content Placeholder 5">
            <a:extLst>
              <a:ext uri="{FF2B5EF4-FFF2-40B4-BE49-F238E27FC236}">
                <a16:creationId xmlns:a16="http://schemas.microsoft.com/office/drawing/2014/main" id="{2EAE16E0-4D0A-4043-B832-E2561DD72731}"/>
              </a:ext>
            </a:extLst>
          </p:cNvPr>
          <p:cNvSpPr>
            <a:spLocks noGrp="1"/>
          </p:cNvSpPr>
          <p:nvPr>
            <p:ph sz="quarter" idx="1"/>
          </p:nvPr>
        </p:nvSpPr>
        <p:spPr>
          <a:xfrm>
            <a:off x="566928" y="1976444"/>
            <a:ext cx="8503920" cy="4186816"/>
          </a:xfrm>
        </p:spPr>
        <p:txBody>
          <a:bodyPr>
            <a:normAutofit fontScale="77500" lnSpcReduction="20000"/>
          </a:bodyPr>
          <a:lstStyle/>
          <a:p>
            <a:r>
              <a:rPr lang="en-IN" dirty="0"/>
              <a:t>In this equation:</a:t>
            </a:r>
          </a:p>
          <a:p>
            <a:r>
              <a:rPr lang="en-IN" b="1" dirty="0"/>
              <a:t>y is the output variable</a:t>
            </a:r>
            <a:r>
              <a:rPr lang="en-IN" dirty="0"/>
              <a:t>. It is also called the dependent variable in statistical modelling. It represents the continuous value that we are trying to predict.</a:t>
            </a:r>
          </a:p>
          <a:p>
            <a:r>
              <a:rPr lang="en-IN" b="1" dirty="0"/>
              <a:t>x is the input variable</a:t>
            </a:r>
            <a:r>
              <a:rPr lang="en-IN" dirty="0"/>
              <a:t>. In machine learning, x is referred to as the </a:t>
            </a:r>
            <a:r>
              <a:rPr lang="en-IN" b="1" dirty="0"/>
              <a:t>feature</a:t>
            </a:r>
            <a:r>
              <a:rPr lang="en-IN" dirty="0"/>
              <a:t>, while in statistics, it is called the independent variable.  </a:t>
            </a:r>
          </a:p>
          <a:p>
            <a:r>
              <a:rPr lang="en-IN" b="1" dirty="0"/>
              <a:t>w0</a:t>
            </a:r>
            <a:r>
              <a:rPr lang="en-IN" dirty="0"/>
              <a:t> is the </a:t>
            </a:r>
            <a:r>
              <a:rPr lang="en-IN" b="1" dirty="0"/>
              <a:t>bias</a:t>
            </a:r>
            <a:r>
              <a:rPr lang="en-IN" dirty="0"/>
              <a:t> term or y-axis intercept.</a:t>
            </a:r>
          </a:p>
          <a:p>
            <a:r>
              <a:rPr lang="en-IN" b="1" dirty="0"/>
              <a:t>w1</a:t>
            </a:r>
            <a:r>
              <a:rPr lang="en-IN" dirty="0"/>
              <a:t> is the </a:t>
            </a:r>
            <a:r>
              <a:rPr lang="en-IN" b="1" dirty="0"/>
              <a:t>regression coefficient </a:t>
            </a:r>
            <a:r>
              <a:rPr lang="en-IN" dirty="0"/>
              <a:t>or scale factor. In classical statistics, it is the equivalent of the slope on the best-fit straight line that is produced after the linear regression model has been fitted.</a:t>
            </a:r>
          </a:p>
          <a:p>
            <a:r>
              <a:rPr lang="en-IN" b="1" dirty="0"/>
              <a:t>wi</a:t>
            </a:r>
            <a:r>
              <a:rPr lang="en-IN" dirty="0"/>
              <a:t> are called </a:t>
            </a:r>
            <a:r>
              <a:rPr lang="en-IN" b="1" dirty="0"/>
              <a:t>weights</a:t>
            </a:r>
            <a:r>
              <a:rPr lang="en-IN" dirty="0"/>
              <a:t> in general.</a:t>
            </a:r>
          </a:p>
          <a:p>
            <a:r>
              <a:rPr lang="en-IN" dirty="0"/>
              <a:t>The goal of the regression analysis (</a:t>
            </a:r>
            <a:r>
              <a:rPr lang="en-IN" b="1" dirty="0"/>
              <a:t>modelling</a:t>
            </a:r>
            <a:r>
              <a:rPr lang="en-IN" dirty="0"/>
              <a:t>) is to find the values for the unknown parameters of the equation; that is, to find the values for the weights </a:t>
            </a:r>
            <a:r>
              <a:rPr lang="en-IN" b="1" dirty="0"/>
              <a:t>w0 &amp; w1</a:t>
            </a:r>
            <a:r>
              <a:rPr lang="en-IN" dirty="0"/>
              <a:t>.</a:t>
            </a:r>
          </a:p>
          <a:p>
            <a:endParaRPr lang="en-IN" dirty="0"/>
          </a:p>
        </p:txBody>
      </p:sp>
      <p:pic>
        <p:nvPicPr>
          <p:cNvPr id="9" name="Picture 8" descr="https://assets-global.website-files.com/5e6f9b297ef3941db2593ba1/5f3a42b29d90db3a44a34038_Screenshot%202020-08-17%20at%2010.41.02.png">
            <a:extLst>
              <a:ext uri="{FF2B5EF4-FFF2-40B4-BE49-F238E27FC236}">
                <a16:creationId xmlns:a16="http://schemas.microsoft.com/office/drawing/2014/main" id="{5DD18A01-1097-4CE4-BB53-868A36D914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7788" y="1496299"/>
            <a:ext cx="2362200" cy="758952"/>
          </a:xfrm>
          <a:prstGeom prst="rect">
            <a:avLst/>
          </a:prstGeom>
          <a:noFill/>
          <a:ln>
            <a:noFill/>
          </a:ln>
        </p:spPr>
      </p:pic>
    </p:spTree>
    <p:extLst>
      <p:ext uri="{BB962C8B-B14F-4D97-AF65-F5344CB8AC3E}">
        <p14:creationId xmlns:p14="http://schemas.microsoft.com/office/powerpoint/2010/main" val="94833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BD07-B0CD-4A39-9DCD-0059F54BB4C6}"/>
              </a:ext>
            </a:extLst>
          </p:cNvPr>
          <p:cNvSpPr>
            <a:spLocks noGrp="1"/>
          </p:cNvSpPr>
          <p:nvPr>
            <p:ph type="title"/>
          </p:nvPr>
        </p:nvSpPr>
        <p:spPr/>
        <p:txBody>
          <a:bodyPr/>
          <a:lstStyle/>
          <a:p>
            <a:r>
              <a:rPr lang="en-US" dirty="0"/>
              <a:t>Multiple Linear Regression</a:t>
            </a:r>
            <a:endParaRPr lang="en-IN" dirty="0"/>
          </a:p>
        </p:txBody>
      </p:sp>
      <p:sp>
        <p:nvSpPr>
          <p:cNvPr id="3" name="Date Placeholder 2">
            <a:extLst>
              <a:ext uri="{FF2B5EF4-FFF2-40B4-BE49-F238E27FC236}">
                <a16:creationId xmlns:a16="http://schemas.microsoft.com/office/drawing/2014/main" id="{BF1FEB42-8939-40AA-A773-40B6268039E5}"/>
              </a:ext>
            </a:extLst>
          </p:cNvPr>
          <p:cNvSpPr>
            <a:spLocks noGrp="1"/>
          </p:cNvSpPr>
          <p:nvPr>
            <p:ph type="dt" sz="half" idx="10"/>
          </p:nvPr>
        </p:nvSpPr>
        <p:spPr/>
        <p:txBody>
          <a:bodyPr/>
          <a:lstStyle/>
          <a:p>
            <a:fld id="{CAB1F009-69DA-433A-BDCB-258437C258FB}" type="datetime1">
              <a:rPr lang="en-US" smtClean="0"/>
              <a:t>1/9/2025</a:t>
            </a:fld>
            <a:endParaRPr lang="en-US" dirty="0"/>
          </a:p>
        </p:txBody>
      </p:sp>
      <p:sp>
        <p:nvSpPr>
          <p:cNvPr id="4" name="Footer Placeholder 3">
            <a:extLst>
              <a:ext uri="{FF2B5EF4-FFF2-40B4-BE49-F238E27FC236}">
                <a16:creationId xmlns:a16="http://schemas.microsoft.com/office/drawing/2014/main" id="{C17B1EB5-A279-490C-924F-4A863A0DEB77}"/>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DDA760C8-3DF4-4EF7-8BB6-C34E6AE71049}"/>
              </a:ext>
            </a:extLst>
          </p:cNvPr>
          <p:cNvSpPr>
            <a:spLocks noGrp="1"/>
          </p:cNvSpPr>
          <p:nvPr>
            <p:ph type="sldNum" sz="quarter" idx="12"/>
          </p:nvPr>
        </p:nvSpPr>
        <p:spPr/>
        <p:txBody>
          <a:bodyPr/>
          <a:lstStyle/>
          <a:p>
            <a:fld id="{EA7C8D44-3667-46F6-9772-CC52308E2A7F}" type="slidenum">
              <a:rPr kumimoji="0" lang="en-US" smtClean="0"/>
              <a:pPr/>
              <a:t>11</a:t>
            </a:fld>
            <a:endParaRPr kumimoji="0" lang="en-US" dirty="0"/>
          </a:p>
        </p:txBody>
      </p:sp>
      <p:pic>
        <p:nvPicPr>
          <p:cNvPr id="7" name="Content Placeholder 6" descr="https://assets-global.website-files.com/5e6f9b297ef3941db2593ba1/5f3a432da0d667573b3712f7_Screenshot%202020-08-17%20at%2010.42.28.png">
            <a:extLst>
              <a:ext uri="{FF2B5EF4-FFF2-40B4-BE49-F238E27FC236}">
                <a16:creationId xmlns:a16="http://schemas.microsoft.com/office/drawing/2014/main" id="{BA663429-1685-46C3-BFD5-A5AF6D2E14B6}"/>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894713" y="4423971"/>
            <a:ext cx="4419600" cy="802428"/>
          </a:xfrm>
          <a:prstGeom prst="rect">
            <a:avLst/>
          </a:prstGeom>
          <a:noFill/>
          <a:ln>
            <a:noFill/>
          </a:ln>
        </p:spPr>
      </p:pic>
      <p:sp>
        <p:nvSpPr>
          <p:cNvPr id="8" name="Rectangle 7">
            <a:extLst>
              <a:ext uri="{FF2B5EF4-FFF2-40B4-BE49-F238E27FC236}">
                <a16:creationId xmlns:a16="http://schemas.microsoft.com/office/drawing/2014/main" id="{0EB19B18-9EE2-48E2-8716-06B6788AB709}"/>
              </a:ext>
            </a:extLst>
          </p:cNvPr>
          <p:cNvSpPr/>
          <p:nvPr/>
        </p:nvSpPr>
        <p:spPr>
          <a:xfrm>
            <a:off x="533400" y="1467697"/>
            <a:ext cx="7620000" cy="2857770"/>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Both simple and multiple linear regressions assume that there is a </a:t>
            </a:r>
            <a:r>
              <a:rPr lang="en-IN" sz="2400" b="1" dirty="0">
                <a:latin typeface="Calibri" panose="020F0502020204030204" pitchFamily="34" charset="0"/>
                <a:ea typeface="Calibri" panose="020F0502020204030204" pitchFamily="34" charset="0"/>
                <a:cs typeface="Times New Roman" panose="02020603050405020304" pitchFamily="18" charset="0"/>
              </a:rPr>
              <a:t>linear relationship</a:t>
            </a:r>
            <a:r>
              <a:rPr lang="en-IN" sz="2400" dirty="0">
                <a:latin typeface="Calibri" panose="020F0502020204030204" pitchFamily="34" charset="0"/>
                <a:ea typeface="Calibri" panose="020F0502020204030204" pitchFamily="34" charset="0"/>
                <a:cs typeface="Times New Roman" panose="02020603050405020304" pitchFamily="18" charset="0"/>
              </a:rPr>
              <a:t> between the input variable(s) and the output target variable.</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The main difference is the number of independent variables that they take as inputs. Simple linear regression just takes a </a:t>
            </a:r>
            <a:r>
              <a:rPr lang="en-IN" sz="2400" b="1" dirty="0">
                <a:latin typeface="Calibri" panose="020F0502020204030204" pitchFamily="34" charset="0"/>
                <a:ea typeface="Calibri" panose="020F0502020204030204" pitchFamily="34" charset="0"/>
                <a:cs typeface="Times New Roman" panose="02020603050405020304" pitchFamily="18" charset="0"/>
              </a:rPr>
              <a:t>single feature</a:t>
            </a:r>
            <a:r>
              <a:rPr lang="en-IN" sz="2400" dirty="0">
                <a:latin typeface="Calibri" panose="020F0502020204030204" pitchFamily="34" charset="0"/>
                <a:ea typeface="Calibri" panose="020F0502020204030204" pitchFamily="34" charset="0"/>
                <a:cs typeface="Times New Roman" panose="02020603050405020304" pitchFamily="18" charset="0"/>
              </a:rPr>
              <a:t>, while multiple linear regression takes </a:t>
            </a:r>
            <a:r>
              <a:rPr lang="en-IN" sz="2400" b="1" dirty="0">
                <a:latin typeface="Calibri" panose="020F0502020204030204" pitchFamily="34" charset="0"/>
                <a:ea typeface="Calibri" panose="020F0502020204030204" pitchFamily="34" charset="0"/>
                <a:cs typeface="Times New Roman" panose="02020603050405020304" pitchFamily="18" charset="0"/>
              </a:rPr>
              <a:t>multiple x values</a:t>
            </a:r>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
        <p:nvSpPr>
          <p:cNvPr id="9" name="Rectangle 8">
            <a:extLst>
              <a:ext uri="{FF2B5EF4-FFF2-40B4-BE49-F238E27FC236}">
                <a16:creationId xmlns:a16="http://schemas.microsoft.com/office/drawing/2014/main" id="{9A6966E6-3518-4681-B0D3-8743840CCED1}"/>
              </a:ext>
            </a:extLst>
          </p:cNvPr>
          <p:cNvSpPr/>
          <p:nvPr/>
        </p:nvSpPr>
        <p:spPr>
          <a:xfrm>
            <a:off x="1905000" y="5587791"/>
            <a:ext cx="7086600" cy="461665"/>
          </a:xfrm>
          <a:prstGeom prst="rect">
            <a:avLst/>
          </a:prstGeom>
        </p:spPr>
        <p:txBody>
          <a:bodyPr wrap="square">
            <a:spAutoFit/>
          </a:bodyPr>
          <a:lstStyle/>
          <a:p>
            <a:r>
              <a:rPr lang="en-IN" sz="2400" dirty="0">
                <a:latin typeface="Calibri" panose="020F0502020204030204" pitchFamily="34" charset="0"/>
                <a:ea typeface="Calibri" panose="020F0502020204030204" pitchFamily="34" charset="0"/>
                <a:cs typeface="Times New Roman" panose="02020603050405020304" pitchFamily="18" charset="0"/>
              </a:rPr>
              <a:t>Where xi is the </a:t>
            </a:r>
            <a:r>
              <a:rPr lang="en-IN" sz="2400" dirty="0" err="1">
                <a:latin typeface="Calibri" panose="020F0502020204030204" pitchFamily="34" charset="0"/>
                <a:ea typeface="Calibri" panose="020F0502020204030204" pitchFamily="34" charset="0"/>
                <a:cs typeface="Times New Roman" panose="02020603050405020304" pitchFamily="18" charset="0"/>
              </a:rPr>
              <a:t>i-th</a:t>
            </a:r>
            <a:r>
              <a:rPr lang="en-IN" sz="2400" dirty="0">
                <a:latin typeface="Calibri" panose="020F0502020204030204" pitchFamily="34" charset="0"/>
                <a:ea typeface="Calibri" panose="020F0502020204030204" pitchFamily="34" charset="0"/>
                <a:cs typeface="Times New Roman" panose="02020603050405020304" pitchFamily="18" charset="0"/>
              </a:rPr>
              <a:t> feature with its own wi weight</a:t>
            </a:r>
            <a:endParaRPr lang="en-IN" sz="2400" dirty="0"/>
          </a:p>
        </p:txBody>
      </p:sp>
    </p:spTree>
    <p:extLst>
      <p:ext uri="{BB962C8B-B14F-4D97-AF65-F5344CB8AC3E}">
        <p14:creationId xmlns:p14="http://schemas.microsoft.com/office/powerpoint/2010/main" val="16749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23A5-1241-4EA2-9F86-E2A947E24F94}"/>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AACAD3E-0901-4FCB-854F-881925DA9C34}"/>
              </a:ext>
            </a:extLst>
          </p:cNvPr>
          <p:cNvSpPr>
            <a:spLocks noGrp="1"/>
          </p:cNvSpPr>
          <p:nvPr>
            <p:ph type="dt" sz="half" idx="10"/>
          </p:nvPr>
        </p:nvSpPr>
        <p:spPr/>
        <p:txBody>
          <a:bodyPr/>
          <a:lstStyle/>
          <a:p>
            <a:fld id="{E7DA4AAA-B2CD-49B6-AB97-211A8C83C019}" type="datetime1">
              <a:rPr lang="en-US" smtClean="0"/>
              <a:t>1/9/2025</a:t>
            </a:fld>
            <a:endParaRPr lang="en-US" dirty="0"/>
          </a:p>
        </p:txBody>
      </p:sp>
      <p:sp>
        <p:nvSpPr>
          <p:cNvPr id="4" name="Footer Placeholder 3">
            <a:extLst>
              <a:ext uri="{FF2B5EF4-FFF2-40B4-BE49-F238E27FC236}">
                <a16:creationId xmlns:a16="http://schemas.microsoft.com/office/drawing/2014/main" id="{468C07F4-12A6-4A1E-ACF6-4B3265AFBCFB}"/>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90ADB22B-11EF-45A6-8645-5B5DF60EA058}"/>
              </a:ext>
            </a:extLst>
          </p:cNvPr>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7" name="Content Placeholder 6" descr="https://assets-global.website-files.com/5e6f9b297ef3941db2593ba1/5f3a434b0444d964f1005ce5_3.1.1.1.1-Linear-Regression.png">
            <a:extLst>
              <a:ext uri="{FF2B5EF4-FFF2-40B4-BE49-F238E27FC236}">
                <a16:creationId xmlns:a16="http://schemas.microsoft.com/office/drawing/2014/main" id="{0B609A6E-3CE6-4ABC-B020-8CE6CFE523D9}"/>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655000" y="1506517"/>
            <a:ext cx="6327775" cy="2216033"/>
          </a:xfrm>
          <a:prstGeom prst="rect">
            <a:avLst/>
          </a:prstGeom>
          <a:noFill/>
          <a:ln>
            <a:noFill/>
          </a:ln>
        </p:spPr>
      </p:pic>
      <p:sp>
        <p:nvSpPr>
          <p:cNvPr id="8" name="Rectangle 7">
            <a:extLst>
              <a:ext uri="{FF2B5EF4-FFF2-40B4-BE49-F238E27FC236}">
                <a16:creationId xmlns:a16="http://schemas.microsoft.com/office/drawing/2014/main" id="{75F7DBBF-50B7-43D5-A4E1-BCB715E74671}"/>
              </a:ext>
            </a:extLst>
          </p:cNvPr>
          <p:cNvSpPr/>
          <p:nvPr/>
        </p:nvSpPr>
        <p:spPr>
          <a:xfrm>
            <a:off x="742188" y="4035490"/>
            <a:ext cx="7696199" cy="2050690"/>
          </a:xfrm>
          <a:prstGeom prst="rect">
            <a:avLst/>
          </a:prstGeom>
        </p:spPr>
        <p:txBody>
          <a:bodyPr wrap="square">
            <a:spAutoFit/>
          </a:bodyPr>
          <a:lstStyle/>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The simple linear regression model can be represented graphically as a best-fit line between the data points, while the multiple linear regression model can be represented as a plane (in 2-dimensions) or a hyperplane (in higher dimensions).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20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EB19-60DF-4C0D-888D-CCE6FB900A3B}"/>
              </a:ext>
            </a:extLst>
          </p:cNvPr>
          <p:cNvSpPr>
            <a:spLocks noGrp="1"/>
          </p:cNvSpPr>
          <p:nvPr>
            <p:ph type="title"/>
          </p:nvPr>
        </p:nvSpPr>
        <p:spPr/>
        <p:txBody>
          <a:bodyPr>
            <a:normAutofit/>
          </a:bodyPr>
          <a:lstStyle/>
          <a:p>
            <a:r>
              <a:rPr lang="en-IN" dirty="0"/>
              <a:t>Multiple Linear Regression</a:t>
            </a:r>
          </a:p>
        </p:txBody>
      </p:sp>
      <p:sp>
        <p:nvSpPr>
          <p:cNvPr id="3" name="Date Placeholder 2">
            <a:extLst>
              <a:ext uri="{FF2B5EF4-FFF2-40B4-BE49-F238E27FC236}">
                <a16:creationId xmlns:a16="http://schemas.microsoft.com/office/drawing/2014/main" id="{74A81958-5404-4FBE-8558-611B7F80190B}"/>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8CEED577-DCE0-4B40-BC38-03028CA47E51}"/>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BA6B53F7-057E-4398-AE6F-E81EF9C97D20}"/>
              </a:ext>
            </a:extLst>
          </p:cNvPr>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6" name="Content Placeholder 5">
            <a:extLst>
              <a:ext uri="{FF2B5EF4-FFF2-40B4-BE49-F238E27FC236}">
                <a16:creationId xmlns:a16="http://schemas.microsoft.com/office/drawing/2014/main" id="{A7C3591B-72E0-4474-8459-39E51E7BCBCF}"/>
              </a:ext>
            </a:extLst>
          </p:cNvPr>
          <p:cNvSpPr>
            <a:spLocks noGrp="1"/>
          </p:cNvSpPr>
          <p:nvPr>
            <p:ph sz="quarter" idx="1"/>
          </p:nvPr>
        </p:nvSpPr>
        <p:spPr/>
        <p:txBody>
          <a:bodyPr/>
          <a:lstStyle/>
          <a:p>
            <a:r>
              <a:rPr lang="en-US" dirty="0"/>
              <a:t>Price = </a:t>
            </a:r>
            <a:r>
              <a:rPr lang="en-US" i="1" dirty="0"/>
              <a:t>f </a:t>
            </a:r>
            <a:r>
              <a:rPr lang="en-US" dirty="0"/>
              <a:t>(Area location, floor, Ageing, Amenities)</a:t>
            </a:r>
          </a:p>
          <a:p>
            <a:endParaRPr lang="en-IN" dirty="0"/>
          </a:p>
        </p:txBody>
      </p:sp>
      <p:pic>
        <p:nvPicPr>
          <p:cNvPr id="8" name="Content Placeholder 6">
            <a:extLst>
              <a:ext uri="{FF2B5EF4-FFF2-40B4-BE49-F238E27FC236}">
                <a16:creationId xmlns:a16="http://schemas.microsoft.com/office/drawing/2014/main" id="{34434BFD-5926-4829-9934-22CBE88EA3B4}"/>
              </a:ext>
            </a:extLst>
          </p:cNvPr>
          <p:cNvPicPr>
            <a:picLocks noChangeAspect="1"/>
          </p:cNvPicPr>
          <p:nvPr/>
        </p:nvPicPr>
        <p:blipFill>
          <a:blip r:embed="rId2"/>
          <a:stretch>
            <a:fillRect/>
          </a:stretch>
        </p:blipFill>
        <p:spPr>
          <a:xfrm>
            <a:off x="1600200" y="2392245"/>
            <a:ext cx="5174229" cy="3856839"/>
          </a:xfrm>
          <a:prstGeom prst="rect">
            <a:avLst/>
          </a:prstGeom>
        </p:spPr>
      </p:pic>
    </p:spTree>
    <p:extLst>
      <p:ext uri="{BB962C8B-B14F-4D97-AF65-F5344CB8AC3E}">
        <p14:creationId xmlns:p14="http://schemas.microsoft.com/office/powerpoint/2010/main" val="337452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14600" y="3429000"/>
            <a:ext cx="1340985" cy="942704"/>
          </a:xfrm>
          <a:custGeom>
            <a:avLst/>
            <a:gdLst/>
            <a:ahLst/>
            <a:cxnLst/>
            <a:rect l="l" t="t" r="r" b="b"/>
            <a:pathLst>
              <a:path w="2948304" h="2072640">
                <a:moveTo>
                  <a:pt x="2947958" y="0"/>
                </a:moveTo>
                <a:lnTo>
                  <a:pt x="0" y="0"/>
                </a:lnTo>
                <a:lnTo>
                  <a:pt x="0" y="2072522"/>
                </a:lnTo>
                <a:lnTo>
                  <a:pt x="2947958" y="2072522"/>
                </a:lnTo>
                <a:lnTo>
                  <a:pt x="2947958" y="0"/>
                </a:lnTo>
                <a:close/>
              </a:path>
            </a:pathLst>
          </a:custGeom>
          <a:solidFill>
            <a:srgbClr val="F0B500"/>
          </a:solidFill>
        </p:spPr>
        <p:txBody>
          <a:bodyPr wrap="square" lIns="0" tIns="0" rIns="0" bIns="0" rtlCol="0"/>
          <a:lstStyle/>
          <a:p>
            <a:endParaRPr sz="1200"/>
          </a:p>
        </p:txBody>
      </p:sp>
      <p:sp>
        <p:nvSpPr>
          <p:cNvPr id="5" name="object 5"/>
          <p:cNvSpPr txBox="1"/>
          <p:nvPr/>
        </p:nvSpPr>
        <p:spPr>
          <a:xfrm>
            <a:off x="2950638" y="3801365"/>
            <a:ext cx="468753" cy="192540"/>
          </a:xfrm>
          <a:prstGeom prst="rect">
            <a:avLst/>
          </a:prstGeom>
        </p:spPr>
        <p:txBody>
          <a:bodyPr vert="horz" wrap="square" lIns="0" tIns="7798" rIns="0" bIns="0" rtlCol="0">
            <a:spAutoFit/>
          </a:bodyPr>
          <a:lstStyle/>
          <a:p>
            <a:pPr marL="5776">
              <a:spcBef>
                <a:spcPts val="61"/>
              </a:spcBef>
            </a:pPr>
            <a:r>
              <a:rPr sz="1200" spc="-5" dirty="0">
                <a:solidFill>
                  <a:srgbClr val="FFFFFF"/>
                </a:solidFill>
                <a:latin typeface="Courier New"/>
                <a:cs typeface="Courier New"/>
              </a:rPr>
              <a:t>Model</a:t>
            </a:r>
            <a:endParaRPr sz="1200">
              <a:latin typeface="Courier New"/>
              <a:cs typeface="Courier New"/>
            </a:endParaRPr>
          </a:p>
        </p:txBody>
      </p:sp>
      <p:sp>
        <p:nvSpPr>
          <p:cNvPr id="6" name="object 6"/>
          <p:cNvSpPr/>
          <p:nvPr/>
        </p:nvSpPr>
        <p:spPr>
          <a:xfrm>
            <a:off x="510404" y="4725799"/>
            <a:ext cx="1644534" cy="780388"/>
          </a:xfrm>
          <a:custGeom>
            <a:avLst/>
            <a:gdLst/>
            <a:ahLst/>
            <a:cxnLst/>
            <a:rect l="l" t="t" r="r" b="b"/>
            <a:pathLst>
              <a:path w="3615690" h="1715770">
                <a:moveTo>
                  <a:pt x="3615274" y="0"/>
                </a:moveTo>
                <a:lnTo>
                  <a:pt x="776436" y="0"/>
                </a:lnTo>
                <a:lnTo>
                  <a:pt x="0" y="1715560"/>
                </a:lnTo>
                <a:lnTo>
                  <a:pt x="2838837" y="1715560"/>
                </a:lnTo>
                <a:lnTo>
                  <a:pt x="3615274" y="0"/>
                </a:lnTo>
                <a:close/>
              </a:path>
            </a:pathLst>
          </a:custGeom>
          <a:solidFill>
            <a:srgbClr val="2CA14A"/>
          </a:solidFill>
        </p:spPr>
        <p:txBody>
          <a:bodyPr wrap="square" lIns="0" tIns="0" rIns="0" bIns="0" rtlCol="0"/>
          <a:lstStyle/>
          <a:p>
            <a:endParaRPr sz="1200"/>
          </a:p>
        </p:txBody>
      </p:sp>
      <p:sp>
        <p:nvSpPr>
          <p:cNvPr id="7" name="object 7"/>
          <p:cNvSpPr txBox="1"/>
          <p:nvPr/>
        </p:nvSpPr>
        <p:spPr>
          <a:xfrm>
            <a:off x="1006573" y="5014821"/>
            <a:ext cx="651864" cy="192540"/>
          </a:xfrm>
          <a:prstGeom prst="rect">
            <a:avLst/>
          </a:prstGeom>
        </p:spPr>
        <p:txBody>
          <a:bodyPr vert="horz" wrap="square" lIns="0" tIns="7798" rIns="0" bIns="0" rtlCol="0">
            <a:spAutoFit/>
          </a:bodyPr>
          <a:lstStyle/>
          <a:p>
            <a:pPr marL="5776">
              <a:spcBef>
                <a:spcPts val="61"/>
              </a:spcBef>
            </a:pPr>
            <a:r>
              <a:rPr sz="1200" spc="-5" dirty="0">
                <a:solidFill>
                  <a:srgbClr val="FFFFFF"/>
                </a:solidFill>
                <a:latin typeface="Courier New"/>
                <a:cs typeface="Courier New"/>
              </a:rPr>
              <a:t>Dataset</a:t>
            </a:r>
            <a:endParaRPr sz="1200">
              <a:latin typeface="Courier New"/>
              <a:cs typeface="Courier New"/>
            </a:endParaRPr>
          </a:p>
        </p:txBody>
      </p:sp>
      <p:grpSp>
        <p:nvGrpSpPr>
          <p:cNvPr id="8" name="object 8"/>
          <p:cNvGrpSpPr/>
          <p:nvPr/>
        </p:nvGrpSpPr>
        <p:grpSpPr>
          <a:xfrm>
            <a:off x="1327814" y="3877465"/>
            <a:ext cx="978807" cy="686811"/>
            <a:chOff x="3465889" y="5541506"/>
            <a:chExt cx="2152015" cy="1510030"/>
          </a:xfrm>
        </p:grpSpPr>
        <p:sp>
          <p:nvSpPr>
            <p:cNvPr id="9" name="object 9"/>
            <p:cNvSpPr/>
            <p:nvPr/>
          </p:nvSpPr>
          <p:spPr>
            <a:xfrm>
              <a:off x="3479613" y="5591766"/>
              <a:ext cx="2047875" cy="0"/>
            </a:xfrm>
            <a:custGeom>
              <a:avLst/>
              <a:gdLst/>
              <a:ahLst/>
              <a:cxnLst/>
              <a:rect l="l" t="t" r="r" b="b"/>
              <a:pathLst>
                <a:path w="2047875">
                  <a:moveTo>
                    <a:pt x="0" y="0"/>
                  </a:moveTo>
                  <a:lnTo>
                    <a:pt x="2037228" y="0"/>
                  </a:lnTo>
                  <a:lnTo>
                    <a:pt x="2047698" y="0"/>
                  </a:lnTo>
                </a:path>
              </a:pathLst>
            </a:custGeom>
            <a:ln w="20941">
              <a:solidFill>
                <a:srgbClr val="000000"/>
              </a:solidFill>
            </a:ln>
          </p:spPr>
          <p:txBody>
            <a:bodyPr wrap="square" lIns="0" tIns="0" rIns="0" bIns="0" rtlCol="0"/>
            <a:lstStyle/>
            <a:p>
              <a:endParaRPr sz="1200"/>
            </a:p>
          </p:txBody>
        </p:sp>
        <p:sp>
          <p:nvSpPr>
            <p:cNvPr id="10" name="object 10"/>
            <p:cNvSpPr/>
            <p:nvPr/>
          </p:nvSpPr>
          <p:spPr>
            <a:xfrm>
              <a:off x="5516841" y="5541506"/>
              <a:ext cx="100965" cy="100965"/>
            </a:xfrm>
            <a:custGeom>
              <a:avLst/>
              <a:gdLst/>
              <a:ahLst/>
              <a:cxnLst/>
              <a:rect l="l" t="t" r="r" b="b"/>
              <a:pathLst>
                <a:path w="100964" h="100964">
                  <a:moveTo>
                    <a:pt x="0" y="0"/>
                  </a:moveTo>
                  <a:lnTo>
                    <a:pt x="0" y="100520"/>
                  </a:lnTo>
                  <a:lnTo>
                    <a:pt x="100520" y="50260"/>
                  </a:lnTo>
                  <a:lnTo>
                    <a:pt x="0" y="0"/>
                  </a:lnTo>
                  <a:close/>
                </a:path>
              </a:pathLst>
            </a:custGeom>
            <a:solidFill>
              <a:srgbClr val="000000"/>
            </a:solidFill>
          </p:spPr>
          <p:txBody>
            <a:bodyPr wrap="square" lIns="0" tIns="0" rIns="0" bIns="0" rtlCol="0"/>
            <a:lstStyle/>
            <a:p>
              <a:endParaRPr sz="1200"/>
            </a:p>
          </p:txBody>
        </p:sp>
        <p:sp>
          <p:nvSpPr>
            <p:cNvPr id="11" name="object 11"/>
            <p:cNvSpPr/>
            <p:nvPr/>
          </p:nvSpPr>
          <p:spPr>
            <a:xfrm>
              <a:off x="3476360" y="5585265"/>
              <a:ext cx="0" cy="1466215"/>
            </a:xfrm>
            <a:custGeom>
              <a:avLst/>
              <a:gdLst/>
              <a:ahLst/>
              <a:cxnLst/>
              <a:rect l="l" t="t" r="r" b="b"/>
              <a:pathLst>
                <a:path h="1466215">
                  <a:moveTo>
                    <a:pt x="0" y="1465923"/>
                  </a:moveTo>
                  <a:lnTo>
                    <a:pt x="0" y="0"/>
                  </a:lnTo>
                </a:path>
              </a:pathLst>
            </a:custGeom>
            <a:ln w="20941">
              <a:solidFill>
                <a:srgbClr val="000000"/>
              </a:solidFill>
            </a:ln>
          </p:spPr>
          <p:txBody>
            <a:bodyPr wrap="square" lIns="0" tIns="0" rIns="0" bIns="0" rtlCol="0"/>
            <a:lstStyle/>
            <a:p>
              <a:endParaRPr sz="1200"/>
            </a:p>
          </p:txBody>
        </p:sp>
      </p:grpSp>
      <p:grpSp>
        <p:nvGrpSpPr>
          <p:cNvPr id="12" name="object 12"/>
          <p:cNvGrpSpPr/>
          <p:nvPr/>
        </p:nvGrpSpPr>
        <p:grpSpPr>
          <a:xfrm>
            <a:off x="4065668" y="3877465"/>
            <a:ext cx="732733" cy="45922"/>
            <a:chOff x="9485364" y="5541506"/>
            <a:chExt cx="1610995" cy="100965"/>
          </a:xfrm>
        </p:grpSpPr>
        <p:sp>
          <p:nvSpPr>
            <p:cNvPr id="13" name="object 13"/>
            <p:cNvSpPr/>
            <p:nvPr/>
          </p:nvSpPr>
          <p:spPr>
            <a:xfrm>
              <a:off x="9485364" y="5591766"/>
              <a:ext cx="1521460" cy="0"/>
            </a:xfrm>
            <a:custGeom>
              <a:avLst/>
              <a:gdLst/>
              <a:ahLst/>
              <a:cxnLst/>
              <a:rect l="l" t="t" r="r" b="b"/>
              <a:pathLst>
                <a:path w="1521459">
                  <a:moveTo>
                    <a:pt x="0" y="0"/>
                  </a:moveTo>
                  <a:lnTo>
                    <a:pt x="1510482" y="0"/>
                  </a:lnTo>
                  <a:lnTo>
                    <a:pt x="1520953" y="0"/>
                  </a:lnTo>
                </a:path>
              </a:pathLst>
            </a:custGeom>
            <a:ln w="20941">
              <a:solidFill>
                <a:srgbClr val="000000"/>
              </a:solidFill>
            </a:ln>
          </p:spPr>
          <p:txBody>
            <a:bodyPr wrap="square" lIns="0" tIns="0" rIns="0" bIns="0" rtlCol="0"/>
            <a:lstStyle/>
            <a:p>
              <a:endParaRPr sz="1200"/>
            </a:p>
          </p:txBody>
        </p:sp>
        <p:sp>
          <p:nvSpPr>
            <p:cNvPr id="14" name="object 14"/>
            <p:cNvSpPr/>
            <p:nvPr/>
          </p:nvSpPr>
          <p:spPr>
            <a:xfrm>
              <a:off x="10995842" y="5541506"/>
              <a:ext cx="100965" cy="100965"/>
            </a:xfrm>
            <a:custGeom>
              <a:avLst/>
              <a:gdLst/>
              <a:ahLst/>
              <a:cxnLst/>
              <a:rect l="l" t="t" r="r" b="b"/>
              <a:pathLst>
                <a:path w="100965" h="100964">
                  <a:moveTo>
                    <a:pt x="0" y="0"/>
                  </a:moveTo>
                  <a:lnTo>
                    <a:pt x="0" y="100520"/>
                  </a:lnTo>
                  <a:lnTo>
                    <a:pt x="100520" y="50260"/>
                  </a:lnTo>
                  <a:lnTo>
                    <a:pt x="0" y="0"/>
                  </a:lnTo>
                  <a:close/>
                </a:path>
              </a:pathLst>
            </a:custGeom>
            <a:solidFill>
              <a:srgbClr val="000000"/>
            </a:solidFill>
          </p:spPr>
          <p:txBody>
            <a:bodyPr wrap="square" lIns="0" tIns="0" rIns="0" bIns="0" rtlCol="0"/>
            <a:lstStyle/>
            <a:p>
              <a:endParaRPr sz="1200"/>
            </a:p>
          </p:txBody>
        </p:sp>
      </p:grpSp>
      <p:sp>
        <p:nvSpPr>
          <p:cNvPr id="15" name="object 15"/>
          <p:cNvSpPr/>
          <p:nvPr/>
        </p:nvSpPr>
        <p:spPr>
          <a:xfrm>
            <a:off x="4878427" y="3662200"/>
            <a:ext cx="1128703" cy="476262"/>
          </a:xfrm>
          <a:custGeom>
            <a:avLst/>
            <a:gdLst/>
            <a:ahLst/>
            <a:cxnLst/>
            <a:rect l="l" t="t" r="r" b="b"/>
            <a:pathLst>
              <a:path w="2481580" h="1047114">
                <a:moveTo>
                  <a:pt x="2241073" y="0"/>
                </a:moveTo>
                <a:lnTo>
                  <a:pt x="240097" y="0"/>
                </a:lnTo>
                <a:lnTo>
                  <a:pt x="192318" y="183"/>
                </a:lnTo>
                <a:lnTo>
                  <a:pt x="153787" y="1470"/>
                </a:lnTo>
                <a:lnTo>
                  <a:pt x="99180" y="11766"/>
                </a:lnTo>
                <a:lnTo>
                  <a:pt x="45778" y="45785"/>
                </a:lnTo>
                <a:lnTo>
                  <a:pt x="11758" y="99184"/>
                </a:lnTo>
                <a:lnTo>
                  <a:pt x="1469" y="153788"/>
                </a:lnTo>
                <a:lnTo>
                  <a:pt x="183" y="192319"/>
                </a:lnTo>
                <a:lnTo>
                  <a:pt x="0" y="240097"/>
                </a:lnTo>
                <a:lnTo>
                  <a:pt x="0" y="806992"/>
                </a:lnTo>
                <a:lnTo>
                  <a:pt x="183" y="854769"/>
                </a:lnTo>
                <a:lnTo>
                  <a:pt x="1469" y="893300"/>
                </a:lnTo>
                <a:lnTo>
                  <a:pt x="11758" y="947904"/>
                </a:lnTo>
                <a:lnTo>
                  <a:pt x="45778" y="1001303"/>
                </a:lnTo>
                <a:lnTo>
                  <a:pt x="99180" y="1035323"/>
                </a:lnTo>
                <a:lnTo>
                  <a:pt x="153787" y="1045617"/>
                </a:lnTo>
                <a:lnTo>
                  <a:pt x="192318" y="1046904"/>
                </a:lnTo>
                <a:lnTo>
                  <a:pt x="240097" y="1047088"/>
                </a:lnTo>
                <a:lnTo>
                  <a:pt x="2241073" y="1047088"/>
                </a:lnTo>
                <a:lnTo>
                  <a:pt x="2288847" y="1046904"/>
                </a:lnTo>
                <a:lnTo>
                  <a:pt x="2327378" y="1045617"/>
                </a:lnTo>
                <a:lnTo>
                  <a:pt x="2381979" y="1035323"/>
                </a:lnTo>
                <a:lnTo>
                  <a:pt x="2435381" y="1001303"/>
                </a:lnTo>
                <a:lnTo>
                  <a:pt x="2469401" y="947904"/>
                </a:lnTo>
                <a:lnTo>
                  <a:pt x="2479699" y="893300"/>
                </a:lnTo>
                <a:lnTo>
                  <a:pt x="2480986" y="854769"/>
                </a:lnTo>
                <a:lnTo>
                  <a:pt x="2481170" y="806992"/>
                </a:lnTo>
                <a:lnTo>
                  <a:pt x="2481170" y="240097"/>
                </a:lnTo>
                <a:lnTo>
                  <a:pt x="2480986" y="192319"/>
                </a:lnTo>
                <a:lnTo>
                  <a:pt x="2479699" y="153788"/>
                </a:lnTo>
                <a:lnTo>
                  <a:pt x="2469401" y="99184"/>
                </a:lnTo>
                <a:lnTo>
                  <a:pt x="2435381" y="45785"/>
                </a:lnTo>
                <a:lnTo>
                  <a:pt x="2381979" y="11766"/>
                </a:lnTo>
                <a:lnTo>
                  <a:pt x="2327378" y="1470"/>
                </a:lnTo>
                <a:lnTo>
                  <a:pt x="2288847" y="183"/>
                </a:lnTo>
                <a:lnTo>
                  <a:pt x="2241073" y="0"/>
                </a:lnTo>
                <a:close/>
              </a:path>
            </a:pathLst>
          </a:custGeom>
          <a:solidFill>
            <a:srgbClr val="929292"/>
          </a:solidFill>
        </p:spPr>
        <p:txBody>
          <a:bodyPr wrap="square" lIns="0" tIns="0" rIns="0" bIns="0" rtlCol="0"/>
          <a:lstStyle/>
          <a:p>
            <a:endParaRPr sz="1200"/>
          </a:p>
        </p:txBody>
      </p:sp>
      <p:sp>
        <p:nvSpPr>
          <p:cNvPr id="16" name="object 16"/>
          <p:cNvSpPr txBox="1"/>
          <p:nvPr/>
        </p:nvSpPr>
        <p:spPr>
          <a:xfrm>
            <a:off x="4979731" y="3799082"/>
            <a:ext cx="925953" cy="192540"/>
          </a:xfrm>
          <a:prstGeom prst="rect">
            <a:avLst/>
          </a:prstGeom>
        </p:spPr>
        <p:txBody>
          <a:bodyPr vert="horz" wrap="square" lIns="0" tIns="7798" rIns="0" bIns="0" rtlCol="0">
            <a:spAutoFit/>
          </a:bodyPr>
          <a:lstStyle/>
          <a:p>
            <a:pPr marL="5776">
              <a:spcBef>
                <a:spcPts val="61"/>
              </a:spcBef>
            </a:pPr>
            <a:r>
              <a:rPr sz="1200" spc="-5" dirty="0">
                <a:solidFill>
                  <a:srgbClr val="FFFFFF"/>
                </a:solidFill>
                <a:latin typeface="Courier New"/>
                <a:cs typeface="Courier New"/>
              </a:rPr>
              <a:t>Prediction</a:t>
            </a:r>
            <a:endParaRPr sz="1200">
              <a:latin typeface="Courier New"/>
              <a:cs typeface="Courier New"/>
            </a:endParaRPr>
          </a:p>
        </p:txBody>
      </p:sp>
      <p:grpSp>
        <p:nvGrpSpPr>
          <p:cNvPr id="17" name="object 17"/>
          <p:cNvGrpSpPr/>
          <p:nvPr/>
        </p:nvGrpSpPr>
        <p:grpSpPr>
          <a:xfrm>
            <a:off x="2083409" y="5231813"/>
            <a:ext cx="2701032" cy="45922"/>
            <a:chOff x="5127148" y="8519190"/>
            <a:chExt cx="5938520" cy="100965"/>
          </a:xfrm>
        </p:grpSpPr>
        <p:sp>
          <p:nvSpPr>
            <p:cNvPr id="18" name="object 18"/>
            <p:cNvSpPr/>
            <p:nvPr/>
          </p:nvSpPr>
          <p:spPr>
            <a:xfrm>
              <a:off x="5127148" y="8569450"/>
              <a:ext cx="5848350" cy="0"/>
            </a:xfrm>
            <a:custGeom>
              <a:avLst/>
              <a:gdLst/>
              <a:ahLst/>
              <a:cxnLst/>
              <a:rect l="l" t="t" r="r" b="b"/>
              <a:pathLst>
                <a:path w="5848350">
                  <a:moveTo>
                    <a:pt x="0" y="0"/>
                  </a:moveTo>
                  <a:lnTo>
                    <a:pt x="5837834" y="0"/>
                  </a:lnTo>
                  <a:lnTo>
                    <a:pt x="5848305" y="0"/>
                  </a:lnTo>
                </a:path>
              </a:pathLst>
            </a:custGeom>
            <a:ln w="20941">
              <a:solidFill>
                <a:srgbClr val="000000"/>
              </a:solidFill>
            </a:ln>
          </p:spPr>
          <p:txBody>
            <a:bodyPr wrap="square" lIns="0" tIns="0" rIns="0" bIns="0" rtlCol="0"/>
            <a:lstStyle/>
            <a:p>
              <a:endParaRPr sz="1200"/>
            </a:p>
          </p:txBody>
        </p:sp>
        <p:sp>
          <p:nvSpPr>
            <p:cNvPr id="19" name="object 19"/>
            <p:cNvSpPr/>
            <p:nvPr/>
          </p:nvSpPr>
          <p:spPr>
            <a:xfrm>
              <a:off x="10964985" y="8519190"/>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sz="1200"/>
            </a:p>
          </p:txBody>
        </p:sp>
      </p:grpSp>
      <p:sp>
        <p:nvSpPr>
          <p:cNvPr id="20" name="object 20"/>
          <p:cNvSpPr/>
          <p:nvPr/>
        </p:nvSpPr>
        <p:spPr>
          <a:xfrm>
            <a:off x="4956523" y="4783348"/>
            <a:ext cx="972453" cy="942704"/>
          </a:xfrm>
          <a:custGeom>
            <a:avLst/>
            <a:gdLst/>
            <a:ahLst/>
            <a:cxnLst/>
            <a:rect l="l" t="t" r="r" b="b"/>
            <a:pathLst>
              <a:path w="2138044" h="2072640">
                <a:moveTo>
                  <a:pt x="1068875" y="0"/>
                </a:moveTo>
                <a:lnTo>
                  <a:pt x="1023295" y="936"/>
                </a:lnTo>
                <a:lnTo>
                  <a:pt x="977781" y="3747"/>
                </a:lnTo>
                <a:lnTo>
                  <a:pt x="932401" y="8430"/>
                </a:lnTo>
                <a:lnTo>
                  <a:pt x="887221" y="14988"/>
                </a:lnTo>
                <a:lnTo>
                  <a:pt x="842307" y="23419"/>
                </a:lnTo>
                <a:lnTo>
                  <a:pt x="797727" y="33723"/>
                </a:lnTo>
                <a:lnTo>
                  <a:pt x="753548" y="45901"/>
                </a:lnTo>
                <a:lnTo>
                  <a:pt x="709835" y="59953"/>
                </a:lnTo>
                <a:lnTo>
                  <a:pt x="666656" y="75878"/>
                </a:lnTo>
                <a:lnTo>
                  <a:pt x="624078" y="93677"/>
                </a:lnTo>
                <a:lnTo>
                  <a:pt x="582166" y="113349"/>
                </a:lnTo>
                <a:lnTo>
                  <a:pt x="540988" y="134895"/>
                </a:lnTo>
                <a:lnTo>
                  <a:pt x="500611" y="158314"/>
                </a:lnTo>
                <a:lnTo>
                  <a:pt x="461101" y="183607"/>
                </a:lnTo>
                <a:lnTo>
                  <a:pt x="422524" y="210773"/>
                </a:lnTo>
                <a:lnTo>
                  <a:pt x="384949" y="239813"/>
                </a:lnTo>
                <a:lnTo>
                  <a:pt x="348440" y="270726"/>
                </a:lnTo>
                <a:lnTo>
                  <a:pt x="313066" y="303513"/>
                </a:lnTo>
                <a:lnTo>
                  <a:pt x="279247" y="337808"/>
                </a:lnTo>
                <a:lnTo>
                  <a:pt x="247361" y="373203"/>
                </a:lnTo>
                <a:lnTo>
                  <a:pt x="217407" y="409632"/>
                </a:lnTo>
                <a:lnTo>
                  <a:pt x="189385" y="447031"/>
                </a:lnTo>
                <a:lnTo>
                  <a:pt x="163296" y="485336"/>
                </a:lnTo>
                <a:lnTo>
                  <a:pt x="139140" y="524481"/>
                </a:lnTo>
                <a:lnTo>
                  <a:pt x="116916" y="564402"/>
                </a:lnTo>
                <a:lnTo>
                  <a:pt x="96625" y="605035"/>
                </a:lnTo>
                <a:lnTo>
                  <a:pt x="78266" y="646315"/>
                </a:lnTo>
                <a:lnTo>
                  <a:pt x="61840" y="688176"/>
                </a:lnTo>
                <a:lnTo>
                  <a:pt x="47346" y="730555"/>
                </a:lnTo>
                <a:lnTo>
                  <a:pt x="34785" y="773386"/>
                </a:lnTo>
                <a:lnTo>
                  <a:pt x="24156" y="816606"/>
                </a:lnTo>
                <a:lnTo>
                  <a:pt x="15460" y="860149"/>
                </a:lnTo>
                <a:lnTo>
                  <a:pt x="8696" y="903950"/>
                </a:lnTo>
                <a:lnTo>
                  <a:pt x="3865" y="947946"/>
                </a:lnTo>
                <a:lnTo>
                  <a:pt x="966" y="992071"/>
                </a:lnTo>
                <a:lnTo>
                  <a:pt x="0" y="1036261"/>
                </a:lnTo>
                <a:lnTo>
                  <a:pt x="966" y="1080450"/>
                </a:lnTo>
                <a:lnTo>
                  <a:pt x="3865" y="1124575"/>
                </a:lnTo>
                <a:lnTo>
                  <a:pt x="8696" y="1168571"/>
                </a:lnTo>
                <a:lnTo>
                  <a:pt x="15460" y="1212372"/>
                </a:lnTo>
                <a:lnTo>
                  <a:pt x="24156" y="1255915"/>
                </a:lnTo>
                <a:lnTo>
                  <a:pt x="34785" y="1299135"/>
                </a:lnTo>
                <a:lnTo>
                  <a:pt x="47346" y="1341966"/>
                </a:lnTo>
                <a:lnTo>
                  <a:pt x="61840" y="1384345"/>
                </a:lnTo>
                <a:lnTo>
                  <a:pt x="78266" y="1426207"/>
                </a:lnTo>
                <a:lnTo>
                  <a:pt x="96625" y="1467486"/>
                </a:lnTo>
                <a:lnTo>
                  <a:pt x="116916" y="1508119"/>
                </a:lnTo>
                <a:lnTo>
                  <a:pt x="139140" y="1548040"/>
                </a:lnTo>
                <a:lnTo>
                  <a:pt x="163296" y="1587186"/>
                </a:lnTo>
                <a:lnTo>
                  <a:pt x="189385" y="1625490"/>
                </a:lnTo>
                <a:lnTo>
                  <a:pt x="217407" y="1662889"/>
                </a:lnTo>
                <a:lnTo>
                  <a:pt x="247361" y="1699319"/>
                </a:lnTo>
                <a:lnTo>
                  <a:pt x="279247" y="1734713"/>
                </a:lnTo>
                <a:lnTo>
                  <a:pt x="313066" y="1769008"/>
                </a:lnTo>
                <a:lnTo>
                  <a:pt x="348440" y="1801795"/>
                </a:lnTo>
                <a:lnTo>
                  <a:pt x="384949" y="1832708"/>
                </a:lnTo>
                <a:lnTo>
                  <a:pt x="422524" y="1861748"/>
                </a:lnTo>
                <a:lnTo>
                  <a:pt x="461101" y="1888915"/>
                </a:lnTo>
                <a:lnTo>
                  <a:pt x="500611" y="1914207"/>
                </a:lnTo>
                <a:lnTo>
                  <a:pt x="540988" y="1937627"/>
                </a:lnTo>
                <a:lnTo>
                  <a:pt x="582166" y="1959172"/>
                </a:lnTo>
                <a:lnTo>
                  <a:pt x="624078" y="1978845"/>
                </a:lnTo>
                <a:lnTo>
                  <a:pt x="666656" y="1996643"/>
                </a:lnTo>
                <a:lnTo>
                  <a:pt x="709835" y="2012568"/>
                </a:lnTo>
                <a:lnTo>
                  <a:pt x="753548" y="2026620"/>
                </a:lnTo>
                <a:lnTo>
                  <a:pt x="797727" y="2038798"/>
                </a:lnTo>
                <a:lnTo>
                  <a:pt x="842307" y="2049102"/>
                </a:lnTo>
                <a:lnTo>
                  <a:pt x="887221" y="2057533"/>
                </a:lnTo>
                <a:lnTo>
                  <a:pt x="932401" y="2064091"/>
                </a:lnTo>
                <a:lnTo>
                  <a:pt x="977781" y="2068775"/>
                </a:lnTo>
                <a:lnTo>
                  <a:pt x="1023295" y="2071585"/>
                </a:lnTo>
                <a:lnTo>
                  <a:pt x="1068875" y="2072522"/>
                </a:lnTo>
                <a:lnTo>
                  <a:pt x="1114456" y="2071585"/>
                </a:lnTo>
                <a:lnTo>
                  <a:pt x="1159969" y="2068775"/>
                </a:lnTo>
                <a:lnTo>
                  <a:pt x="1205350" y="2064091"/>
                </a:lnTo>
                <a:lnTo>
                  <a:pt x="1250530" y="2057533"/>
                </a:lnTo>
                <a:lnTo>
                  <a:pt x="1295443" y="2049102"/>
                </a:lnTo>
                <a:lnTo>
                  <a:pt x="1340023" y="2038798"/>
                </a:lnTo>
                <a:lnTo>
                  <a:pt x="1384203" y="2026620"/>
                </a:lnTo>
                <a:lnTo>
                  <a:pt x="1427915" y="2012568"/>
                </a:lnTo>
                <a:lnTo>
                  <a:pt x="1471094" y="1996643"/>
                </a:lnTo>
                <a:lnTo>
                  <a:pt x="1513673" y="1978845"/>
                </a:lnTo>
                <a:lnTo>
                  <a:pt x="1555585" y="1959172"/>
                </a:lnTo>
                <a:lnTo>
                  <a:pt x="1596762" y="1937627"/>
                </a:lnTo>
                <a:lnTo>
                  <a:pt x="1637140" y="1914207"/>
                </a:lnTo>
                <a:lnTo>
                  <a:pt x="1676650" y="1888915"/>
                </a:lnTo>
                <a:lnTo>
                  <a:pt x="1715226" y="1861748"/>
                </a:lnTo>
                <a:lnTo>
                  <a:pt x="1752802" y="1832708"/>
                </a:lnTo>
                <a:lnTo>
                  <a:pt x="1789310" y="1801795"/>
                </a:lnTo>
                <a:lnTo>
                  <a:pt x="1824685" y="1769008"/>
                </a:lnTo>
                <a:lnTo>
                  <a:pt x="1858504" y="1734713"/>
                </a:lnTo>
                <a:lnTo>
                  <a:pt x="1890390" y="1699319"/>
                </a:lnTo>
                <a:lnTo>
                  <a:pt x="1920344" y="1662889"/>
                </a:lnTo>
                <a:lnTo>
                  <a:pt x="1948365" y="1625490"/>
                </a:lnTo>
                <a:lnTo>
                  <a:pt x="1974454" y="1587186"/>
                </a:lnTo>
                <a:lnTo>
                  <a:pt x="1998611" y="1548040"/>
                </a:lnTo>
                <a:lnTo>
                  <a:pt x="2020834" y="1508119"/>
                </a:lnTo>
                <a:lnTo>
                  <a:pt x="2041126" y="1467486"/>
                </a:lnTo>
                <a:lnTo>
                  <a:pt x="2059485" y="1426207"/>
                </a:lnTo>
                <a:lnTo>
                  <a:pt x="2075911" y="1384345"/>
                </a:lnTo>
                <a:lnTo>
                  <a:pt x="2090405" y="1341966"/>
                </a:lnTo>
                <a:lnTo>
                  <a:pt x="2102966" y="1299135"/>
                </a:lnTo>
                <a:lnTo>
                  <a:pt x="2113595" y="1255915"/>
                </a:lnTo>
                <a:lnTo>
                  <a:pt x="2122291" y="1212372"/>
                </a:lnTo>
                <a:lnTo>
                  <a:pt x="2129055" y="1168571"/>
                </a:lnTo>
                <a:lnTo>
                  <a:pt x="2133886" y="1124575"/>
                </a:lnTo>
                <a:lnTo>
                  <a:pt x="2136785" y="1080450"/>
                </a:lnTo>
                <a:lnTo>
                  <a:pt x="2137751" y="1036261"/>
                </a:lnTo>
                <a:lnTo>
                  <a:pt x="2136785" y="992071"/>
                </a:lnTo>
                <a:lnTo>
                  <a:pt x="2133886" y="947946"/>
                </a:lnTo>
                <a:lnTo>
                  <a:pt x="2129055" y="903950"/>
                </a:lnTo>
                <a:lnTo>
                  <a:pt x="2122291" y="860149"/>
                </a:lnTo>
                <a:lnTo>
                  <a:pt x="2113595" y="816606"/>
                </a:lnTo>
                <a:lnTo>
                  <a:pt x="2102966" y="773386"/>
                </a:lnTo>
                <a:lnTo>
                  <a:pt x="2090405" y="730555"/>
                </a:lnTo>
                <a:lnTo>
                  <a:pt x="2075911" y="688176"/>
                </a:lnTo>
                <a:lnTo>
                  <a:pt x="2059485" y="646315"/>
                </a:lnTo>
                <a:lnTo>
                  <a:pt x="2041126" y="605035"/>
                </a:lnTo>
                <a:lnTo>
                  <a:pt x="2020834" y="564402"/>
                </a:lnTo>
                <a:lnTo>
                  <a:pt x="1998611" y="524481"/>
                </a:lnTo>
                <a:lnTo>
                  <a:pt x="1974454" y="485336"/>
                </a:lnTo>
                <a:lnTo>
                  <a:pt x="1948365" y="447031"/>
                </a:lnTo>
                <a:lnTo>
                  <a:pt x="1920344" y="409632"/>
                </a:lnTo>
                <a:lnTo>
                  <a:pt x="1890390" y="373203"/>
                </a:lnTo>
                <a:lnTo>
                  <a:pt x="1858504" y="337808"/>
                </a:lnTo>
                <a:lnTo>
                  <a:pt x="1824685" y="303513"/>
                </a:lnTo>
                <a:lnTo>
                  <a:pt x="1789310" y="270726"/>
                </a:lnTo>
                <a:lnTo>
                  <a:pt x="1752802" y="239813"/>
                </a:lnTo>
                <a:lnTo>
                  <a:pt x="1715226" y="210773"/>
                </a:lnTo>
                <a:lnTo>
                  <a:pt x="1676650" y="183607"/>
                </a:lnTo>
                <a:lnTo>
                  <a:pt x="1637140" y="158314"/>
                </a:lnTo>
                <a:lnTo>
                  <a:pt x="1596762" y="134895"/>
                </a:lnTo>
                <a:lnTo>
                  <a:pt x="1555585" y="113349"/>
                </a:lnTo>
                <a:lnTo>
                  <a:pt x="1513673" y="93677"/>
                </a:lnTo>
                <a:lnTo>
                  <a:pt x="1471094" y="75878"/>
                </a:lnTo>
                <a:lnTo>
                  <a:pt x="1427915" y="59953"/>
                </a:lnTo>
                <a:lnTo>
                  <a:pt x="1384203" y="45901"/>
                </a:lnTo>
                <a:lnTo>
                  <a:pt x="1340023" y="33723"/>
                </a:lnTo>
                <a:lnTo>
                  <a:pt x="1295443" y="23419"/>
                </a:lnTo>
                <a:lnTo>
                  <a:pt x="1250530" y="14988"/>
                </a:lnTo>
                <a:lnTo>
                  <a:pt x="1205350" y="8430"/>
                </a:lnTo>
                <a:lnTo>
                  <a:pt x="1159969" y="3747"/>
                </a:lnTo>
                <a:lnTo>
                  <a:pt x="1114456" y="936"/>
                </a:lnTo>
                <a:lnTo>
                  <a:pt x="1068875" y="0"/>
                </a:lnTo>
                <a:close/>
              </a:path>
            </a:pathLst>
          </a:custGeom>
          <a:solidFill>
            <a:srgbClr val="E23F2A"/>
          </a:solidFill>
        </p:spPr>
        <p:txBody>
          <a:bodyPr wrap="square" lIns="0" tIns="0" rIns="0" bIns="0" rtlCol="0"/>
          <a:lstStyle/>
          <a:p>
            <a:endParaRPr sz="1200"/>
          </a:p>
        </p:txBody>
      </p:sp>
      <p:sp>
        <p:nvSpPr>
          <p:cNvPr id="21" name="object 21"/>
          <p:cNvSpPr txBox="1"/>
          <p:nvPr/>
        </p:nvSpPr>
        <p:spPr>
          <a:xfrm>
            <a:off x="5071137" y="5031114"/>
            <a:ext cx="743131" cy="419850"/>
          </a:xfrm>
          <a:prstGeom prst="rect">
            <a:avLst/>
          </a:prstGeom>
        </p:spPr>
        <p:txBody>
          <a:bodyPr vert="horz" wrap="square" lIns="0" tIns="5199" rIns="0" bIns="0" rtlCol="0">
            <a:spAutoFit/>
          </a:bodyPr>
          <a:lstStyle/>
          <a:p>
            <a:pPr marL="5776" marR="2310" indent="182809">
              <a:lnSpc>
                <a:spcPct val="113599"/>
              </a:lnSpc>
              <a:spcBef>
                <a:spcPts val="41"/>
              </a:spcBef>
            </a:pPr>
            <a:r>
              <a:rPr sz="1200" spc="-9" dirty="0">
                <a:solidFill>
                  <a:srgbClr val="FFFFFF"/>
                </a:solidFill>
                <a:latin typeface="Courier New"/>
                <a:cs typeface="Courier New"/>
              </a:rPr>
              <a:t>Loss </a:t>
            </a:r>
            <a:r>
              <a:rPr sz="1200" spc="-5" dirty="0">
                <a:solidFill>
                  <a:srgbClr val="FFFFFF"/>
                </a:solidFill>
                <a:latin typeface="Courier New"/>
                <a:cs typeface="Courier New"/>
              </a:rPr>
              <a:t>Function</a:t>
            </a:r>
            <a:endParaRPr sz="1200">
              <a:latin typeface="Courier New"/>
              <a:cs typeface="Courier New"/>
            </a:endParaRPr>
          </a:p>
        </p:txBody>
      </p:sp>
      <p:grpSp>
        <p:nvGrpSpPr>
          <p:cNvPr id="22" name="object 22"/>
          <p:cNvGrpSpPr/>
          <p:nvPr/>
        </p:nvGrpSpPr>
        <p:grpSpPr>
          <a:xfrm>
            <a:off x="5419824" y="4253730"/>
            <a:ext cx="45922" cy="414455"/>
            <a:chOff x="12462626" y="6368766"/>
            <a:chExt cx="100965" cy="911225"/>
          </a:xfrm>
        </p:grpSpPr>
        <p:sp>
          <p:nvSpPr>
            <p:cNvPr id="23" name="object 23"/>
            <p:cNvSpPr/>
            <p:nvPr/>
          </p:nvSpPr>
          <p:spPr>
            <a:xfrm>
              <a:off x="12512886" y="6368766"/>
              <a:ext cx="0" cy="821055"/>
            </a:xfrm>
            <a:custGeom>
              <a:avLst/>
              <a:gdLst/>
              <a:ahLst/>
              <a:cxnLst/>
              <a:rect l="l" t="t" r="r" b="b"/>
              <a:pathLst>
                <a:path h="821054">
                  <a:moveTo>
                    <a:pt x="0" y="0"/>
                  </a:moveTo>
                  <a:lnTo>
                    <a:pt x="0" y="810446"/>
                  </a:lnTo>
                  <a:lnTo>
                    <a:pt x="0" y="820917"/>
                  </a:lnTo>
                </a:path>
              </a:pathLst>
            </a:custGeom>
            <a:ln w="20941">
              <a:solidFill>
                <a:srgbClr val="000000"/>
              </a:solidFill>
            </a:ln>
          </p:spPr>
          <p:txBody>
            <a:bodyPr wrap="square" lIns="0" tIns="0" rIns="0" bIns="0" rtlCol="0"/>
            <a:lstStyle/>
            <a:p>
              <a:endParaRPr sz="1200"/>
            </a:p>
          </p:txBody>
        </p:sp>
        <p:sp>
          <p:nvSpPr>
            <p:cNvPr id="24" name="object 24"/>
            <p:cNvSpPr/>
            <p:nvPr/>
          </p:nvSpPr>
          <p:spPr>
            <a:xfrm>
              <a:off x="12462626" y="7179212"/>
              <a:ext cx="100965" cy="100965"/>
            </a:xfrm>
            <a:custGeom>
              <a:avLst/>
              <a:gdLst/>
              <a:ahLst/>
              <a:cxnLst/>
              <a:rect l="l" t="t" r="r" b="b"/>
              <a:pathLst>
                <a:path w="100965" h="100965">
                  <a:moveTo>
                    <a:pt x="100520" y="0"/>
                  </a:moveTo>
                  <a:lnTo>
                    <a:pt x="0" y="0"/>
                  </a:lnTo>
                  <a:lnTo>
                    <a:pt x="50260" y="100520"/>
                  </a:lnTo>
                  <a:lnTo>
                    <a:pt x="100520" y="0"/>
                  </a:lnTo>
                  <a:close/>
                </a:path>
              </a:pathLst>
            </a:custGeom>
            <a:solidFill>
              <a:srgbClr val="000000"/>
            </a:solidFill>
          </p:spPr>
          <p:txBody>
            <a:bodyPr wrap="square" lIns="0" tIns="0" rIns="0" bIns="0" rtlCol="0"/>
            <a:lstStyle/>
            <a:p>
              <a:endParaRPr sz="1200"/>
            </a:p>
          </p:txBody>
        </p:sp>
      </p:grpSp>
      <p:grpSp>
        <p:nvGrpSpPr>
          <p:cNvPr id="25" name="object 25"/>
          <p:cNvGrpSpPr/>
          <p:nvPr/>
        </p:nvGrpSpPr>
        <p:grpSpPr>
          <a:xfrm>
            <a:off x="6100998" y="5231813"/>
            <a:ext cx="734755" cy="45922"/>
            <a:chOff x="13960265" y="8519190"/>
            <a:chExt cx="1615440" cy="100965"/>
          </a:xfrm>
        </p:grpSpPr>
        <p:sp>
          <p:nvSpPr>
            <p:cNvPr id="26" name="object 26"/>
            <p:cNvSpPr/>
            <p:nvPr/>
          </p:nvSpPr>
          <p:spPr>
            <a:xfrm>
              <a:off x="13960265" y="8569450"/>
              <a:ext cx="1525905" cy="0"/>
            </a:xfrm>
            <a:custGeom>
              <a:avLst/>
              <a:gdLst/>
              <a:ahLst/>
              <a:cxnLst/>
              <a:rect l="l" t="t" r="r" b="b"/>
              <a:pathLst>
                <a:path w="1525905">
                  <a:moveTo>
                    <a:pt x="0" y="0"/>
                  </a:moveTo>
                  <a:lnTo>
                    <a:pt x="1514909" y="0"/>
                  </a:lnTo>
                  <a:lnTo>
                    <a:pt x="1525380" y="0"/>
                  </a:lnTo>
                </a:path>
              </a:pathLst>
            </a:custGeom>
            <a:ln w="20941">
              <a:solidFill>
                <a:srgbClr val="000000"/>
              </a:solidFill>
            </a:ln>
          </p:spPr>
          <p:txBody>
            <a:bodyPr wrap="square" lIns="0" tIns="0" rIns="0" bIns="0" rtlCol="0"/>
            <a:lstStyle/>
            <a:p>
              <a:endParaRPr sz="1200"/>
            </a:p>
          </p:txBody>
        </p:sp>
        <p:sp>
          <p:nvSpPr>
            <p:cNvPr id="27" name="object 27"/>
            <p:cNvSpPr/>
            <p:nvPr/>
          </p:nvSpPr>
          <p:spPr>
            <a:xfrm>
              <a:off x="15475182" y="8519190"/>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sz="1200"/>
            </a:p>
          </p:txBody>
        </p:sp>
      </p:grpSp>
      <p:sp>
        <p:nvSpPr>
          <p:cNvPr id="28" name="object 28"/>
          <p:cNvSpPr/>
          <p:nvPr/>
        </p:nvSpPr>
        <p:spPr>
          <a:xfrm>
            <a:off x="7007908" y="5016548"/>
            <a:ext cx="1128703" cy="476262"/>
          </a:xfrm>
          <a:custGeom>
            <a:avLst/>
            <a:gdLst/>
            <a:ahLst/>
            <a:cxnLst/>
            <a:rect l="l" t="t" r="r" b="b"/>
            <a:pathLst>
              <a:path w="2481580" h="1047115">
                <a:moveTo>
                  <a:pt x="2241073" y="0"/>
                </a:moveTo>
                <a:lnTo>
                  <a:pt x="240097" y="0"/>
                </a:lnTo>
                <a:lnTo>
                  <a:pt x="192318" y="183"/>
                </a:lnTo>
                <a:lnTo>
                  <a:pt x="153788" y="1470"/>
                </a:lnTo>
                <a:lnTo>
                  <a:pt x="99190" y="11766"/>
                </a:lnTo>
                <a:lnTo>
                  <a:pt x="45789" y="45785"/>
                </a:lnTo>
                <a:lnTo>
                  <a:pt x="11769" y="99184"/>
                </a:lnTo>
                <a:lnTo>
                  <a:pt x="1471" y="153788"/>
                </a:lnTo>
                <a:lnTo>
                  <a:pt x="183" y="192319"/>
                </a:lnTo>
                <a:lnTo>
                  <a:pt x="0" y="240097"/>
                </a:lnTo>
                <a:lnTo>
                  <a:pt x="0" y="806991"/>
                </a:lnTo>
                <a:lnTo>
                  <a:pt x="183" y="854769"/>
                </a:lnTo>
                <a:lnTo>
                  <a:pt x="1471" y="893300"/>
                </a:lnTo>
                <a:lnTo>
                  <a:pt x="11769" y="947904"/>
                </a:lnTo>
                <a:lnTo>
                  <a:pt x="45789" y="1001303"/>
                </a:lnTo>
                <a:lnTo>
                  <a:pt x="99190" y="1035322"/>
                </a:lnTo>
                <a:lnTo>
                  <a:pt x="153788" y="1045617"/>
                </a:lnTo>
                <a:lnTo>
                  <a:pt x="192318" y="1046904"/>
                </a:lnTo>
                <a:lnTo>
                  <a:pt x="240097" y="1047088"/>
                </a:lnTo>
                <a:lnTo>
                  <a:pt x="2241073" y="1047088"/>
                </a:lnTo>
                <a:lnTo>
                  <a:pt x="2288852" y="1046904"/>
                </a:lnTo>
                <a:lnTo>
                  <a:pt x="2327383" y="1045617"/>
                </a:lnTo>
                <a:lnTo>
                  <a:pt x="2381990" y="1035322"/>
                </a:lnTo>
                <a:lnTo>
                  <a:pt x="2435386" y="1001303"/>
                </a:lnTo>
                <a:lnTo>
                  <a:pt x="2469401" y="947904"/>
                </a:lnTo>
                <a:lnTo>
                  <a:pt x="2479699" y="893300"/>
                </a:lnTo>
                <a:lnTo>
                  <a:pt x="2480986" y="854769"/>
                </a:lnTo>
                <a:lnTo>
                  <a:pt x="2481170" y="806991"/>
                </a:lnTo>
                <a:lnTo>
                  <a:pt x="2481170" y="240097"/>
                </a:lnTo>
                <a:lnTo>
                  <a:pt x="2480986" y="192319"/>
                </a:lnTo>
                <a:lnTo>
                  <a:pt x="2479699" y="153788"/>
                </a:lnTo>
                <a:lnTo>
                  <a:pt x="2469401" y="99184"/>
                </a:lnTo>
                <a:lnTo>
                  <a:pt x="2435386" y="45785"/>
                </a:lnTo>
                <a:lnTo>
                  <a:pt x="2381990" y="11766"/>
                </a:lnTo>
                <a:lnTo>
                  <a:pt x="2327383" y="1470"/>
                </a:lnTo>
                <a:lnTo>
                  <a:pt x="2288852" y="183"/>
                </a:lnTo>
                <a:lnTo>
                  <a:pt x="2241073" y="0"/>
                </a:lnTo>
                <a:close/>
              </a:path>
            </a:pathLst>
          </a:custGeom>
          <a:solidFill>
            <a:srgbClr val="929292"/>
          </a:solidFill>
        </p:spPr>
        <p:txBody>
          <a:bodyPr wrap="square" lIns="0" tIns="0" rIns="0" bIns="0" rtlCol="0"/>
          <a:lstStyle/>
          <a:p>
            <a:endParaRPr sz="1200"/>
          </a:p>
        </p:txBody>
      </p:sp>
      <p:sp>
        <p:nvSpPr>
          <p:cNvPr id="29" name="object 29"/>
          <p:cNvSpPr txBox="1"/>
          <p:nvPr/>
        </p:nvSpPr>
        <p:spPr>
          <a:xfrm>
            <a:off x="7383531" y="5153169"/>
            <a:ext cx="377486" cy="192540"/>
          </a:xfrm>
          <a:prstGeom prst="rect">
            <a:avLst/>
          </a:prstGeom>
        </p:spPr>
        <p:txBody>
          <a:bodyPr vert="horz" wrap="square" lIns="0" tIns="7798" rIns="0" bIns="0" rtlCol="0">
            <a:spAutoFit/>
          </a:bodyPr>
          <a:lstStyle/>
          <a:p>
            <a:pPr marL="5776">
              <a:spcBef>
                <a:spcPts val="61"/>
              </a:spcBef>
            </a:pPr>
            <a:r>
              <a:rPr sz="1200" spc="-9" dirty="0">
                <a:solidFill>
                  <a:srgbClr val="FFFFFF"/>
                </a:solidFill>
                <a:latin typeface="Courier New"/>
                <a:cs typeface="Courier New"/>
              </a:rPr>
              <a:t>Loss</a:t>
            </a:r>
            <a:endParaRPr sz="1200">
              <a:latin typeface="Courier New"/>
              <a:cs typeface="Courier New"/>
            </a:endParaRPr>
          </a:p>
        </p:txBody>
      </p:sp>
      <p:grpSp>
        <p:nvGrpSpPr>
          <p:cNvPr id="30" name="object 30"/>
          <p:cNvGrpSpPr/>
          <p:nvPr/>
        </p:nvGrpSpPr>
        <p:grpSpPr>
          <a:xfrm>
            <a:off x="3091628" y="2431102"/>
            <a:ext cx="4476979" cy="2432431"/>
            <a:chOff x="7343830" y="2361515"/>
            <a:chExt cx="9843135" cy="5347970"/>
          </a:xfrm>
        </p:grpSpPr>
        <p:sp>
          <p:nvSpPr>
            <p:cNvPr id="31" name="object 31"/>
            <p:cNvSpPr/>
            <p:nvPr/>
          </p:nvSpPr>
          <p:spPr>
            <a:xfrm>
              <a:off x="17173382" y="2883624"/>
              <a:ext cx="0" cy="4826000"/>
            </a:xfrm>
            <a:custGeom>
              <a:avLst/>
              <a:gdLst/>
              <a:ahLst/>
              <a:cxnLst/>
              <a:rect l="l" t="t" r="r" b="b"/>
              <a:pathLst>
                <a:path h="4826000">
                  <a:moveTo>
                    <a:pt x="0" y="4825475"/>
                  </a:moveTo>
                  <a:lnTo>
                    <a:pt x="0" y="0"/>
                  </a:lnTo>
                </a:path>
              </a:pathLst>
            </a:custGeom>
            <a:ln w="20941">
              <a:solidFill>
                <a:srgbClr val="000000"/>
              </a:solidFill>
            </a:ln>
          </p:spPr>
          <p:txBody>
            <a:bodyPr wrap="square" lIns="0" tIns="0" rIns="0" bIns="0" rtlCol="0"/>
            <a:lstStyle/>
            <a:p>
              <a:endParaRPr sz="1200"/>
            </a:p>
          </p:txBody>
        </p:sp>
        <p:sp>
          <p:nvSpPr>
            <p:cNvPr id="32" name="object 32"/>
            <p:cNvSpPr/>
            <p:nvPr/>
          </p:nvSpPr>
          <p:spPr>
            <a:xfrm>
              <a:off x="7403754" y="2885059"/>
              <a:ext cx="9783445" cy="0"/>
            </a:xfrm>
            <a:custGeom>
              <a:avLst/>
              <a:gdLst/>
              <a:ahLst/>
              <a:cxnLst/>
              <a:rect l="l" t="t" r="r" b="b"/>
              <a:pathLst>
                <a:path w="9783444">
                  <a:moveTo>
                    <a:pt x="0" y="0"/>
                  </a:moveTo>
                  <a:lnTo>
                    <a:pt x="9782875" y="0"/>
                  </a:lnTo>
                </a:path>
              </a:pathLst>
            </a:custGeom>
            <a:ln w="20941">
              <a:solidFill>
                <a:srgbClr val="000000"/>
              </a:solidFill>
            </a:ln>
          </p:spPr>
          <p:txBody>
            <a:bodyPr wrap="square" lIns="0" tIns="0" rIns="0" bIns="0" rtlCol="0"/>
            <a:lstStyle/>
            <a:p>
              <a:endParaRPr sz="1200"/>
            </a:p>
          </p:txBody>
        </p:sp>
        <p:sp>
          <p:nvSpPr>
            <p:cNvPr id="33" name="object 33"/>
            <p:cNvSpPr/>
            <p:nvPr/>
          </p:nvSpPr>
          <p:spPr>
            <a:xfrm>
              <a:off x="7394091" y="2873660"/>
              <a:ext cx="0" cy="1376045"/>
            </a:xfrm>
            <a:custGeom>
              <a:avLst/>
              <a:gdLst/>
              <a:ahLst/>
              <a:cxnLst/>
              <a:rect l="l" t="t" r="r" b="b"/>
              <a:pathLst>
                <a:path h="1376045">
                  <a:moveTo>
                    <a:pt x="0" y="0"/>
                  </a:moveTo>
                  <a:lnTo>
                    <a:pt x="0" y="1365403"/>
                  </a:lnTo>
                  <a:lnTo>
                    <a:pt x="0" y="1375874"/>
                  </a:lnTo>
                </a:path>
              </a:pathLst>
            </a:custGeom>
            <a:ln w="20941">
              <a:solidFill>
                <a:srgbClr val="000000"/>
              </a:solidFill>
            </a:ln>
          </p:spPr>
          <p:txBody>
            <a:bodyPr wrap="square" lIns="0" tIns="0" rIns="0" bIns="0" rtlCol="0"/>
            <a:lstStyle/>
            <a:p>
              <a:endParaRPr sz="1200"/>
            </a:p>
          </p:txBody>
        </p:sp>
        <p:sp>
          <p:nvSpPr>
            <p:cNvPr id="34" name="object 34"/>
            <p:cNvSpPr/>
            <p:nvPr/>
          </p:nvSpPr>
          <p:spPr>
            <a:xfrm>
              <a:off x="7343830" y="4239063"/>
              <a:ext cx="100965" cy="100965"/>
            </a:xfrm>
            <a:custGeom>
              <a:avLst/>
              <a:gdLst/>
              <a:ahLst/>
              <a:cxnLst/>
              <a:rect l="l" t="t" r="r" b="b"/>
              <a:pathLst>
                <a:path w="100965" h="100964">
                  <a:moveTo>
                    <a:pt x="100520" y="0"/>
                  </a:moveTo>
                  <a:lnTo>
                    <a:pt x="0" y="0"/>
                  </a:lnTo>
                  <a:lnTo>
                    <a:pt x="50260" y="100520"/>
                  </a:lnTo>
                  <a:lnTo>
                    <a:pt x="100520" y="0"/>
                  </a:lnTo>
                  <a:close/>
                </a:path>
              </a:pathLst>
            </a:custGeom>
            <a:solidFill>
              <a:srgbClr val="000000"/>
            </a:solidFill>
          </p:spPr>
          <p:txBody>
            <a:bodyPr wrap="square" lIns="0" tIns="0" rIns="0" bIns="0" rtlCol="0"/>
            <a:lstStyle/>
            <a:p>
              <a:endParaRPr sz="1200"/>
            </a:p>
          </p:txBody>
        </p:sp>
        <p:sp>
          <p:nvSpPr>
            <p:cNvPr id="35" name="object 35"/>
            <p:cNvSpPr/>
            <p:nvPr/>
          </p:nvSpPr>
          <p:spPr>
            <a:xfrm>
              <a:off x="11515429" y="2361515"/>
              <a:ext cx="4317365" cy="1047115"/>
            </a:xfrm>
            <a:custGeom>
              <a:avLst/>
              <a:gdLst/>
              <a:ahLst/>
              <a:cxnLst/>
              <a:rect l="l" t="t" r="r" b="b"/>
              <a:pathLst>
                <a:path w="4317365" h="1047114">
                  <a:moveTo>
                    <a:pt x="4076922" y="0"/>
                  </a:moveTo>
                  <a:lnTo>
                    <a:pt x="240097" y="0"/>
                  </a:lnTo>
                  <a:lnTo>
                    <a:pt x="192318" y="183"/>
                  </a:lnTo>
                  <a:lnTo>
                    <a:pt x="153787" y="1470"/>
                  </a:lnTo>
                  <a:lnTo>
                    <a:pt x="99180" y="11765"/>
                  </a:lnTo>
                  <a:lnTo>
                    <a:pt x="45778" y="45784"/>
                  </a:lnTo>
                  <a:lnTo>
                    <a:pt x="11758" y="99184"/>
                  </a:lnTo>
                  <a:lnTo>
                    <a:pt x="1469" y="153787"/>
                  </a:lnTo>
                  <a:lnTo>
                    <a:pt x="183" y="192318"/>
                  </a:lnTo>
                  <a:lnTo>
                    <a:pt x="0" y="240096"/>
                  </a:lnTo>
                  <a:lnTo>
                    <a:pt x="0" y="806991"/>
                  </a:lnTo>
                  <a:lnTo>
                    <a:pt x="183" y="854769"/>
                  </a:lnTo>
                  <a:lnTo>
                    <a:pt x="1469" y="893299"/>
                  </a:lnTo>
                  <a:lnTo>
                    <a:pt x="11758" y="947903"/>
                  </a:lnTo>
                  <a:lnTo>
                    <a:pt x="45778" y="1001303"/>
                  </a:lnTo>
                  <a:lnTo>
                    <a:pt x="99180" y="1035322"/>
                  </a:lnTo>
                  <a:lnTo>
                    <a:pt x="153787" y="1045617"/>
                  </a:lnTo>
                  <a:lnTo>
                    <a:pt x="192318" y="1046904"/>
                  </a:lnTo>
                  <a:lnTo>
                    <a:pt x="240097" y="1047088"/>
                  </a:lnTo>
                  <a:lnTo>
                    <a:pt x="4076922" y="1047088"/>
                  </a:lnTo>
                  <a:lnTo>
                    <a:pt x="4124701" y="1046904"/>
                  </a:lnTo>
                  <a:lnTo>
                    <a:pt x="4163231" y="1045617"/>
                  </a:lnTo>
                  <a:lnTo>
                    <a:pt x="4217829" y="1035322"/>
                  </a:lnTo>
                  <a:lnTo>
                    <a:pt x="4271235" y="1001303"/>
                  </a:lnTo>
                  <a:lnTo>
                    <a:pt x="4305251" y="947903"/>
                  </a:lnTo>
                  <a:lnTo>
                    <a:pt x="4315549" y="893299"/>
                  </a:lnTo>
                  <a:lnTo>
                    <a:pt x="4316836" y="854769"/>
                  </a:lnTo>
                  <a:lnTo>
                    <a:pt x="4317020" y="806991"/>
                  </a:lnTo>
                  <a:lnTo>
                    <a:pt x="4317020" y="240096"/>
                  </a:lnTo>
                  <a:lnTo>
                    <a:pt x="4316836" y="192318"/>
                  </a:lnTo>
                  <a:lnTo>
                    <a:pt x="4315549" y="153787"/>
                  </a:lnTo>
                  <a:lnTo>
                    <a:pt x="4305251" y="99184"/>
                  </a:lnTo>
                  <a:lnTo>
                    <a:pt x="4271235" y="45784"/>
                  </a:lnTo>
                  <a:lnTo>
                    <a:pt x="4217829" y="11765"/>
                  </a:lnTo>
                  <a:lnTo>
                    <a:pt x="4163231" y="1470"/>
                  </a:lnTo>
                  <a:lnTo>
                    <a:pt x="4124701" y="183"/>
                  </a:lnTo>
                  <a:lnTo>
                    <a:pt x="4076922" y="0"/>
                  </a:lnTo>
                  <a:close/>
                </a:path>
              </a:pathLst>
            </a:custGeom>
            <a:solidFill>
              <a:srgbClr val="3C7DEC"/>
            </a:solidFill>
          </p:spPr>
          <p:txBody>
            <a:bodyPr wrap="square" lIns="0" tIns="0" rIns="0" bIns="0" rtlCol="0"/>
            <a:lstStyle/>
            <a:p>
              <a:endParaRPr sz="1200"/>
            </a:p>
          </p:txBody>
        </p:sp>
      </p:grpSp>
      <p:sp>
        <p:nvSpPr>
          <p:cNvPr id="36" name="object 36"/>
          <p:cNvSpPr txBox="1"/>
          <p:nvPr/>
        </p:nvSpPr>
        <p:spPr>
          <a:xfrm>
            <a:off x="5187738" y="2567723"/>
            <a:ext cx="1820167" cy="192540"/>
          </a:xfrm>
          <a:prstGeom prst="rect">
            <a:avLst/>
          </a:prstGeom>
        </p:spPr>
        <p:txBody>
          <a:bodyPr vert="horz" wrap="square" lIns="0" tIns="7798" rIns="0" bIns="0" rtlCol="0">
            <a:spAutoFit/>
          </a:bodyPr>
          <a:lstStyle/>
          <a:p>
            <a:pPr marL="5776">
              <a:spcBef>
                <a:spcPts val="61"/>
              </a:spcBef>
            </a:pPr>
            <a:r>
              <a:rPr sz="1200" dirty="0">
                <a:solidFill>
                  <a:srgbClr val="FFFFFF"/>
                </a:solidFill>
                <a:latin typeface="Courier New"/>
                <a:cs typeface="Courier New"/>
              </a:rPr>
              <a:t>Optimization</a:t>
            </a:r>
            <a:r>
              <a:rPr sz="1200" spc="93" dirty="0">
                <a:solidFill>
                  <a:srgbClr val="FFFFFF"/>
                </a:solidFill>
                <a:latin typeface="Courier New"/>
                <a:cs typeface="Courier New"/>
              </a:rPr>
              <a:t> </a:t>
            </a:r>
            <a:r>
              <a:rPr sz="1200" spc="-9" dirty="0">
                <a:solidFill>
                  <a:srgbClr val="FFFFFF"/>
                </a:solidFill>
                <a:latin typeface="Courier New"/>
                <a:cs typeface="Courier New"/>
              </a:rPr>
              <a:t>Algo</a:t>
            </a:r>
            <a:endParaRPr sz="1200" dirty="0">
              <a:latin typeface="Courier New"/>
              <a:cs typeface="Courier New"/>
            </a:endParaRPr>
          </a:p>
        </p:txBody>
      </p:sp>
      <p:sp>
        <p:nvSpPr>
          <p:cNvPr id="37" name="object 37"/>
          <p:cNvSpPr txBox="1"/>
          <p:nvPr/>
        </p:nvSpPr>
        <p:spPr>
          <a:xfrm>
            <a:off x="1449605" y="3685417"/>
            <a:ext cx="804765" cy="191956"/>
          </a:xfrm>
          <a:prstGeom prst="rect">
            <a:avLst/>
          </a:prstGeom>
        </p:spPr>
        <p:txBody>
          <a:bodyPr vert="horz" wrap="square" lIns="0" tIns="7220" rIns="0" bIns="0" rtlCol="0">
            <a:spAutoFit/>
          </a:bodyPr>
          <a:lstStyle/>
          <a:p>
            <a:pPr marL="5776">
              <a:spcBef>
                <a:spcPts val="57"/>
              </a:spcBef>
            </a:pPr>
            <a:r>
              <a:rPr sz="1200" spc="-5" dirty="0">
                <a:latin typeface="Courier New"/>
                <a:cs typeface="Courier New"/>
              </a:rPr>
              <a:t>input</a:t>
            </a:r>
            <a:endParaRPr sz="1200">
              <a:latin typeface="Courier New"/>
              <a:cs typeface="Courier New"/>
            </a:endParaRPr>
          </a:p>
        </p:txBody>
      </p:sp>
      <p:sp>
        <p:nvSpPr>
          <p:cNvPr id="38" name="object 38"/>
          <p:cNvSpPr txBox="1"/>
          <p:nvPr/>
        </p:nvSpPr>
        <p:spPr>
          <a:xfrm>
            <a:off x="3035510" y="5035397"/>
            <a:ext cx="1040325" cy="376622"/>
          </a:xfrm>
          <a:prstGeom prst="rect">
            <a:avLst/>
          </a:prstGeom>
        </p:spPr>
        <p:txBody>
          <a:bodyPr vert="horz" wrap="square" lIns="0" tIns="7220" rIns="0" bIns="0" rtlCol="0">
            <a:spAutoFit/>
          </a:bodyPr>
          <a:lstStyle/>
          <a:p>
            <a:pPr marL="5776">
              <a:spcBef>
                <a:spcPts val="57"/>
              </a:spcBef>
            </a:pPr>
            <a:r>
              <a:rPr sz="1200" dirty="0">
                <a:latin typeface="Courier New"/>
                <a:cs typeface="Courier New"/>
              </a:rPr>
              <a:t>expected</a:t>
            </a:r>
            <a:r>
              <a:rPr sz="1200" spc="48" dirty="0">
                <a:latin typeface="Courier New"/>
                <a:cs typeface="Courier New"/>
              </a:rPr>
              <a:t> </a:t>
            </a:r>
            <a:r>
              <a:rPr sz="1200" spc="-5" dirty="0">
                <a:latin typeface="Courier New"/>
                <a:cs typeface="Courier New"/>
              </a:rPr>
              <a:t>output</a:t>
            </a:r>
            <a:endParaRPr sz="1200">
              <a:latin typeface="Courier New"/>
              <a:cs typeface="Courier New"/>
            </a:endParaRPr>
          </a:p>
        </p:txBody>
      </p:sp>
      <p:sp>
        <p:nvSpPr>
          <p:cNvPr id="40" name="Title 39">
            <a:extLst>
              <a:ext uri="{FF2B5EF4-FFF2-40B4-BE49-F238E27FC236}">
                <a16:creationId xmlns:a16="http://schemas.microsoft.com/office/drawing/2014/main" id="{CEDC533A-A963-435C-BFF4-8EB2C32DAD90}"/>
              </a:ext>
            </a:extLst>
          </p:cNvPr>
          <p:cNvSpPr>
            <a:spLocks noGrp="1"/>
          </p:cNvSpPr>
          <p:nvPr>
            <p:ph type="title"/>
          </p:nvPr>
        </p:nvSpPr>
        <p:spPr/>
        <p:txBody>
          <a:bodyPr/>
          <a:lstStyle/>
          <a:p>
            <a:r>
              <a:rPr lang="en-US" dirty="0"/>
              <a:t>Training the Linear Regression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CCDC-79B0-4D24-A9AC-2A4C029049FC}"/>
              </a:ext>
            </a:extLst>
          </p:cNvPr>
          <p:cNvSpPr>
            <a:spLocks noGrp="1"/>
          </p:cNvSpPr>
          <p:nvPr>
            <p:ph type="title"/>
          </p:nvPr>
        </p:nvSpPr>
        <p:spPr/>
        <p:txBody>
          <a:bodyPr/>
          <a:lstStyle/>
          <a:p>
            <a:r>
              <a:rPr lang="en-US" dirty="0"/>
              <a:t>Training the Linear Regression</a:t>
            </a:r>
            <a:endParaRPr lang="en-IN" dirty="0"/>
          </a:p>
        </p:txBody>
      </p:sp>
      <p:sp>
        <p:nvSpPr>
          <p:cNvPr id="3" name="Date Placeholder 2">
            <a:extLst>
              <a:ext uri="{FF2B5EF4-FFF2-40B4-BE49-F238E27FC236}">
                <a16:creationId xmlns:a16="http://schemas.microsoft.com/office/drawing/2014/main" id="{DEFDE136-4C83-4B66-85A3-982CEA3E7053}"/>
              </a:ext>
            </a:extLst>
          </p:cNvPr>
          <p:cNvSpPr>
            <a:spLocks noGrp="1"/>
          </p:cNvSpPr>
          <p:nvPr>
            <p:ph type="dt" sz="half" idx="10"/>
          </p:nvPr>
        </p:nvSpPr>
        <p:spPr/>
        <p:txBody>
          <a:bodyPr/>
          <a:lstStyle/>
          <a:p>
            <a:fld id="{8BB23E9E-AD53-4BF1-A296-95AD63EDE88B}" type="datetime1">
              <a:rPr lang="en-US" smtClean="0"/>
              <a:t>1/9/2025</a:t>
            </a:fld>
            <a:endParaRPr lang="en-US" dirty="0"/>
          </a:p>
        </p:txBody>
      </p:sp>
      <p:sp>
        <p:nvSpPr>
          <p:cNvPr id="4" name="Footer Placeholder 3">
            <a:extLst>
              <a:ext uri="{FF2B5EF4-FFF2-40B4-BE49-F238E27FC236}">
                <a16:creationId xmlns:a16="http://schemas.microsoft.com/office/drawing/2014/main" id="{5E39C6D6-BAD0-4E7B-8B76-A6975D520CED}"/>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6A120C04-8B8C-45FF-9DE8-4CC2ACEB5A03}"/>
              </a:ext>
            </a:extLst>
          </p:cNvPr>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6" name="Content Placeholder 5">
            <a:extLst>
              <a:ext uri="{FF2B5EF4-FFF2-40B4-BE49-F238E27FC236}">
                <a16:creationId xmlns:a16="http://schemas.microsoft.com/office/drawing/2014/main" id="{B2FAC8EA-ED43-4B8C-A16A-AADC698B272E}"/>
              </a:ext>
            </a:extLst>
          </p:cNvPr>
          <p:cNvSpPr>
            <a:spLocks noGrp="1"/>
          </p:cNvSpPr>
          <p:nvPr>
            <p:ph sz="quarter" idx="1"/>
          </p:nvPr>
        </p:nvSpPr>
        <p:spPr/>
        <p:txBody>
          <a:bodyPr>
            <a:normAutofit fontScale="92500" lnSpcReduction="20000"/>
          </a:bodyPr>
          <a:lstStyle/>
          <a:p>
            <a:r>
              <a:rPr lang="en-IN" dirty="0"/>
              <a:t>We train the linear regression algorithm with a method named Mean Squared Error (MSE). The goal of training is to find the weights w</a:t>
            </a:r>
            <a:r>
              <a:rPr lang="en-IN" baseline="-25000" dirty="0"/>
              <a:t>i</a:t>
            </a:r>
            <a:r>
              <a:rPr lang="en-IN" dirty="0"/>
              <a:t> in the linear equation y = w</a:t>
            </a:r>
            <a:r>
              <a:rPr lang="en-IN" baseline="-25000" dirty="0"/>
              <a:t>0</a:t>
            </a:r>
            <a:r>
              <a:rPr lang="en-IN" dirty="0"/>
              <a:t> + w</a:t>
            </a:r>
            <a:r>
              <a:rPr lang="en-IN" baseline="-25000" dirty="0"/>
              <a:t>1</a:t>
            </a:r>
            <a:r>
              <a:rPr lang="en-IN" dirty="0"/>
              <a:t>x.</a:t>
            </a:r>
          </a:p>
          <a:p>
            <a:r>
              <a:rPr lang="en-IN" dirty="0"/>
              <a:t>This has four main steps in machine learning:</a:t>
            </a:r>
          </a:p>
          <a:p>
            <a:r>
              <a:rPr lang="en-IN" dirty="0"/>
              <a:t>1. Random weight initialization. In practice, w</a:t>
            </a:r>
            <a:r>
              <a:rPr lang="en-IN" baseline="-25000" dirty="0"/>
              <a:t>0</a:t>
            </a:r>
            <a:r>
              <a:rPr lang="en-IN" dirty="0"/>
              <a:t> and w</a:t>
            </a:r>
            <a:r>
              <a:rPr lang="en-IN" baseline="-25000" dirty="0"/>
              <a:t>1</a:t>
            </a:r>
            <a:r>
              <a:rPr lang="en-IN" dirty="0"/>
              <a:t> are unknown at the beginning. The goal of the procedure is to find the appropriate values for these model parameters. To start the process, we set the values of the weights at random. </a:t>
            </a:r>
          </a:p>
          <a:p>
            <a:r>
              <a:rPr lang="en-IN" dirty="0"/>
              <a:t>2. Input the initialized weights into the linear equation and generate a prediction for each observation point. To continue with the example that we’ve already used:                          </a:t>
            </a:r>
          </a:p>
          <a:p>
            <a:endParaRPr lang="en-IN" dirty="0"/>
          </a:p>
        </p:txBody>
      </p:sp>
    </p:spTree>
    <p:extLst>
      <p:ext uri="{BB962C8B-B14F-4D97-AF65-F5344CB8AC3E}">
        <p14:creationId xmlns:p14="http://schemas.microsoft.com/office/powerpoint/2010/main" val="253673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7BE5-22F7-4181-BEE4-322C1E4B8D55}"/>
              </a:ext>
            </a:extLst>
          </p:cNvPr>
          <p:cNvSpPr>
            <a:spLocks noGrp="1"/>
          </p:cNvSpPr>
          <p:nvPr>
            <p:ph type="title"/>
          </p:nvPr>
        </p:nvSpPr>
        <p:spPr/>
        <p:txBody>
          <a:bodyPr/>
          <a:lstStyle/>
          <a:p>
            <a:r>
              <a:rPr lang="en-US" dirty="0"/>
              <a:t>Training the Linear Regression</a:t>
            </a:r>
            <a:endParaRPr lang="en-IN" dirty="0"/>
          </a:p>
        </p:txBody>
      </p:sp>
      <p:sp>
        <p:nvSpPr>
          <p:cNvPr id="3" name="Date Placeholder 2">
            <a:extLst>
              <a:ext uri="{FF2B5EF4-FFF2-40B4-BE49-F238E27FC236}">
                <a16:creationId xmlns:a16="http://schemas.microsoft.com/office/drawing/2014/main" id="{788747A6-0558-401F-9791-00AA1C664B18}"/>
              </a:ext>
            </a:extLst>
          </p:cNvPr>
          <p:cNvSpPr>
            <a:spLocks noGrp="1"/>
          </p:cNvSpPr>
          <p:nvPr>
            <p:ph type="dt" sz="half" idx="10"/>
          </p:nvPr>
        </p:nvSpPr>
        <p:spPr/>
        <p:txBody>
          <a:bodyPr/>
          <a:lstStyle/>
          <a:p>
            <a:fld id="{C3A92572-F5C5-4195-88C7-C3C3014CB1F8}" type="datetime1">
              <a:rPr lang="en-US" smtClean="0"/>
              <a:t>1/9/2025</a:t>
            </a:fld>
            <a:endParaRPr lang="en-US" dirty="0"/>
          </a:p>
        </p:txBody>
      </p:sp>
      <p:sp>
        <p:nvSpPr>
          <p:cNvPr id="4" name="Footer Placeholder 3">
            <a:extLst>
              <a:ext uri="{FF2B5EF4-FFF2-40B4-BE49-F238E27FC236}">
                <a16:creationId xmlns:a16="http://schemas.microsoft.com/office/drawing/2014/main" id="{3E29E257-CF35-43F8-B322-3BA499C6273A}"/>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D964E1B4-EE9B-42E4-BEF3-F29084B289B4}"/>
              </a:ext>
            </a:extLst>
          </p:cNvPr>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6" name="Content Placeholder 5">
            <a:extLst>
              <a:ext uri="{FF2B5EF4-FFF2-40B4-BE49-F238E27FC236}">
                <a16:creationId xmlns:a16="http://schemas.microsoft.com/office/drawing/2014/main" id="{3170D822-4E5B-4325-A9D9-7A167368BE17}"/>
              </a:ext>
            </a:extLst>
          </p:cNvPr>
          <p:cNvSpPr>
            <a:spLocks noGrp="1"/>
          </p:cNvSpPr>
          <p:nvPr>
            <p:ph sz="quarter" idx="1"/>
          </p:nvPr>
        </p:nvSpPr>
        <p:spPr/>
        <p:txBody>
          <a:bodyPr/>
          <a:lstStyle/>
          <a:p>
            <a:pPr marL="0" indent="0">
              <a:buNone/>
            </a:pPr>
            <a:endParaRPr lang="en-US" sz="2400" dirty="0"/>
          </a:p>
          <a:p>
            <a:pPr marL="0" indent="0">
              <a:buNone/>
            </a:pPr>
            <a:r>
              <a:rPr lang="en-US" sz="2400" dirty="0"/>
              <a:t>3. </a:t>
            </a:r>
            <a:r>
              <a:rPr lang="en-IN" sz="2400" dirty="0"/>
              <a:t>Calculate the MSE</a:t>
            </a:r>
          </a:p>
          <a:p>
            <a:pPr marL="0" indent="0">
              <a:buNone/>
            </a:pPr>
            <a:r>
              <a:rPr lang="en-IN" sz="2400" dirty="0"/>
              <a:t>We obtain residuals by calculating actual values - predicted values for each observation. We square the residuals. And we sum the residues</a:t>
            </a:r>
          </a:p>
          <a:p>
            <a:pPr marL="0" indent="0">
              <a:buNone/>
            </a:pPr>
            <a:endParaRPr lang="en-IN" sz="2400" dirty="0"/>
          </a:p>
          <a:p>
            <a:pPr marL="0" indent="0">
              <a:buNone/>
            </a:pPr>
            <a:r>
              <a:rPr lang="en-US" sz="2400" dirty="0"/>
              <a:t>4</a:t>
            </a:r>
            <a:r>
              <a:rPr lang="en-IN" sz="2400" dirty="0"/>
              <a:t>. </a:t>
            </a:r>
            <a:r>
              <a:rPr lang="en-IN" sz="2400" b="1" dirty="0"/>
              <a:t>Model parameter </a:t>
            </a:r>
            <a:r>
              <a:rPr lang="en-IN" sz="2400" dirty="0"/>
              <a:t>selection to minimize </a:t>
            </a:r>
            <a:r>
              <a:rPr lang="en-IN" sz="2400" b="1" dirty="0"/>
              <a:t>the error</a:t>
            </a:r>
            <a:r>
              <a:rPr lang="en-IN" sz="2400" dirty="0"/>
              <a:t>.</a:t>
            </a:r>
          </a:p>
          <a:p>
            <a:pPr marL="0" indent="0">
              <a:buNone/>
            </a:pPr>
            <a:r>
              <a:rPr lang="en-US" sz="2400" dirty="0"/>
              <a:t> </a:t>
            </a:r>
            <a:r>
              <a:rPr lang="en-IN" sz="2400" dirty="0"/>
              <a:t>  We find the best parameters for the linear model by defining a cost function and minimizing it </a:t>
            </a:r>
            <a:r>
              <a:rPr lang="en-IN" sz="2400" b="1" dirty="0"/>
              <a:t>via gradient descent. </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67646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63185" y="2929062"/>
            <a:ext cx="1340985" cy="942704"/>
          </a:xfrm>
          <a:custGeom>
            <a:avLst/>
            <a:gdLst/>
            <a:ahLst/>
            <a:cxnLst/>
            <a:rect l="l" t="t" r="r" b="b"/>
            <a:pathLst>
              <a:path w="2948304" h="2072640">
                <a:moveTo>
                  <a:pt x="2947958" y="0"/>
                </a:moveTo>
                <a:lnTo>
                  <a:pt x="0" y="0"/>
                </a:lnTo>
                <a:lnTo>
                  <a:pt x="0" y="2072522"/>
                </a:lnTo>
                <a:lnTo>
                  <a:pt x="2947958" y="2072522"/>
                </a:lnTo>
                <a:lnTo>
                  <a:pt x="2947958" y="0"/>
                </a:lnTo>
                <a:close/>
              </a:path>
            </a:pathLst>
          </a:custGeom>
          <a:solidFill>
            <a:srgbClr val="F0B500"/>
          </a:solidFill>
        </p:spPr>
        <p:txBody>
          <a:bodyPr wrap="square" lIns="0" tIns="0" rIns="0" bIns="0" rtlCol="0"/>
          <a:lstStyle/>
          <a:p>
            <a:endParaRPr sz="819"/>
          </a:p>
        </p:txBody>
      </p:sp>
      <p:sp>
        <p:nvSpPr>
          <p:cNvPr id="4" name="object 4"/>
          <p:cNvSpPr txBox="1"/>
          <p:nvPr/>
        </p:nvSpPr>
        <p:spPr>
          <a:xfrm>
            <a:off x="3070334" y="3301427"/>
            <a:ext cx="726668" cy="189783"/>
          </a:xfrm>
          <a:prstGeom prst="rect">
            <a:avLst/>
          </a:prstGeom>
        </p:spPr>
        <p:txBody>
          <a:bodyPr vert="horz" wrap="square" lIns="0" tIns="7798" rIns="0" bIns="0" rtlCol="0">
            <a:spAutoFit/>
          </a:bodyPr>
          <a:lstStyle/>
          <a:p>
            <a:pPr marL="5776">
              <a:spcBef>
                <a:spcPts val="61"/>
              </a:spcBef>
            </a:pPr>
            <a:r>
              <a:rPr sz="1182" i="1" dirty="0">
                <a:solidFill>
                  <a:srgbClr val="FFFFFF"/>
                </a:solidFill>
                <a:latin typeface="Times New Roman"/>
                <a:cs typeface="Times New Roman"/>
              </a:rPr>
              <a:t>R</a:t>
            </a:r>
            <a:r>
              <a:rPr sz="1182" i="1" spc="48" dirty="0">
                <a:solidFill>
                  <a:srgbClr val="FFFFFF"/>
                </a:solidFill>
                <a:latin typeface="Times New Roman"/>
                <a:cs typeface="Times New Roman"/>
              </a:rPr>
              <a:t> </a:t>
            </a:r>
            <a:r>
              <a:rPr sz="1182" spc="152" dirty="0">
                <a:solidFill>
                  <a:srgbClr val="FFFFFF"/>
                </a:solidFill>
                <a:latin typeface="Times New Roman"/>
                <a:cs typeface="Times New Roman"/>
              </a:rPr>
              <a:t>=</a:t>
            </a:r>
            <a:r>
              <a:rPr sz="1182" spc="48" dirty="0">
                <a:solidFill>
                  <a:srgbClr val="FFFFFF"/>
                </a:solidFill>
                <a:latin typeface="Times New Roman"/>
                <a:cs typeface="Times New Roman"/>
              </a:rPr>
              <a:t> </a:t>
            </a:r>
            <a:r>
              <a:rPr lang="el-GR" sz="1182" i="1" dirty="0">
                <a:solidFill>
                  <a:srgbClr val="FFFFFF"/>
                </a:solidFill>
                <a:latin typeface="Arial"/>
                <a:cs typeface="Arial"/>
              </a:rPr>
              <a:t>α</a:t>
            </a:r>
            <a:r>
              <a:rPr sz="1182" i="1" dirty="0">
                <a:solidFill>
                  <a:srgbClr val="FFFFFF"/>
                </a:solidFill>
                <a:latin typeface="Times New Roman"/>
                <a:cs typeface="Times New Roman"/>
              </a:rPr>
              <a:t>A</a:t>
            </a:r>
            <a:r>
              <a:rPr sz="1182" i="1" spc="-20" dirty="0">
                <a:solidFill>
                  <a:srgbClr val="FFFFFF"/>
                </a:solidFill>
                <a:latin typeface="Times New Roman"/>
                <a:cs typeface="Times New Roman"/>
              </a:rPr>
              <a:t> </a:t>
            </a:r>
            <a:r>
              <a:rPr sz="1182" spc="152" dirty="0">
                <a:solidFill>
                  <a:srgbClr val="FFFFFF"/>
                </a:solidFill>
                <a:latin typeface="Times New Roman"/>
                <a:cs typeface="Times New Roman"/>
              </a:rPr>
              <a:t>+</a:t>
            </a:r>
            <a:r>
              <a:rPr lang="en-IN" sz="1182" spc="-20" dirty="0">
                <a:solidFill>
                  <a:srgbClr val="FFFFFF"/>
                </a:solidFill>
                <a:latin typeface="Times New Roman"/>
                <a:cs typeface="Times New Roman"/>
              </a:rPr>
              <a:t> </a:t>
            </a:r>
            <a:r>
              <a:rPr lang="el-GR" sz="1182" i="1" spc="-23" dirty="0">
                <a:solidFill>
                  <a:srgbClr val="FFFFFF"/>
                </a:solidFill>
                <a:latin typeface="Arial"/>
                <a:cs typeface="Arial"/>
              </a:rPr>
              <a:t>β</a:t>
            </a:r>
            <a:endParaRPr sz="1182" dirty="0">
              <a:latin typeface="Arial"/>
              <a:cs typeface="Arial"/>
            </a:endParaRPr>
          </a:p>
        </p:txBody>
      </p:sp>
      <p:sp>
        <p:nvSpPr>
          <p:cNvPr id="5" name="object 5"/>
          <p:cNvSpPr/>
          <p:nvPr/>
        </p:nvSpPr>
        <p:spPr>
          <a:xfrm>
            <a:off x="644506" y="4171535"/>
            <a:ext cx="1873567" cy="888984"/>
          </a:xfrm>
          <a:custGeom>
            <a:avLst/>
            <a:gdLst/>
            <a:ahLst/>
            <a:cxnLst/>
            <a:rect l="l" t="t" r="r" b="b"/>
            <a:pathLst>
              <a:path w="4119245" h="1954529">
                <a:moveTo>
                  <a:pt x="4118685" y="0"/>
                </a:moveTo>
                <a:lnTo>
                  <a:pt x="884552" y="0"/>
                </a:lnTo>
                <a:lnTo>
                  <a:pt x="0" y="1954445"/>
                </a:lnTo>
                <a:lnTo>
                  <a:pt x="3234132" y="1954445"/>
                </a:lnTo>
                <a:lnTo>
                  <a:pt x="4118685" y="0"/>
                </a:lnTo>
                <a:close/>
              </a:path>
            </a:pathLst>
          </a:custGeom>
          <a:solidFill>
            <a:srgbClr val="2CA14A"/>
          </a:solidFill>
        </p:spPr>
        <p:txBody>
          <a:bodyPr wrap="square" lIns="0" tIns="0" rIns="0" bIns="0" rtlCol="0"/>
          <a:lstStyle/>
          <a:p>
            <a:endParaRPr sz="819"/>
          </a:p>
        </p:txBody>
      </p:sp>
      <p:sp>
        <p:nvSpPr>
          <p:cNvPr id="6" name="object 6"/>
          <p:cNvSpPr txBox="1"/>
          <p:nvPr/>
        </p:nvSpPr>
        <p:spPr>
          <a:xfrm>
            <a:off x="1026983" y="4391024"/>
            <a:ext cx="1200331" cy="413631"/>
          </a:xfrm>
          <a:prstGeom prst="rect">
            <a:avLst/>
          </a:prstGeom>
        </p:spPr>
        <p:txBody>
          <a:bodyPr vert="horz" wrap="square" lIns="0" tIns="5199" rIns="0" bIns="0" rtlCol="0">
            <a:spAutoFit/>
          </a:bodyPr>
          <a:lstStyle/>
          <a:p>
            <a:pPr marL="233060" marR="2310" indent="-227573">
              <a:lnSpc>
                <a:spcPct val="113599"/>
              </a:lnSpc>
              <a:spcBef>
                <a:spcPts val="41"/>
              </a:spcBef>
            </a:pPr>
            <a:r>
              <a:rPr sz="1182" dirty="0">
                <a:solidFill>
                  <a:srgbClr val="FFFFFF"/>
                </a:solidFill>
                <a:latin typeface="Courier New"/>
                <a:cs typeface="Courier New"/>
              </a:rPr>
              <a:t>(No</a:t>
            </a:r>
            <a:r>
              <a:rPr sz="1182" spc="25" dirty="0">
                <a:solidFill>
                  <a:srgbClr val="FFFFFF"/>
                </a:solidFill>
                <a:latin typeface="Courier New"/>
                <a:cs typeface="Courier New"/>
              </a:rPr>
              <a:t> </a:t>
            </a:r>
            <a:r>
              <a:rPr sz="1182" dirty="0">
                <a:solidFill>
                  <a:srgbClr val="FFFFFF"/>
                </a:solidFill>
                <a:latin typeface="Courier New"/>
                <a:cs typeface="Courier New"/>
              </a:rPr>
              <a:t>of</a:t>
            </a:r>
            <a:r>
              <a:rPr sz="1182" spc="27" dirty="0">
                <a:solidFill>
                  <a:srgbClr val="FFFFFF"/>
                </a:solidFill>
                <a:latin typeface="Courier New"/>
                <a:cs typeface="Courier New"/>
              </a:rPr>
              <a:t> </a:t>
            </a:r>
            <a:r>
              <a:rPr sz="1182" spc="-5" dirty="0">
                <a:solidFill>
                  <a:srgbClr val="FFFFFF"/>
                </a:solidFill>
                <a:latin typeface="Courier New"/>
                <a:cs typeface="Courier New"/>
              </a:rPr>
              <a:t>rooms, price)</a:t>
            </a:r>
            <a:endParaRPr sz="1182">
              <a:latin typeface="Courier New"/>
              <a:cs typeface="Courier New"/>
            </a:endParaRPr>
          </a:p>
        </p:txBody>
      </p:sp>
      <p:grpSp>
        <p:nvGrpSpPr>
          <p:cNvPr id="7" name="object 7"/>
          <p:cNvGrpSpPr/>
          <p:nvPr/>
        </p:nvGrpSpPr>
        <p:grpSpPr>
          <a:xfrm>
            <a:off x="1576399" y="3377527"/>
            <a:ext cx="978807" cy="686811"/>
            <a:chOff x="3465889" y="5541506"/>
            <a:chExt cx="2152015" cy="1510030"/>
          </a:xfrm>
        </p:grpSpPr>
        <p:sp>
          <p:nvSpPr>
            <p:cNvPr id="8" name="object 8"/>
            <p:cNvSpPr/>
            <p:nvPr/>
          </p:nvSpPr>
          <p:spPr>
            <a:xfrm>
              <a:off x="3479613" y="5591766"/>
              <a:ext cx="2047875" cy="0"/>
            </a:xfrm>
            <a:custGeom>
              <a:avLst/>
              <a:gdLst/>
              <a:ahLst/>
              <a:cxnLst/>
              <a:rect l="l" t="t" r="r" b="b"/>
              <a:pathLst>
                <a:path w="2047875">
                  <a:moveTo>
                    <a:pt x="0" y="0"/>
                  </a:moveTo>
                  <a:lnTo>
                    <a:pt x="2037228" y="0"/>
                  </a:lnTo>
                  <a:lnTo>
                    <a:pt x="2047698" y="0"/>
                  </a:lnTo>
                </a:path>
              </a:pathLst>
            </a:custGeom>
            <a:ln w="20941">
              <a:solidFill>
                <a:srgbClr val="000000"/>
              </a:solidFill>
            </a:ln>
          </p:spPr>
          <p:txBody>
            <a:bodyPr wrap="square" lIns="0" tIns="0" rIns="0" bIns="0" rtlCol="0"/>
            <a:lstStyle/>
            <a:p>
              <a:endParaRPr sz="819"/>
            </a:p>
          </p:txBody>
        </p:sp>
        <p:sp>
          <p:nvSpPr>
            <p:cNvPr id="9" name="object 9"/>
            <p:cNvSpPr/>
            <p:nvPr/>
          </p:nvSpPr>
          <p:spPr>
            <a:xfrm>
              <a:off x="5516841" y="5541506"/>
              <a:ext cx="100965" cy="100965"/>
            </a:xfrm>
            <a:custGeom>
              <a:avLst/>
              <a:gdLst/>
              <a:ahLst/>
              <a:cxnLst/>
              <a:rect l="l" t="t" r="r" b="b"/>
              <a:pathLst>
                <a:path w="100964" h="100964">
                  <a:moveTo>
                    <a:pt x="0" y="0"/>
                  </a:moveTo>
                  <a:lnTo>
                    <a:pt x="0" y="100520"/>
                  </a:lnTo>
                  <a:lnTo>
                    <a:pt x="100520" y="50260"/>
                  </a:lnTo>
                  <a:lnTo>
                    <a:pt x="0" y="0"/>
                  </a:lnTo>
                  <a:close/>
                </a:path>
              </a:pathLst>
            </a:custGeom>
            <a:solidFill>
              <a:srgbClr val="000000"/>
            </a:solidFill>
          </p:spPr>
          <p:txBody>
            <a:bodyPr wrap="square" lIns="0" tIns="0" rIns="0" bIns="0" rtlCol="0"/>
            <a:lstStyle/>
            <a:p>
              <a:endParaRPr sz="819"/>
            </a:p>
          </p:txBody>
        </p:sp>
        <p:sp>
          <p:nvSpPr>
            <p:cNvPr id="10" name="object 10"/>
            <p:cNvSpPr/>
            <p:nvPr/>
          </p:nvSpPr>
          <p:spPr>
            <a:xfrm>
              <a:off x="3476360" y="5585265"/>
              <a:ext cx="0" cy="1466215"/>
            </a:xfrm>
            <a:custGeom>
              <a:avLst/>
              <a:gdLst/>
              <a:ahLst/>
              <a:cxnLst/>
              <a:rect l="l" t="t" r="r" b="b"/>
              <a:pathLst>
                <a:path h="1466215">
                  <a:moveTo>
                    <a:pt x="0" y="1465923"/>
                  </a:moveTo>
                  <a:lnTo>
                    <a:pt x="0" y="0"/>
                  </a:lnTo>
                </a:path>
              </a:pathLst>
            </a:custGeom>
            <a:ln w="20941">
              <a:solidFill>
                <a:srgbClr val="000000"/>
              </a:solidFill>
            </a:ln>
          </p:spPr>
          <p:txBody>
            <a:bodyPr wrap="square" lIns="0" tIns="0" rIns="0" bIns="0" rtlCol="0"/>
            <a:lstStyle/>
            <a:p>
              <a:endParaRPr sz="819"/>
            </a:p>
          </p:txBody>
        </p:sp>
      </p:grpSp>
      <p:grpSp>
        <p:nvGrpSpPr>
          <p:cNvPr id="11" name="object 11"/>
          <p:cNvGrpSpPr/>
          <p:nvPr/>
        </p:nvGrpSpPr>
        <p:grpSpPr>
          <a:xfrm>
            <a:off x="4314253" y="3377527"/>
            <a:ext cx="732733" cy="45922"/>
            <a:chOff x="9485364" y="5541506"/>
            <a:chExt cx="1610995" cy="100965"/>
          </a:xfrm>
        </p:grpSpPr>
        <p:sp>
          <p:nvSpPr>
            <p:cNvPr id="12" name="object 12"/>
            <p:cNvSpPr/>
            <p:nvPr/>
          </p:nvSpPr>
          <p:spPr>
            <a:xfrm>
              <a:off x="9485364" y="5591766"/>
              <a:ext cx="1521460" cy="0"/>
            </a:xfrm>
            <a:custGeom>
              <a:avLst/>
              <a:gdLst/>
              <a:ahLst/>
              <a:cxnLst/>
              <a:rect l="l" t="t" r="r" b="b"/>
              <a:pathLst>
                <a:path w="1521459">
                  <a:moveTo>
                    <a:pt x="0" y="0"/>
                  </a:moveTo>
                  <a:lnTo>
                    <a:pt x="1510482" y="0"/>
                  </a:lnTo>
                  <a:lnTo>
                    <a:pt x="1520953" y="0"/>
                  </a:lnTo>
                </a:path>
              </a:pathLst>
            </a:custGeom>
            <a:ln w="20941">
              <a:solidFill>
                <a:srgbClr val="000000"/>
              </a:solidFill>
            </a:ln>
          </p:spPr>
          <p:txBody>
            <a:bodyPr wrap="square" lIns="0" tIns="0" rIns="0" bIns="0" rtlCol="0"/>
            <a:lstStyle/>
            <a:p>
              <a:endParaRPr sz="819"/>
            </a:p>
          </p:txBody>
        </p:sp>
        <p:sp>
          <p:nvSpPr>
            <p:cNvPr id="13" name="object 13"/>
            <p:cNvSpPr/>
            <p:nvPr/>
          </p:nvSpPr>
          <p:spPr>
            <a:xfrm>
              <a:off x="10995842" y="5541506"/>
              <a:ext cx="100965" cy="100965"/>
            </a:xfrm>
            <a:custGeom>
              <a:avLst/>
              <a:gdLst/>
              <a:ahLst/>
              <a:cxnLst/>
              <a:rect l="l" t="t" r="r" b="b"/>
              <a:pathLst>
                <a:path w="100965" h="100964">
                  <a:moveTo>
                    <a:pt x="0" y="0"/>
                  </a:moveTo>
                  <a:lnTo>
                    <a:pt x="0" y="100520"/>
                  </a:lnTo>
                  <a:lnTo>
                    <a:pt x="100520" y="50260"/>
                  </a:lnTo>
                  <a:lnTo>
                    <a:pt x="0" y="0"/>
                  </a:lnTo>
                  <a:close/>
                </a:path>
              </a:pathLst>
            </a:custGeom>
            <a:solidFill>
              <a:srgbClr val="000000"/>
            </a:solidFill>
          </p:spPr>
          <p:txBody>
            <a:bodyPr wrap="square" lIns="0" tIns="0" rIns="0" bIns="0" rtlCol="0"/>
            <a:lstStyle/>
            <a:p>
              <a:endParaRPr sz="819"/>
            </a:p>
          </p:txBody>
        </p:sp>
      </p:grpSp>
      <p:sp>
        <p:nvSpPr>
          <p:cNvPr id="14" name="object 14"/>
          <p:cNvSpPr/>
          <p:nvPr/>
        </p:nvSpPr>
        <p:spPr>
          <a:xfrm>
            <a:off x="5127012" y="3162262"/>
            <a:ext cx="1128703" cy="476262"/>
          </a:xfrm>
          <a:custGeom>
            <a:avLst/>
            <a:gdLst/>
            <a:ahLst/>
            <a:cxnLst/>
            <a:rect l="l" t="t" r="r" b="b"/>
            <a:pathLst>
              <a:path w="2481580" h="1047114">
                <a:moveTo>
                  <a:pt x="2241073" y="0"/>
                </a:moveTo>
                <a:lnTo>
                  <a:pt x="240097" y="0"/>
                </a:lnTo>
                <a:lnTo>
                  <a:pt x="192318" y="183"/>
                </a:lnTo>
                <a:lnTo>
                  <a:pt x="153787" y="1470"/>
                </a:lnTo>
                <a:lnTo>
                  <a:pt x="99180" y="11766"/>
                </a:lnTo>
                <a:lnTo>
                  <a:pt x="45778" y="45785"/>
                </a:lnTo>
                <a:lnTo>
                  <a:pt x="11758" y="99184"/>
                </a:lnTo>
                <a:lnTo>
                  <a:pt x="1469" y="153788"/>
                </a:lnTo>
                <a:lnTo>
                  <a:pt x="183" y="192319"/>
                </a:lnTo>
                <a:lnTo>
                  <a:pt x="0" y="240097"/>
                </a:lnTo>
                <a:lnTo>
                  <a:pt x="0" y="806992"/>
                </a:lnTo>
                <a:lnTo>
                  <a:pt x="183" y="854769"/>
                </a:lnTo>
                <a:lnTo>
                  <a:pt x="1469" y="893300"/>
                </a:lnTo>
                <a:lnTo>
                  <a:pt x="11758" y="947904"/>
                </a:lnTo>
                <a:lnTo>
                  <a:pt x="45778" y="1001303"/>
                </a:lnTo>
                <a:lnTo>
                  <a:pt x="99180" y="1035323"/>
                </a:lnTo>
                <a:lnTo>
                  <a:pt x="153787" y="1045617"/>
                </a:lnTo>
                <a:lnTo>
                  <a:pt x="192318" y="1046904"/>
                </a:lnTo>
                <a:lnTo>
                  <a:pt x="240097" y="1047088"/>
                </a:lnTo>
                <a:lnTo>
                  <a:pt x="2241073" y="1047088"/>
                </a:lnTo>
                <a:lnTo>
                  <a:pt x="2288847" y="1046904"/>
                </a:lnTo>
                <a:lnTo>
                  <a:pt x="2327378" y="1045617"/>
                </a:lnTo>
                <a:lnTo>
                  <a:pt x="2381979" y="1035323"/>
                </a:lnTo>
                <a:lnTo>
                  <a:pt x="2435381" y="1001303"/>
                </a:lnTo>
                <a:lnTo>
                  <a:pt x="2469401" y="947904"/>
                </a:lnTo>
                <a:lnTo>
                  <a:pt x="2479699" y="893300"/>
                </a:lnTo>
                <a:lnTo>
                  <a:pt x="2480986" y="854769"/>
                </a:lnTo>
                <a:lnTo>
                  <a:pt x="2481170" y="806992"/>
                </a:lnTo>
                <a:lnTo>
                  <a:pt x="2481170" y="240097"/>
                </a:lnTo>
                <a:lnTo>
                  <a:pt x="2480986" y="192319"/>
                </a:lnTo>
                <a:lnTo>
                  <a:pt x="2479699" y="153788"/>
                </a:lnTo>
                <a:lnTo>
                  <a:pt x="2469401" y="99184"/>
                </a:lnTo>
                <a:lnTo>
                  <a:pt x="2435381" y="45785"/>
                </a:lnTo>
                <a:lnTo>
                  <a:pt x="2381979" y="11766"/>
                </a:lnTo>
                <a:lnTo>
                  <a:pt x="2327378" y="1470"/>
                </a:lnTo>
                <a:lnTo>
                  <a:pt x="2288847" y="183"/>
                </a:lnTo>
                <a:lnTo>
                  <a:pt x="2241073" y="0"/>
                </a:lnTo>
                <a:close/>
              </a:path>
            </a:pathLst>
          </a:custGeom>
          <a:solidFill>
            <a:srgbClr val="929292"/>
          </a:solidFill>
        </p:spPr>
        <p:txBody>
          <a:bodyPr wrap="square" lIns="0" tIns="0" rIns="0" bIns="0" rtlCol="0"/>
          <a:lstStyle/>
          <a:p>
            <a:endParaRPr sz="819"/>
          </a:p>
        </p:txBody>
      </p:sp>
      <p:sp>
        <p:nvSpPr>
          <p:cNvPr id="15" name="object 15"/>
          <p:cNvSpPr txBox="1"/>
          <p:nvPr/>
        </p:nvSpPr>
        <p:spPr>
          <a:xfrm>
            <a:off x="5228316" y="3299144"/>
            <a:ext cx="925953" cy="189783"/>
          </a:xfrm>
          <a:prstGeom prst="rect">
            <a:avLst/>
          </a:prstGeom>
        </p:spPr>
        <p:txBody>
          <a:bodyPr vert="horz" wrap="square" lIns="0" tIns="7798" rIns="0" bIns="0" rtlCol="0">
            <a:spAutoFit/>
          </a:bodyPr>
          <a:lstStyle/>
          <a:p>
            <a:pPr marL="5776">
              <a:spcBef>
                <a:spcPts val="61"/>
              </a:spcBef>
            </a:pPr>
            <a:r>
              <a:rPr sz="1182" spc="-5" dirty="0">
                <a:solidFill>
                  <a:srgbClr val="FFFFFF"/>
                </a:solidFill>
                <a:latin typeface="Courier New"/>
                <a:cs typeface="Courier New"/>
              </a:rPr>
              <a:t>Prediction</a:t>
            </a:r>
            <a:endParaRPr sz="1182">
              <a:latin typeface="Courier New"/>
              <a:cs typeface="Courier New"/>
            </a:endParaRPr>
          </a:p>
        </p:txBody>
      </p:sp>
      <p:grpSp>
        <p:nvGrpSpPr>
          <p:cNvPr id="16" name="object 16"/>
          <p:cNvGrpSpPr/>
          <p:nvPr/>
        </p:nvGrpSpPr>
        <p:grpSpPr>
          <a:xfrm>
            <a:off x="2331994" y="4731875"/>
            <a:ext cx="2701032" cy="45922"/>
            <a:chOff x="5127148" y="8519190"/>
            <a:chExt cx="5938520" cy="100965"/>
          </a:xfrm>
        </p:grpSpPr>
        <p:sp>
          <p:nvSpPr>
            <p:cNvPr id="17" name="object 17"/>
            <p:cNvSpPr/>
            <p:nvPr/>
          </p:nvSpPr>
          <p:spPr>
            <a:xfrm>
              <a:off x="5127148" y="8569450"/>
              <a:ext cx="5848350" cy="0"/>
            </a:xfrm>
            <a:custGeom>
              <a:avLst/>
              <a:gdLst/>
              <a:ahLst/>
              <a:cxnLst/>
              <a:rect l="l" t="t" r="r" b="b"/>
              <a:pathLst>
                <a:path w="5848350">
                  <a:moveTo>
                    <a:pt x="0" y="0"/>
                  </a:moveTo>
                  <a:lnTo>
                    <a:pt x="5837834" y="0"/>
                  </a:lnTo>
                  <a:lnTo>
                    <a:pt x="5848305" y="0"/>
                  </a:lnTo>
                </a:path>
              </a:pathLst>
            </a:custGeom>
            <a:ln w="20941">
              <a:solidFill>
                <a:srgbClr val="000000"/>
              </a:solidFill>
            </a:ln>
          </p:spPr>
          <p:txBody>
            <a:bodyPr wrap="square" lIns="0" tIns="0" rIns="0" bIns="0" rtlCol="0"/>
            <a:lstStyle/>
            <a:p>
              <a:endParaRPr sz="819"/>
            </a:p>
          </p:txBody>
        </p:sp>
        <p:sp>
          <p:nvSpPr>
            <p:cNvPr id="18" name="object 18"/>
            <p:cNvSpPr/>
            <p:nvPr/>
          </p:nvSpPr>
          <p:spPr>
            <a:xfrm>
              <a:off x="10964985" y="8519190"/>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sz="819"/>
            </a:p>
          </p:txBody>
        </p:sp>
      </p:grpSp>
      <p:grpSp>
        <p:nvGrpSpPr>
          <p:cNvPr id="19" name="object 19"/>
          <p:cNvGrpSpPr/>
          <p:nvPr/>
        </p:nvGrpSpPr>
        <p:grpSpPr>
          <a:xfrm>
            <a:off x="5205108" y="4283410"/>
            <a:ext cx="972453" cy="942704"/>
            <a:chOff x="11444009" y="7533189"/>
            <a:chExt cx="2138045" cy="2072639"/>
          </a:xfrm>
        </p:grpSpPr>
        <p:sp>
          <p:nvSpPr>
            <p:cNvPr id="20" name="object 20"/>
            <p:cNvSpPr/>
            <p:nvPr/>
          </p:nvSpPr>
          <p:spPr>
            <a:xfrm>
              <a:off x="11444009" y="7533189"/>
              <a:ext cx="2138045" cy="2072639"/>
            </a:xfrm>
            <a:custGeom>
              <a:avLst/>
              <a:gdLst/>
              <a:ahLst/>
              <a:cxnLst/>
              <a:rect l="l" t="t" r="r" b="b"/>
              <a:pathLst>
                <a:path w="2138044" h="2072640">
                  <a:moveTo>
                    <a:pt x="1068875" y="0"/>
                  </a:moveTo>
                  <a:lnTo>
                    <a:pt x="1023295" y="936"/>
                  </a:lnTo>
                  <a:lnTo>
                    <a:pt x="977781" y="3747"/>
                  </a:lnTo>
                  <a:lnTo>
                    <a:pt x="932401" y="8430"/>
                  </a:lnTo>
                  <a:lnTo>
                    <a:pt x="887221" y="14988"/>
                  </a:lnTo>
                  <a:lnTo>
                    <a:pt x="842307" y="23419"/>
                  </a:lnTo>
                  <a:lnTo>
                    <a:pt x="797727" y="33723"/>
                  </a:lnTo>
                  <a:lnTo>
                    <a:pt x="753548" y="45901"/>
                  </a:lnTo>
                  <a:lnTo>
                    <a:pt x="709835" y="59953"/>
                  </a:lnTo>
                  <a:lnTo>
                    <a:pt x="666656" y="75878"/>
                  </a:lnTo>
                  <a:lnTo>
                    <a:pt x="624078" y="93677"/>
                  </a:lnTo>
                  <a:lnTo>
                    <a:pt x="582166" y="113349"/>
                  </a:lnTo>
                  <a:lnTo>
                    <a:pt x="540988" y="134895"/>
                  </a:lnTo>
                  <a:lnTo>
                    <a:pt x="500611" y="158314"/>
                  </a:lnTo>
                  <a:lnTo>
                    <a:pt x="461101" y="183607"/>
                  </a:lnTo>
                  <a:lnTo>
                    <a:pt x="422524" y="210773"/>
                  </a:lnTo>
                  <a:lnTo>
                    <a:pt x="384949" y="239813"/>
                  </a:lnTo>
                  <a:lnTo>
                    <a:pt x="348440" y="270726"/>
                  </a:lnTo>
                  <a:lnTo>
                    <a:pt x="313066" y="303513"/>
                  </a:lnTo>
                  <a:lnTo>
                    <a:pt x="279247" y="337808"/>
                  </a:lnTo>
                  <a:lnTo>
                    <a:pt x="247361" y="373203"/>
                  </a:lnTo>
                  <a:lnTo>
                    <a:pt x="217407" y="409632"/>
                  </a:lnTo>
                  <a:lnTo>
                    <a:pt x="189385" y="447031"/>
                  </a:lnTo>
                  <a:lnTo>
                    <a:pt x="163296" y="485336"/>
                  </a:lnTo>
                  <a:lnTo>
                    <a:pt x="139140" y="524481"/>
                  </a:lnTo>
                  <a:lnTo>
                    <a:pt x="116916" y="564402"/>
                  </a:lnTo>
                  <a:lnTo>
                    <a:pt x="96625" y="605035"/>
                  </a:lnTo>
                  <a:lnTo>
                    <a:pt x="78266" y="646315"/>
                  </a:lnTo>
                  <a:lnTo>
                    <a:pt x="61840" y="688176"/>
                  </a:lnTo>
                  <a:lnTo>
                    <a:pt x="47346" y="730555"/>
                  </a:lnTo>
                  <a:lnTo>
                    <a:pt x="34785" y="773386"/>
                  </a:lnTo>
                  <a:lnTo>
                    <a:pt x="24156" y="816606"/>
                  </a:lnTo>
                  <a:lnTo>
                    <a:pt x="15460" y="860149"/>
                  </a:lnTo>
                  <a:lnTo>
                    <a:pt x="8696" y="903950"/>
                  </a:lnTo>
                  <a:lnTo>
                    <a:pt x="3865" y="947946"/>
                  </a:lnTo>
                  <a:lnTo>
                    <a:pt x="966" y="992071"/>
                  </a:lnTo>
                  <a:lnTo>
                    <a:pt x="0" y="1036261"/>
                  </a:lnTo>
                  <a:lnTo>
                    <a:pt x="966" y="1080450"/>
                  </a:lnTo>
                  <a:lnTo>
                    <a:pt x="3865" y="1124575"/>
                  </a:lnTo>
                  <a:lnTo>
                    <a:pt x="8696" y="1168571"/>
                  </a:lnTo>
                  <a:lnTo>
                    <a:pt x="15460" y="1212372"/>
                  </a:lnTo>
                  <a:lnTo>
                    <a:pt x="24156" y="1255915"/>
                  </a:lnTo>
                  <a:lnTo>
                    <a:pt x="34785" y="1299135"/>
                  </a:lnTo>
                  <a:lnTo>
                    <a:pt x="47346" y="1341966"/>
                  </a:lnTo>
                  <a:lnTo>
                    <a:pt x="61840" y="1384345"/>
                  </a:lnTo>
                  <a:lnTo>
                    <a:pt x="78266" y="1426207"/>
                  </a:lnTo>
                  <a:lnTo>
                    <a:pt x="96625" y="1467486"/>
                  </a:lnTo>
                  <a:lnTo>
                    <a:pt x="116916" y="1508119"/>
                  </a:lnTo>
                  <a:lnTo>
                    <a:pt x="139140" y="1548040"/>
                  </a:lnTo>
                  <a:lnTo>
                    <a:pt x="163296" y="1587186"/>
                  </a:lnTo>
                  <a:lnTo>
                    <a:pt x="189385" y="1625490"/>
                  </a:lnTo>
                  <a:lnTo>
                    <a:pt x="217407" y="1662889"/>
                  </a:lnTo>
                  <a:lnTo>
                    <a:pt x="247361" y="1699319"/>
                  </a:lnTo>
                  <a:lnTo>
                    <a:pt x="279247" y="1734713"/>
                  </a:lnTo>
                  <a:lnTo>
                    <a:pt x="313066" y="1769008"/>
                  </a:lnTo>
                  <a:lnTo>
                    <a:pt x="348440" y="1801795"/>
                  </a:lnTo>
                  <a:lnTo>
                    <a:pt x="384949" y="1832708"/>
                  </a:lnTo>
                  <a:lnTo>
                    <a:pt x="422524" y="1861748"/>
                  </a:lnTo>
                  <a:lnTo>
                    <a:pt x="461101" y="1888915"/>
                  </a:lnTo>
                  <a:lnTo>
                    <a:pt x="500611" y="1914207"/>
                  </a:lnTo>
                  <a:lnTo>
                    <a:pt x="540988" y="1937627"/>
                  </a:lnTo>
                  <a:lnTo>
                    <a:pt x="582166" y="1959172"/>
                  </a:lnTo>
                  <a:lnTo>
                    <a:pt x="624078" y="1978845"/>
                  </a:lnTo>
                  <a:lnTo>
                    <a:pt x="666656" y="1996643"/>
                  </a:lnTo>
                  <a:lnTo>
                    <a:pt x="709835" y="2012568"/>
                  </a:lnTo>
                  <a:lnTo>
                    <a:pt x="753548" y="2026620"/>
                  </a:lnTo>
                  <a:lnTo>
                    <a:pt x="797727" y="2038798"/>
                  </a:lnTo>
                  <a:lnTo>
                    <a:pt x="842307" y="2049102"/>
                  </a:lnTo>
                  <a:lnTo>
                    <a:pt x="887221" y="2057533"/>
                  </a:lnTo>
                  <a:lnTo>
                    <a:pt x="932401" y="2064091"/>
                  </a:lnTo>
                  <a:lnTo>
                    <a:pt x="977781" y="2068775"/>
                  </a:lnTo>
                  <a:lnTo>
                    <a:pt x="1023295" y="2071585"/>
                  </a:lnTo>
                  <a:lnTo>
                    <a:pt x="1068875" y="2072522"/>
                  </a:lnTo>
                  <a:lnTo>
                    <a:pt x="1114456" y="2071585"/>
                  </a:lnTo>
                  <a:lnTo>
                    <a:pt x="1159969" y="2068775"/>
                  </a:lnTo>
                  <a:lnTo>
                    <a:pt x="1205350" y="2064091"/>
                  </a:lnTo>
                  <a:lnTo>
                    <a:pt x="1250530" y="2057533"/>
                  </a:lnTo>
                  <a:lnTo>
                    <a:pt x="1295443" y="2049102"/>
                  </a:lnTo>
                  <a:lnTo>
                    <a:pt x="1340023" y="2038798"/>
                  </a:lnTo>
                  <a:lnTo>
                    <a:pt x="1384203" y="2026620"/>
                  </a:lnTo>
                  <a:lnTo>
                    <a:pt x="1427915" y="2012568"/>
                  </a:lnTo>
                  <a:lnTo>
                    <a:pt x="1471094" y="1996643"/>
                  </a:lnTo>
                  <a:lnTo>
                    <a:pt x="1513673" y="1978845"/>
                  </a:lnTo>
                  <a:lnTo>
                    <a:pt x="1555585" y="1959172"/>
                  </a:lnTo>
                  <a:lnTo>
                    <a:pt x="1596762" y="1937627"/>
                  </a:lnTo>
                  <a:lnTo>
                    <a:pt x="1637140" y="1914207"/>
                  </a:lnTo>
                  <a:lnTo>
                    <a:pt x="1676650" y="1888915"/>
                  </a:lnTo>
                  <a:lnTo>
                    <a:pt x="1715226" y="1861748"/>
                  </a:lnTo>
                  <a:lnTo>
                    <a:pt x="1752802" y="1832708"/>
                  </a:lnTo>
                  <a:lnTo>
                    <a:pt x="1789310" y="1801795"/>
                  </a:lnTo>
                  <a:lnTo>
                    <a:pt x="1824685" y="1769008"/>
                  </a:lnTo>
                  <a:lnTo>
                    <a:pt x="1858504" y="1734713"/>
                  </a:lnTo>
                  <a:lnTo>
                    <a:pt x="1890390" y="1699319"/>
                  </a:lnTo>
                  <a:lnTo>
                    <a:pt x="1920344" y="1662889"/>
                  </a:lnTo>
                  <a:lnTo>
                    <a:pt x="1948365" y="1625490"/>
                  </a:lnTo>
                  <a:lnTo>
                    <a:pt x="1974454" y="1587186"/>
                  </a:lnTo>
                  <a:lnTo>
                    <a:pt x="1998611" y="1548040"/>
                  </a:lnTo>
                  <a:lnTo>
                    <a:pt x="2020834" y="1508119"/>
                  </a:lnTo>
                  <a:lnTo>
                    <a:pt x="2041126" y="1467486"/>
                  </a:lnTo>
                  <a:lnTo>
                    <a:pt x="2059485" y="1426207"/>
                  </a:lnTo>
                  <a:lnTo>
                    <a:pt x="2075911" y="1384345"/>
                  </a:lnTo>
                  <a:lnTo>
                    <a:pt x="2090405" y="1341966"/>
                  </a:lnTo>
                  <a:lnTo>
                    <a:pt x="2102966" y="1299135"/>
                  </a:lnTo>
                  <a:lnTo>
                    <a:pt x="2113595" y="1255915"/>
                  </a:lnTo>
                  <a:lnTo>
                    <a:pt x="2122291" y="1212372"/>
                  </a:lnTo>
                  <a:lnTo>
                    <a:pt x="2129055" y="1168571"/>
                  </a:lnTo>
                  <a:lnTo>
                    <a:pt x="2133886" y="1124575"/>
                  </a:lnTo>
                  <a:lnTo>
                    <a:pt x="2136785" y="1080450"/>
                  </a:lnTo>
                  <a:lnTo>
                    <a:pt x="2137751" y="1036261"/>
                  </a:lnTo>
                  <a:lnTo>
                    <a:pt x="2136785" y="992071"/>
                  </a:lnTo>
                  <a:lnTo>
                    <a:pt x="2133886" y="947946"/>
                  </a:lnTo>
                  <a:lnTo>
                    <a:pt x="2129055" y="903950"/>
                  </a:lnTo>
                  <a:lnTo>
                    <a:pt x="2122291" y="860149"/>
                  </a:lnTo>
                  <a:lnTo>
                    <a:pt x="2113595" y="816606"/>
                  </a:lnTo>
                  <a:lnTo>
                    <a:pt x="2102966" y="773386"/>
                  </a:lnTo>
                  <a:lnTo>
                    <a:pt x="2090405" y="730555"/>
                  </a:lnTo>
                  <a:lnTo>
                    <a:pt x="2075911" y="688176"/>
                  </a:lnTo>
                  <a:lnTo>
                    <a:pt x="2059485" y="646315"/>
                  </a:lnTo>
                  <a:lnTo>
                    <a:pt x="2041126" y="605035"/>
                  </a:lnTo>
                  <a:lnTo>
                    <a:pt x="2020834" y="564402"/>
                  </a:lnTo>
                  <a:lnTo>
                    <a:pt x="1998611" y="524481"/>
                  </a:lnTo>
                  <a:lnTo>
                    <a:pt x="1974454" y="485336"/>
                  </a:lnTo>
                  <a:lnTo>
                    <a:pt x="1948365" y="447031"/>
                  </a:lnTo>
                  <a:lnTo>
                    <a:pt x="1920344" y="409632"/>
                  </a:lnTo>
                  <a:lnTo>
                    <a:pt x="1890390" y="373203"/>
                  </a:lnTo>
                  <a:lnTo>
                    <a:pt x="1858504" y="337808"/>
                  </a:lnTo>
                  <a:lnTo>
                    <a:pt x="1824685" y="303513"/>
                  </a:lnTo>
                  <a:lnTo>
                    <a:pt x="1789310" y="270726"/>
                  </a:lnTo>
                  <a:lnTo>
                    <a:pt x="1752802" y="239813"/>
                  </a:lnTo>
                  <a:lnTo>
                    <a:pt x="1715226" y="210773"/>
                  </a:lnTo>
                  <a:lnTo>
                    <a:pt x="1676650" y="183607"/>
                  </a:lnTo>
                  <a:lnTo>
                    <a:pt x="1637140" y="158314"/>
                  </a:lnTo>
                  <a:lnTo>
                    <a:pt x="1596762" y="134895"/>
                  </a:lnTo>
                  <a:lnTo>
                    <a:pt x="1555585" y="113349"/>
                  </a:lnTo>
                  <a:lnTo>
                    <a:pt x="1513673" y="93677"/>
                  </a:lnTo>
                  <a:lnTo>
                    <a:pt x="1471094" y="75878"/>
                  </a:lnTo>
                  <a:lnTo>
                    <a:pt x="1427915" y="59953"/>
                  </a:lnTo>
                  <a:lnTo>
                    <a:pt x="1384203" y="45901"/>
                  </a:lnTo>
                  <a:lnTo>
                    <a:pt x="1340023" y="33723"/>
                  </a:lnTo>
                  <a:lnTo>
                    <a:pt x="1295443" y="23419"/>
                  </a:lnTo>
                  <a:lnTo>
                    <a:pt x="1250530" y="14988"/>
                  </a:lnTo>
                  <a:lnTo>
                    <a:pt x="1205350" y="8430"/>
                  </a:lnTo>
                  <a:lnTo>
                    <a:pt x="1159969" y="3747"/>
                  </a:lnTo>
                  <a:lnTo>
                    <a:pt x="1114456" y="936"/>
                  </a:lnTo>
                  <a:lnTo>
                    <a:pt x="1068875" y="0"/>
                  </a:lnTo>
                  <a:close/>
                </a:path>
              </a:pathLst>
            </a:custGeom>
            <a:solidFill>
              <a:srgbClr val="E23F2A"/>
            </a:solidFill>
          </p:spPr>
          <p:txBody>
            <a:bodyPr wrap="square" lIns="0" tIns="0" rIns="0" bIns="0" rtlCol="0"/>
            <a:lstStyle/>
            <a:p>
              <a:endParaRPr sz="819"/>
            </a:p>
          </p:txBody>
        </p:sp>
        <p:sp>
          <p:nvSpPr>
            <p:cNvPr id="21" name="object 21"/>
            <p:cNvSpPr/>
            <p:nvPr/>
          </p:nvSpPr>
          <p:spPr>
            <a:xfrm>
              <a:off x="12096312" y="8614517"/>
              <a:ext cx="137160" cy="13335"/>
            </a:xfrm>
            <a:custGeom>
              <a:avLst/>
              <a:gdLst/>
              <a:ahLst/>
              <a:cxnLst/>
              <a:rect l="l" t="t" r="r" b="b"/>
              <a:pathLst>
                <a:path w="137159" h="13334">
                  <a:moveTo>
                    <a:pt x="137126" y="0"/>
                  </a:moveTo>
                  <a:lnTo>
                    <a:pt x="0" y="0"/>
                  </a:lnTo>
                  <a:lnTo>
                    <a:pt x="0" y="12929"/>
                  </a:lnTo>
                  <a:lnTo>
                    <a:pt x="137126" y="12929"/>
                  </a:lnTo>
                  <a:lnTo>
                    <a:pt x="137126" y="0"/>
                  </a:lnTo>
                  <a:close/>
                </a:path>
              </a:pathLst>
            </a:custGeom>
            <a:solidFill>
              <a:srgbClr val="FFFFFF"/>
            </a:solidFill>
          </p:spPr>
          <p:txBody>
            <a:bodyPr wrap="square" lIns="0" tIns="0" rIns="0" bIns="0" rtlCol="0"/>
            <a:lstStyle/>
            <a:p>
              <a:endParaRPr sz="819"/>
            </a:p>
          </p:txBody>
        </p:sp>
      </p:grpSp>
      <p:sp>
        <p:nvSpPr>
          <p:cNvPr id="22" name="object 22"/>
          <p:cNvSpPr txBox="1"/>
          <p:nvPr/>
        </p:nvSpPr>
        <p:spPr>
          <a:xfrm>
            <a:off x="5504927" y="4772664"/>
            <a:ext cx="56320" cy="113741"/>
          </a:xfrm>
          <a:prstGeom prst="rect">
            <a:avLst/>
          </a:prstGeom>
        </p:spPr>
        <p:txBody>
          <a:bodyPr vert="horz" wrap="square" lIns="0" tIns="5199" rIns="0" bIns="0" rtlCol="0">
            <a:spAutoFit/>
          </a:bodyPr>
          <a:lstStyle/>
          <a:p>
            <a:pPr marL="5776">
              <a:spcBef>
                <a:spcPts val="41"/>
              </a:spcBef>
            </a:pPr>
            <a:r>
              <a:rPr sz="705" spc="-23" dirty="0">
                <a:solidFill>
                  <a:srgbClr val="FFFFFF"/>
                </a:solidFill>
                <a:latin typeface="Times New Roman"/>
                <a:cs typeface="Times New Roman"/>
              </a:rPr>
              <a:t>2</a:t>
            </a:r>
            <a:endParaRPr sz="705" dirty="0">
              <a:latin typeface="Times New Roman"/>
              <a:cs typeface="Times New Roman"/>
            </a:endParaRPr>
          </a:p>
        </p:txBody>
      </p:sp>
      <p:sp>
        <p:nvSpPr>
          <p:cNvPr id="23" name="object 23"/>
          <p:cNvSpPr txBox="1"/>
          <p:nvPr/>
        </p:nvSpPr>
        <p:spPr>
          <a:xfrm>
            <a:off x="5217759" y="4705839"/>
            <a:ext cx="693165" cy="113741"/>
          </a:xfrm>
          <a:prstGeom prst="rect">
            <a:avLst/>
          </a:prstGeom>
        </p:spPr>
        <p:txBody>
          <a:bodyPr vert="horz" wrap="square" lIns="0" tIns="5199" rIns="0" bIns="0" rtlCol="0">
            <a:spAutoFit/>
          </a:bodyPr>
          <a:lstStyle/>
          <a:p>
            <a:pPr marL="23104">
              <a:spcBef>
                <a:spcPts val="41"/>
              </a:spcBef>
              <a:tabLst>
                <a:tab pos="555070" algn="l"/>
              </a:tabLst>
            </a:pPr>
            <a:r>
              <a:rPr lang="en-US" sz="705" i="1" dirty="0">
                <a:solidFill>
                  <a:srgbClr val="FFFFFF"/>
                </a:solidFill>
                <a:latin typeface="Times New Roman"/>
                <a:cs typeface="Times New Roman"/>
              </a:rPr>
              <a:t>M</a:t>
            </a:r>
            <a:r>
              <a:rPr sz="705" i="1" dirty="0">
                <a:solidFill>
                  <a:srgbClr val="FFFFFF"/>
                </a:solidFill>
                <a:latin typeface="Times New Roman"/>
                <a:cs typeface="Times New Roman"/>
              </a:rPr>
              <a:t>SE</a:t>
            </a:r>
            <a:r>
              <a:rPr sz="705" i="1" spc="18" dirty="0">
                <a:solidFill>
                  <a:srgbClr val="FFFFFF"/>
                </a:solidFill>
                <a:latin typeface="Times New Roman"/>
                <a:cs typeface="Times New Roman"/>
              </a:rPr>
              <a:t> </a:t>
            </a:r>
            <a:r>
              <a:rPr sz="705" spc="80" dirty="0">
                <a:solidFill>
                  <a:srgbClr val="FFFFFF"/>
                </a:solidFill>
                <a:latin typeface="Times New Roman"/>
                <a:cs typeface="Times New Roman"/>
              </a:rPr>
              <a:t>=</a:t>
            </a:r>
            <a:r>
              <a:rPr sz="705" spc="89" dirty="0">
                <a:solidFill>
                  <a:srgbClr val="FFFFFF"/>
                </a:solidFill>
                <a:latin typeface="Times New Roman"/>
                <a:cs typeface="Times New Roman"/>
              </a:rPr>
              <a:t> </a:t>
            </a:r>
            <a:r>
              <a:rPr sz="1057" spc="-7" baseline="39426" dirty="0">
                <a:solidFill>
                  <a:srgbClr val="FFFFFF"/>
                </a:solidFill>
                <a:latin typeface="Times New Roman"/>
                <a:cs typeface="Times New Roman"/>
              </a:rPr>
              <a:t>1</a:t>
            </a:r>
            <a:r>
              <a:rPr sz="1057" spc="-109" baseline="39426" dirty="0">
                <a:solidFill>
                  <a:srgbClr val="FFFFFF"/>
                </a:solidFill>
                <a:latin typeface="Times New Roman"/>
                <a:cs typeface="Times New Roman"/>
              </a:rPr>
              <a:t> </a:t>
            </a:r>
            <a:r>
              <a:rPr sz="705" spc="-11" dirty="0">
                <a:solidFill>
                  <a:srgbClr val="FFFFFF"/>
                </a:solidFill>
                <a:latin typeface="Times New Roman"/>
                <a:cs typeface="Times New Roman"/>
              </a:rPr>
              <a:t>(</a:t>
            </a:r>
            <a:r>
              <a:rPr sz="705" i="1" spc="-11" dirty="0">
                <a:solidFill>
                  <a:srgbClr val="FFFFFF"/>
                </a:solidFill>
                <a:latin typeface="Times New Roman"/>
                <a:cs typeface="Times New Roman"/>
              </a:rPr>
              <a:t>y</a:t>
            </a:r>
            <a:r>
              <a:rPr sz="705" i="1" dirty="0">
                <a:solidFill>
                  <a:srgbClr val="FFFFFF"/>
                </a:solidFill>
                <a:latin typeface="Times New Roman"/>
                <a:cs typeface="Times New Roman"/>
              </a:rPr>
              <a:t>	</a:t>
            </a:r>
            <a:r>
              <a:rPr sz="705" spc="-89" dirty="0">
                <a:solidFill>
                  <a:srgbClr val="FFFFFF"/>
                </a:solidFill>
                <a:latin typeface="Lucida Sans Unicode"/>
                <a:cs typeface="Lucida Sans Unicode"/>
              </a:rPr>
              <a:t>−</a:t>
            </a:r>
            <a:r>
              <a:rPr sz="705" spc="-66" dirty="0">
                <a:solidFill>
                  <a:srgbClr val="FFFFFF"/>
                </a:solidFill>
                <a:latin typeface="Lucida Sans Unicode"/>
                <a:cs typeface="Lucida Sans Unicode"/>
              </a:rPr>
              <a:t> </a:t>
            </a:r>
            <a:r>
              <a:rPr sz="705" i="1" spc="-23" dirty="0">
                <a:solidFill>
                  <a:srgbClr val="FFFFFF"/>
                </a:solidFill>
                <a:latin typeface="Times New Roman"/>
                <a:cs typeface="Times New Roman"/>
              </a:rPr>
              <a:t>y</a:t>
            </a:r>
            <a:endParaRPr sz="705" dirty="0">
              <a:latin typeface="Times New Roman"/>
              <a:cs typeface="Times New Roman"/>
            </a:endParaRPr>
          </a:p>
        </p:txBody>
      </p:sp>
      <p:sp>
        <p:nvSpPr>
          <p:cNvPr id="24" name="object 24"/>
          <p:cNvSpPr txBox="1"/>
          <p:nvPr/>
        </p:nvSpPr>
        <p:spPr>
          <a:xfrm>
            <a:off x="5611747" y="4753953"/>
            <a:ext cx="486371" cy="82486"/>
          </a:xfrm>
          <a:prstGeom prst="rect">
            <a:avLst/>
          </a:prstGeom>
        </p:spPr>
        <p:txBody>
          <a:bodyPr vert="horz" wrap="square" lIns="0" tIns="5488" rIns="0" bIns="0" rtlCol="0">
            <a:spAutoFit/>
          </a:bodyPr>
          <a:lstStyle/>
          <a:p>
            <a:pPr marL="5776">
              <a:spcBef>
                <a:spcPts val="43"/>
              </a:spcBef>
              <a:tabLst>
                <a:tab pos="258763" algn="l"/>
              </a:tabLst>
            </a:pPr>
            <a:r>
              <a:rPr sz="500" i="1" spc="-9" dirty="0">
                <a:solidFill>
                  <a:srgbClr val="FFFFFF"/>
                </a:solidFill>
                <a:latin typeface="Times New Roman"/>
                <a:cs typeface="Times New Roman"/>
              </a:rPr>
              <a:t>pred</a:t>
            </a:r>
            <a:r>
              <a:rPr sz="500" i="1" dirty="0">
                <a:solidFill>
                  <a:srgbClr val="FFFFFF"/>
                </a:solidFill>
                <a:latin typeface="Times New Roman"/>
                <a:cs typeface="Times New Roman"/>
              </a:rPr>
              <a:t>	</a:t>
            </a:r>
            <a:r>
              <a:rPr sz="500" i="1" spc="-5" dirty="0">
                <a:solidFill>
                  <a:srgbClr val="FFFFFF"/>
                </a:solidFill>
                <a:latin typeface="Times New Roman"/>
                <a:cs typeface="Times New Roman"/>
              </a:rPr>
              <a:t>expected</a:t>
            </a:r>
            <a:endParaRPr sz="500" dirty="0">
              <a:latin typeface="Times New Roman"/>
              <a:cs typeface="Times New Roman"/>
            </a:endParaRPr>
          </a:p>
        </p:txBody>
      </p:sp>
      <p:sp>
        <p:nvSpPr>
          <p:cNvPr id="25" name="object 25"/>
          <p:cNvSpPr txBox="1"/>
          <p:nvPr/>
        </p:nvSpPr>
        <p:spPr>
          <a:xfrm>
            <a:off x="6096452" y="4672872"/>
            <a:ext cx="96176" cy="113677"/>
          </a:xfrm>
          <a:prstGeom prst="rect">
            <a:avLst/>
          </a:prstGeom>
        </p:spPr>
        <p:txBody>
          <a:bodyPr vert="horz" wrap="square" lIns="0" tIns="5199" rIns="0" bIns="0" rtlCol="0">
            <a:spAutoFit/>
          </a:bodyPr>
          <a:lstStyle/>
          <a:p>
            <a:pPr marL="17328">
              <a:spcBef>
                <a:spcPts val="41"/>
              </a:spcBef>
            </a:pPr>
            <a:r>
              <a:rPr sz="1057" spc="-17" baseline="-19713" dirty="0">
                <a:solidFill>
                  <a:srgbClr val="FFFFFF"/>
                </a:solidFill>
                <a:latin typeface="Times New Roman"/>
                <a:cs typeface="Times New Roman"/>
              </a:rPr>
              <a:t>)</a:t>
            </a:r>
            <a:r>
              <a:rPr sz="500" spc="-11" dirty="0">
                <a:solidFill>
                  <a:srgbClr val="FFFFFF"/>
                </a:solidFill>
                <a:latin typeface="Times New Roman"/>
                <a:cs typeface="Times New Roman"/>
              </a:rPr>
              <a:t>2</a:t>
            </a:r>
            <a:endParaRPr sz="500">
              <a:latin typeface="Times New Roman"/>
              <a:cs typeface="Times New Roman"/>
            </a:endParaRPr>
          </a:p>
        </p:txBody>
      </p:sp>
      <p:grpSp>
        <p:nvGrpSpPr>
          <p:cNvPr id="26" name="object 26"/>
          <p:cNvGrpSpPr/>
          <p:nvPr/>
        </p:nvGrpSpPr>
        <p:grpSpPr>
          <a:xfrm>
            <a:off x="5668409" y="3753792"/>
            <a:ext cx="45922" cy="414455"/>
            <a:chOff x="12462626" y="6368766"/>
            <a:chExt cx="100965" cy="911225"/>
          </a:xfrm>
        </p:grpSpPr>
        <p:sp>
          <p:nvSpPr>
            <p:cNvPr id="27" name="object 27"/>
            <p:cNvSpPr/>
            <p:nvPr/>
          </p:nvSpPr>
          <p:spPr>
            <a:xfrm>
              <a:off x="12512886" y="6368766"/>
              <a:ext cx="0" cy="821055"/>
            </a:xfrm>
            <a:custGeom>
              <a:avLst/>
              <a:gdLst/>
              <a:ahLst/>
              <a:cxnLst/>
              <a:rect l="l" t="t" r="r" b="b"/>
              <a:pathLst>
                <a:path h="821054">
                  <a:moveTo>
                    <a:pt x="0" y="0"/>
                  </a:moveTo>
                  <a:lnTo>
                    <a:pt x="0" y="810446"/>
                  </a:lnTo>
                  <a:lnTo>
                    <a:pt x="0" y="820917"/>
                  </a:lnTo>
                </a:path>
              </a:pathLst>
            </a:custGeom>
            <a:ln w="20941">
              <a:solidFill>
                <a:srgbClr val="000000"/>
              </a:solidFill>
            </a:ln>
          </p:spPr>
          <p:txBody>
            <a:bodyPr wrap="square" lIns="0" tIns="0" rIns="0" bIns="0" rtlCol="0"/>
            <a:lstStyle/>
            <a:p>
              <a:endParaRPr sz="819"/>
            </a:p>
          </p:txBody>
        </p:sp>
        <p:sp>
          <p:nvSpPr>
            <p:cNvPr id="28" name="object 28"/>
            <p:cNvSpPr/>
            <p:nvPr/>
          </p:nvSpPr>
          <p:spPr>
            <a:xfrm>
              <a:off x="12462626" y="7179212"/>
              <a:ext cx="100965" cy="100965"/>
            </a:xfrm>
            <a:custGeom>
              <a:avLst/>
              <a:gdLst/>
              <a:ahLst/>
              <a:cxnLst/>
              <a:rect l="l" t="t" r="r" b="b"/>
              <a:pathLst>
                <a:path w="100965" h="100965">
                  <a:moveTo>
                    <a:pt x="100520" y="0"/>
                  </a:moveTo>
                  <a:lnTo>
                    <a:pt x="0" y="0"/>
                  </a:lnTo>
                  <a:lnTo>
                    <a:pt x="50260" y="100520"/>
                  </a:lnTo>
                  <a:lnTo>
                    <a:pt x="100520" y="0"/>
                  </a:lnTo>
                  <a:close/>
                </a:path>
              </a:pathLst>
            </a:custGeom>
            <a:solidFill>
              <a:srgbClr val="000000"/>
            </a:solidFill>
          </p:spPr>
          <p:txBody>
            <a:bodyPr wrap="square" lIns="0" tIns="0" rIns="0" bIns="0" rtlCol="0"/>
            <a:lstStyle/>
            <a:p>
              <a:endParaRPr sz="819"/>
            </a:p>
          </p:txBody>
        </p:sp>
      </p:grpSp>
      <p:grpSp>
        <p:nvGrpSpPr>
          <p:cNvPr id="29" name="object 29"/>
          <p:cNvGrpSpPr/>
          <p:nvPr/>
        </p:nvGrpSpPr>
        <p:grpSpPr>
          <a:xfrm>
            <a:off x="6349583" y="4731875"/>
            <a:ext cx="734755" cy="45922"/>
            <a:chOff x="13960265" y="8519190"/>
            <a:chExt cx="1615440" cy="100965"/>
          </a:xfrm>
        </p:grpSpPr>
        <p:sp>
          <p:nvSpPr>
            <p:cNvPr id="30" name="object 30"/>
            <p:cNvSpPr/>
            <p:nvPr/>
          </p:nvSpPr>
          <p:spPr>
            <a:xfrm>
              <a:off x="13960265" y="8569450"/>
              <a:ext cx="1525905" cy="0"/>
            </a:xfrm>
            <a:custGeom>
              <a:avLst/>
              <a:gdLst/>
              <a:ahLst/>
              <a:cxnLst/>
              <a:rect l="l" t="t" r="r" b="b"/>
              <a:pathLst>
                <a:path w="1525905">
                  <a:moveTo>
                    <a:pt x="0" y="0"/>
                  </a:moveTo>
                  <a:lnTo>
                    <a:pt x="1514909" y="0"/>
                  </a:lnTo>
                  <a:lnTo>
                    <a:pt x="1525380" y="0"/>
                  </a:lnTo>
                </a:path>
              </a:pathLst>
            </a:custGeom>
            <a:ln w="20941">
              <a:solidFill>
                <a:srgbClr val="000000"/>
              </a:solidFill>
            </a:ln>
          </p:spPr>
          <p:txBody>
            <a:bodyPr wrap="square" lIns="0" tIns="0" rIns="0" bIns="0" rtlCol="0"/>
            <a:lstStyle/>
            <a:p>
              <a:endParaRPr sz="819"/>
            </a:p>
          </p:txBody>
        </p:sp>
        <p:sp>
          <p:nvSpPr>
            <p:cNvPr id="31" name="object 31"/>
            <p:cNvSpPr/>
            <p:nvPr/>
          </p:nvSpPr>
          <p:spPr>
            <a:xfrm>
              <a:off x="15475182" y="8519190"/>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sz="819"/>
            </a:p>
          </p:txBody>
        </p:sp>
      </p:grpSp>
      <p:sp>
        <p:nvSpPr>
          <p:cNvPr id="32" name="object 32"/>
          <p:cNvSpPr/>
          <p:nvPr/>
        </p:nvSpPr>
        <p:spPr>
          <a:xfrm>
            <a:off x="7256493" y="4516610"/>
            <a:ext cx="1128703" cy="476262"/>
          </a:xfrm>
          <a:custGeom>
            <a:avLst/>
            <a:gdLst/>
            <a:ahLst/>
            <a:cxnLst/>
            <a:rect l="l" t="t" r="r" b="b"/>
            <a:pathLst>
              <a:path w="2481580" h="1047115">
                <a:moveTo>
                  <a:pt x="2241073" y="0"/>
                </a:moveTo>
                <a:lnTo>
                  <a:pt x="240097" y="0"/>
                </a:lnTo>
                <a:lnTo>
                  <a:pt x="192318" y="183"/>
                </a:lnTo>
                <a:lnTo>
                  <a:pt x="153788" y="1470"/>
                </a:lnTo>
                <a:lnTo>
                  <a:pt x="99190" y="11766"/>
                </a:lnTo>
                <a:lnTo>
                  <a:pt x="45789" y="45785"/>
                </a:lnTo>
                <a:lnTo>
                  <a:pt x="11769" y="99184"/>
                </a:lnTo>
                <a:lnTo>
                  <a:pt x="1471" y="153788"/>
                </a:lnTo>
                <a:lnTo>
                  <a:pt x="183" y="192319"/>
                </a:lnTo>
                <a:lnTo>
                  <a:pt x="0" y="240097"/>
                </a:lnTo>
                <a:lnTo>
                  <a:pt x="0" y="806991"/>
                </a:lnTo>
                <a:lnTo>
                  <a:pt x="183" y="854769"/>
                </a:lnTo>
                <a:lnTo>
                  <a:pt x="1471" y="893300"/>
                </a:lnTo>
                <a:lnTo>
                  <a:pt x="11769" y="947904"/>
                </a:lnTo>
                <a:lnTo>
                  <a:pt x="45789" y="1001303"/>
                </a:lnTo>
                <a:lnTo>
                  <a:pt x="99190" y="1035322"/>
                </a:lnTo>
                <a:lnTo>
                  <a:pt x="153788" y="1045617"/>
                </a:lnTo>
                <a:lnTo>
                  <a:pt x="192318" y="1046904"/>
                </a:lnTo>
                <a:lnTo>
                  <a:pt x="240097" y="1047088"/>
                </a:lnTo>
                <a:lnTo>
                  <a:pt x="2241073" y="1047088"/>
                </a:lnTo>
                <a:lnTo>
                  <a:pt x="2288852" y="1046904"/>
                </a:lnTo>
                <a:lnTo>
                  <a:pt x="2327383" y="1045617"/>
                </a:lnTo>
                <a:lnTo>
                  <a:pt x="2381990" y="1035322"/>
                </a:lnTo>
                <a:lnTo>
                  <a:pt x="2435386" y="1001303"/>
                </a:lnTo>
                <a:lnTo>
                  <a:pt x="2469401" y="947904"/>
                </a:lnTo>
                <a:lnTo>
                  <a:pt x="2479699" y="893300"/>
                </a:lnTo>
                <a:lnTo>
                  <a:pt x="2480986" y="854769"/>
                </a:lnTo>
                <a:lnTo>
                  <a:pt x="2481170" y="806991"/>
                </a:lnTo>
                <a:lnTo>
                  <a:pt x="2481170" y="240097"/>
                </a:lnTo>
                <a:lnTo>
                  <a:pt x="2480986" y="192319"/>
                </a:lnTo>
                <a:lnTo>
                  <a:pt x="2479699" y="153788"/>
                </a:lnTo>
                <a:lnTo>
                  <a:pt x="2469401" y="99184"/>
                </a:lnTo>
                <a:lnTo>
                  <a:pt x="2435386" y="45785"/>
                </a:lnTo>
                <a:lnTo>
                  <a:pt x="2381990" y="11766"/>
                </a:lnTo>
                <a:lnTo>
                  <a:pt x="2327383" y="1470"/>
                </a:lnTo>
                <a:lnTo>
                  <a:pt x="2288852" y="183"/>
                </a:lnTo>
                <a:lnTo>
                  <a:pt x="2241073" y="0"/>
                </a:lnTo>
                <a:close/>
              </a:path>
            </a:pathLst>
          </a:custGeom>
          <a:solidFill>
            <a:srgbClr val="929292"/>
          </a:solidFill>
        </p:spPr>
        <p:txBody>
          <a:bodyPr wrap="square" lIns="0" tIns="0" rIns="0" bIns="0" rtlCol="0"/>
          <a:lstStyle/>
          <a:p>
            <a:endParaRPr sz="819"/>
          </a:p>
        </p:txBody>
      </p:sp>
      <p:sp>
        <p:nvSpPr>
          <p:cNvPr id="33" name="object 33"/>
          <p:cNvSpPr txBox="1"/>
          <p:nvPr/>
        </p:nvSpPr>
        <p:spPr>
          <a:xfrm>
            <a:off x="7632116" y="4653231"/>
            <a:ext cx="377486" cy="189783"/>
          </a:xfrm>
          <a:prstGeom prst="rect">
            <a:avLst/>
          </a:prstGeom>
        </p:spPr>
        <p:txBody>
          <a:bodyPr vert="horz" wrap="square" lIns="0" tIns="7798" rIns="0" bIns="0" rtlCol="0">
            <a:spAutoFit/>
          </a:bodyPr>
          <a:lstStyle/>
          <a:p>
            <a:pPr marL="5776">
              <a:spcBef>
                <a:spcPts val="61"/>
              </a:spcBef>
            </a:pPr>
            <a:r>
              <a:rPr sz="1182" spc="-9" dirty="0">
                <a:solidFill>
                  <a:srgbClr val="FFFFFF"/>
                </a:solidFill>
                <a:latin typeface="Courier New"/>
                <a:cs typeface="Courier New"/>
              </a:rPr>
              <a:t>Loss</a:t>
            </a:r>
            <a:endParaRPr sz="1182">
              <a:latin typeface="Courier New"/>
              <a:cs typeface="Courier New"/>
            </a:endParaRPr>
          </a:p>
        </p:txBody>
      </p:sp>
      <p:grpSp>
        <p:nvGrpSpPr>
          <p:cNvPr id="34" name="object 34"/>
          <p:cNvGrpSpPr/>
          <p:nvPr/>
        </p:nvGrpSpPr>
        <p:grpSpPr>
          <a:xfrm>
            <a:off x="3340213" y="1931164"/>
            <a:ext cx="4476979" cy="2432431"/>
            <a:chOff x="7343830" y="2361515"/>
            <a:chExt cx="9843135" cy="5347970"/>
          </a:xfrm>
        </p:grpSpPr>
        <p:sp>
          <p:nvSpPr>
            <p:cNvPr id="35" name="object 35"/>
            <p:cNvSpPr/>
            <p:nvPr/>
          </p:nvSpPr>
          <p:spPr>
            <a:xfrm>
              <a:off x="17173382" y="2883624"/>
              <a:ext cx="0" cy="4826000"/>
            </a:xfrm>
            <a:custGeom>
              <a:avLst/>
              <a:gdLst/>
              <a:ahLst/>
              <a:cxnLst/>
              <a:rect l="l" t="t" r="r" b="b"/>
              <a:pathLst>
                <a:path h="4826000">
                  <a:moveTo>
                    <a:pt x="0" y="4825475"/>
                  </a:moveTo>
                  <a:lnTo>
                    <a:pt x="0" y="0"/>
                  </a:lnTo>
                </a:path>
              </a:pathLst>
            </a:custGeom>
            <a:ln w="20941">
              <a:solidFill>
                <a:srgbClr val="000000"/>
              </a:solidFill>
            </a:ln>
          </p:spPr>
          <p:txBody>
            <a:bodyPr wrap="square" lIns="0" tIns="0" rIns="0" bIns="0" rtlCol="0"/>
            <a:lstStyle/>
            <a:p>
              <a:endParaRPr sz="819"/>
            </a:p>
          </p:txBody>
        </p:sp>
        <p:sp>
          <p:nvSpPr>
            <p:cNvPr id="36" name="object 36"/>
            <p:cNvSpPr/>
            <p:nvPr/>
          </p:nvSpPr>
          <p:spPr>
            <a:xfrm>
              <a:off x="7403754" y="2885059"/>
              <a:ext cx="9783445" cy="0"/>
            </a:xfrm>
            <a:custGeom>
              <a:avLst/>
              <a:gdLst/>
              <a:ahLst/>
              <a:cxnLst/>
              <a:rect l="l" t="t" r="r" b="b"/>
              <a:pathLst>
                <a:path w="9783444">
                  <a:moveTo>
                    <a:pt x="0" y="0"/>
                  </a:moveTo>
                  <a:lnTo>
                    <a:pt x="9782875" y="0"/>
                  </a:lnTo>
                </a:path>
              </a:pathLst>
            </a:custGeom>
            <a:ln w="20941">
              <a:solidFill>
                <a:srgbClr val="000000"/>
              </a:solidFill>
            </a:ln>
          </p:spPr>
          <p:txBody>
            <a:bodyPr wrap="square" lIns="0" tIns="0" rIns="0" bIns="0" rtlCol="0"/>
            <a:lstStyle/>
            <a:p>
              <a:endParaRPr sz="819"/>
            </a:p>
          </p:txBody>
        </p:sp>
        <p:sp>
          <p:nvSpPr>
            <p:cNvPr id="37" name="object 37"/>
            <p:cNvSpPr/>
            <p:nvPr/>
          </p:nvSpPr>
          <p:spPr>
            <a:xfrm>
              <a:off x="7394091" y="2873660"/>
              <a:ext cx="0" cy="1376045"/>
            </a:xfrm>
            <a:custGeom>
              <a:avLst/>
              <a:gdLst/>
              <a:ahLst/>
              <a:cxnLst/>
              <a:rect l="l" t="t" r="r" b="b"/>
              <a:pathLst>
                <a:path h="1376045">
                  <a:moveTo>
                    <a:pt x="0" y="0"/>
                  </a:moveTo>
                  <a:lnTo>
                    <a:pt x="0" y="1365403"/>
                  </a:lnTo>
                  <a:lnTo>
                    <a:pt x="0" y="1375874"/>
                  </a:lnTo>
                </a:path>
              </a:pathLst>
            </a:custGeom>
            <a:ln w="20941">
              <a:solidFill>
                <a:srgbClr val="000000"/>
              </a:solidFill>
            </a:ln>
          </p:spPr>
          <p:txBody>
            <a:bodyPr wrap="square" lIns="0" tIns="0" rIns="0" bIns="0" rtlCol="0"/>
            <a:lstStyle/>
            <a:p>
              <a:endParaRPr sz="819"/>
            </a:p>
          </p:txBody>
        </p:sp>
        <p:sp>
          <p:nvSpPr>
            <p:cNvPr id="38" name="object 38"/>
            <p:cNvSpPr/>
            <p:nvPr/>
          </p:nvSpPr>
          <p:spPr>
            <a:xfrm>
              <a:off x="7343830" y="4239063"/>
              <a:ext cx="100965" cy="100965"/>
            </a:xfrm>
            <a:custGeom>
              <a:avLst/>
              <a:gdLst/>
              <a:ahLst/>
              <a:cxnLst/>
              <a:rect l="l" t="t" r="r" b="b"/>
              <a:pathLst>
                <a:path w="100965" h="100964">
                  <a:moveTo>
                    <a:pt x="100520" y="0"/>
                  </a:moveTo>
                  <a:lnTo>
                    <a:pt x="0" y="0"/>
                  </a:lnTo>
                  <a:lnTo>
                    <a:pt x="50260" y="100520"/>
                  </a:lnTo>
                  <a:lnTo>
                    <a:pt x="100520" y="0"/>
                  </a:lnTo>
                  <a:close/>
                </a:path>
              </a:pathLst>
            </a:custGeom>
            <a:solidFill>
              <a:srgbClr val="000000"/>
            </a:solidFill>
          </p:spPr>
          <p:txBody>
            <a:bodyPr wrap="square" lIns="0" tIns="0" rIns="0" bIns="0" rtlCol="0"/>
            <a:lstStyle/>
            <a:p>
              <a:endParaRPr sz="819"/>
            </a:p>
          </p:txBody>
        </p:sp>
        <p:sp>
          <p:nvSpPr>
            <p:cNvPr id="39" name="object 39"/>
            <p:cNvSpPr/>
            <p:nvPr/>
          </p:nvSpPr>
          <p:spPr>
            <a:xfrm>
              <a:off x="11515429" y="2361515"/>
              <a:ext cx="4317365" cy="1047115"/>
            </a:xfrm>
            <a:custGeom>
              <a:avLst/>
              <a:gdLst/>
              <a:ahLst/>
              <a:cxnLst/>
              <a:rect l="l" t="t" r="r" b="b"/>
              <a:pathLst>
                <a:path w="4317365" h="1047114">
                  <a:moveTo>
                    <a:pt x="4076922" y="0"/>
                  </a:moveTo>
                  <a:lnTo>
                    <a:pt x="240097" y="0"/>
                  </a:lnTo>
                  <a:lnTo>
                    <a:pt x="192318" y="183"/>
                  </a:lnTo>
                  <a:lnTo>
                    <a:pt x="153787" y="1470"/>
                  </a:lnTo>
                  <a:lnTo>
                    <a:pt x="99180" y="11765"/>
                  </a:lnTo>
                  <a:lnTo>
                    <a:pt x="45778" y="45784"/>
                  </a:lnTo>
                  <a:lnTo>
                    <a:pt x="11758" y="99184"/>
                  </a:lnTo>
                  <a:lnTo>
                    <a:pt x="1469" y="153787"/>
                  </a:lnTo>
                  <a:lnTo>
                    <a:pt x="183" y="192318"/>
                  </a:lnTo>
                  <a:lnTo>
                    <a:pt x="0" y="240096"/>
                  </a:lnTo>
                  <a:lnTo>
                    <a:pt x="0" y="806991"/>
                  </a:lnTo>
                  <a:lnTo>
                    <a:pt x="183" y="854769"/>
                  </a:lnTo>
                  <a:lnTo>
                    <a:pt x="1469" y="893299"/>
                  </a:lnTo>
                  <a:lnTo>
                    <a:pt x="11758" y="947903"/>
                  </a:lnTo>
                  <a:lnTo>
                    <a:pt x="45778" y="1001303"/>
                  </a:lnTo>
                  <a:lnTo>
                    <a:pt x="99180" y="1035322"/>
                  </a:lnTo>
                  <a:lnTo>
                    <a:pt x="153787" y="1045617"/>
                  </a:lnTo>
                  <a:lnTo>
                    <a:pt x="192318" y="1046904"/>
                  </a:lnTo>
                  <a:lnTo>
                    <a:pt x="240097" y="1047088"/>
                  </a:lnTo>
                  <a:lnTo>
                    <a:pt x="4076922" y="1047088"/>
                  </a:lnTo>
                  <a:lnTo>
                    <a:pt x="4124701" y="1046904"/>
                  </a:lnTo>
                  <a:lnTo>
                    <a:pt x="4163231" y="1045617"/>
                  </a:lnTo>
                  <a:lnTo>
                    <a:pt x="4217829" y="1035322"/>
                  </a:lnTo>
                  <a:lnTo>
                    <a:pt x="4271235" y="1001303"/>
                  </a:lnTo>
                  <a:lnTo>
                    <a:pt x="4305251" y="947903"/>
                  </a:lnTo>
                  <a:lnTo>
                    <a:pt x="4315549" y="893299"/>
                  </a:lnTo>
                  <a:lnTo>
                    <a:pt x="4316836" y="854769"/>
                  </a:lnTo>
                  <a:lnTo>
                    <a:pt x="4317020" y="806991"/>
                  </a:lnTo>
                  <a:lnTo>
                    <a:pt x="4317020" y="240096"/>
                  </a:lnTo>
                  <a:lnTo>
                    <a:pt x="4316836" y="192318"/>
                  </a:lnTo>
                  <a:lnTo>
                    <a:pt x="4315549" y="153787"/>
                  </a:lnTo>
                  <a:lnTo>
                    <a:pt x="4305251" y="99184"/>
                  </a:lnTo>
                  <a:lnTo>
                    <a:pt x="4271235" y="45784"/>
                  </a:lnTo>
                  <a:lnTo>
                    <a:pt x="4217829" y="11765"/>
                  </a:lnTo>
                  <a:lnTo>
                    <a:pt x="4163231" y="1470"/>
                  </a:lnTo>
                  <a:lnTo>
                    <a:pt x="4124701" y="183"/>
                  </a:lnTo>
                  <a:lnTo>
                    <a:pt x="4076922" y="0"/>
                  </a:lnTo>
                  <a:close/>
                </a:path>
              </a:pathLst>
            </a:custGeom>
            <a:solidFill>
              <a:srgbClr val="3C7DEC"/>
            </a:solidFill>
          </p:spPr>
          <p:txBody>
            <a:bodyPr wrap="square" lIns="0" tIns="0" rIns="0" bIns="0" rtlCol="0"/>
            <a:lstStyle/>
            <a:p>
              <a:endParaRPr sz="819"/>
            </a:p>
          </p:txBody>
        </p:sp>
      </p:grpSp>
      <p:sp>
        <p:nvSpPr>
          <p:cNvPr id="40" name="object 40"/>
          <p:cNvSpPr txBox="1"/>
          <p:nvPr/>
        </p:nvSpPr>
        <p:spPr>
          <a:xfrm>
            <a:off x="5482043" y="2067785"/>
            <a:ext cx="1474708" cy="189783"/>
          </a:xfrm>
          <a:prstGeom prst="rect">
            <a:avLst/>
          </a:prstGeom>
        </p:spPr>
        <p:txBody>
          <a:bodyPr vert="horz" wrap="square" lIns="0" tIns="7798" rIns="0" bIns="0" rtlCol="0">
            <a:spAutoFit/>
          </a:bodyPr>
          <a:lstStyle/>
          <a:p>
            <a:pPr marL="5776">
              <a:spcBef>
                <a:spcPts val="61"/>
              </a:spcBef>
            </a:pPr>
            <a:r>
              <a:rPr sz="1182" dirty="0">
                <a:solidFill>
                  <a:srgbClr val="FFFFFF"/>
                </a:solidFill>
                <a:latin typeface="Courier New"/>
                <a:cs typeface="Courier New"/>
              </a:rPr>
              <a:t>Gradient</a:t>
            </a:r>
            <a:r>
              <a:rPr sz="1182" spc="66" dirty="0">
                <a:solidFill>
                  <a:srgbClr val="FFFFFF"/>
                </a:solidFill>
                <a:latin typeface="Courier New"/>
                <a:cs typeface="Courier New"/>
              </a:rPr>
              <a:t> </a:t>
            </a:r>
            <a:r>
              <a:rPr sz="1182" spc="-5" dirty="0">
                <a:solidFill>
                  <a:srgbClr val="FFFFFF"/>
                </a:solidFill>
                <a:latin typeface="Courier New"/>
                <a:cs typeface="Courier New"/>
              </a:rPr>
              <a:t>Descent</a:t>
            </a:r>
            <a:endParaRPr sz="1182" dirty="0">
              <a:latin typeface="Courier New"/>
              <a:cs typeface="Courier New"/>
            </a:endParaRPr>
          </a:p>
        </p:txBody>
      </p:sp>
      <p:sp>
        <p:nvSpPr>
          <p:cNvPr id="41" name="object 41"/>
          <p:cNvSpPr txBox="1"/>
          <p:nvPr/>
        </p:nvSpPr>
        <p:spPr>
          <a:xfrm>
            <a:off x="1698190" y="3185479"/>
            <a:ext cx="354669" cy="143803"/>
          </a:xfrm>
          <a:prstGeom prst="rect">
            <a:avLst/>
          </a:prstGeom>
        </p:spPr>
        <p:txBody>
          <a:bodyPr vert="horz" wrap="square" lIns="0" tIns="7220" rIns="0" bIns="0" rtlCol="0">
            <a:spAutoFit/>
          </a:bodyPr>
          <a:lstStyle/>
          <a:p>
            <a:pPr marL="5776">
              <a:spcBef>
                <a:spcPts val="57"/>
              </a:spcBef>
            </a:pPr>
            <a:r>
              <a:rPr sz="887" spc="-5" dirty="0">
                <a:latin typeface="Courier New"/>
                <a:cs typeface="Courier New"/>
              </a:rPr>
              <a:t>input</a:t>
            </a:r>
            <a:endParaRPr sz="887">
              <a:latin typeface="Courier New"/>
              <a:cs typeface="Courier New"/>
            </a:endParaRPr>
          </a:p>
        </p:txBody>
      </p:sp>
      <p:sp>
        <p:nvSpPr>
          <p:cNvPr id="42" name="object 42"/>
          <p:cNvSpPr txBox="1"/>
          <p:nvPr/>
        </p:nvSpPr>
        <p:spPr>
          <a:xfrm>
            <a:off x="3284095" y="4535459"/>
            <a:ext cx="1040325" cy="143803"/>
          </a:xfrm>
          <a:prstGeom prst="rect">
            <a:avLst/>
          </a:prstGeom>
        </p:spPr>
        <p:txBody>
          <a:bodyPr vert="horz" wrap="square" lIns="0" tIns="7220" rIns="0" bIns="0" rtlCol="0">
            <a:spAutoFit/>
          </a:bodyPr>
          <a:lstStyle/>
          <a:p>
            <a:pPr marL="5776">
              <a:spcBef>
                <a:spcPts val="57"/>
              </a:spcBef>
            </a:pPr>
            <a:r>
              <a:rPr sz="887" dirty="0">
                <a:latin typeface="Courier New"/>
                <a:cs typeface="Courier New"/>
              </a:rPr>
              <a:t>expected</a:t>
            </a:r>
            <a:r>
              <a:rPr sz="887" spc="48" dirty="0">
                <a:latin typeface="Courier New"/>
                <a:cs typeface="Courier New"/>
              </a:rPr>
              <a:t> </a:t>
            </a:r>
            <a:r>
              <a:rPr sz="887" spc="-5" dirty="0">
                <a:latin typeface="Courier New"/>
                <a:cs typeface="Courier New"/>
              </a:rPr>
              <a:t>output</a:t>
            </a:r>
            <a:endParaRPr sz="887">
              <a:latin typeface="Courier New"/>
              <a:cs typeface="Courier New"/>
            </a:endParaRPr>
          </a:p>
        </p:txBody>
      </p:sp>
      <p:sp>
        <p:nvSpPr>
          <p:cNvPr id="44" name="Title 43">
            <a:extLst>
              <a:ext uri="{FF2B5EF4-FFF2-40B4-BE49-F238E27FC236}">
                <a16:creationId xmlns:a16="http://schemas.microsoft.com/office/drawing/2014/main" id="{E44710C1-C73C-4E55-8D91-123172B78405}"/>
              </a:ext>
            </a:extLst>
          </p:cNvPr>
          <p:cNvSpPr>
            <a:spLocks noGrp="1"/>
          </p:cNvSpPr>
          <p:nvPr>
            <p:ph type="title"/>
          </p:nvPr>
        </p:nvSpPr>
        <p:spPr/>
        <p:txBody>
          <a:bodyPr/>
          <a:lstStyle/>
          <a:p>
            <a:r>
              <a:rPr lang="en-US" dirty="0"/>
              <a:t>Training the Linear Regression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A19B-787E-4BA4-AAA1-5CFBDF8308AB}"/>
              </a:ext>
            </a:extLst>
          </p:cNvPr>
          <p:cNvSpPr>
            <a:spLocks noGrp="1"/>
          </p:cNvSpPr>
          <p:nvPr>
            <p:ph type="title"/>
          </p:nvPr>
        </p:nvSpPr>
        <p:spPr/>
        <p:txBody>
          <a:bodyPr/>
          <a:lstStyle/>
          <a:p>
            <a:r>
              <a:rPr lang="en-US" dirty="0"/>
              <a:t>Cost Function</a:t>
            </a:r>
            <a:endParaRPr lang="en-IN" dirty="0"/>
          </a:p>
        </p:txBody>
      </p:sp>
      <p:sp>
        <p:nvSpPr>
          <p:cNvPr id="3" name="Date Placeholder 2">
            <a:extLst>
              <a:ext uri="{FF2B5EF4-FFF2-40B4-BE49-F238E27FC236}">
                <a16:creationId xmlns:a16="http://schemas.microsoft.com/office/drawing/2014/main" id="{E4501A3E-72BF-44B6-B9A0-6AFB09E924AC}"/>
              </a:ext>
            </a:extLst>
          </p:cNvPr>
          <p:cNvSpPr>
            <a:spLocks noGrp="1"/>
          </p:cNvSpPr>
          <p:nvPr>
            <p:ph type="dt" sz="half" idx="10"/>
          </p:nvPr>
        </p:nvSpPr>
        <p:spPr/>
        <p:txBody>
          <a:bodyPr/>
          <a:lstStyle/>
          <a:p>
            <a:fld id="{F880586B-E6AA-44E7-930D-602495EF7294}" type="datetime1">
              <a:rPr lang="en-US" smtClean="0"/>
              <a:t>1/9/2025</a:t>
            </a:fld>
            <a:endParaRPr lang="en-US" dirty="0"/>
          </a:p>
        </p:txBody>
      </p:sp>
      <p:sp>
        <p:nvSpPr>
          <p:cNvPr id="4" name="Footer Placeholder 3">
            <a:extLst>
              <a:ext uri="{FF2B5EF4-FFF2-40B4-BE49-F238E27FC236}">
                <a16:creationId xmlns:a16="http://schemas.microsoft.com/office/drawing/2014/main" id="{3E17B4D8-7044-4688-BA49-3C7D9E1DF088}"/>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A66CE86C-6099-4A13-BF8B-E30D2999BCB4}"/>
              </a:ext>
            </a:extLst>
          </p:cNvPr>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Content Placeholder 5">
            <a:extLst>
              <a:ext uri="{FF2B5EF4-FFF2-40B4-BE49-F238E27FC236}">
                <a16:creationId xmlns:a16="http://schemas.microsoft.com/office/drawing/2014/main" id="{50248C87-7357-4AA7-B414-BA714BA4AE19}"/>
              </a:ext>
            </a:extLst>
          </p:cNvPr>
          <p:cNvSpPr>
            <a:spLocks noGrp="1"/>
          </p:cNvSpPr>
          <p:nvPr>
            <p:ph sz="quarter" idx="1"/>
          </p:nvPr>
        </p:nvSpPr>
        <p:spPr/>
        <p:txBody>
          <a:bodyPr/>
          <a:lstStyle/>
          <a:p>
            <a:r>
              <a:rPr lang="en-IN" dirty="0"/>
              <a:t>The cost function is a formal representation of an </a:t>
            </a:r>
            <a:r>
              <a:rPr lang="en-IN" b="1" dirty="0"/>
              <a:t>objective</a:t>
            </a:r>
            <a:r>
              <a:rPr lang="en-IN" dirty="0"/>
              <a:t> that the algorithm is trying to achieve. </a:t>
            </a:r>
          </a:p>
          <a:p>
            <a:r>
              <a:rPr lang="en-IN" dirty="0"/>
              <a:t>In the case of linear regression, the cost function is the </a:t>
            </a:r>
            <a:r>
              <a:rPr lang="en-IN" b="1" dirty="0"/>
              <a:t>MSE </a:t>
            </a:r>
            <a:r>
              <a:rPr lang="en-IN" dirty="0"/>
              <a:t>(Mean Squared Error).</a:t>
            </a:r>
            <a:endParaRPr lang="en-US" b="1" dirty="0"/>
          </a:p>
          <a:p>
            <a:r>
              <a:rPr lang="en-IN" dirty="0"/>
              <a:t>The algorithm solves the minimization problem                - it tries to </a:t>
            </a:r>
            <a:r>
              <a:rPr lang="en-IN" b="1" dirty="0"/>
              <a:t>minimize</a:t>
            </a:r>
            <a:r>
              <a:rPr lang="en-IN" dirty="0"/>
              <a:t> the cost function in order to achieve the </a:t>
            </a:r>
            <a:r>
              <a:rPr lang="en-IN" b="1" dirty="0"/>
              <a:t>best fitting line </a:t>
            </a:r>
            <a:r>
              <a:rPr lang="en-IN" dirty="0"/>
              <a:t>with the lowest errors.</a:t>
            </a:r>
          </a:p>
          <a:p>
            <a:r>
              <a:rPr lang="en-IN" dirty="0"/>
              <a:t>This is achieved through </a:t>
            </a:r>
            <a:r>
              <a:rPr lang="en-IN" b="1" dirty="0"/>
              <a:t>gradient descent</a:t>
            </a:r>
            <a:r>
              <a:rPr lang="en-IN" dirty="0"/>
              <a:t>.</a:t>
            </a:r>
          </a:p>
          <a:p>
            <a:endParaRPr lang="en-IN" dirty="0"/>
          </a:p>
        </p:txBody>
      </p:sp>
      <p:pic>
        <p:nvPicPr>
          <p:cNvPr id="8" name="Picture 7">
            <a:extLst>
              <a:ext uri="{FF2B5EF4-FFF2-40B4-BE49-F238E27FC236}">
                <a16:creationId xmlns:a16="http://schemas.microsoft.com/office/drawing/2014/main" id="{CF081607-743E-463F-95FE-7FE1C72C0958}"/>
              </a:ext>
            </a:extLst>
          </p:cNvPr>
          <p:cNvPicPr>
            <a:picLocks noChangeAspect="1"/>
          </p:cNvPicPr>
          <p:nvPr/>
        </p:nvPicPr>
        <p:blipFill>
          <a:blip r:embed="rId2"/>
          <a:stretch>
            <a:fillRect/>
          </a:stretch>
        </p:blipFill>
        <p:spPr>
          <a:xfrm>
            <a:off x="1240055" y="4654448"/>
            <a:ext cx="5678745" cy="1764823"/>
          </a:xfrm>
          <a:prstGeom prst="rect">
            <a:avLst/>
          </a:prstGeom>
        </p:spPr>
      </p:pic>
    </p:spTree>
    <p:extLst>
      <p:ext uri="{BB962C8B-B14F-4D97-AF65-F5344CB8AC3E}">
        <p14:creationId xmlns:p14="http://schemas.microsoft.com/office/powerpoint/2010/main" val="298361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D0CC-D4F3-44F7-8624-8FFA228D55A7}"/>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0F1C0D12-B227-495D-A87C-B2F9A2E762C4}"/>
              </a:ext>
            </a:extLst>
          </p:cNvPr>
          <p:cNvSpPr>
            <a:spLocks noGrp="1"/>
          </p:cNvSpPr>
          <p:nvPr>
            <p:ph type="dt" sz="half" idx="10"/>
          </p:nvPr>
        </p:nvSpPr>
        <p:spPr/>
        <p:txBody>
          <a:bodyPr/>
          <a:lstStyle/>
          <a:p>
            <a:fld id="{2475F934-4D17-4B7E-98CC-A179B2671E25}" type="datetime1">
              <a:rPr lang="en-US" smtClean="0"/>
              <a:t>1/9/2025</a:t>
            </a:fld>
            <a:endParaRPr lang="en-US" dirty="0"/>
          </a:p>
        </p:txBody>
      </p:sp>
      <p:sp>
        <p:nvSpPr>
          <p:cNvPr id="4" name="Footer Placeholder 3">
            <a:extLst>
              <a:ext uri="{FF2B5EF4-FFF2-40B4-BE49-F238E27FC236}">
                <a16:creationId xmlns:a16="http://schemas.microsoft.com/office/drawing/2014/main" id="{C3B01B0B-C882-4C83-A13C-E9F16E68F846}"/>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52C9D367-872A-42A1-8DE7-31A4077B3A44}"/>
              </a:ext>
            </a:extLst>
          </p:cNvPr>
          <p:cNvSpPr>
            <a:spLocks noGrp="1"/>
          </p:cNvSpPr>
          <p:nvPr>
            <p:ph type="sldNum" sz="quarter" idx="12"/>
          </p:nvPr>
        </p:nvSpPr>
        <p:spPr/>
        <p:txBody>
          <a:bodyPr/>
          <a:lstStyle/>
          <a:p>
            <a:fld id="{EA7C8D44-3667-46F6-9772-CC52308E2A7F}" type="slidenum">
              <a:rPr kumimoji="0" lang="en-US" smtClean="0"/>
              <a:pPr/>
              <a:t>19</a:t>
            </a:fld>
            <a:endParaRPr kumimoji="0" lang="en-US" dirty="0"/>
          </a:p>
        </p:txBody>
      </p:sp>
      <p:pic>
        <p:nvPicPr>
          <p:cNvPr id="7" name="Content Placeholder 6" descr="https://assets-global.website-files.com/5e6f9b297ef3941db2593ba1/5f3a442169df0a97c09c9aa1_Screenshot%202020-08-17%20at%2010.47.17.png">
            <a:extLst>
              <a:ext uri="{FF2B5EF4-FFF2-40B4-BE49-F238E27FC236}">
                <a16:creationId xmlns:a16="http://schemas.microsoft.com/office/drawing/2014/main" id="{04BA0C22-9BDB-4887-BC8C-8C22D10ACA16}"/>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3188" y="1506517"/>
            <a:ext cx="6476999" cy="3505199"/>
          </a:xfrm>
          <a:prstGeom prst="rect">
            <a:avLst/>
          </a:prstGeom>
          <a:noFill/>
          <a:ln>
            <a:noFill/>
          </a:ln>
        </p:spPr>
      </p:pic>
      <p:pic>
        <p:nvPicPr>
          <p:cNvPr id="6" name="Picture 5">
            <a:extLst>
              <a:ext uri="{FF2B5EF4-FFF2-40B4-BE49-F238E27FC236}">
                <a16:creationId xmlns:a16="http://schemas.microsoft.com/office/drawing/2014/main" id="{167C6BF3-F714-4D75-96F0-B110C1E7EA40}"/>
              </a:ext>
            </a:extLst>
          </p:cNvPr>
          <p:cNvPicPr>
            <a:picLocks noChangeAspect="1"/>
          </p:cNvPicPr>
          <p:nvPr/>
        </p:nvPicPr>
        <p:blipFill>
          <a:blip r:embed="rId3"/>
          <a:stretch>
            <a:fillRect/>
          </a:stretch>
        </p:blipFill>
        <p:spPr>
          <a:xfrm>
            <a:off x="2362200" y="5283690"/>
            <a:ext cx="3048000" cy="868753"/>
          </a:xfrm>
          <a:prstGeom prst="rect">
            <a:avLst/>
          </a:prstGeom>
        </p:spPr>
      </p:pic>
    </p:spTree>
    <p:extLst>
      <p:ext uri="{BB962C8B-B14F-4D97-AF65-F5344CB8AC3E}">
        <p14:creationId xmlns:p14="http://schemas.microsoft.com/office/powerpoint/2010/main" val="106398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Outline</a:t>
            </a:r>
          </a:p>
        </p:txBody>
      </p:sp>
      <p:sp>
        <p:nvSpPr>
          <p:cNvPr id="3" name="Content Placeholder 2"/>
          <p:cNvSpPr>
            <a:spLocks noGrp="1"/>
          </p:cNvSpPr>
          <p:nvPr>
            <p:ph sz="quarter" idx="1"/>
          </p:nvPr>
        </p:nvSpPr>
        <p:spPr>
          <a:xfrm>
            <a:off x="685800" y="1602612"/>
            <a:ext cx="7053072" cy="4721352"/>
          </a:xfrm>
        </p:spPr>
        <p:txBody>
          <a:bodyPr>
            <a:normAutofit/>
          </a:bodyPr>
          <a:lstStyle/>
          <a:p>
            <a:endParaRPr lang="en-US" sz="2600" dirty="0"/>
          </a:p>
          <a:p>
            <a:r>
              <a:rPr lang="en-US" sz="2600" dirty="0"/>
              <a:t>Liner Regression – Overview</a:t>
            </a:r>
          </a:p>
          <a:p>
            <a:r>
              <a:rPr lang="en-US" sz="2600" dirty="0"/>
              <a:t>Parameters of the Regression</a:t>
            </a:r>
          </a:p>
          <a:p>
            <a:r>
              <a:rPr lang="en-US" sz="2600" dirty="0"/>
              <a:t>How to model the parameters</a:t>
            </a:r>
          </a:p>
          <a:p>
            <a:r>
              <a:rPr lang="en-US" sz="2600" dirty="0"/>
              <a:t>Cost Function</a:t>
            </a:r>
          </a:p>
          <a:p>
            <a:r>
              <a:rPr lang="en-US" sz="2600" dirty="0"/>
              <a:t>Gradient Descent Algorithm</a:t>
            </a:r>
          </a:p>
          <a:p>
            <a:r>
              <a:rPr lang="en-US" sz="2600" dirty="0"/>
              <a:t>Model Evaluation</a:t>
            </a:r>
          </a:p>
        </p:txBody>
      </p:sp>
      <p:sp>
        <p:nvSpPr>
          <p:cNvPr id="7" name="Date Placeholder 6"/>
          <p:cNvSpPr>
            <a:spLocks noGrp="1"/>
          </p:cNvSpPr>
          <p:nvPr>
            <p:ph type="dt" sz="half" idx="10"/>
          </p:nvPr>
        </p:nvSpPr>
        <p:spPr/>
        <p:txBody>
          <a:bodyPr/>
          <a:lstStyle/>
          <a:p>
            <a:fld id="{94BBC0A5-4BD4-4401-B3BC-ABECEEE13416}" type="datetime1">
              <a:rPr lang="en-US" smtClean="0">
                <a:solidFill>
                  <a:schemeClr val="tx1"/>
                </a:solidFill>
              </a:rPr>
              <a:t>1/9/2025</a:t>
            </a:fld>
            <a:endParaRPr lang="en-US" dirty="0">
              <a:solidFill>
                <a:schemeClr val="tx1"/>
              </a:solidFill>
            </a:endParaRP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9"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r>
              <a:rPr lang="en-US"/>
              <a:t>Linear Regression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AE52-86FF-473B-BE34-BB8AE30AC3D8}"/>
              </a:ext>
            </a:extLst>
          </p:cNvPr>
          <p:cNvSpPr>
            <a:spLocks noGrp="1"/>
          </p:cNvSpPr>
          <p:nvPr>
            <p:ph type="title"/>
          </p:nvPr>
        </p:nvSpPr>
        <p:spPr/>
        <p:txBody>
          <a:bodyPr/>
          <a:lstStyle/>
          <a:p>
            <a:r>
              <a:rPr lang="en-IN" dirty="0"/>
              <a:t>Gradient Descent</a:t>
            </a:r>
          </a:p>
        </p:txBody>
      </p:sp>
      <p:sp>
        <p:nvSpPr>
          <p:cNvPr id="3" name="Date Placeholder 2">
            <a:extLst>
              <a:ext uri="{FF2B5EF4-FFF2-40B4-BE49-F238E27FC236}">
                <a16:creationId xmlns:a16="http://schemas.microsoft.com/office/drawing/2014/main" id="{6584907C-BA45-4A8A-A359-105598065B25}"/>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991CCCFE-DCF2-4D1B-AC8E-4739E6FE7DD5}"/>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07F62FCE-7770-4FEC-99ED-30FD88367B00}"/>
              </a:ext>
            </a:extLst>
          </p:cNvPr>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6" name="Content Placeholder 5">
            <a:extLst>
              <a:ext uri="{FF2B5EF4-FFF2-40B4-BE49-F238E27FC236}">
                <a16:creationId xmlns:a16="http://schemas.microsoft.com/office/drawing/2014/main" id="{0F9D046D-2698-499A-AAD1-020AAA5F6B9E}"/>
              </a:ext>
            </a:extLst>
          </p:cNvPr>
          <p:cNvSpPr>
            <a:spLocks noGrp="1"/>
          </p:cNvSpPr>
          <p:nvPr>
            <p:ph sz="quarter" idx="1"/>
          </p:nvPr>
        </p:nvSpPr>
        <p:spPr/>
        <p:txBody>
          <a:bodyPr/>
          <a:lstStyle/>
          <a:p>
            <a:r>
              <a:rPr lang="en-US" dirty="0"/>
              <a:t>Gradient Descent is a very generic optimization algorithm capable of finding optimal solutions to a wide range of problems.</a:t>
            </a:r>
          </a:p>
          <a:p>
            <a:r>
              <a:rPr lang="en-US" dirty="0"/>
              <a:t> The general idea of Gradient Descent is </a:t>
            </a:r>
            <a:r>
              <a:rPr lang="en-US" b="1" dirty="0"/>
              <a:t>to tweak parameters iteratively </a:t>
            </a:r>
            <a:r>
              <a:rPr lang="en-US" dirty="0"/>
              <a:t>in order to minimize a cost function.</a:t>
            </a:r>
            <a:endParaRPr lang="en-IN" dirty="0"/>
          </a:p>
        </p:txBody>
      </p:sp>
    </p:spTree>
    <p:extLst>
      <p:ext uri="{BB962C8B-B14F-4D97-AF65-F5344CB8AC3E}">
        <p14:creationId xmlns:p14="http://schemas.microsoft.com/office/powerpoint/2010/main" val="408414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B6ED-EC87-4A26-B299-579E7F073241}"/>
              </a:ext>
            </a:extLst>
          </p:cNvPr>
          <p:cNvSpPr>
            <a:spLocks noGrp="1"/>
          </p:cNvSpPr>
          <p:nvPr>
            <p:ph type="title"/>
          </p:nvPr>
        </p:nvSpPr>
        <p:spPr/>
        <p:txBody>
          <a:bodyPr/>
          <a:lstStyle/>
          <a:p>
            <a:r>
              <a:rPr lang="en-US" dirty="0"/>
              <a:t>Gradient Descent </a:t>
            </a:r>
            <a:endParaRPr lang="en-IN" dirty="0"/>
          </a:p>
        </p:txBody>
      </p:sp>
      <p:sp>
        <p:nvSpPr>
          <p:cNvPr id="3" name="Date Placeholder 2">
            <a:extLst>
              <a:ext uri="{FF2B5EF4-FFF2-40B4-BE49-F238E27FC236}">
                <a16:creationId xmlns:a16="http://schemas.microsoft.com/office/drawing/2014/main" id="{D00C36F8-413C-49C4-958E-F511F1457DBA}"/>
              </a:ext>
            </a:extLst>
          </p:cNvPr>
          <p:cNvSpPr>
            <a:spLocks noGrp="1"/>
          </p:cNvSpPr>
          <p:nvPr>
            <p:ph type="dt" sz="half" idx="10"/>
          </p:nvPr>
        </p:nvSpPr>
        <p:spPr/>
        <p:txBody>
          <a:bodyPr/>
          <a:lstStyle/>
          <a:p>
            <a:fld id="{121CABC5-B578-4624-839E-7670AFF0BA6D}" type="datetime1">
              <a:rPr lang="en-US" smtClean="0"/>
              <a:t>1/9/2025</a:t>
            </a:fld>
            <a:endParaRPr lang="en-US" dirty="0"/>
          </a:p>
        </p:txBody>
      </p:sp>
      <p:sp>
        <p:nvSpPr>
          <p:cNvPr id="4" name="Footer Placeholder 3">
            <a:extLst>
              <a:ext uri="{FF2B5EF4-FFF2-40B4-BE49-F238E27FC236}">
                <a16:creationId xmlns:a16="http://schemas.microsoft.com/office/drawing/2014/main" id="{C2FD10C5-83D2-4D88-9D9C-D5D60860F565}"/>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F6780257-7871-4631-8691-B4A04F77BD46}"/>
              </a:ext>
            </a:extLst>
          </p:cNvPr>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6" name="Content Placeholder 5">
            <a:extLst>
              <a:ext uri="{FF2B5EF4-FFF2-40B4-BE49-F238E27FC236}">
                <a16:creationId xmlns:a16="http://schemas.microsoft.com/office/drawing/2014/main" id="{871793C1-6BD0-441F-983A-396B5579621A}"/>
              </a:ext>
            </a:extLst>
          </p:cNvPr>
          <p:cNvSpPr>
            <a:spLocks noGrp="1"/>
          </p:cNvSpPr>
          <p:nvPr>
            <p:ph sz="quarter" idx="1"/>
          </p:nvPr>
        </p:nvSpPr>
        <p:spPr/>
        <p:txBody>
          <a:bodyPr>
            <a:normAutofit fontScale="92500"/>
          </a:bodyPr>
          <a:lstStyle/>
          <a:p>
            <a:r>
              <a:rPr lang="en-IN" dirty="0"/>
              <a:t>Gradient descent is a method of changing weights based on the loss function for each data point. We calculate the sum of squared errors at each input-output data point. </a:t>
            </a:r>
          </a:p>
          <a:p>
            <a:r>
              <a:rPr lang="en-IN" dirty="0"/>
              <a:t>We take a </a:t>
            </a:r>
            <a:r>
              <a:rPr lang="en-IN" b="1" dirty="0"/>
              <a:t>partial derivative </a:t>
            </a:r>
            <a:r>
              <a:rPr lang="en-IN" dirty="0"/>
              <a:t>of the weight and bias to get the slope of the cost function at each point. </a:t>
            </a:r>
          </a:p>
          <a:p>
            <a:r>
              <a:rPr lang="en-IN" dirty="0"/>
              <a:t>Based on the slope, gradient descent updates the values </a:t>
            </a:r>
            <a:r>
              <a:rPr lang="en-IN" b="1" dirty="0"/>
              <a:t>for the set of weights and the bias </a:t>
            </a:r>
            <a:r>
              <a:rPr lang="en-IN" dirty="0"/>
              <a:t>and re-iterates the training loop over new values </a:t>
            </a:r>
          </a:p>
          <a:p>
            <a:r>
              <a:rPr lang="en-IN" dirty="0"/>
              <a:t>This iterative approach is repeated until a </a:t>
            </a:r>
            <a:r>
              <a:rPr lang="en-IN" b="1" dirty="0"/>
              <a:t>minimum error</a:t>
            </a:r>
            <a:r>
              <a:rPr lang="en-IN" dirty="0"/>
              <a:t> is reached, and gradient descent cannot minimize the cost function any further.</a:t>
            </a:r>
          </a:p>
          <a:p>
            <a:endParaRPr lang="en-IN" dirty="0"/>
          </a:p>
        </p:txBody>
      </p:sp>
    </p:spTree>
    <p:extLst>
      <p:ext uri="{BB962C8B-B14F-4D97-AF65-F5344CB8AC3E}">
        <p14:creationId xmlns:p14="http://schemas.microsoft.com/office/powerpoint/2010/main" val="1795331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BC19-8DF6-47C1-A8D6-8B64A0648FAA}"/>
              </a:ext>
            </a:extLst>
          </p:cNvPr>
          <p:cNvSpPr>
            <a:spLocks noGrp="1"/>
          </p:cNvSpPr>
          <p:nvPr>
            <p:ph type="title"/>
          </p:nvPr>
        </p:nvSpPr>
        <p:spPr/>
        <p:txBody>
          <a:bodyPr/>
          <a:lstStyle/>
          <a:p>
            <a:r>
              <a:rPr lang="en-IN" dirty="0"/>
              <a:t>Gradient Descent</a:t>
            </a:r>
          </a:p>
        </p:txBody>
      </p:sp>
      <p:sp>
        <p:nvSpPr>
          <p:cNvPr id="3" name="Date Placeholder 2">
            <a:extLst>
              <a:ext uri="{FF2B5EF4-FFF2-40B4-BE49-F238E27FC236}">
                <a16:creationId xmlns:a16="http://schemas.microsoft.com/office/drawing/2014/main" id="{A0E15602-6719-455C-ACF2-F17295EF315D}"/>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F6DC46ED-4557-43C3-82B6-08153B5E95C8}"/>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52033B4E-15A7-4C4F-8C2B-C0C46318B57F}"/>
              </a:ext>
            </a:extLst>
          </p:cNvPr>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7" name="Content Placeholder 6">
            <a:extLst>
              <a:ext uri="{FF2B5EF4-FFF2-40B4-BE49-F238E27FC236}">
                <a16:creationId xmlns:a16="http://schemas.microsoft.com/office/drawing/2014/main" id="{FF52A6E5-9E26-48C1-B21E-A3B2371E6A3D}"/>
              </a:ext>
            </a:extLst>
          </p:cNvPr>
          <p:cNvPicPr>
            <a:picLocks noGrp="1" noChangeAspect="1"/>
          </p:cNvPicPr>
          <p:nvPr>
            <p:ph sz="quarter" idx="1"/>
          </p:nvPr>
        </p:nvPicPr>
        <p:blipFill>
          <a:blip r:embed="rId2"/>
          <a:stretch>
            <a:fillRect/>
          </a:stretch>
        </p:blipFill>
        <p:spPr>
          <a:xfrm>
            <a:off x="843530" y="1527175"/>
            <a:ext cx="7420428" cy="4572000"/>
          </a:xfrm>
          <a:prstGeom prst="rect">
            <a:avLst/>
          </a:prstGeom>
        </p:spPr>
      </p:pic>
    </p:spTree>
    <p:extLst>
      <p:ext uri="{BB962C8B-B14F-4D97-AF65-F5344CB8AC3E}">
        <p14:creationId xmlns:p14="http://schemas.microsoft.com/office/powerpoint/2010/main" val="283388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3E14-7BF6-4783-BE3B-B2DC608725FE}"/>
              </a:ext>
            </a:extLst>
          </p:cNvPr>
          <p:cNvSpPr>
            <a:spLocks noGrp="1"/>
          </p:cNvSpPr>
          <p:nvPr>
            <p:ph type="title"/>
          </p:nvPr>
        </p:nvSpPr>
        <p:spPr/>
        <p:txBody>
          <a:bodyPr/>
          <a:lstStyle/>
          <a:p>
            <a:r>
              <a:rPr lang="en-US"/>
              <a:t>Gradient Descent Steps</a:t>
            </a:r>
            <a:endParaRPr lang="en-IN" dirty="0"/>
          </a:p>
        </p:txBody>
      </p:sp>
      <p:sp>
        <p:nvSpPr>
          <p:cNvPr id="3" name="Date Placeholder 2">
            <a:extLst>
              <a:ext uri="{FF2B5EF4-FFF2-40B4-BE49-F238E27FC236}">
                <a16:creationId xmlns:a16="http://schemas.microsoft.com/office/drawing/2014/main" id="{B860A4ED-FA35-451B-B654-EE7F039D1A28}"/>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5E82A4C6-5A4C-400A-82A2-9175C20716DD}"/>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09BCE553-32FE-4885-BAC9-009E2E867E1B}"/>
              </a:ext>
            </a:extLst>
          </p:cNvPr>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7" name="Content Placeholder 6">
            <a:extLst>
              <a:ext uri="{FF2B5EF4-FFF2-40B4-BE49-F238E27FC236}">
                <a16:creationId xmlns:a16="http://schemas.microsoft.com/office/drawing/2014/main" id="{5D98B83B-905B-4DB5-B14A-E1CD3C41FC02}"/>
              </a:ext>
            </a:extLst>
          </p:cNvPr>
          <p:cNvPicPr>
            <a:picLocks noGrp="1" noChangeAspect="1"/>
          </p:cNvPicPr>
          <p:nvPr>
            <p:ph sz="quarter" idx="1"/>
          </p:nvPr>
        </p:nvPicPr>
        <p:blipFill>
          <a:blip r:embed="rId2"/>
          <a:stretch>
            <a:fillRect/>
          </a:stretch>
        </p:blipFill>
        <p:spPr>
          <a:xfrm>
            <a:off x="1524001" y="2745008"/>
            <a:ext cx="6324600" cy="1244518"/>
          </a:xfrm>
          <a:prstGeom prst="rect">
            <a:avLst/>
          </a:prstGeom>
        </p:spPr>
      </p:pic>
    </p:spTree>
    <p:extLst>
      <p:ext uri="{BB962C8B-B14F-4D97-AF65-F5344CB8AC3E}">
        <p14:creationId xmlns:p14="http://schemas.microsoft.com/office/powerpoint/2010/main" val="2758597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542A-B4F1-4084-86A7-E01EF82E81BE}"/>
              </a:ext>
            </a:extLst>
          </p:cNvPr>
          <p:cNvSpPr>
            <a:spLocks noGrp="1"/>
          </p:cNvSpPr>
          <p:nvPr>
            <p:ph type="title"/>
          </p:nvPr>
        </p:nvSpPr>
        <p:spPr/>
        <p:txBody>
          <a:bodyPr/>
          <a:lstStyle/>
          <a:p>
            <a:r>
              <a:rPr lang="en-IN" i="1" dirty="0"/>
              <a:t>Learning rate too small</a:t>
            </a:r>
            <a:endParaRPr lang="en-IN" dirty="0"/>
          </a:p>
        </p:txBody>
      </p:sp>
      <p:sp>
        <p:nvSpPr>
          <p:cNvPr id="3" name="Date Placeholder 2">
            <a:extLst>
              <a:ext uri="{FF2B5EF4-FFF2-40B4-BE49-F238E27FC236}">
                <a16:creationId xmlns:a16="http://schemas.microsoft.com/office/drawing/2014/main" id="{93BE16F7-B0E2-4209-ACF0-029BE3DC0DE7}"/>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F4420F23-0EC1-47D2-905D-33E3B6FD2267}"/>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3AC07E79-B7D5-4F9B-9A56-8DEE6AD9C57F}"/>
              </a:ext>
            </a:extLst>
          </p:cNvPr>
          <p:cNvSpPr>
            <a:spLocks noGrp="1"/>
          </p:cNvSpPr>
          <p:nvPr>
            <p:ph type="sldNum" sz="quarter" idx="12"/>
          </p:nvPr>
        </p:nvSpPr>
        <p:spPr/>
        <p:txBody>
          <a:bodyPr/>
          <a:lstStyle/>
          <a:p>
            <a:fld id="{EA7C8D44-3667-46F6-9772-CC52308E2A7F}" type="slidenum">
              <a:rPr kumimoji="0" lang="en-US" smtClean="0"/>
              <a:pPr/>
              <a:t>24</a:t>
            </a:fld>
            <a:endParaRPr kumimoji="0" lang="en-US" dirty="0"/>
          </a:p>
        </p:txBody>
      </p:sp>
      <p:pic>
        <p:nvPicPr>
          <p:cNvPr id="7" name="Content Placeholder 6">
            <a:extLst>
              <a:ext uri="{FF2B5EF4-FFF2-40B4-BE49-F238E27FC236}">
                <a16:creationId xmlns:a16="http://schemas.microsoft.com/office/drawing/2014/main" id="{B8253655-E309-4DA0-BBCC-68C832F83042}"/>
              </a:ext>
            </a:extLst>
          </p:cNvPr>
          <p:cNvPicPr>
            <a:picLocks noGrp="1" noChangeAspect="1"/>
          </p:cNvPicPr>
          <p:nvPr>
            <p:ph sz="quarter" idx="1"/>
          </p:nvPr>
        </p:nvPicPr>
        <p:blipFill>
          <a:blip r:embed="rId2"/>
          <a:stretch>
            <a:fillRect/>
          </a:stretch>
        </p:blipFill>
        <p:spPr>
          <a:xfrm>
            <a:off x="1615102" y="2133600"/>
            <a:ext cx="6490749" cy="3429000"/>
          </a:xfrm>
          <a:prstGeom prst="rect">
            <a:avLst/>
          </a:prstGeom>
        </p:spPr>
      </p:pic>
    </p:spTree>
    <p:extLst>
      <p:ext uri="{BB962C8B-B14F-4D97-AF65-F5344CB8AC3E}">
        <p14:creationId xmlns:p14="http://schemas.microsoft.com/office/powerpoint/2010/main" val="208040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1013-F7D1-41BC-A4C0-BB3DE1067B76}"/>
              </a:ext>
            </a:extLst>
          </p:cNvPr>
          <p:cNvSpPr>
            <a:spLocks noGrp="1"/>
          </p:cNvSpPr>
          <p:nvPr>
            <p:ph type="title"/>
          </p:nvPr>
        </p:nvSpPr>
        <p:spPr/>
        <p:txBody>
          <a:bodyPr/>
          <a:lstStyle/>
          <a:p>
            <a:r>
              <a:rPr lang="en-IN" i="1" dirty="0"/>
              <a:t>Learning rate too large</a:t>
            </a:r>
            <a:endParaRPr lang="en-IN" dirty="0"/>
          </a:p>
        </p:txBody>
      </p:sp>
      <p:sp>
        <p:nvSpPr>
          <p:cNvPr id="3" name="Date Placeholder 2">
            <a:extLst>
              <a:ext uri="{FF2B5EF4-FFF2-40B4-BE49-F238E27FC236}">
                <a16:creationId xmlns:a16="http://schemas.microsoft.com/office/drawing/2014/main" id="{A3A4931C-77AF-42DC-BD1F-12DA9790144E}"/>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A7ABDF8D-E00A-413B-84B9-C1B0A2F4F4BA}"/>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8170D55D-80E4-4761-88BD-467532E6C542}"/>
              </a:ext>
            </a:extLst>
          </p:cNvPr>
          <p:cNvSpPr>
            <a:spLocks noGrp="1"/>
          </p:cNvSpPr>
          <p:nvPr>
            <p:ph type="sldNum" sz="quarter" idx="12"/>
          </p:nvPr>
        </p:nvSpPr>
        <p:spPr/>
        <p:txBody>
          <a:bodyPr/>
          <a:lstStyle/>
          <a:p>
            <a:fld id="{EA7C8D44-3667-46F6-9772-CC52308E2A7F}" type="slidenum">
              <a:rPr kumimoji="0" lang="en-US" smtClean="0"/>
              <a:pPr/>
              <a:t>25</a:t>
            </a:fld>
            <a:endParaRPr kumimoji="0" lang="en-US" dirty="0"/>
          </a:p>
        </p:txBody>
      </p:sp>
      <p:pic>
        <p:nvPicPr>
          <p:cNvPr id="7" name="Content Placeholder 6">
            <a:extLst>
              <a:ext uri="{FF2B5EF4-FFF2-40B4-BE49-F238E27FC236}">
                <a16:creationId xmlns:a16="http://schemas.microsoft.com/office/drawing/2014/main" id="{E22D2692-0608-4B6F-B6B9-457072E2B70F}"/>
              </a:ext>
            </a:extLst>
          </p:cNvPr>
          <p:cNvPicPr>
            <a:picLocks noGrp="1" noChangeAspect="1"/>
          </p:cNvPicPr>
          <p:nvPr>
            <p:ph sz="quarter" idx="1"/>
          </p:nvPr>
        </p:nvPicPr>
        <p:blipFill>
          <a:blip r:embed="rId2"/>
          <a:stretch>
            <a:fillRect/>
          </a:stretch>
        </p:blipFill>
        <p:spPr>
          <a:xfrm>
            <a:off x="1371600" y="1815973"/>
            <a:ext cx="6112030" cy="4015655"/>
          </a:xfrm>
          <a:prstGeom prst="rect">
            <a:avLst/>
          </a:prstGeom>
        </p:spPr>
      </p:pic>
    </p:spTree>
    <p:extLst>
      <p:ext uri="{BB962C8B-B14F-4D97-AF65-F5344CB8AC3E}">
        <p14:creationId xmlns:p14="http://schemas.microsoft.com/office/powerpoint/2010/main" val="257576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D622-BEF1-4846-8218-088D3E024975}"/>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551A9CF6-4B9C-47C9-99EE-3BB4294EA2EF}"/>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EE01085D-D1D1-4F36-B99D-0228E65C8D51}"/>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F00B2F56-B10D-47A0-8E3F-464217407369}"/>
              </a:ext>
            </a:extLst>
          </p:cNvPr>
          <p:cNvSpPr>
            <a:spLocks noGrp="1"/>
          </p:cNvSpPr>
          <p:nvPr>
            <p:ph type="sldNum" sz="quarter" idx="12"/>
          </p:nvPr>
        </p:nvSpPr>
        <p:spPr/>
        <p:txBody>
          <a:bodyPr/>
          <a:lstStyle/>
          <a:p>
            <a:fld id="{EA7C8D44-3667-46F6-9772-CC52308E2A7F}" type="slidenum">
              <a:rPr kumimoji="0" lang="en-US" smtClean="0"/>
              <a:pPr/>
              <a:t>26</a:t>
            </a:fld>
            <a:endParaRPr kumimoji="0" lang="en-US" dirty="0"/>
          </a:p>
        </p:txBody>
      </p:sp>
      <p:pic>
        <p:nvPicPr>
          <p:cNvPr id="7" name="Content Placeholder 6">
            <a:extLst>
              <a:ext uri="{FF2B5EF4-FFF2-40B4-BE49-F238E27FC236}">
                <a16:creationId xmlns:a16="http://schemas.microsoft.com/office/drawing/2014/main" id="{3395D1A3-DDB5-48C6-86B8-2A0BF3C6C55C}"/>
              </a:ext>
            </a:extLst>
          </p:cNvPr>
          <p:cNvPicPr>
            <a:picLocks noGrp="1" noChangeAspect="1"/>
          </p:cNvPicPr>
          <p:nvPr>
            <p:ph sz="quarter" idx="1"/>
          </p:nvPr>
        </p:nvPicPr>
        <p:blipFill>
          <a:blip r:embed="rId2"/>
          <a:stretch>
            <a:fillRect/>
          </a:stretch>
        </p:blipFill>
        <p:spPr>
          <a:xfrm>
            <a:off x="870803" y="1637453"/>
            <a:ext cx="7056251" cy="4001347"/>
          </a:xfrm>
          <a:prstGeom prst="rect">
            <a:avLst/>
          </a:prstGeom>
        </p:spPr>
      </p:pic>
    </p:spTree>
    <p:extLst>
      <p:ext uri="{BB962C8B-B14F-4D97-AF65-F5344CB8AC3E}">
        <p14:creationId xmlns:p14="http://schemas.microsoft.com/office/powerpoint/2010/main" val="226984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911F-D7E0-4F29-9F17-F63D77792B7C}"/>
              </a:ext>
            </a:extLst>
          </p:cNvPr>
          <p:cNvSpPr>
            <a:spLocks noGrp="1"/>
          </p:cNvSpPr>
          <p:nvPr>
            <p:ph type="title"/>
          </p:nvPr>
        </p:nvSpPr>
        <p:spPr/>
        <p:txBody>
          <a:bodyPr/>
          <a:lstStyle/>
          <a:p>
            <a:r>
              <a:rPr lang="en-US" dirty="0"/>
              <a:t>Challenges</a:t>
            </a:r>
            <a:endParaRPr lang="en-IN" dirty="0"/>
          </a:p>
        </p:txBody>
      </p:sp>
      <p:sp>
        <p:nvSpPr>
          <p:cNvPr id="3" name="Date Placeholder 2">
            <a:extLst>
              <a:ext uri="{FF2B5EF4-FFF2-40B4-BE49-F238E27FC236}">
                <a16:creationId xmlns:a16="http://schemas.microsoft.com/office/drawing/2014/main" id="{50E34EE9-9997-48DA-952F-AB44D6EA8160}"/>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28827DCC-15E7-433C-A08E-80287E49E282}"/>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6CCDBC15-3BA5-41CA-8DE3-9954ECAC4B4C}"/>
              </a:ext>
            </a:extLst>
          </p:cNvPr>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6" name="Content Placeholder 5">
            <a:extLst>
              <a:ext uri="{FF2B5EF4-FFF2-40B4-BE49-F238E27FC236}">
                <a16:creationId xmlns:a16="http://schemas.microsoft.com/office/drawing/2014/main" id="{0101D839-C65A-4B97-AE81-E458910857AF}"/>
              </a:ext>
            </a:extLst>
          </p:cNvPr>
          <p:cNvSpPr>
            <a:spLocks noGrp="1"/>
          </p:cNvSpPr>
          <p:nvPr>
            <p:ph sz="quarter" idx="1"/>
          </p:nvPr>
        </p:nvSpPr>
        <p:spPr/>
        <p:txBody>
          <a:bodyPr>
            <a:normAutofit fontScale="92500" lnSpcReduction="10000"/>
          </a:bodyPr>
          <a:lstStyle/>
          <a:p>
            <a:r>
              <a:rPr lang="en-US" dirty="0"/>
              <a:t>Finally, not all cost functions look like nice regular bowls. There may be holes, ridges, plateaus, and all sorts of irregular terrains, making </a:t>
            </a:r>
            <a:r>
              <a:rPr lang="en-US" b="1" dirty="0"/>
              <a:t>convergence</a:t>
            </a:r>
            <a:r>
              <a:rPr lang="en-US" dirty="0"/>
              <a:t> to the minimum very </a:t>
            </a:r>
            <a:r>
              <a:rPr lang="en-IN" b="1" dirty="0"/>
              <a:t>difficult</a:t>
            </a:r>
            <a:r>
              <a:rPr lang="en-IN" dirty="0"/>
              <a:t>.</a:t>
            </a:r>
          </a:p>
          <a:p>
            <a:endParaRPr lang="en-US" dirty="0"/>
          </a:p>
          <a:p>
            <a:r>
              <a:rPr lang="en-IN" dirty="0"/>
              <a:t>if the random </a:t>
            </a:r>
            <a:r>
              <a:rPr lang="en-US" dirty="0"/>
              <a:t>initialization starts the algorithm on the left, then it will converge to a </a:t>
            </a:r>
            <a:r>
              <a:rPr lang="en-US" b="1" i="1" dirty="0"/>
              <a:t>local minimum</a:t>
            </a:r>
            <a:r>
              <a:rPr lang="en-US" dirty="0"/>
              <a:t>, which is not as good as the </a:t>
            </a:r>
            <a:r>
              <a:rPr lang="en-US" b="1" i="1" dirty="0"/>
              <a:t>global minimum</a:t>
            </a:r>
            <a:r>
              <a:rPr lang="en-US" dirty="0"/>
              <a:t>. </a:t>
            </a:r>
          </a:p>
          <a:p>
            <a:endParaRPr lang="en-US" dirty="0"/>
          </a:p>
          <a:p>
            <a:r>
              <a:rPr lang="en-US" dirty="0"/>
              <a:t>If it starts on the right, then it will take a very long time to cross the plateau, and if you </a:t>
            </a:r>
            <a:r>
              <a:rPr lang="en-US" b="1" dirty="0"/>
              <a:t>stop too early </a:t>
            </a:r>
            <a:r>
              <a:rPr lang="en-US" dirty="0"/>
              <a:t>you will never </a:t>
            </a:r>
            <a:r>
              <a:rPr lang="en-IN" dirty="0"/>
              <a:t>reach the. </a:t>
            </a:r>
            <a:r>
              <a:rPr lang="en-IN" b="1" dirty="0"/>
              <a:t>global minimum</a:t>
            </a:r>
          </a:p>
        </p:txBody>
      </p:sp>
    </p:spTree>
    <p:extLst>
      <p:ext uri="{BB962C8B-B14F-4D97-AF65-F5344CB8AC3E}">
        <p14:creationId xmlns:p14="http://schemas.microsoft.com/office/powerpoint/2010/main" val="60318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DB1B-B941-47CD-967A-CD6FCA9FD9F6}"/>
              </a:ext>
            </a:extLst>
          </p:cNvPr>
          <p:cNvSpPr>
            <a:spLocks noGrp="1"/>
          </p:cNvSpPr>
          <p:nvPr>
            <p:ph type="title"/>
          </p:nvPr>
        </p:nvSpPr>
        <p:spPr/>
        <p:txBody>
          <a:bodyPr/>
          <a:lstStyle/>
          <a:p>
            <a:r>
              <a:rPr lang="en-US" dirty="0"/>
              <a:t>elongated bowl</a:t>
            </a:r>
            <a:endParaRPr lang="en-IN" dirty="0"/>
          </a:p>
        </p:txBody>
      </p:sp>
      <p:sp>
        <p:nvSpPr>
          <p:cNvPr id="3" name="Date Placeholder 2">
            <a:extLst>
              <a:ext uri="{FF2B5EF4-FFF2-40B4-BE49-F238E27FC236}">
                <a16:creationId xmlns:a16="http://schemas.microsoft.com/office/drawing/2014/main" id="{5DC1B3A3-314F-4C39-8227-65AE5981BDB3}"/>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ED397996-53E0-43CA-8BB1-BB466DD621DA}"/>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86AB38C6-452F-42C8-AFEA-6E31B4138322}"/>
              </a:ext>
            </a:extLst>
          </p:cNvPr>
          <p:cNvSpPr>
            <a:spLocks noGrp="1"/>
          </p:cNvSpPr>
          <p:nvPr>
            <p:ph type="sldNum" sz="quarter" idx="12"/>
          </p:nvPr>
        </p:nvSpPr>
        <p:spPr/>
        <p:txBody>
          <a:bodyPr/>
          <a:lstStyle/>
          <a:p>
            <a:fld id="{EA7C8D44-3667-46F6-9772-CC52308E2A7F}" type="slidenum">
              <a:rPr kumimoji="0" lang="en-US" smtClean="0"/>
              <a:pPr/>
              <a:t>28</a:t>
            </a:fld>
            <a:endParaRPr kumimoji="0" lang="en-US" dirty="0"/>
          </a:p>
        </p:txBody>
      </p:sp>
      <p:pic>
        <p:nvPicPr>
          <p:cNvPr id="7" name="Content Placeholder 6">
            <a:extLst>
              <a:ext uri="{FF2B5EF4-FFF2-40B4-BE49-F238E27FC236}">
                <a16:creationId xmlns:a16="http://schemas.microsoft.com/office/drawing/2014/main" id="{082A84AF-BD85-4128-AA48-00B6E437871C}"/>
              </a:ext>
            </a:extLst>
          </p:cNvPr>
          <p:cNvPicPr>
            <a:picLocks noGrp="1" noChangeAspect="1"/>
          </p:cNvPicPr>
          <p:nvPr>
            <p:ph sz="quarter" idx="1"/>
          </p:nvPr>
        </p:nvPicPr>
        <p:blipFill>
          <a:blip r:embed="rId2"/>
          <a:stretch>
            <a:fillRect/>
          </a:stretch>
        </p:blipFill>
        <p:spPr>
          <a:xfrm>
            <a:off x="533400" y="2288702"/>
            <a:ext cx="7829175" cy="2828319"/>
          </a:xfrm>
          <a:prstGeom prst="rect">
            <a:avLst/>
          </a:prstGeom>
        </p:spPr>
      </p:pic>
    </p:spTree>
    <p:extLst>
      <p:ext uri="{BB962C8B-B14F-4D97-AF65-F5344CB8AC3E}">
        <p14:creationId xmlns:p14="http://schemas.microsoft.com/office/powerpoint/2010/main" val="94270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0B39-ECE7-4244-BFCF-3DA76BDB50C2}"/>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9ABF0A16-47A4-40DC-A319-0CAE40D74192}"/>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DDF1A16F-4DAB-40DD-A61B-0A3252B57BF0}"/>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FEC2005C-FD47-40C7-88BA-1DCE9AE6BAE3}"/>
              </a:ext>
            </a:extLst>
          </p:cNvPr>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6" name="Content Placeholder 5">
            <a:extLst>
              <a:ext uri="{FF2B5EF4-FFF2-40B4-BE49-F238E27FC236}">
                <a16:creationId xmlns:a16="http://schemas.microsoft.com/office/drawing/2014/main" id="{E7C9C662-5576-4CC5-85DB-B391B3FC9B8C}"/>
              </a:ext>
            </a:extLst>
          </p:cNvPr>
          <p:cNvSpPr>
            <a:spLocks noGrp="1"/>
          </p:cNvSpPr>
          <p:nvPr>
            <p:ph sz="quarter" idx="1"/>
          </p:nvPr>
        </p:nvSpPr>
        <p:spPr/>
        <p:txBody>
          <a:bodyPr/>
          <a:lstStyle/>
          <a:p>
            <a:r>
              <a:rPr lang="en-US" dirty="0"/>
              <a:t>In fact, the cost function has the shape of a bowl, but it can be an elongated bowl if the features have </a:t>
            </a:r>
            <a:r>
              <a:rPr lang="en-US" b="1" dirty="0"/>
              <a:t>very different scales</a:t>
            </a:r>
            <a:r>
              <a:rPr lang="en-US" dirty="0"/>
              <a:t>. </a:t>
            </a:r>
          </a:p>
          <a:p>
            <a:endParaRPr lang="en-US" dirty="0"/>
          </a:p>
          <a:p>
            <a:r>
              <a:rPr lang="en-US" dirty="0"/>
              <a:t>Figure above shows Gradient Descent on a training set where features 1 and 2 have the same scale (on the left), and on a training set where feature 1 has much </a:t>
            </a:r>
            <a:r>
              <a:rPr lang="en-US" b="1" dirty="0"/>
              <a:t>smaller</a:t>
            </a:r>
            <a:r>
              <a:rPr lang="en-US" dirty="0"/>
              <a:t> values than feature 2 (on the right)</a:t>
            </a:r>
            <a:endParaRPr lang="en-IN" dirty="0"/>
          </a:p>
        </p:txBody>
      </p:sp>
    </p:spTree>
    <p:extLst>
      <p:ext uri="{BB962C8B-B14F-4D97-AF65-F5344CB8AC3E}">
        <p14:creationId xmlns:p14="http://schemas.microsoft.com/office/powerpoint/2010/main" val="372846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99378" y="2071633"/>
            <a:ext cx="3946996" cy="3886447"/>
          </a:xfrm>
          <a:prstGeom prst="rect">
            <a:avLst/>
          </a:prstGeom>
        </p:spPr>
        <p:txBody>
          <a:bodyPr vert="horz" wrap="square" lIns="0" tIns="5776" rIns="0" bIns="0" rtlCol="0">
            <a:spAutoFit/>
          </a:bodyPr>
          <a:lstStyle/>
          <a:p>
            <a:pPr marL="282733" marR="2310" indent="-277246">
              <a:lnSpc>
                <a:spcPct val="132400"/>
              </a:lnSpc>
              <a:spcBef>
                <a:spcPts val="45"/>
              </a:spcBef>
              <a:buClr>
                <a:srgbClr val="5E5E5E"/>
              </a:buClr>
              <a:buAutoNum type="arabicPeriod"/>
              <a:tabLst>
                <a:tab pos="283311" algn="l"/>
              </a:tabLst>
            </a:pPr>
            <a:r>
              <a:rPr sz="1600" dirty="0">
                <a:solidFill>
                  <a:srgbClr val="3C7DEC"/>
                </a:solidFill>
                <a:latin typeface="Courier New"/>
                <a:cs typeface="Courier New"/>
              </a:rPr>
              <a:t>Linear</a:t>
            </a:r>
            <a:r>
              <a:rPr sz="1600" spc="-2" dirty="0">
                <a:solidFill>
                  <a:srgbClr val="3C7DEC"/>
                </a:solidFill>
                <a:latin typeface="Courier New"/>
                <a:cs typeface="Courier New"/>
              </a:rPr>
              <a:t> </a:t>
            </a:r>
            <a:r>
              <a:rPr sz="1600" dirty="0">
                <a:solidFill>
                  <a:srgbClr val="3C7DEC"/>
                </a:solidFill>
                <a:latin typeface="Courier New"/>
                <a:cs typeface="Courier New"/>
              </a:rPr>
              <a:t>Regression</a:t>
            </a:r>
            <a:r>
              <a:rPr sz="1600" spc="-2" dirty="0">
                <a:solidFill>
                  <a:srgbClr val="3C7DEC"/>
                </a:solidFill>
                <a:latin typeface="Courier New"/>
                <a:cs typeface="Courier New"/>
              </a:rPr>
              <a:t> </a:t>
            </a:r>
            <a:r>
              <a:rPr sz="1600" dirty="0">
                <a:solidFill>
                  <a:srgbClr val="5E5E5E"/>
                </a:solidFill>
                <a:latin typeface="Courier New"/>
                <a:cs typeface="Courier New"/>
              </a:rPr>
              <a:t>is</a:t>
            </a:r>
            <a:r>
              <a:rPr sz="1600" spc="-2" dirty="0">
                <a:solidFill>
                  <a:srgbClr val="5E5E5E"/>
                </a:solidFill>
                <a:latin typeface="Courier New"/>
                <a:cs typeface="Courier New"/>
              </a:rPr>
              <a:t> </a:t>
            </a:r>
            <a:r>
              <a:rPr sz="1600" dirty="0">
                <a:solidFill>
                  <a:srgbClr val="5E5E5E"/>
                </a:solidFill>
                <a:latin typeface="Courier New"/>
                <a:cs typeface="Courier New"/>
              </a:rPr>
              <a:t>a</a:t>
            </a:r>
            <a:r>
              <a:rPr sz="1600" spc="-2" dirty="0">
                <a:solidFill>
                  <a:srgbClr val="5E5E5E"/>
                </a:solidFill>
                <a:latin typeface="Courier New"/>
                <a:cs typeface="Courier New"/>
              </a:rPr>
              <a:t> </a:t>
            </a:r>
            <a:r>
              <a:rPr sz="1600" dirty="0">
                <a:solidFill>
                  <a:srgbClr val="5E5E5E"/>
                </a:solidFill>
                <a:latin typeface="Courier New"/>
                <a:cs typeface="Courier New"/>
              </a:rPr>
              <a:t>method</a:t>
            </a:r>
            <a:r>
              <a:rPr sz="1600" spc="-2" dirty="0">
                <a:solidFill>
                  <a:srgbClr val="5E5E5E"/>
                </a:solidFill>
                <a:latin typeface="Courier New"/>
                <a:cs typeface="Courier New"/>
              </a:rPr>
              <a:t> </a:t>
            </a:r>
            <a:r>
              <a:rPr sz="1600" spc="-11" dirty="0">
                <a:solidFill>
                  <a:srgbClr val="5E5E5E"/>
                </a:solidFill>
                <a:latin typeface="Courier New"/>
                <a:cs typeface="Courier New"/>
              </a:rPr>
              <a:t>in </a:t>
            </a:r>
            <a:r>
              <a:rPr sz="1600" dirty="0">
                <a:solidFill>
                  <a:srgbClr val="5E5E5E"/>
                </a:solidFill>
                <a:latin typeface="Courier New"/>
                <a:cs typeface="Courier New"/>
              </a:rPr>
              <a:t>statistics</a:t>
            </a:r>
            <a:r>
              <a:rPr sz="1600" spc="-2" dirty="0">
                <a:solidFill>
                  <a:srgbClr val="5E5E5E"/>
                </a:solidFill>
                <a:latin typeface="Courier New"/>
                <a:cs typeface="Courier New"/>
              </a:rPr>
              <a:t> </a:t>
            </a:r>
            <a:r>
              <a:rPr sz="1600" dirty="0">
                <a:solidFill>
                  <a:srgbClr val="5E5E5E"/>
                </a:solidFill>
                <a:latin typeface="Courier New"/>
                <a:cs typeface="Courier New"/>
              </a:rPr>
              <a:t>used</a:t>
            </a:r>
            <a:r>
              <a:rPr sz="1600" spc="-2" dirty="0">
                <a:solidFill>
                  <a:srgbClr val="5E5E5E"/>
                </a:solidFill>
                <a:latin typeface="Courier New"/>
                <a:cs typeface="Courier New"/>
              </a:rPr>
              <a:t> </a:t>
            </a:r>
            <a:r>
              <a:rPr sz="1600" dirty="0">
                <a:solidFill>
                  <a:srgbClr val="5E5E5E"/>
                </a:solidFill>
                <a:latin typeface="Courier New"/>
                <a:cs typeface="Courier New"/>
              </a:rPr>
              <a:t>to</a:t>
            </a:r>
            <a:r>
              <a:rPr sz="1600" spc="-2" dirty="0">
                <a:solidFill>
                  <a:srgbClr val="5E5E5E"/>
                </a:solidFill>
                <a:latin typeface="Courier New"/>
                <a:cs typeface="Courier New"/>
              </a:rPr>
              <a:t> </a:t>
            </a:r>
            <a:r>
              <a:rPr sz="1600" dirty="0">
                <a:solidFill>
                  <a:srgbClr val="5E5E5E"/>
                </a:solidFill>
                <a:latin typeface="Courier New"/>
                <a:cs typeface="Courier New"/>
              </a:rPr>
              <a:t>predict</a:t>
            </a:r>
            <a:r>
              <a:rPr sz="1600" spc="-2" dirty="0">
                <a:solidFill>
                  <a:srgbClr val="5E5E5E"/>
                </a:solidFill>
                <a:latin typeface="Courier New"/>
                <a:cs typeface="Courier New"/>
              </a:rPr>
              <a:t> </a:t>
            </a:r>
            <a:r>
              <a:rPr sz="1600" spc="-11" dirty="0">
                <a:solidFill>
                  <a:srgbClr val="5E5E5E"/>
                </a:solidFill>
                <a:latin typeface="Courier New"/>
                <a:cs typeface="Courier New"/>
              </a:rPr>
              <a:t>the </a:t>
            </a:r>
            <a:r>
              <a:rPr sz="1600" dirty="0">
                <a:solidFill>
                  <a:srgbClr val="5E5E5E"/>
                </a:solidFill>
                <a:latin typeface="Courier New"/>
                <a:cs typeface="Courier New"/>
              </a:rPr>
              <a:t>value</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dirty="0">
                <a:solidFill>
                  <a:srgbClr val="5E5E5E"/>
                </a:solidFill>
                <a:latin typeface="Courier New"/>
                <a:cs typeface="Courier New"/>
              </a:rPr>
              <a:t>a</a:t>
            </a:r>
            <a:r>
              <a:rPr sz="1600" spc="-2" dirty="0">
                <a:solidFill>
                  <a:srgbClr val="5E5E5E"/>
                </a:solidFill>
                <a:latin typeface="Courier New"/>
                <a:cs typeface="Courier New"/>
              </a:rPr>
              <a:t> </a:t>
            </a:r>
            <a:r>
              <a:rPr sz="1600" dirty="0">
                <a:solidFill>
                  <a:srgbClr val="5E5E5E"/>
                </a:solidFill>
                <a:latin typeface="Courier New"/>
                <a:cs typeface="Courier New"/>
              </a:rPr>
              <a:t>variable</a:t>
            </a:r>
            <a:r>
              <a:rPr sz="1600" spc="-2" dirty="0">
                <a:solidFill>
                  <a:srgbClr val="5E5E5E"/>
                </a:solidFill>
                <a:latin typeface="Courier New"/>
                <a:cs typeface="Courier New"/>
              </a:rPr>
              <a:t> </a:t>
            </a:r>
            <a:r>
              <a:rPr sz="1600" dirty="0">
                <a:solidFill>
                  <a:srgbClr val="5E5E5E"/>
                </a:solidFill>
                <a:latin typeface="Courier New"/>
                <a:cs typeface="Courier New"/>
              </a:rPr>
              <a:t>based</a:t>
            </a:r>
            <a:r>
              <a:rPr sz="1600" spc="-2" dirty="0">
                <a:solidFill>
                  <a:srgbClr val="5E5E5E"/>
                </a:solidFill>
                <a:latin typeface="Courier New"/>
                <a:cs typeface="Courier New"/>
              </a:rPr>
              <a:t> </a:t>
            </a:r>
            <a:r>
              <a:rPr sz="1600" spc="-11" dirty="0">
                <a:solidFill>
                  <a:srgbClr val="5E5E5E"/>
                </a:solidFill>
                <a:latin typeface="Courier New"/>
                <a:cs typeface="Courier New"/>
              </a:rPr>
              <a:t>on </a:t>
            </a:r>
            <a:r>
              <a:rPr sz="1600" dirty="0">
                <a:solidFill>
                  <a:srgbClr val="5E5E5E"/>
                </a:solidFill>
                <a:latin typeface="Courier New"/>
                <a:cs typeface="Courier New"/>
              </a:rPr>
              <a:t>another</a:t>
            </a:r>
            <a:r>
              <a:rPr sz="1600" spc="-2" dirty="0">
                <a:solidFill>
                  <a:srgbClr val="5E5E5E"/>
                </a:solidFill>
                <a:latin typeface="Courier New"/>
                <a:cs typeface="Courier New"/>
              </a:rPr>
              <a:t> </a:t>
            </a:r>
            <a:r>
              <a:rPr sz="1600" spc="-5" dirty="0">
                <a:solidFill>
                  <a:srgbClr val="5E5E5E"/>
                </a:solidFill>
                <a:latin typeface="Courier New"/>
                <a:cs typeface="Courier New"/>
              </a:rPr>
              <a:t>variable.</a:t>
            </a:r>
            <a:endParaRPr sz="1600" dirty="0">
              <a:latin typeface="Courier New"/>
              <a:cs typeface="Courier New"/>
            </a:endParaRPr>
          </a:p>
          <a:p>
            <a:pPr marL="282733" marR="2310" indent="-277246">
              <a:lnSpc>
                <a:spcPct val="132400"/>
              </a:lnSpc>
              <a:buAutoNum type="arabicPeriod"/>
              <a:tabLst>
                <a:tab pos="283311" algn="l"/>
              </a:tabLst>
            </a:pPr>
            <a:r>
              <a:rPr sz="1600" dirty="0">
                <a:solidFill>
                  <a:srgbClr val="5E5E5E"/>
                </a:solidFill>
                <a:latin typeface="Courier New"/>
                <a:cs typeface="Courier New"/>
              </a:rPr>
              <a:t>Linear</a:t>
            </a:r>
            <a:r>
              <a:rPr sz="1600" spc="-2" dirty="0">
                <a:solidFill>
                  <a:srgbClr val="5E5E5E"/>
                </a:solidFill>
                <a:latin typeface="Courier New"/>
                <a:cs typeface="Courier New"/>
              </a:rPr>
              <a:t> </a:t>
            </a:r>
            <a:r>
              <a:rPr sz="1600" dirty="0">
                <a:solidFill>
                  <a:srgbClr val="5E5E5E"/>
                </a:solidFill>
                <a:latin typeface="Courier New"/>
                <a:cs typeface="Courier New"/>
              </a:rPr>
              <a:t>regression</a:t>
            </a:r>
            <a:r>
              <a:rPr sz="1600" spc="-2" dirty="0">
                <a:solidFill>
                  <a:srgbClr val="5E5E5E"/>
                </a:solidFill>
                <a:latin typeface="Courier New"/>
                <a:cs typeface="Courier New"/>
              </a:rPr>
              <a:t> </a:t>
            </a:r>
            <a:r>
              <a:rPr sz="1600" dirty="0">
                <a:solidFill>
                  <a:srgbClr val="5E5E5E"/>
                </a:solidFill>
                <a:latin typeface="Courier New"/>
                <a:cs typeface="Courier New"/>
              </a:rPr>
              <a:t>focuses</a:t>
            </a:r>
            <a:r>
              <a:rPr sz="1600" spc="-2" dirty="0">
                <a:solidFill>
                  <a:srgbClr val="5E5E5E"/>
                </a:solidFill>
                <a:latin typeface="Courier New"/>
                <a:cs typeface="Courier New"/>
              </a:rPr>
              <a:t> </a:t>
            </a:r>
            <a:r>
              <a:rPr sz="1600" dirty="0">
                <a:solidFill>
                  <a:srgbClr val="5E5E5E"/>
                </a:solidFill>
                <a:latin typeface="Courier New"/>
                <a:cs typeface="Courier New"/>
              </a:rPr>
              <a:t>on</a:t>
            </a:r>
            <a:r>
              <a:rPr sz="1600" spc="-2" dirty="0">
                <a:solidFill>
                  <a:srgbClr val="5E5E5E"/>
                </a:solidFill>
                <a:latin typeface="Courier New"/>
                <a:cs typeface="Courier New"/>
              </a:rPr>
              <a:t> </a:t>
            </a:r>
            <a:r>
              <a:rPr sz="1600" spc="-11" dirty="0">
                <a:solidFill>
                  <a:srgbClr val="5E5E5E"/>
                </a:solidFill>
                <a:latin typeface="Courier New"/>
                <a:cs typeface="Courier New"/>
              </a:rPr>
              <a:t>the </a:t>
            </a:r>
            <a:r>
              <a:rPr sz="1600" dirty="0">
                <a:solidFill>
                  <a:srgbClr val="5E5E5E"/>
                </a:solidFill>
                <a:latin typeface="Courier New"/>
                <a:cs typeface="Courier New"/>
              </a:rPr>
              <a:t>linear</a:t>
            </a:r>
            <a:r>
              <a:rPr sz="1600" spc="-2" dirty="0">
                <a:solidFill>
                  <a:srgbClr val="5E5E5E"/>
                </a:solidFill>
                <a:latin typeface="Courier New"/>
                <a:cs typeface="Courier New"/>
              </a:rPr>
              <a:t> </a:t>
            </a:r>
            <a:r>
              <a:rPr sz="1600" dirty="0">
                <a:solidFill>
                  <a:srgbClr val="5E5E5E"/>
                </a:solidFill>
                <a:latin typeface="Courier New"/>
                <a:cs typeface="Courier New"/>
              </a:rPr>
              <a:t>dependence</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spc="-5" dirty="0">
                <a:solidFill>
                  <a:srgbClr val="5E5E5E"/>
                </a:solidFill>
                <a:latin typeface="Courier New"/>
                <a:cs typeface="Courier New"/>
              </a:rPr>
              <a:t>variables.</a:t>
            </a:r>
            <a:endParaRPr sz="1600" dirty="0">
              <a:latin typeface="Courier New"/>
              <a:cs typeface="Courier New"/>
            </a:endParaRPr>
          </a:p>
          <a:p>
            <a:pPr marL="282733" marR="230750" indent="-277246">
              <a:lnSpc>
                <a:spcPct val="132400"/>
              </a:lnSpc>
              <a:buAutoNum type="arabicPeriod"/>
              <a:tabLst>
                <a:tab pos="283311" algn="l"/>
              </a:tabLst>
            </a:pPr>
            <a:r>
              <a:rPr sz="1600" dirty="0">
                <a:solidFill>
                  <a:srgbClr val="5E5E5E"/>
                </a:solidFill>
                <a:latin typeface="Courier New"/>
                <a:cs typeface="Courier New"/>
              </a:rPr>
              <a:t>Graphically,</a:t>
            </a:r>
            <a:r>
              <a:rPr sz="1600" spc="-2" dirty="0">
                <a:solidFill>
                  <a:srgbClr val="5E5E5E"/>
                </a:solidFill>
                <a:latin typeface="Courier New"/>
                <a:cs typeface="Courier New"/>
              </a:rPr>
              <a:t> </a:t>
            </a:r>
            <a:r>
              <a:rPr sz="1600" dirty="0">
                <a:solidFill>
                  <a:srgbClr val="5E5E5E"/>
                </a:solidFill>
                <a:latin typeface="Courier New"/>
                <a:cs typeface="Courier New"/>
              </a:rPr>
              <a:t>given</a:t>
            </a:r>
            <a:r>
              <a:rPr sz="1600" spc="-2" dirty="0">
                <a:solidFill>
                  <a:srgbClr val="5E5E5E"/>
                </a:solidFill>
                <a:latin typeface="Courier New"/>
                <a:cs typeface="Courier New"/>
              </a:rPr>
              <a:t> </a:t>
            </a:r>
            <a:r>
              <a:rPr sz="1600" dirty="0">
                <a:solidFill>
                  <a:srgbClr val="5E5E5E"/>
                </a:solidFill>
                <a:latin typeface="Courier New"/>
                <a:cs typeface="Courier New"/>
              </a:rPr>
              <a:t>a</a:t>
            </a:r>
            <a:r>
              <a:rPr sz="1600" spc="-2" dirty="0">
                <a:solidFill>
                  <a:srgbClr val="5E5E5E"/>
                </a:solidFill>
                <a:latin typeface="Courier New"/>
                <a:cs typeface="Courier New"/>
              </a:rPr>
              <a:t> </a:t>
            </a:r>
            <a:r>
              <a:rPr sz="1600" dirty="0">
                <a:solidFill>
                  <a:srgbClr val="5E5E5E"/>
                </a:solidFill>
                <a:latin typeface="Courier New"/>
                <a:cs typeface="Courier New"/>
              </a:rPr>
              <a:t>set</a:t>
            </a:r>
            <a:r>
              <a:rPr sz="1600" spc="-2" dirty="0">
                <a:solidFill>
                  <a:srgbClr val="5E5E5E"/>
                </a:solidFill>
                <a:latin typeface="Courier New"/>
                <a:cs typeface="Courier New"/>
              </a:rPr>
              <a:t> </a:t>
            </a:r>
            <a:r>
              <a:rPr sz="1600" spc="-11" dirty="0">
                <a:solidFill>
                  <a:srgbClr val="5E5E5E"/>
                </a:solidFill>
                <a:latin typeface="Courier New"/>
                <a:cs typeface="Courier New"/>
              </a:rPr>
              <a:t>of </a:t>
            </a:r>
            <a:r>
              <a:rPr sz="1600" dirty="0">
                <a:solidFill>
                  <a:srgbClr val="5E5E5E"/>
                </a:solidFill>
                <a:latin typeface="Courier New"/>
                <a:cs typeface="Courier New"/>
              </a:rPr>
              <a:t>points</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5E5E5E"/>
                </a:solidFill>
                <a:latin typeface="Courier New"/>
                <a:cs typeface="Courier New"/>
              </a:rPr>
              <a:t>aim</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spc="-5" dirty="0">
                <a:solidFill>
                  <a:srgbClr val="5E5E5E"/>
                </a:solidFill>
                <a:latin typeface="Courier New"/>
                <a:cs typeface="Courier New"/>
              </a:rPr>
              <a:t>linear </a:t>
            </a:r>
            <a:r>
              <a:rPr sz="1600" dirty="0">
                <a:solidFill>
                  <a:srgbClr val="5E5E5E"/>
                </a:solidFill>
                <a:latin typeface="Courier New"/>
                <a:cs typeface="Courier New"/>
              </a:rPr>
              <a:t>regression</a:t>
            </a:r>
            <a:r>
              <a:rPr sz="1600" spc="-7" dirty="0">
                <a:solidFill>
                  <a:srgbClr val="5E5E5E"/>
                </a:solidFill>
                <a:latin typeface="Courier New"/>
                <a:cs typeface="Courier New"/>
              </a:rPr>
              <a:t> </a:t>
            </a:r>
            <a:r>
              <a:rPr sz="1600" dirty="0">
                <a:solidFill>
                  <a:srgbClr val="5E5E5E"/>
                </a:solidFill>
                <a:latin typeface="Courier New"/>
                <a:cs typeface="Courier New"/>
              </a:rPr>
              <a:t>is</a:t>
            </a:r>
            <a:r>
              <a:rPr sz="1600" spc="-2" dirty="0">
                <a:solidFill>
                  <a:srgbClr val="5E5E5E"/>
                </a:solidFill>
                <a:latin typeface="Courier New"/>
                <a:cs typeface="Courier New"/>
              </a:rPr>
              <a:t> </a:t>
            </a:r>
            <a:r>
              <a:rPr sz="1600" dirty="0">
                <a:solidFill>
                  <a:srgbClr val="5E5E5E"/>
                </a:solidFill>
                <a:latin typeface="Courier New"/>
                <a:cs typeface="Courier New"/>
              </a:rPr>
              <a:t>to</a:t>
            </a:r>
            <a:r>
              <a:rPr sz="1600" spc="-2" dirty="0">
                <a:solidFill>
                  <a:srgbClr val="5E5E5E"/>
                </a:solidFill>
                <a:latin typeface="Courier New"/>
                <a:cs typeface="Courier New"/>
              </a:rPr>
              <a:t> </a:t>
            </a:r>
            <a:r>
              <a:rPr sz="1600" dirty="0">
                <a:solidFill>
                  <a:srgbClr val="5E5E5E"/>
                </a:solidFill>
                <a:latin typeface="Courier New"/>
                <a:cs typeface="Courier New"/>
              </a:rPr>
              <a:t>find</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spc="-9" dirty="0">
                <a:solidFill>
                  <a:srgbClr val="5E5E5E"/>
                </a:solidFill>
                <a:latin typeface="Courier New"/>
                <a:cs typeface="Courier New"/>
              </a:rPr>
              <a:t>line </a:t>
            </a:r>
            <a:r>
              <a:rPr sz="1600" dirty="0">
                <a:solidFill>
                  <a:srgbClr val="5E5E5E"/>
                </a:solidFill>
                <a:latin typeface="Courier New"/>
                <a:cs typeface="Courier New"/>
              </a:rPr>
              <a:t>that</a:t>
            </a:r>
            <a:r>
              <a:rPr sz="1600" spc="-2" dirty="0">
                <a:solidFill>
                  <a:srgbClr val="5E5E5E"/>
                </a:solidFill>
                <a:latin typeface="Courier New"/>
                <a:cs typeface="Courier New"/>
              </a:rPr>
              <a:t> </a:t>
            </a:r>
            <a:r>
              <a:rPr sz="1600" dirty="0">
                <a:solidFill>
                  <a:srgbClr val="5E5E5E"/>
                </a:solidFill>
                <a:latin typeface="Courier New"/>
                <a:cs typeface="Courier New"/>
              </a:rPr>
              <a:t>best</a:t>
            </a:r>
            <a:r>
              <a:rPr sz="1600" spc="-2" dirty="0">
                <a:solidFill>
                  <a:srgbClr val="5E5E5E"/>
                </a:solidFill>
                <a:latin typeface="Courier New"/>
                <a:cs typeface="Courier New"/>
              </a:rPr>
              <a:t> </a:t>
            </a:r>
            <a:r>
              <a:rPr sz="1600" dirty="0">
                <a:solidFill>
                  <a:srgbClr val="5E5E5E"/>
                </a:solidFill>
                <a:latin typeface="Courier New"/>
                <a:cs typeface="Courier New"/>
              </a:rPr>
              <a:t>fits</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spc="-5" dirty="0">
                <a:solidFill>
                  <a:srgbClr val="5E5E5E"/>
                </a:solidFill>
                <a:latin typeface="Courier New"/>
                <a:cs typeface="Courier New"/>
              </a:rPr>
              <a:t>points.</a:t>
            </a:r>
            <a:endParaRPr sz="1600" dirty="0">
              <a:latin typeface="Courier New"/>
              <a:cs typeface="Courier New"/>
            </a:endParaRPr>
          </a:p>
        </p:txBody>
      </p:sp>
      <p:grpSp>
        <p:nvGrpSpPr>
          <p:cNvPr id="5" name="object 5"/>
          <p:cNvGrpSpPr/>
          <p:nvPr/>
        </p:nvGrpSpPr>
        <p:grpSpPr>
          <a:xfrm>
            <a:off x="5935751" y="2348820"/>
            <a:ext cx="2181448" cy="2202243"/>
            <a:chOff x="13050409" y="3279779"/>
            <a:chExt cx="4796155" cy="4841875"/>
          </a:xfrm>
        </p:grpSpPr>
        <p:sp>
          <p:nvSpPr>
            <p:cNvPr id="6" name="object 6"/>
            <p:cNvSpPr/>
            <p:nvPr/>
          </p:nvSpPr>
          <p:spPr>
            <a:xfrm>
              <a:off x="13100669" y="3369829"/>
              <a:ext cx="0" cy="4692650"/>
            </a:xfrm>
            <a:custGeom>
              <a:avLst/>
              <a:gdLst/>
              <a:ahLst/>
              <a:cxnLst/>
              <a:rect l="l" t="t" r="r" b="b"/>
              <a:pathLst>
                <a:path h="4692650">
                  <a:moveTo>
                    <a:pt x="0" y="4692095"/>
                  </a:moveTo>
                  <a:lnTo>
                    <a:pt x="0" y="10470"/>
                  </a:lnTo>
                  <a:lnTo>
                    <a:pt x="0" y="0"/>
                  </a:lnTo>
                </a:path>
              </a:pathLst>
            </a:custGeom>
            <a:ln w="20941">
              <a:solidFill>
                <a:srgbClr val="000000"/>
              </a:solidFill>
            </a:ln>
          </p:spPr>
          <p:txBody>
            <a:bodyPr wrap="square" lIns="0" tIns="0" rIns="0" bIns="0" rtlCol="0"/>
            <a:lstStyle/>
            <a:p>
              <a:endParaRPr sz="819"/>
            </a:p>
          </p:txBody>
        </p:sp>
        <p:sp>
          <p:nvSpPr>
            <p:cNvPr id="7" name="object 7"/>
            <p:cNvSpPr/>
            <p:nvPr/>
          </p:nvSpPr>
          <p:spPr>
            <a:xfrm>
              <a:off x="13050409" y="32797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sz="819"/>
            </a:p>
          </p:txBody>
        </p:sp>
        <p:sp>
          <p:nvSpPr>
            <p:cNvPr id="8" name="object 8"/>
            <p:cNvSpPr/>
            <p:nvPr/>
          </p:nvSpPr>
          <p:spPr>
            <a:xfrm>
              <a:off x="13085623" y="8071166"/>
              <a:ext cx="4671060" cy="0"/>
            </a:xfrm>
            <a:custGeom>
              <a:avLst/>
              <a:gdLst/>
              <a:ahLst/>
              <a:cxnLst/>
              <a:rect l="l" t="t" r="r" b="b"/>
              <a:pathLst>
                <a:path w="4671059">
                  <a:moveTo>
                    <a:pt x="0" y="0"/>
                  </a:moveTo>
                  <a:lnTo>
                    <a:pt x="4660427" y="0"/>
                  </a:lnTo>
                  <a:lnTo>
                    <a:pt x="4670898" y="0"/>
                  </a:lnTo>
                </a:path>
              </a:pathLst>
            </a:custGeom>
            <a:ln w="20941">
              <a:solidFill>
                <a:srgbClr val="000000"/>
              </a:solidFill>
            </a:ln>
          </p:spPr>
          <p:txBody>
            <a:bodyPr wrap="square" lIns="0" tIns="0" rIns="0" bIns="0" rtlCol="0"/>
            <a:lstStyle/>
            <a:p>
              <a:endParaRPr sz="819"/>
            </a:p>
          </p:txBody>
        </p:sp>
        <p:sp>
          <p:nvSpPr>
            <p:cNvPr id="9" name="object 9"/>
            <p:cNvSpPr/>
            <p:nvPr/>
          </p:nvSpPr>
          <p:spPr>
            <a:xfrm>
              <a:off x="17746046" y="8020906"/>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sz="819"/>
            </a:p>
          </p:txBody>
        </p:sp>
        <p:pic>
          <p:nvPicPr>
            <p:cNvPr id="10" name="object 10"/>
            <p:cNvPicPr/>
            <p:nvPr/>
          </p:nvPicPr>
          <p:blipFill>
            <a:blip r:embed="rId2" cstate="print"/>
            <a:stretch>
              <a:fillRect/>
            </a:stretch>
          </p:blipFill>
          <p:spPr>
            <a:xfrm>
              <a:off x="13382676" y="7489230"/>
              <a:ext cx="120904" cy="132308"/>
            </a:xfrm>
            <a:prstGeom prst="rect">
              <a:avLst/>
            </a:prstGeom>
          </p:spPr>
        </p:pic>
        <p:pic>
          <p:nvPicPr>
            <p:cNvPr id="11" name="object 11"/>
            <p:cNvPicPr/>
            <p:nvPr/>
          </p:nvPicPr>
          <p:blipFill>
            <a:blip r:embed="rId2" cstate="print"/>
            <a:stretch>
              <a:fillRect/>
            </a:stretch>
          </p:blipFill>
          <p:spPr>
            <a:xfrm>
              <a:off x="13382676" y="7213587"/>
              <a:ext cx="120904" cy="132308"/>
            </a:xfrm>
            <a:prstGeom prst="rect">
              <a:avLst/>
            </a:prstGeom>
          </p:spPr>
        </p:pic>
        <p:pic>
          <p:nvPicPr>
            <p:cNvPr id="12" name="object 12"/>
            <p:cNvPicPr/>
            <p:nvPr/>
          </p:nvPicPr>
          <p:blipFill>
            <a:blip r:embed="rId3" cstate="print"/>
            <a:stretch>
              <a:fillRect/>
            </a:stretch>
          </p:blipFill>
          <p:spPr>
            <a:xfrm>
              <a:off x="13555624" y="7627051"/>
              <a:ext cx="120904" cy="132308"/>
            </a:xfrm>
            <a:prstGeom prst="rect">
              <a:avLst/>
            </a:prstGeom>
          </p:spPr>
        </p:pic>
        <p:pic>
          <p:nvPicPr>
            <p:cNvPr id="13" name="object 13"/>
            <p:cNvPicPr/>
            <p:nvPr/>
          </p:nvPicPr>
          <p:blipFill>
            <a:blip r:embed="rId3" cstate="print"/>
            <a:stretch>
              <a:fillRect/>
            </a:stretch>
          </p:blipFill>
          <p:spPr>
            <a:xfrm>
              <a:off x="13555624" y="7351409"/>
              <a:ext cx="120904" cy="132308"/>
            </a:xfrm>
            <a:prstGeom prst="rect">
              <a:avLst/>
            </a:prstGeom>
          </p:spPr>
        </p:pic>
        <p:pic>
          <p:nvPicPr>
            <p:cNvPr id="14" name="object 14"/>
            <p:cNvPicPr/>
            <p:nvPr/>
          </p:nvPicPr>
          <p:blipFill>
            <a:blip r:embed="rId2" cstate="print"/>
            <a:stretch>
              <a:fillRect/>
            </a:stretch>
          </p:blipFill>
          <p:spPr>
            <a:xfrm>
              <a:off x="13852013" y="7489230"/>
              <a:ext cx="120904" cy="132308"/>
            </a:xfrm>
            <a:prstGeom prst="rect">
              <a:avLst/>
            </a:prstGeom>
          </p:spPr>
        </p:pic>
        <p:pic>
          <p:nvPicPr>
            <p:cNvPr id="15" name="object 15"/>
            <p:cNvPicPr/>
            <p:nvPr/>
          </p:nvPicPr>
          <p:blipFill>
            <a:blip r:embed="rId3" cstate="print"/>
            <a:stretch>
              <a:fillRect/>
            </a:stretch>
          </p:blipFill>
          <p:spPr>
            <a:xfrm>
              <a:off x="13555624" y="6998619"/>
              <a:ext cx="120904" cy="132308"/>
            </a:xfrm>
            <a:prstGeom prst="rect">
              <a:avLst/>
            </a:prstGeom>
          </p:spPr>
        </p:pic>
        <p:pic>
          <p:nvPicPr>
            <p:cNvPr id="16" name="object 16"/>
            <p:cNvPicPr/>
            <p:nvPr/>
          </p:nvPicPr>
          <p:blipFill>
            <a:blip r:embed="rId4" cstate="print"/>
            <a:stretch>
              <a:fillRect/>
            </a:stretch>
          </p:blipFill>
          <p:spPr>
            <a:xfrm>
              <a:off x="14071025" y="7306663"/>
              <a:ext cx="120912" cy="132308"/>
            </a:xfrm>
            <a:prstGeom prst="rect">
              <a:avLst/>
            </a:prstGeom>
          </p:spPr>
        </p:pic>
        <p:pic>
          <p:nvPicPr>
            <p:cNvPr id="17" name="object 17"/>
            <p:cNvPicPr/>
            <p:nvPr/>
          </p:nvPicPr>
          <p:blipFill>
            <a:blip r:embed="rId2" cstate="print"/>
            <a:stretch>
              <a:fillRect/>
            </a:stretch>
          </p:blipFill>
          <p:spPr>
            <a:xfrm>
              <a:off x="13852013" y="7213587"/>
              <a:ext cx="120904" cy="132308"/>
            </a:xfrm>
            <a:prstGeom prst="rect">
              <a:avLst/>
            </a:prstGeom>
          </p:spPr>
        </p:pic>
        <p:pic>
          <p:nvPicPr>
            <p:cNvPr id="18" name="object 18"/>
            <p:cNvPicPr/>
            <p:nvPr/>
          </p:nvPicPr>
          <p:blipFill>
            <a:blip r:embed="rId2" cstate="print"/>
            <a:stretch>
              <a:fillRect/>
            </a:stretch>
          </p:blipFill>
          <p:spPr>
            <a:xfrm>
              <a:off x="14148402" y="6998619"/>
              <a:ext cx="120904" cy="132308"/>
            </a:xfrm>
            <a:prstGeom prst="rect">
              <a:avLst/>
            </a:prstGeom>
          </p:spPr>
        </p:pic>
        <p:pic>
          <p:nvPicPr>
            <p:cNvPr id="19" name="object 19"/>
            <p:cNvPicPr/>
            <p:nvPr/>
          </p:nvPicPr>
          <p:blipFill>
            <a:blip r:embed="rId2" cstate="print"/>
            <a:stretch>
              <a:fillRect/>
            </a:stretch>
          </p:blipFill>
          <p:spPr>
            <a:xfrm>
              <a:off x="13852013" y="6998619"/>
              <a:ext cx="120904" cy="132308"/>
            </a:xfrm>
            <a:prstGeom prst="rect">
              <a:avLst/>
            </a:prstGeom>
          </p:spPr>
        </p:pic>
        <p:pic>
          <p:nvPicPr>
            <p:cNvPr id="20" name="object 20"/>
            <p:cNvPicPr/>
            <p:nvPr/>
          </p:nvPicPr>
          <p:blipFill>
            <a:blip r:embed="rId5" cstate="print"/>
            <a:stretch>
              <a:fillRect/>
            </a:stretch>
          </p:blipFill>
          <p:spPr>
            <a:xfrm>
              <a:off x="13765537" y="6552753"/>
              <a:ext cx="120912" cy="132308"/>
            </a:xfrm>
            <a:prstGeom prst="rect">
              <a:avLst/>
            </a:prstGeom>
          </p:spPr>
        </p:pic>
        <p:pic>
          <p:nvPicPr>
            <p:cNvPr id="21" name="object 21"/>
            <p:cNvPicPr/>
            <p:nvPr/>
          </p:nvPicPr>
          <p:blipFill>
            <a:blip r:embed="rId6" cstate="print"/>
            <a:stretch>
              <a:fillRect/>
            </a:stretch>
          </p:blipFill>
          <p:spPr>
            <a:xfrm>
              <a:off x="13765537" y="6277110"/>
              <a:ext cx="120912" cy="132308"/>
            </a:xfrm>
            <a:prstGeom prst="rect">
              <a:avLst/>
            </a:prstGeom>
          </p:spPr>
        </p:pic>
        <p:pic>
          <p:nvPicPr>
            <p:cNvPr id="22" name="object 22"/>
            <p:cNvPicPr/>
            <p:nvPr/>
          </p:nvPicPr>
          <p:blipFill>
            <a:blip r:embed="rId2" cstate="print"/>
            <a:stretch>
              <a:fillRect/>
            </a:stretch>
          </p:blipFill>
          <p:spPr>
            <a:xfrm>
              <a:off x="13938484" y="6690574"/>
              <a:ext cx="120912" cy="132308"/>
            </a:xfrm>
            <a:prstGeom prst="rect">
              <a:avLst/>
            </a:prstGeom>
          </p:spPr>
        </p:pic>
        <p:pic>
          <p:nvPicPr>
            <p:cNvPr id="23" name="object 23"/>
            <p:cNvPicPr/>
            <p:nvPr/>
          </p:nvPicPr>
          <p:blipFill>
            <a:blip r:embed="rId2" cstate="print"/>
            <a:stretch>
              <a:fillRect/>
            </a:stretch>
          </p:blipFill>
          <p:spPr>
            <a:xfrm>
              <a:off x="13938484" y="6414932"/>
              <a:ext cx="120912" cy="132308"/>
            </a:xfrm>
            <a:prstGeom prst="rect">
              <a:avLst/>
            </a:prstGeom>
          </p:spPr>
        </p:pic>
        <p:pic>
          <p:nvPicPr>
            <p:cNvPr id="24" name="object 24"/>
            <p:cNvPicPr/>
            <p:nvPr/>
          </p:nvPicPr>
          <p:blipFill>
            <a:blip r:embed="rId2" cstate="print"/>
            <a:stretch>
              <a:fillRect/>
            </a:stretch>
          </p:blipFill>
          <p:spPr>
            <a:xfrm>
              <a:off x="14234873" y="6552753"/>
              <a:ext cx="120912" cy="132308"/>
            </a:xfrm>
            <a:prstGeom prst="rect">
              <a:avLst/>
            </a:prstGeom>
          </p:spPr>
        </p:pic>
        <p:pic>
          <p:nvPicPr>
            <p:cNvPr id="25" name="object 25"/>
            <p:cNvPicPr/>
            <p:nvPr/>
          </p:nvPicPr>
          <p:blipFill>
            <a:blip r:embed="rId2" cstate="print"/>
            <a:stretch>
              <a:fillRect/>
            </a:stretch>
          </p:blipFill>
          <p:spPr>
            <a:xfrm>
              <a:off x="13938484" y="6062142"/>
              <a:ext cx="120912" cy="132307"/>
            </a:xfrm>
            <a:prstGeom prst="rect">
              <a:avLst/>
            </a:prstGeom>
          </p:spPr>
        </p:pic>
        <p:pic>
          <p:nvPicPr>
            <p:cNvPr id="26" name="object 26"/>
            <p:cNvPicPr/>
            <p:nvPr/>
          </p:nvPicPr>
          <p:blipFill>
            <a:blip r:embed="rId2" cstate="print"/>
            <a:stretch>
              <a:fillRect/>
            </a:stretch>
          </p:blipFill>
          <p:spPr>
            <a:xfrm>
              <a:off x="14453890" y="6370186"/>
              <a:ext cx="120907" cy="132308"/>
            </a:xfrm>
            <a:prstGeom prst="rect">
              <a:avLst/>
            </a:prstGeom>
          </p:spPr>
        </p:pic>
        <p:pic>
          <p:nvPicPr>
            <p:cNvPr id="27" name="object 27"/>
            <p:cNvPicPr/>
            <p:nvPr/>
          </p:nvPicPr>
          <p:blipFill>
            <a:blip r:embed="rId4" cstate="print"/>
            <a:stretch>
              <a:fillRect/>
            </a:stretch>
          </p:blipFill>
          <p:spPr>
            <a:xfrm>
              <a:off x="14234873" y="6277110"/>
              <a:ext cx="120912" cy="132308"/>
            </a:xfrm>
            <a:prstGeom prst="rect">
              <a:avLst/>
            </a:prstGeom>
          </p:spPr>
        </p:pic>
        <p:pic>
          <p:nvPicPr>
            <p:cNvPr id="28" name="object 28"/>
            <p:cNvPicPr/>
            <p:nvPr/>
          </p:nvPicPr>
          <p:blipFill>
            <a:blip r:embed="rId5" cstate="print"/>
            <a:stretch>
              <a:fillRect/>
            </a:stretch>
          </p:blipFill>
          <p:spPr>
            <a:xfrm>
              <a:off x="14531262" y="6062142"/>
              <a:ext cx="120912" cy="132307"/>
            </a:xfrm>
            <a:prstGeom prst="rect">
              <a:avLst/>
            </a:prstGeom>
          </p:spPr>
        </p:pic>
        <p:pic>
          <p:nvPicPr>
            <p:cNvPr id="29" name="object 29"/>
            <p:cNvPicPr/>
            <p:nvPr/>
          </p:nvPicPr>
          <p:blipFill>
            <a:blip r:embed="rId2" cstate="print"/>
            <a:stretch>
              <a:fillRect/>
            </a:stretch>
          </p:blipFill>
          <p:spPr>
            <a:xfrm>
              <a:off x="14234873" y="6062142"/>
              <a:ext cx="120912" cy="132307"/>
            </a:xfrm>
            <a:prstGeom prst="rect">
              <a:avLst/>
            </a:prstGeom>
          </p:spPr>
        </p:pic>
        <p:pic>
          <p:nvPicPr>
            <p:cNvPr id="30" name="object 30"/>
            <p:cNvPicPr/>
            <p:nvPr/>
          </p:nvPicPr>
          <p:blipFill>
            <a:blip r:embed="rId2" cstate="print"/>
            <a:stretch>
              <a:fillRect/>
            </a:stretch>
          </p:blipFill>
          <p:spPr>
            <a:xfrm>
              <a:off x="14443524" y="6866969"/>
              <a:ext cx="120904" cy="132308"/>
            </a:xfrm>
            <a:prstGeom prst="rect">
              <a:avLst/>
            </a:prstGeom>
          </p:spPr>
        </p:pic>
        <p:pic>
          <p:nvPicPr>
            <p:cNvPr id="31" name="object 31"/>
            <p:cNvPicPr/>
            <p:nvPr/>
          </p:nvPicPr>
          <p:blipFill>
            <a:blip r:embed="rId4" cstate="print"/>
            <a:stretch>
              <a:fillRect/>
            </a:stretch>
          </p:blipFill>
          <p:spPr>
            <a:xfrm>
              <a:off x="14443524" y="6591327"/>
              <a:ext cx="120904" cy="132308"/>
            </a:xfrm>
            <a:prstGeom prst="rect">
              <a:avLst/>
            </a:prstGeom>
          </p:spPr>
        </p:pic>
        <p:pic>
          <p:nvPicPr>
            <p:cNvPr id="32" name="object 32"/>
            <p:cNvPicPr/>
            <p:nvPr/>
          </p:nvPicPr>
          <p:blipFill>
            <a:blip r:embed="rId2" cstate="print"/>
            <a:stretch>
              <a:fillRect/>
            </a:stretch>
          </p:blipFill>
          <p:spPr>
            <a:xfrm>
              <a:off x="14616471" y="6729148"/>
              <a:ext cx="120904" cy="132308"/>
            </a:xfrm>
            <a:prstGeom prst="rect">
              <a:avLst/>
            </a:prstGeom>
          </p:spPr>
        </p:pic>
        <p:pic>
          <p:nvPicPr>
            <p:cNvPr id="33" name="object 33"/>
            <p:cNvPicPr/>
            <p:nvPr/>
          </p:nvPicPr>
          <p:blipFill>
            <a:blip r:embed="rId2" cstate="print"/>
            <a:stretch>
              <a:fillRect/>
            </a:stretch>
          </p:blipFill>
          <p:spPr>
            <a:xfrm>
              <a:off x="14616471" y="7004791"/>
              <a:ext cx="120904" cy="132308"/>
            </a:xfrm>
            <a:prstGeom prst="rect">
              <a:avLst/>
            </a:prstGeom>
          </p:spPr>
        </p:pic>
        <p:pic>
          <p:nvPicPr>
            <p:cNvPr id="34" name="object 34"/>
            <p:cNvPicPr/>
            <p:nvPr/>
          </p:nvPicPr>
          <p:blipFill>
            <a:blip r:embed="rId3" cstate="print"/>
            <a:stretch>
              <a:fillRect/>
            </a:stretch>
          </p:blipFill>
          <p:spPr>
            <a:xfrm>
              <a:off x="14912860" y="6866969"/>
              <a:ext cx="120904" cy="132308"/>
            </a:xfrm>
            <a:prstGeom prst="rect">
              <a:avLst/>
            </a:prstGeom>
          </p:spPr>
        </p:pic>
        <p:pic>
          <p:nvPicPr>
            <p:cNvPr id="35" name="object 35"/>
            <p:cNvPicPr/>
            <p:nvPr/>
          </p:nvPicPr>
          <p:blipFill>
            <a:blip r:embed="rId2" cstate="print"/>
            <a:stretch>
              <a:fillRect/>
            </a:stretch>
          </p:blipFill>
          <p:spPr>
            <a:xfrm>
              <a:off x="14616471" y="6376357"/>
              <a:ext cx="120904" cy="132308"/>
            </a:xfrm>
            <a:prstGeom prst="rect">
              <a:avLst/>
            </a:prstGeom>
          </p:spPr>
        </p:pic>
        <p:pic>
          <p:nvPicPr>
            <p:cNvPr id="36" name="object 36"/>
            <p:cNvPicPr/>
            <p:nvPr/>
          </p:nvPicPr>
          <p:blipFill>
            <a:blip r:embed="rId7" cstate="print"/>
            <a:stretch>
              <a:fillRect/>
            </a:stretch>
          </p:blipFill>
          <p:spPr>
            <a:xfrm>
              <a:off x="14912860" y="6591327"/>
              <a:ext cx="120904" cy="132308"/>
            </a:xfrm>
            <a:prstGeom prst="rect">
              <a:avLst/>
            </a:prstGeom>
          </p:spPr>
        </p:pic>
        <p:pic>
          <p:nvPicPr>
            <p:cNvPr id="37" name="object 37"/>
            <p:cNvPicPr/>
            <p:nvPr/>
          </p:nvPicPr>
          <p:blipFill>
            <a:blip r:embed="rId5" cstate="print"/>
            <a:stretch>
              <a:fillRect/>
            </a:stretch>
          </p:blipFill>
          <p:spPr>
            <a:xfrm>
              <a:off x="15131872" y="6684402"/>
              <a:ext cx="120912" cy="132308"/>
            </a:xfrm>
            <a:prstGeom prst="rect">
              <a:avLst/>
            </a:prstGeom>
          </p:spPr>
        </p:pic>
        <p:sp>
          <p:nvSpPr>
            <p:cNvPr id="38" name="object 38"/>
            <p:cNvSpPr/>
            <p:nvPr/>
          </p:nvSpPr>
          <p:spPr>
            <a:xfrm>
              <a:off x="15209252" y="6376357"/>
              <a:ext cx="121285" cy="132715"/>
            </a:xfrm>
            <a:custGeom>
              <a:avLst/>
              <a:gdLst/>
              <a:ahLst/>
              <a:cxnLst/>
              <a:rect l="l" t="t" r="r" b="b"/>
              <a:pathLst>
                <a:path w="121284" h="132715">
                  <a:moveTo>
                    <a:pt x="60452" y="0"/>
                  </a:moveTo>
                  <a:lnTo>
                    <a:pt x="37703" y="4844"/>
                  </a:lnTo>
                  <a:lnTo>
                    <a:pt x="17708" y="19376"/>
                  </a:lnTo>
                  <a:lnTo>
                    <a:pt x="4427" y="41260"/>
                  </a:lnTo>
                  <a:lnTo>
                    <a:pt x="0" y="66154"/>
                  </a:lnTo>
                  <a:lnTo>
                    <a:pt x="4427" y="91048"/>
                  </a:lnTo>
                  <a:lnTo>
                    <a:pt x="17708" y="112932"/>
                  </a:lnTo>
                  <a:lnTo>
                    <a:pt x="37703" y="127464"/>
                  </a:lnTo>
                  <a:lnTo>
                    <a:pt x="60452" y="132308"/>
                  </a:lnTo>
                  <a:lnTo>
                    <a:pt x="83202" y="127464"/>
                  </a:lnTo>
                  <a:lnTo>
                    <a:pt x="103203" y="112932"/>
                  </a:lnTo>
                  <a:lnTo>
                    <a:pt x="116479" y="91048"/>
                  </a:lnTo>
                  <a:lnTo>
                    <a:pt x="120904" y="66154"/>
                  </a:lnTo>
                  <a:lnTo>
                    <a:pt x="116479" y="41260"/>
                  </a:lnTo>
                  <a:lnTo>
                    <a:pt x="103203" y="19376"/>
                  </a:lnTo>
                  <a:lnTo>
                    <a:pt x="83202" y="4844"/>
                  </a:lnTo>
                  <a:lnTo>
                    <a:pt x="60452" y="0"/>
                  </a:lnTo>
                  <a:close/>
                </a:path>
              </a:pathLst>
            </a:custGeom>
            <a:solidFill>
              <a:srgbClr val="3C7DEC"/>
            </a:solidFill>
          </p:spPr>
          <p:txBody>
            <a:bodyPr wrap="square" lIns="0" tIns="0" rIns="0" bIns="0" rtlCol="0"/>
            <a:lstStyle/>
            <a:p>
              <a:endParaRPr sz="819"/>
            </a:p>
          </p:txBody>
        </p:sp>
        <p:pic>
          <p:nvPicPr>
            <p:cNvPr id="39" name="object 39"/>
            <p:cNvPicPr/>
            <p:nvPr/>
          </p:nvPicPr>
          <p:blipFill>
            <a:blip r:embed="rId3" cstate="print"/>
            <a:stretch>
              <a:fillRect/>
            </a:stretch>
          </p:blipFill>
          <p:spPr>
            <a:xfrm>
              <a:off x="14912860" y="6376357"/>
              <a:ext cx="120904" cy="132308"/>
            </a:xfrm>
            <a:prstGeom prst="rect">
              <a:avLst/>
            </a:prstGeom>
          </p:spPr>
        </p:pic>
        <p:pic>
          <p:nvPicPr>
            <p:cNvPr id="40" name="object 40"/>
            <p:cNvPicPr/>
            <p:nvPr/>
          </p:nvPicPr>
          <p:blipFill>
            <a:blip r:embed="rId3" cstate="print"/>
            <a:stretch>
              <a:fillRect/>
            </a:stretch>
          </p:blipFill>
          <p:spPr>
            <a:xfrm>
              <a:off x="14912860" y="5902220"/>
              <a:ext cx="120904" cy="132308"/>
            </a:xfrm>
            <a:prstGeom prst="rect">
              <a:avLst/>
            </a:prstGeom>
          </p:spPr>
        </p:pic>
        <p:pic>
          <p:nvPicPr>
            <p:cNvPr id="41" name="object 41"/>
            <p:cNvPicPr/>
            <p:nvPr/>
          </p:nvPicPr>
          <p:blipFill>
            <a:blip r:embed="rId7" cstate="print"/>
            <a:stretch>
              <a:fillRect/>
            </a:stretch>
          </p:blipFill>
          <p:spPr>
            <a:xfrm>
              <a:off x="14912860" y="6177863"/>
              <a:ext cx="120904" cy="132308"/>
            </a:xfrm>
            <a:prstGeom prst="rect">
              <a:avLst/>
            </a:prstGeom>
          </p:spPr>
        </p:pic>
        <p:sp>
          <p:nvSpPr>
            <p:cNvPr id="42" name="object 42"/>
            <p:cNvSpPr/>
            <p:nvPr/>
          </p:nvSpPr>
          <p:spPr>
            <a:xfrm>
              <a:off x="15085808" y="6315684"/>
              <a:ext cx="121285" cy="132715"/>
            </a:xfrm>
            <a:custGeom>
              <a:avLst/>
              <a:gdLst/>
              <a:ahLst/>
              <a:cxnLst/>
              <a:rect l="l" t="t" r="r" b="b"/>
              <a:pathLst>
                <a:path w="121284" h="132714">
                  <a:moveTo>
                    <a:pt x="60452" y="0"/>
                  </a:moveTo>
                  <a:lnTo>
                    <a:pt x="37701" y="4844"/>
                  </a:lnTo>
                  <a:lnTo>
                    <a:pt x="17701" y="19376"/>
                  </a:lnTo>
                  <a:lnTo>
                    <a:pt x="4425" y="41260"/>
                  </a:lnTo>
                  <a:lnTo>
                    <a:pt x="0" y="66154"/>
                  </a:lnTo>
                  <a:lnTo>
                    <a:pt x="4425" y="91048"/>
                  </a:lnTo>
                  <a:lnTo>
                    <a:pt x="17701" y="112932"/>
                  </a:lnTo>
                  <a:lnTo>
                    <a:pt x="37701" y="127464"/>
                  </a:lnTo>
                  <a:lnTo>
                    <a:pt x="60452" y="132308"/>
                  </a:lnTo>
                  <a:lnTo>
                    <a:pt x="83200" y="127464"/>
                  </a:lnTo>
                  <a:lnTo>
                    <a:pt x="103195" y="112932"/>
                  </a:lnTo>
                  <a:lnTo>
                    <a:pt x="116477" y="91048"/>
                  </a:lnTo>
                  <a:lnTo>
                    <a:pt x="120904" y="66154"/>
                  </a:lnTo>
                  <a:lnTo>
                    <a:pt x="116477" y="41260"/>
                  </a:lnTo>
                  <a:lnTo>
                    <a:pt x="103195" y="19376"/>
                  </a:lnTo>
                  <a:lnTo>
                    <a:pt x="83200" y="4844"/>
                  </a:lnTo>
                  <a:lnTo>
                    <a:pt x="60452" y="0"/>
                  </a:lnTo>
                  <a:close/>
                </a:path>
              </a:pathLst>
            </a:custGeom>
            <a:solidFill>
              <a:srgbClr val="3C7DEC"/>
            </a:solidFill>
          </p:spPr>
          <p:txBody>
            <a:bodyPr wrap="square" lIns="0" tIns="0" rIns="0" bIns="0" rtlCol="0"/>
            <a:lstStyle/>
            <a:p>
              <a:endParaRPr sz="819"/>
            </a:p>
          </p:txBody>
        </p:sp>
        <p:pic>
          <p:nvPicPr>
            <p:cNvPr id="43" name="object 43"/>
            <p:cNvPicPr/>
            <p:nvPr/>
          </p:nvPicPr>
          <p:blipFill>
            <a:blip r:embed="rId2" cstate="print"/>
            <a:stretch>
              <a:fillRect/>
            </a:stretch>
          </p:blipFill>
          <p:spPr>
            <a:xfrm>
              <a:off x="15085808" y="6040042"/>
              <a:ext cx="120904" cy="132308"/>
            </a:xfrm>
            <a:prstGeom prst="rect">
              <a:avLst/>
            </a:prstGeom>
          </p:spPr>
        </p:pic>
        <p:pic>
          <p:nvPicPr>
            <p:cNvPr id="44" name="object 44"/>
            <p:cNvPicPr/>
            <p:nvPr/>
          </p:nvPicPr>
          <p:blipFill>
            <a:blip r:embed="rId4" cstate="print"/>
            <a:stretch>
              <a:fillRect/>
            </a:stretch>
          </p:blipFill>
          <p:spPr>
            <a:xfrm>
              <a:off x="15382197" y="6177863"/>
              <a:ext cx="120907" cy="132308"/>
            </a:xfrm>
            <a:prstGeom prst="rect">
              <a:avLst/>
            </a:prstGeom>
          </p:spPr>
        </p:pic>
        <p:pic>
          <p:nvPicPr>
            <p:cNvPr id="45" name="object 45"/>
            <p:cNvPicPr/>
            <p:nvPr/>
          </p:nvPicPr>
          <p:blipFill>
            <a:blip r:embed="rId4" cstate="print"/>
            <a:stretch>
              <a:fillRect/>
            </a:stretch>
          </p:blipFill>
          <p:spPr>
            <a:xfrm>
              <a:off x="15085808" y="5687252"/>
              <a:ext cx="120904" cy="132308"/>
            </a:xfrm>
            <a:prstGeom prst="rect">
              <a:avLst/>
            </a:prstGeom>
          </p:spPr>
        </p:pic>
        <p:pic>
          <p:nvPicPr>
            <p:cNvPr id="46" name="object 46"/>
            <p:cNvPicPr/>
            <p:nvPr/>
          </p:nvPicPr>
          <p:blipFill>
            <a:blip r:embed="rId2" cstate="print"/>
            <a:stretch>
              <a:fillRect/>
            </a:stretch>
          </p:blipFill>
          <p:spPr>
            <a:xfrm>
              <a:off x="15601208" y="5995296"/>
              <a:ext cx="120912" cy="132308"/>
            </a:xfrm>
            <a:prstGeom prst="rect">
              <a:avLst/>
            </a:prstGeom>
          </p:spPr>
        </p:pic>
        <p:pic>
          <p:nvPicPr>
            <p:cNvPr id="47" name="object 47"/>
            <p:cNvPicPr/>
            <p:nvPr/>
          </p:nvPicPr>
          <p:blipFill>
            <a:blip r:embed="rId2" cstate="print"/>
            <a:stretch>
              <a:fillRect/>
            </a:stretch>
          </p:blipFill>
          <p:spPr>
            <a:xfrm>
              <a:off x="15382197" y="5902220"/>
              <a:ext cx="120907" cy="132308"/>
            </a:xfrm>
            <a:prstGeom prst="rect">
              <a:avLst/>
            </a:prstGeom>
          </p:spPr>
        </p:pic>
        <p:pic>
          <p:nvPicPr>
            <p:cNvPr id="48" name="object 48"/>
            <p:cNvPicPr/>
            <p:nvPr/>
          </p:nvPicPr>
          <p:blipFill>
            <a:blip r:embed="rId4" cstate="print"/>
            <a:stretch>
              <a:fillRect/>
            </a:stretch>
          </p:blipFill>
          <p:spPr>
            <a:xfrm>
              <a:off x="15678586" y="5687252"/>
              <a:ext cx="120907" cy="132308"/>
            </a:xfrm>
            <a:prstGeom prst="rect">
              <a:avLst/>
            </a:prstGeom>
          </p:spPr>
        </p:pic>
        <p:pic>
          <p:nvPicPr>
            <p:cNvPr id="49" name="object 49"/>
            <p:cNvPicPr/>
            <p:nvPr/>
          </p:nvPicPr>
          <p:blipFill>
            <a:blip r:embed="rId4" cstate="print"/>
            <a:stretch>
              <a:fillRect/>
            </a:stretch>
          </p:blipFill>
          <p:spPr>
            <a:xfrm>
              <a:off x="15382197" y="5687252"/>
              <a:ext cx="120907" cy="132308"/>
            </a:xfrm>
            <a:prstGeom prst="rect">
              <a:avLst/>
            </a:prstGeom>
          </p:spPr>
        </p:pic>
        <p:pic>
          <p:nvPicPr>
            <p:cNvPr id="50" name="object 50"/>
            <p:cNvPicPr/>
            <p:nvPr/>
          </p:nvPicPr>
          <p:blipFill>
            <a:blip r:embed="rId2" cstate="print"/>
            <a:stretch>
              <a:fillRect/>
            </a:stretch>
          </p:blipFill>
          <p:spPr>
            <a:xfrm>
              <a:off x="14234242" y="5761329"/>
              <a:ext cx="120904" cy="132308"/>
            </a:xfrm>
            <a:prstGeom prst="rect">
              <a:avLst/>
            </a:prstGeom>
          </p:spPr>
        </p:pic>
        <p:pic>
          <p:nvPicPr>
            <p:cNvPr id="51" name="object 51"/>
            <p:cNvPicPr/>
            <p:nvPr/>
          </p:nvPicPr>
          <p:blipFill>
            <a:blip r:embed="rId2" cstate="print"/>
            <a:stretch>
              <a:fillRect/>
            </a:stretch>
          </p:blipFill>
          <p:spPr>
            <a:xfrm>
              <a:off x="14234242" y="5485686"/>
              <a:ext cx="120904" cy="132308"/>
            </a:xfrm>
            <a:prstGeom prst="rect">
              <a:avLst/>
            </a:prstGeom>
          </p:spPr>
        </p:pic>
        <p:pic>
          <p:nvPicPr>
            <p:cNvPr id="52" name="object 52"/>
            <p:cNvPicPr/>
            <p:nvPr/>
          </p:nvPicPr>
          <p:blipFill>
            <a:blip r:embed="rId3" cstate="print"/>
            <a:stretch>
              <a:fillRect/>
            </a:stretch>
          </p:blipFill>
          <p:spPr>
            <a:xfrm>
              <a:off x="14407190" y="5899150"/>
              <a:ext cx="120904" cy="132308"/>
            </a:xfrm>
            <a:prstGeom prst="rect">
              <a:avLst/>
            </a:prstGeom>
          </p:spPr>
        </p:pic>
        <p:pic>
          <p:nvPicPr>
            <p:cNvPr id="53" name="object 53"/>
            <p:cNvPicPr/>
            <p:nvPr/>
          </p:nvPicPr>
          <p:blipFill>
            <a:blip r:embed="rId3" cstate="print"/>
            <a:stretch>
              <a:fillRect/>
            </a:stretch>
          </p:blipFill>
          <p:spPr>
            <a:xfrm>
              <a:off x="14407190" y="5623507"/>
              <a:ext cx="120904" cy="132308"/>
            </a:xfrm>
            <a:prstGeom prst="rect">
              <a:avLst/>
            </a:prstGeom>
          </p:spPr>
        </p:pic>
        <p:pic>
          <p:nvPicPr>
            <p:cNvPr id="54" name="object 54"/>
            <p:cNvPicPr/>
            <p:nvPr/>
          </p:nvPicPr>
          <p:blipFill>
            <a:blip r:embed="rId3" cstate="print"/>
            <a:stretch>
              <a:fillRect/>
            </a:stretch>
          </p:blipFill>
          <p:spPr>
            <a:xfrm>
              <a:off x="14703579" y="5761329"/>
              <a:ext cx="120904" cy="132308"/>
            </a:xfrm>
            <a:prstGeom prst="rect">
              <a:avLst/>
            </a:prstGeom>
          </p:spPr>
        </p:pic>
        <p:pic>
          <p:nvPicPr>
            <p:cNvPr id="55" name="object 55"/>
            <p:cNvPicPr/>
            <p:nvPr/>
          </p:nvPicPr>
          <p:blipFill>
            <a:blip r:embed="rId3" cstate="print"/>
            <a:stretch>
              <a:fillRect/>
            </a:stretch>
          </p:blipFill>
          <p:spPr>
            <a:xfrm>
              <a:off x="14407190" y="5270717"/>
              <a:ext cx="120904" cy="132308"/>
            </a:xfrm>
            <a:prstGeom prst="rect">
              <a:avLst/>
            </a:prstGeom>
          </p:spPr>
        </p:pic>
        <p:sp>
          <p:nvSpPr>
            <p:cNvPr id="56" name="object 56"/>
            <p:cNvSpPr/>
            <p:nvPr/>
          </p:nvSpPr>
          <p:spPr>
            <a:xfrm>
              <a:off x="14922590" y="5578762"/>
              <a:ext cx="121285" cy="132715"/>
            </a:xfrm>
            <a:custGeom>
              <a:avLst/>
              <a:gdLst/>
              <a:ahLst/>
              <a:cxnLst/>
              <a:rect l="l" t="t" r="r" b="b"/>
              <a:pathLst>
                <a:path w="121284" h="132714">
                  <a:moveTo>
                    <a:pt x="60456" y="0"/>
                  </a:moveTo>
                  <a:lnTo>
                    <a:pt x="37708" y="4844"/>
                  </a:lnTo>
                  <a:lnTo>
                    <a:pt x="17708" y="19376"/>
                  </a:lnTo>
                  <a:lnTo>
                    <a:pt x="4427" y="41260"/>
                  </a:lnTo>
                  <a:lnTo>
                    <a:pt x="0" y="66154"/>
                  </a:lnTo>
                  <a:lnTo>
                    <a:pt x="4427" y="91048"/>
                  </a:lnTo>
                  <a:lnTo>
                    <a:pt x="17708" y="112932"/>
                  </a:lnTo>
                  <a:lnTo>
                    <a:pt x="37708" y="127464"/>
                  </a:lnTo>
                  <a:lnTo>
                    <a:pt x="60456" y="132308"/>
                  </a:lnTo>
                  <a:lnTo>
                    <a:pt x="83204" y="127464"/>
                  </a:lnTo>
                  <a:lnTo>
                    <a:pt x="103203" y="112932"/>
                  </a:lnTo>
                  <a:lnTo>
                    <a:pt x="116485" y="91048"/>
                  </a:lnTo>
                  <a:lnTo>
                    <a:pt x="120912" y="66154"/>
                  </a:lnTo>
                  <a:lnTo>
                    <a:pt x="116485" y="41260"/>
                  </a:lnTo>
                  <a:lnTo>
                    <a:pt x="103203" y="19376"/>
                  </a:lnTo>
                  <a:lnTo>
                    <a:pt x="83204" y="4844"/>
                  </a:lnTo>
                  <a:lnTo>
                    <a:pt x="60456" y="0"/>
                  </a:lnTo>
                  <a:close/>
                </a:path>
              </a:pathLst>
            </a:custGeom>
            <a:solidFill>
              <a:srgbClr val="3C7DEC"/>
            </a:solidFill>
          </p:spPr>
          <p:txBody>
            <a:bodyPr wrap="square" lIns="0" tIns="0" rIns="0" bIns="0" rtlCol="0"/>
            <a:lstStyle/>
            <a:p>
              <a:endParaRPr sz="819"/>
            </a:p>
          </p:txBody>
        </p:sp>
        <p:pic>
          <p:nvPicPr>
            <p:cNvPr id="57" name="object 57"/>
            <p:cNvPicPr/>
            <p:nvPr/>
          </p:nvPicPr>
          <p:blipFill>
            <a:blip r:embed="rId3" cstate="print"/>
            <a:stretch>
              <a:fillRect/>
            </a:stretch>
          </p:blipFill>
          <p:spPr>
            <a:xfrm>
              <a:off x="14703579" y="5485686"/>
              <a:ext cx="120904" cy="132308"/>
            </a:xfrm>
            <a:prstGeom prst="rect">
              <a:avLst/>
            </a:prstGeom>
          </p:spPr>
        </p:pic>
        <p:sp>
          <p:nvSpPr>
            <p:cNvPr id="58" name="object 58"/>
            <p:cNvSpPr/>
            <p:nvPr/>
          </p:nvSpPr>
          <p:spPr>
            <a:xfrm>
              <a:off x="14999968" y="5270717"/>
              <a:ext cx="121285" cy="132715"/>
            </a:xfrm>
            <a:custGeom>
              <a:avLst/>
              <a:gdLst/>
              <a:ahLst/>
              <a:cxnLst/>
              <a:rect l="l" t="t" r="r" b="b"/>
              <a:pathLst>
                <a:path w="121284" h="132714">
                  <a:moveTo>
                    <a:pt x="60452" y="0"/>
                  </a:moveTo>
                  <a:lnTo>
                    <a:pt x="37701" y="4844"/>
                  </a:lnTo>
                  <a:lnTo>
                    <a:pt x="17701" y="19376"/>
                  </a:lnTo>
                  <a:lnTo>
                    <a:pt x="4425" y="41260"/>
                  </a:lnTo>
                  <a:lnTo>
                    <a:pt x="0" y="66154"/>
                  </a:lnTo>
                  <a:lnTo>
                    <a:pt x="4425" y="91048"/>
                  </a:lnTo>
                  <a:lnTo>
                    <a:pt x="17701" y="112932"/>
                  </a:lnTo>
                  <a:lnTo>
                    <a:pt x="37701" y="127464"/>
                  </a:lnTo>
                  <a:lnTo>
                    <a:pt x="60452" y="132308"/>
                  </a:lnTo>
                  <a:lnTo>
                    <a:pt x="83200" y="127464"/>
                  </a:lnTo>
                  <a:lnTo>
                    <a:pt x="103195" y="112932"/>
                  </a:lnTo>
                  <a:lnTo>
                    <a:pt x="116477" y="91048"/>
                  </a:lnTo>
                  <a:lnTo>
                    <a:pt x="120904" y="66154"/>
                  </a:lnTo>
                  <a:lnTo>
                    <a:pt x="116477" y="41260"/>
                  </a:lnTo>
                  <a:lnTo>
                    <a:pt x="103195" y="19376"/>
                  </a:lnTo>
                  <a:lnTo>
                    <a:pt x="83200" y="4844"/>
                  </a:lnTo>
                  <a:lnTo>
                    <a:pt x="60452" y="0"/>
                  </a:lnTo>
                  <a:close/>
                </a:path>
              </a:pathLst>
            </a:custGeom>
            <a:solidFill>
              <a:srgbClr val="3C7DEC"/>
            </a:solidFill>
          </p:spPr>
          <p:txBody>
            <a:bodyPr wrap="square" lIns="0" tIns="0" rIns="0" bIns="0" rtlCol="0"/>
            <a:lstStyle/>
            <a:p>
              <a:endParaRPr sz="819"/>
            </a:p>
          </p:txBody>
        </p:sp>
        <p:pic>
          <p:nvPicPr>
            <p:cNvPr id="59" name="object 59"/>
            <p:cNvPicPr/>
            <p:nvPr/>
          </p:nvPicPr>
          <p:blipFill>
            <a:blip r:embed="rId3" cstate="print"/>
            <a:stretch>
              <a:fillRect/>
            </a:stretch>
          </p:blipFill>
          <p:spPr>
            <a:xfrm>
              <a:off x="14703579" y="5270717"/>
              <a:ext cx="120904" cy="132308"/>
            </a:xfrm>
            <a:prstGeom prst="rect">
              <a:avLst/>
            </a:prstGeom>
          </p:spPr>
        </p:pic>
        <p:pic>
          <p:nvPicPr>
            <p:cNvPr id="60" name="object 60"/>
            <p:cNvPicPr/>
            <p:nvPr/>
          </p:nvPicPr>
          <p:blipFill>
            <a:blip r:embed="rId6" cstate="print"/>
            <a:stretch>
              <a:fillRect/>
            </a:stretch>
          </p:blipFill>
          <p:spPr>
            <a:xfrm>
              <a:off x="14617102" y="4824852"/>
              <a:ext cx="120912" cy="132308"/>
            </a:xfrm>
            <a:prstGeom prst="rect">
              <a:avLst/>
            </a:prstGeom>
          </p:spPr>
        </p:pic>
        <p:pic>
          <p:nvPicPr>
            <p:cNvPr id="61" name="object 61"/>
            <p:cNvPicPr/>
            <p:nvPr/>
          </p:nvPicPr>
          <p:blipFill>
            <a:blip r:embed="rId6" cstate="print"/>
            <a:stretch>
              <a:fillRect/>
            </a:stretch>
          </p:blipFill>
          <p:spPr>
            <a:xfrm>
              <a:off x="14617102" y="4549209"/>
              <a:ext cx="120912" cy="132308"/>
            </a:xfrm>
            <a:prstGeom prst="rect">
              <a:avLst/>
            </a:prstGeom>
          </p:spPr>
        </p:pic>
        <p:pic>
          <p:nvPicPr>
            <p:cNvPr id="62" name="object 62"/>
            <p:cNvPicPr/>
            <p:nvPr/>
          </p:nvPicPr>
          <p:blipFill>
            <a:blip r:embed="rId4" cstate="print"/>
            <a:stretch>
              <a:fillRect/>
            </a:stretch>
          </p:blipFill>
          <p:spPr>
            <a:xfrm>
              <a:off x="14790050" y="4962673"/>
              <a:ext cx="120912" cy="132308"/>
            </a:xfrm>
            <a:prstGeom prst="rect">
              <a:avLst/>
            </a:prstGeom>
          </p:spPr>
        </p:pic>
        <p:pic>
          <p:nvPicPr>
            <p:cNvPr id="63" name="object 63"/>
            <p:cNvPicPr/>
            <p:nvPr/>
          </p:nvPicPr>
          <p:blipFill>
            <a:blip r:embed="rId4" cstate="print"/>
            <a:stretch>
              <a:fillRect/>
            </a:stretch>
          </p:blipFill>
          <p:spPr>
            <a:xfrm>
              <a:off x="14790050" y="4687031"/>
              <a:ext cx="120912" cy="132308"/>
            </a:xfrm>
            <a:prstGeom prst="rect">
              <a:avLst/>
            </a:prstGeom>
          </p:spPr>
        </p:pic>
        <p:sp>
          <p:nvSpPr>
            <p:cNvPr id="64" name="object 64"/>
            <p:cNvSpPr/>
            <p:nvPr/>
          </p:nvSpPr>
          <p:spPr>
            <a:xfrm>
              <a:off x="15086439" y="4824852"/>
              <a:ext cx="121285" cy="132715"/>
            </a:xfrm>
            <a:custGeom>
              <a:avLst/>
              <a:gdLst/>
              <a:ahLst/>
              <a:cxnLst/>
              <a:rect l="l" t="t" r="r" b="b"/>
              <a:pathLst>
                <a:path w="121284" h="132714">
                  <a:moveTo>
                    <a:pt x="60456" y="0"/>
                  </a:moveTo>
                  <a:lnTo>
                    <a:pt x="37708" y="4844"/>
                  </a:lnTo>
                  <a:lnTo>
                    <a:pt x="17708" y="19376"/>
                  </a:lnTo>
                  <a:lnTo>
                    <a:pt x="4427" y="41260"/>
                  </a:lnTo>
                  <a:lnTo>
                    <a:pt x="0" y="66154"/>
                  </a:lnTo>
                  <a:lnTo>
                    <a:pt x="4427" y="91048"/>
                  </a:lnTo>
                  <a:lnTo>
                    <a:pt x="17708" y="112932"/>
                  </a:lnTo>
                  <a:lnTo>
                    <a:pt x="37708" y="127464"/>
                  </a:lnTo>
                  <a:lnTo>
                    <a:pt x="60456" y="132308"/>
                  </a:lnTo>
                  <a:lnTo>
                    <a:pt x="83204" y="127464"/>
                  </a:lnTo>
                  <a:lnTo>
                    <a:pt x="103203" y="112932"/>
                  </a:lnTo>
                  <a:lnTo>
                    <a:pt x="116485" y="91048"/>
                  </a:lnTo>
                  <a:lnTo>
                    <a:pt x="120912" y="66154"/>
                  </a:lnTo>
                  <a:lnTo>
                    <a:pt x="116485" y="41260"/>
                  </a:lnTo>
                  <a:lnTo>
                    <a:pt x="103203" y="19376"/>
                  </a:lnTo>
                  <a:lnTo>
                    <a:pt x="83204" y="4844"/>
                  </a:lnTo>
                  <a:lnTo>
                    <a:pt x="60456" y="0"/>
                  </a:lnTo>
                  <a:close/>
                </a:path>
              </a:pathLst>
            </a:custGeom>
            <a:solidFill>
              <a:srgbClr val="3C7DEC"/>
            </a:solidFill>
          </p:spPr>
          <p:txBody>
            <a:bodyPr wrap="square" lIns="0" tIns="0" rIns="0" bIns="0" rtlCol="0"/>
            <a:lstStyle/>
            <a:p>
              <a:endParaRPr sz="819"/>
            </a:p>
          </p:txBody>
        </p:sp>
        <p:pic>
          <p:nvPicPr>
            <p:cNvPr id="65" name="object 65"/>
            <p:cNvPicPr/>
            <p:nvPr/>
          </p:nvPicPr>
          <p:blipFill>
            <a:blip r:embed="rId4" cstate="print"/>
            <a:stretch>
              <a:fillRect/>
            </a:stretch>
          </p:blipFill>
          <p:spPr>
            <a:xfrm>
              <a:off x="14790050" y="4334240"/>
              <a:ext cx="120912" cy="132308"/>
            </a:xfrm>
            <a:prstGeom prst="rect">
              <a:avLst/>
            </a:prstGeom>
          </p:spPr>
        </p:pic>
        <p:sp>
          <p:nvSpPr>
            <p:cNvPr id="66" name="object 66"/>
            <p:cNvSpPr/>
            <p:nvPr/>
          </p:nvSpPr>
          <p:spPr>
            <a:xfrm>
              <a:off x="15086433" y="4334249"/>
              <a:ext cx="502920" cy="1075055"/>
            </a:xfrm>
            <a:custGeom>
              <a:avLst/>
              <a:gdLst/>
              <a:ahLst/>
              <a:cxnLst/>
              <a:rect l="l" t="t" r="r" b="b"/>
              <a:pathLst>
                <a:path w="502919" h="1075054">
                  <a:moveTo>
                    <a:pt x="120916" y="281114"/>
                  </a:moveTo>
                  <a:lnTo>
                    <a:pt x="116484" y="256222"/>
                  </a:lnTo>
                  <a:lnTo>
                    <a:pt x="103200" y="234340"/>
                  </a:lnTo>
                  <a:lnTo>
                    <a:pt x="83210" y="219811"/>
                  </a:lnTo>
                  <a:lnTo>
                    <a:pt x="60452" y="214960"/>
                  </a:lnTo>
                  <a:lnTo>
                    <a:pt x="37706" y="219811"/>
                  </a:lnTo>
                  <a:lnTo>
                    <a:pt x="17703" y="234340"/>
                  </a:lnTo>
                  <a:lnTo>
                    <a:pt x="4432" y="256222"/>
                  </a:lnTo>
                  <a:lnTo>
                    <a:pt x="0" y="281114"/>
                  </a:lnTo>
                  <a:lnTo>
                    <a:pt x="4432" y="306019"/>
                  </a:lnTo>
                  <a:lnTo>
                    <a:pt x="17703" y="327901"/>
                  </a:lnTo>
                  <a:lnTo>
                    <a:pt x="37706" y="342430"/>
                  </a:lnTo>
                  <a:lnTo>
                    <a:pt x="60452" y="347268"/>
                  </a:lnTo>
                  <a:lnTo>
                    <a:pt x="83210" y="342430"/>
                  </a:lnTo>
                  <a:lnTo>
                    <a:pt x="103200" y="327901"/>
                  </a:lnTo>
                  <a:lnTo>
                    <a:pt x="116484" y="306019"/>
                  </a:lnTo>
                  <a:lnTo>
                    <a:pt x="120916" y="281114"/>
                  </a:lnTo>
                  <a:close/>
                </a:path>
                <a:path w="502919" h="1075054">
                  <a:moveTo>
                    <a:pt x="120916" y="66154"/>
                  </a:moveTo>
                  <a:lnTo>
                    <a:pt x="116484" y="41262"/>
                  </a:lnTo>
                  <a:lnTo>
                    <a:pt x="103200" y="19367"/>
                  </a:lnTo>
                  <a:lnTo>
                    <a:pt x="83210" y="4838"/>
                  </a:lnTo>
                  <a:lnTo>
                    <a:pt x="60452" y="0"/>
                  </a:lnTo>
                  <a:lnTo>
                    <a:pt x="37706" y="4838"/>
                  </a:lnTo>
                  <a:lnTo>
                    <a:pt x="17703" y="19367"/>
                  </a:lnTo>
                  <a:lnTo>
                    <a:pt x="4432" y="41262"/>
                  </a:lnTo>
                  <a:lnTo>
                    <a:pt x="0" y="66154"/>
                  </a:lnTo>
                  <a:lnTo>
                    <a:pt x="4432" y="91046"/>
                  </a:lnTo>
                  <a:lnTo>
                    <a:pt x="17703" y="112928"/>
                  </a:lnTo>
                  <a:lnTo>
                    <a:pt x="37706" y="127457"/>
                  </a:lnTo>
                  <a:lnTo>
                    <a:pt x="60452" y="132308"/>
                  </a:lnTo>
                  <a:lnTo>
                    <a:pt x="83210" y="127457"/>
                  </a:lnTo>
                  <a:lnTo>
                    <a:pt x="103200" y="112928"/>
                  </a:lnTo>
                  <a:lnTo>
                    <a:pt x="116484" y="91046"/>
                  </a:lnTo>
                  <a:lnTo>
                    <a:pt x="120916" y="66154"/>
                  </a:lnTo>
                  <a:close/>
                </a:path>
                <a:path w="502919" h="1075054">
                  <a:moveTo>
                    <a:pt x="329552" y="870978"/>
                  </a:moveTo>
                  <a:lnTo>
                    <a:pt x="325132" y="846086"/>
                  </a:lnTo>
                  <a:lnTo>
                    <a:pt x="311848" y="824204"/>
                  </a:lnTo>
                  <a:lnTo>
                    <a:pt x="291858" y="809663"/>
                  </a:lnTo>
                  <a:lnTo>
                    <a:pt x="269100" y="804824"/>
                  </a:lnTo>
                  <a:lnTo>
                    <a:pt x="246354" y="809663"/>
                  </a:lnTo>
                  <a:lnTo>
                    <a:pt x="226352" y="824204"/>
                  </a:lnTo>
                  <a:lnTo>
                    <a:pt x="213080" y="846086"/>
                  </a:lnTo>
                  <a:lnTo>
                    <a:pt x="208648" y="870978"/>
                  </a:lnTo>
                  <a:lnTo>
                    <a:pt x="213080" y="895870"/>
                  </a:lnTo>
                  <a:lnTo>
                    <a:pt x="226352" y="917752"/>
                  </a:lnTo>
                  <a:lnTo>
                    <a:pt x="246354" y="932294"/>
                  </a:lnTo>
                  <a:lnTo>
                    <a:pt x="269100" y="937133"/>
                  </a:lnTo>
                  <a:lnTo>
                    <a:pt x="291858" y="932294"/>
                  </a:lnTo>
                  <a:lnTo>
                    <a:pt x="311848" y="917752"/>
                  </a:lnTo>
                  <a:lnTo>
                    <a:pt x="325132" y="895870"/>
                  </a:lnTo>
                  <a:lnTo>
                    <a:pt x="329552" y="870978"/>
                  </a:lnTo>
                  <a:close/>
                </a:path>
                <a:path w="502919" h="1075054">
                  <a:moveTo>
                    <a:pt x="329552" y="595337"/>
                  </a:moveTo>
                  <a:lnTo>
                    <a:pt x="325132" y="570445"/>
                  </a:lnTo>
                  <a:lnTo>
                    <a:pt x="311848" y="548563"/>
                  </a:lnTo>
                  <a:lnTo>
                    <a:pt x="291858" y="534022"/>
                  </a:lnTo>
                  <a:lnTo>
                    <a:pt x="269100" y="529183"/>
                  </a:lnTo>
                  <a:lnTo>
                    <a:pt x="246354" y="534022"/>
                  </a:lnTo>
                  <a:lnTo>
                    <a:pt x="226352" y="548563"/>
                  </a:lnTo>
                  <a:lnTo>
                    <a:pt x="213080" y="570445"/>
                  </a:lnTo>
                  <a:lnTo>
                    <a:pt x="208648" y="595337"/>
                  </a:lnTo>
                  <a:lnTo>
                    <a:pt x="213080" y="620229"/>
                  </a:lnTo>
                  <a:lnTo>
                    <a:pt x="226352" y="642112"/>
                  </a:lnTo>
                  <a:lnTo>
                    <a:pt x="246354" y="656640"/>
                  </a:lnTo>
                  <a:lnTo>
                    <a:pt x="269100" y="661492"/>
                  </a:lnTo>
                  <a:lnTo>
                    <a:pt x="291858" y="656640"/>
                  </a:lnTo>
                  <a:lnTo>
                    <a:pt x="311848" y="642112"/>
                  </a:lnTo>
                  <a:lnTo>
                    <a:pt x="325132" y="620229"/>
                  </a:lnTo>
                  <a:lnTo>
                    <a:pt x="329552" y="595337"/>
                  </a:lnTo>
                  <a:close/>
                </a:path>
                <a:path w="502919" h="1075054">
                  <a:moveTo>
                    <a:pt x="339928" y="374192"/>
                  </a:moveTo>
                  <a:lnTo>
                    <a:pt x="335495" y="349300"/>
                  </a:lnTo>
                  <a:lnTo>
                    <a:pt x="322211" y="327418"/>
                  </a:lnTo>
                  <a:lnTo>
                    <a:pt x="302221" y="312889"/>
                  </a:lnTo>
                  <a:lnTo>
                    <a:pt x="279476" y="308038"/>
                  </a:lnTo>
                  <a:lnTo>
                    <a:pt x="256717" y="312889"/>
                  </a:lnTo>
                  <a:lnTo>
                    <a:pt x="236715" y="327418"/>
                  </a:lnTo>
                  <a:lnTo>
                    <a:pt x="223443" y="349300"/>
                  </a:lnTo>
                  <a:lnTo>
                    <a:pt x="219024" y="374192"/>
                  </a:lnTo>
                  <a:lnTo>
                    <a:pt x="223443" y="399084"/>
                  </a:lnTo>
                  <a:lnTo>
                    <a:pt x="236715" y="420979"/>
                  </a:lnTo>
                  <a:lnTo>
                    <a:pt x="256717" y="435508"/>
                  </a:lnTo>
                  <a:lnTo>
                    <a:pt x="279476" y="440347"/>
                  </a:lnTo>
                  <a:lnTo>
                    <a:pt x="302221" y="435508"/>
                  </a:lnTo>
                  <a:lnTo>
                    <a:pt x="322211" y="420979"/>
                  </a:lnTo>
                  <a:lnTo>
                    <a:pt x="335495" y="399084"/>
                  </a:lnTo>
                  <a:lnTo>
                    <a:pt x="339928" y="374192"/>
                  </a:lnTo>
                  <a:close/>
                </a:path>
                <a:path w="502919" h="1075054">
                  <a:moveTo>
                    <a:pt x="417296" y="66154"/>
                  </a:moveTo>
                  <a:lnTo>
                    <a:pt x="412877" y="41262"/>
                  </a:lnTo>
                  <a:lnTo>
                    <a:pt x="399592" y="19367"/>
                  </a:lnTo>
                  <a:lnTo>
                    <a:pt x="379590" y="4838"/>
                  </a:lnTo>
                  <a:lnTo>
                    <a:pt x="356844" y="0"/>
                  </a:lnTo>
                  <a:lnTo>
                    <a:pt x="334098" y="4838"/>
                  </a:lnTo>
                  <a:lnTo>
                    <a:pt x="314096" y="19367"/>
                  </a:lnTo>
                  <a:lnTo>
                    <a:pt x="300812" y="41262"/>
                  </a:lnTo>
                  <a:lnTo>
                    <a:pt x="296392" y="66154"/>
                  </a:lnTo>
                  <a:lnTo>
                    <a:pt x="300812" y="91046"/>
                  </a:lnTo>
                  <a:lnTo>
                    <a:pt x="314096" y="112928"/>
                  </a:lnTo>
                  <a:lnTo>
                    <a:pt x="334098" y="127457"/>
                  </a:lnTo>
                  <a:lnTo>
                    <a:pt x="356844" y="132308"/>
                  </a:lnTo>
                  <a:lnTo>
                    <a:pt x="379590" y="127457"/>
                  </a:lnTo>
                  <a:lnTo>
                    <a:pt x="399592" y="112928"/>
                  </a:lnTo>
                  <a:lnTo>
                    <a:pt x="412877" y="91046"/>
                  </a:lnTo>
                  <a:lnTo>
                    <a:pt x="417296" y="66154"/>
                  </a:lnTo>
                  <a:close/>
                </a:path>
                <a:path w="502919" h="1075054">
                  <a:moveTo>
                    <a:pt x="502500" y="1008799"/>
                  </a:moveTo>
                  <a:lnTo>
                    <a:pt x="498081" y="983907"/>
                  </a:lnTo>
                  <a:lnTo>
                    <a:pt x="484797" y="962025"/>
                  </a:lnTo>
                  <a:lnTo>
                    <a:pt x="464794" y="947496"/>
                  </a:lnTo>
                  <a:lnTo>
                    <a:pt x="442048" y="942644"/>
                  </a:lnTo>
                  <a:lnTo>
                    <a:pt x="419303" y="947496"/>
                  </a:lnTo>
                  <a:lnTo>
                    <a:pt x="399300" y="962025"/>
                  </a:lnTo>
                  <a:lnTo>
                    <a:pt x="386029" y="983907"/>
                  </a:lnTo>
                  <a:lnTo>
                    <a:pt x="381596" y="1008799"/>
                  </a:lnTo>
                  <a:lnTo>
                    <a:pt x="386029" y="1033691"/>
                  </a:lnTo>
                  <a:lnTo>
                    <a:pt x="399300" y="1055573"/>
                  </a:lnTo>
                  <a:lnTo>
                    <a:pt x="419303" y="1070114"/>
                  </a:lnTo>
                  <a:lnTo>
                    <a:pt x="442048" y="1074953"/>
                  </a:lnTo>
                  <a:lnTo>
                    <a:pt x="464794" y="1070114"/>
                  </a:lnTo>
                  <a:lnTo>
                    <a:pt x="484797" y="1055573"/>
                  </a:lnTo>
                  <a:lnTo>
                    <a:pt x="498081" y="1033691"/>
                  </a:lnTo>
                  <a:lnTo>
                    <a:pt x="502500" y="1008799"/>
                  </a:lnTo>
                  <a:close/>
                </a:path>
              </a:pathLst>
            </a:custGeom>
            <a:solidFill>
              <a:srgbClr val="3C7DEC"/>
            </a:solidFill>
          </p:spPr>
          <p:txBody>
            <a:bodyPr wrap="square" lIns="0" tIns="0" rIns="0" bIns="0" rtlCol="0"/>
            <a:lstStyle/>
            <a:p>
              <a:endParaRPr sz="819"/>
            </a:p>
          </p:txBody>
        </p:sp>
        <p:pic>
          <p:nvPicPr>
            <p:cNvPr id="67" name="object 67"/>
            <p:cNvPicPr/>
            <p:nvPr/>
          </p:nvPicPr>
          <p:blipFill>
            <a:blip r:embed="rId4" cstate="print"/>
            <a:stretch>
              <a:fillRect/>
            </a:stretch>
          </p:blipFill>
          <p:spPr>
            <a:xfrm>
              <a:off x="15468037" y="5001246"/>
              <a:ext cx="120904" cy="132308"/>
            </a:xfrm>
            <a:prstGeom prst="rect">
              <a:avLst/>
            </a:prstGeom>
          </p:spPr>
        </p:pic>
        <p:sp>
          <p:nvSpPr>
            <p:cNvPr id="68" name="object 68"/>
            <p:cNvSpPr/>
            <p:nvPr/>
          </p:nvSpPr>
          <p:spPr>
            <a:xfrm>
              <a:off x="15468029" y="4174330"/>
              <a:ext cx="713740" cy="1097280"/>
            </a:xfrm>
            <a:custGeom>
              <a:avLst/>
              <a:gdLst/>
              <a:ahLst/>
              <a:cxnLst/>
              <a:rect l="l" t="t" r="r" b="b"/>
              <a:pathLst>
                <a:path w="713740" h="1097279">
                  <a:moveTo>
                    <a:pt x="120904" y="540283"/>
                  </a:moveTo>
                  <a:lnTo>
                    <a:pt x="116484" y="515391"/>
                  </a:lnTo>
                  <a:lnTo>
                    <a:pt x="103200" y="493509"/>
                  </a:lnTo>
                  <a:lnTo>
                    <a:pt x="83197" y="478980"/>
                  </a:lnTo>
                  <a:lnTo>
                    <a:pt x="60452" y="474129"/>
                  </a:lnTo>
                  <a:lnTo>
                    <a:pt x="37706" y="478980"/>
                  </a:lnTo>
                  <a:lnTo>
                    <a:pt x="17703" y="493509"/>
                  </a:lnTo>
                  <a:lnTo>
                    <a:pt x="4432" y="515391"/>
                  </a:lnTo>
                  <a:lnTo>
                    <a:pt x="0" y="540283"/>
                  </a:lnTo>
                  <a:lnTo>
                    <a:pt x="4432" y="565175"/>
                  </a:lnTo>
                  <a:lnTo>
                    <a:pt x="17703" y="587070"/>
                  </a:lnTo>
                  <a:lnTo>
                    <a:pt x="37706" y="601599"/>
                  </a:lnTo>
                  <a:lnTo>
                    <a:pt x="60452" y="606437"/>
                  </a:lnTo>
                  <a:lnTo>
                    <a:pt x="83197" y="601599"/>
                  </a:lnTo>
                  <a:lnTo>
                    <a:pt x="103200" y="587070"/>
                  </a:lnTo>
                  <a:lnTo>
                    <a:pt x="116484" y="565175"/>
                  </a:lnTo>
                  <a:lnTo>
                    <a:pt x="120904" y="540283"/>
                  </a:lnTo>
                  <a:close/>
                </a:path>
                <a:path w="713740" h="1097279">
                  <a:moveTo>
                    <a:pt x="417296" y="1030897"/>
                  </a:moveTo>
                  <a:lnTo>
                    <a:pt x="412864" y="1006005"/>
                  </a:lnTo>
                  <a:lnTo>
                    <a:pt x="399592" y="984123"/>
                  </a:lnTo>
                  <a:lnTo>
                    <a:pt x="379590" y="969581"/>
                  </a:lnTo>
                  <a:lnTo>
                    <a:pt x="356844" y="964742"/>
                  </a:lnTo>
                  <a:lnTo>
                    <a:pt x="334098" y="969581"/>
                  </a:lnTo>
                  <a:lnTo>
                    <a:pt x="314096" y="984123"/>
                  </a:lnTo>
                  <a:lnTo>
                    <a:pt x="300812" y="1006005"/>
                  </a:lnTo>
                  <a:lnTo>
                    <a:pt x="296392" y="1030897"/>
                  </a:lnTo>
                  <a:lnTo>
                    <a:pt x="300812" y="1055789"/>
                  </a:lnTo>
                  <a:lnTo>
                    <a:pt x="314096" y="1077671"/>
                  </a:lnTo>
                  <a:lnTo>
                    <a:pt x="334098" y="1092212"/>
                  </a:lnTo>
                  <a:lnTo>
                    <a:pt x="356844" y="1097051"/>
                  </a:lnTo>
                  <a:lnTo>
                    <a:pt x="379590" y="1092212"/>
                  </a:lnTo>
                  <a:lnTo>
                    <a:pt x="399592" y="1077671"/>
                  </a:lnTo>
                  <a:lnTo>
                    <a:pt x="412864" y="1055789"/>
                  </a:lnTo>
                  <a:lnTo>
                    <a:pt x="417296" y="1030897"/>
                  </a:lnTo>
                  <a:close/>
                </a:path>
                <a:path w="713740" h="1097279">
                  <a:moveTo>
                    <a:pt x="417296" y="755256"/>
                  </a:moveTo>
                  <a:lnTo>
                    <a:pt x="412864" y="730364"/>
                  </a:lnTo>
                  <a:lnTo>
                    <a:pt x="399592" y="708482"/>
                  </a:lnTo>
                  <a:lnTo>
                    <a:pt x="379590" y="693940"/>
                  </a:lnTo>
                  <a:lnTo>
                    <a:pt x="356844" y="689102"/>
                  </a:lnTo>
                  <a:lnTo>
                    <a:pt x="334098" y="693940"/>
                  </a:lnTo>
                  <a:lnTo>
                    <a:pt x="314096" y="708482"/>
                  </a:lnTo>
                  <a:lnTo>
                    <a:pt x="300812" y="730364"/>
                  </a:lnTo>
                  <a:lnTo>
                    <a:pt x="296392" y="755256"/>
                  </a:lnTo>
                  <a:lnTo>
                    <a:pt x="300812" y="780148"/>
                  </a:lnTo>
                  <a:lnTo>
                    <a:pt x="314096" y="802030"/>
                  </a:lnTo>
                  <a:lnTo>
                    <a:pt x="334098" y="816559"/>
                  </a:lnTo>
                  <a:lnTo>
                    <a:pt x="356844" y="821410"/>
                  </a:lnTo>
                  <a:lnTo>
                    <a:pt x="379590" y="816559"/>
                  </a:lnTo>
                  <a:lnTo>
                    <a:pt x="399592" y="802030"/>
                  </a:lnTo>
                  <a:lnTo>
                    <a:pt x="412864" y="780148"/>
                  </a:lnTo>
                  <a:lnTo>
                    <a:pt x="417296" y="755256"/>
                  </a:lnTo>
                  <a:close/>
                </a:path>
                <a:path w="713740" h="1097279">
                  <a:moveTo>
                    <a:pt x="417296" y="540283"/>
                  </a:moveTo>
                  <a:lnTo>
                    <a:pt x="412864" y="515391"/>
                  </a:lnTo>
                  <a:lnTo>
                    <a:pt x="399592" y="493509"/>
                  </a:lnTo>
                  <a:lnTo>
                    <a:pt x="379590" y="478980"/>
                  </a:lnTo>
                  <a:lnTo>
                    <a:pt x="356844" y="474129"/>
                  </a:lnTo>
                  <a:lnTo>
                    <a:pt x="334098" y="478980"/>
                  </a:lnTo>
                  <a:lnTo>
                    <a:pt x="314096" y="493509"/>
                  </a:lnTo>
                  <a:lnTo>
                    <a:pt x="300812" y="515391"/>
                  </a:lnTo>
                  <a:lnTo>
                    <a:pt x="296392" y="540283"/>
                  </a:lnTo>
                  <a:lnTo>
                    <a:pt x="300812" y="565175"/>
                  </a:lnTo>
                  <a:lnTo>
                    <a:pt x="314096" y="587070"/>
                  </a:lnTo>
                  <a:lnTo>
                    <a:pt x="334098" y="601599"/>
                  </a:lnTo>
                  <a:lnTo>
                    <a:pt x="356844" y="606437"/>
                  </a:lnTo>
                  <a:lnTo>
                    <a:pt x="379590" y="601599"/>
                  </a:lnTo>
                  <a:lnTo>
                    <a:pt x="399592" y="587070"/>
                  </a:lnTo>
                  <a:lnTo>
                    <a:pt x="412864" y="565175"/>
                  </a:lnTo>
                  <a:lnTo>
                    <a:pt x="417296" y="540283"/>
                  </a:lnTo>
                  <a:close/>
                </a:path>
                <a:path w="713740" h="1097279">
                  <a:moveTo>
                    <a:pt x="417296" y="341795"/>
                  </a:moveTo>
                  <a:lnTo>
                    <a:pt x="412864" y="316903"/>
                  </a:lnTo>
                  <a:lnTo>
                    <a:pt x="399592" y="295008"/>
                  </a:lnTo>
                  <a:lnTo>
                    <a:pt x="379590" y="280479"/>
                  </a:lnTo>
                  <a:lnTo>
                    <a:pt x="356844" y="275640"/>
                  </a:lnTo>
                  <a:lnTo>
                    <a:pt x="334098" y="280479"/>
                  </a:lnTo>
                  <a:lnTo>
                    <a:pt x="314096" y="295008"/>
                  </a:lnTo>
                  <a:lnTo>
                    <a:pt x="300812" y="316903"/>
                  </a:lnTo>
                  <a:lnTo>
                    <a:pt x="296392" y="341795"/>
                  </a:lnTo>
                  <a:lnTo>
                    <a:pt x="300812" y="366687"/>
                  </a:lnTo>
                  <a:lnTo>
                    <a:pt x="314096" y="388569"/>
                  </a:lnTo>
                  <a:lnTo>
                    <a:pt x="334098" y="403098"/>
                  </a:lnTo>
                  <a:lnTo>
                    <a:pt x="356844" y="407949"/>
                  </a:lnTo>
                  <a:lnTo>
                    <a:pt x="379590" y="403098"/>
                  </a:lnTo>
                  <a:lnTo>
                    <a:pt x="399592" y="388569"/>
                  </a:lnTo>
                  <a:lnTo>
                    <a:pt x="412864" y="366687"/>
                  </a:lnTo>
                  <a:lnTo>
                    <a:pt x="417296" y="341795"/>
                  </a:lnTo>
                  <a:close/>
                </a:path>
                <a:path w="713740" h="1097279">
                  <a:moveTo>
                    <a:pt x="417296" y="66154"/>
                  </a:moveTo>
                  <a:lnTo>
                    <a:pt x="412864" y="41249"/>
                  </a:lnTo>
                  <a:lnTo>
                    <a:pt x="399592" y="19367"/>
                  </a:lnTo>
                  <a:lnTo>
                    <a:pt x="379590" y="4838"/>
                  </a:lnTo>
                  <a:lnTo>
                    <a:pt x="356844" y="0"/>
                  </a:lnTo>
                  <a:lnTo>
                    <a:pt x="334098" y="4838"/>
                  </a:lnTo>
                  <a:lnTo>
                    <a:pt x="314096" y="19367"/>
                  </a:lnTo>
                  <a:lnTo>
                    <a:pt x="300812" y="41249"/>
                  </a:lnTo>
                  <a:lnTo>
                    <a:pt x="296392" y="66154"/>
                  </a:lnTo>
                  <a:lnTo>
                    <a:pt x="300812" y="91046"/>
                  </a:lnTo>
                  <a:lnTo>
                    <a:pt x="314096" y="112928"/>
                  </a:lnTo>
                  <a:lnTo>
                    <a:pt x="334098" y="127457"/>
                  </a:lnTo>
                  <a:lnTo>
                    <a:pt x="356844" y="132308"/>
                  </a:lnTo>
                  <a:lnTo>
                    <a:pt x="379590" y="127457"/>
                  </a:lnTo>
                  <a:lnTo>
                    <a:pt x="399592" y="112928"/>
                  </a:lnTo>
                  <a:lnTo>
                    <a:pt x="412864" y="91046"/>
                  </a:lnTo>
                  <a:lnTo>
                    <a:pt x="417296" y="66154"/>
                  </a:lnTo>
                  <a:close/>
                </a:path>
                <a:path w="713740" h="1097279">
                  <a:moveTo>
                    <a:pt x="590245" y="479615"/>
                  </a:moveTo>
                  <a:lnTo>
                    <a:pt x="585812" y="454723"/>
                  </a:lnTo>
                  <a:lnTo>
                    <a:pt x="572528" y="432828"/>
                  </a:lnTo>
                  <a:lnTo>
                    <a:pt x="552538" y="418299"/>
                  </a:lnTo>
                  <a:lnTo>
                    <a:pt x="529793" y="413461"/>
                  </a:lnTo>
                  <a:lnTo>
                    <a:pt x="507034" y="418299"/>
                  </a:lnTo>
                  <a:lnTo>
                    <a:pt x="487045" y="432828"/>
                  </a:lnTo>
                  <a:lnTo>
                    <a:pt x="473760" y="454723"/>
                  </a:lnTo>
                  <a:lnTo>
                    <a:pt x="469341" y="479615"/>
                  </a:lnTo>
                  <a:lnTo>
                    <a:pt x="473760" y="504507"/>
                  </a:lnTo>
                  <a:lnTo>
                    <a:pt x="487045" y="526389"/>
                  </a:lnTo>
                  <a:lnTo>
                    <a:pt x="507034" y="540918"/>
                  </a:lnTo>
                  <a:lnTo>
                    <a:pt x="529793" y="545769"/>
                  </a:lnTo>
                  <a:lnTo>
                    <a:pt x="552538" y="540918"/>
                  </a:lnTo>
                  <a:lnTo>
                    <a:pt x="572528" y="526389"/>
                  </a:lnTo>
                  <a:lnTo>
                    <a:pt x="585812" y="504507"/>
                  </a:lnTo>
                  <a:lnTo>
                    <a:pt x="590245" y="479615"/>
                  </a:lnTo>
                  <a:close/>
                </a:path>
                <a:path w="713740" h="1097279">
                  <a:moveTo>
                    <a:pt x="636320" y="848334"/>
                  </a:moveTo>
                  <a:lnTo>
                    <a:pt x="631888" y="823442"/>
                  </a:lnTo>
                  <a:lnTo>
                    <a:pt x="618604" y="801547"/>
                  </a:lnTo>
                  <a:lnTo>
                    <a:pt x="598601" y="787019"/>
                  </a:lnTo>
                  <a:lnTo>
                    <a:pt x="575856" y="782180"/>
                  </a:lnTo>
                  <a:lnTo>
                    <a:pt x="553110" y="787019"/>
                  </a:lnTo>
                  <a:lnTo>
                    <a:pt x="533107" y="801547"/>
                  </a:lnTo>
                  <a:lnTo>
                    <a:pt x="519836" y="823442"/>
                  </a:lnTo>
                  <a:lnTo>
                    <a:pt x="515404" y="848334"/>
                  </a:lnTo>
                  <a:lnTo>
                    <a:pt x="519836" y="873226"/>
                  </a:lnTo>
                  <a:lnTo>
                    <a:pt x="533107" y="895108"/>
                  </a:lnTo>
                  <a:lnTo>
                    <a:pt x="553110" y="909637"/>
                  </a:lnTo>
                  <a:lnTo>
                    <a:pt x="575856" y="914488"/>
                  </a:lnTo>
                  <a:lnTo>
                    <a:pt x="598601" y="909637"/>
                  </a:lnTo>
                  <a:lnTo>
                    <a:pt x="618604" y="895108"/>
                  </a:lnTo>
                  <a:lnTo>
                    <a:pt x="631888" y="873226"/>
                  </a:lnTo>
                  <a:lnTo>
                    <a:pt x="636320" y="848334"/>
                  </a:lnTo>
                  <a:close/>
                </a:path>
                <a:path w="713740" h="1097279">
                  <a:moveTo>
                    <a:pt x="713689" y="540283"/>
                  </a:moveTo>
                  <a:lnTo>
                    <a:pt x="709256" y="515391"/>
                  </a:lnTo>
                  <a:lnTo>
                    <a:pt x="695985" y="493509"/>
                  </a:lnTo>
                  <a:lnTo>
                    <a:pt x="675982" y="478980"/>
                  </a:lnTo>
                  <a:lnTo>
                    <a:pt x="653237" y="474129"/>
                  </a:lnTo>
                  <a:lnTo>
                    <a:pt x="630478" y="478980"/>
                  </a:lnTo>
                  <a:lnTo>
                    <a:pt x="610476" y="493509"/>
                  </a:lnTo>
                  <a:lnTo>
                    <a:pt x="597204" y="515391"/>
                  </a:lnTo>
                  <a:lnTo>
                    <a:pt x="592785" y="540283"/>
                  </a:lnTo>
                  <a:lnTo>
                    <a:pt x="597204" y="565175"/>
                  </a:lnTo>
                  <a:lnTo>
                    <a:pt x="610476" y="587070"/>
                  </a:lnTo>
                  <a:lnTo>
                    <a:pt x="630478" y="601599"/>
                  </a:lnTo>
                  <a:lnTo>
                    <a:pt x="653237" y="606437"/>
                  </a:lnTo>
                  <a:lnTo>
                    <a:pt x="675982" y="601599"/>
                  </a:lnTo>
                  <a:lnTo>
                    <a:pt x="695985" y="587070"/>
                  </a:lnTo>
                  <a:lnTo>
                    <a:pt x="709256" y="565175"/>
                  </a:lnTo>
                  <a:lnTo>
                    <a:pt x="713689" y="540283"/>
                  </a:lnTo>
                  <a:close/>
                </a:path>
              </a:pathLst>
            </a:custGeom>
            <a:solidFill>
              <a:srgbClr val="3C7DEC"/>
            </a:solidFill>
          </p:spPr>
          <p:txBody>
            <a:bodyPr wrap="square" lIns="0" tIns="0" rIns="0" bIns="0" rtlCol="0"/>
            <a:lstStyle/>
            <a:p>
              <a:endParaRPr sz="819"/>
            </a:p>
          </p:txBody>
        </p:sp>
        <p:pic>
          <p:nvPicPr>
            <p:cNvPr id="69" name="object 69"/>
            <p:cNvPicPr/>
            <p:nvPr/>
          </p:nvPicPr>
          <p:blipFill>
            <a:blip r:embed="rId3" cstate="print"/>
            <a:stretch>
              <a:fillRect/>
            </a:stretch>
          </p:blipFill>
          <p:spPr>
            <a:xfrm>
              <a:off x="15937374" y="4312141"/>
              <a:ext cx="120904" cy="132308"/>
            </a:xfrm>
            <a:prstGeom prst="rect">
              <a:avLst/>
            </a:prstGeom>
          </p:spPr>
        </p:pic>
        <p:sp>
          <p:nvSpPr>
            <p:cNvPr id="70" name="object 70"/>
            <p:cNvSpPr/>
            <p:nvPr/>
          </p:nvSpPr>
          <p:spPr>
            <a:xfrm>
              <a:off x="15937371" y="3959357"/>
              <a:ext cx="417830" cy="622935"/>
            </a:xfrm>
            <a:custGeom>
              <a:avLst/>
              <a:gdLst/>
              <a:ahLst/>
              <a:cxnLst/>
              <a:rect l="l" t="t" r="r" b="b"/>
              <a:pathLst>
                <a:path w="417830" h="622935">
                  <a:moveTo>
                    <a:pt x="120904" y="66154"/>
                  </a:moveTo>
                  <a:lnTo>
                    <a:pt x="116471" y="41262"/>
                  </a:lnTo>
                  <a:lnTo>
                    <a:pt x="103187" y="19380"/>
                  </a:lnTo>
                  <a:lnTo>
                    <a:pt x="83197" y="4838"/>
                  </a:lnTo>
                  <a:lnTo>
                    <a:pt x="60452" y="0"/>
                  </a:lnTo>
                  <a:lnTo>
                    <a:pt x="37693" y="4838"/>
                  </a:lnTo>
                  <a:lnTo>
                    <a:pt x="17703" y="19380"/>
                  </a:lnTo>
                  <a:lnTo>
                    <a:pt x="4419" y="41262"/>
                  </a:lnTo>
                  <a:lnTo>
                    <a:pt x="0" y="66154"/>
                  </a:lnTo>
                  <a:lnTo>
                    <a:pt x="4419" y="91046"/>
                  </a:lnTo>
                  <a:lnTo>
                    <a:pt x="17703" y="112928"/>
                  </a:lnTo>
                  <a:lnTo>
                    <a:pt x="37693" y="127457"/>
                  </a:lnTo>
                  <a:lnTo>
                    <a:pt x="60452" y="132308"/>
                  </a:lnTo>
                  <a:lnTo>
                    <a:pt x="83197" y="127457"/>
                  </a:lnTo>
                  <a:lnTo>
                    <a:pt x="103187" y="112928"/>
                  </a:lnTo>
                  <a:lnTo>
                    <a:pt x="116471" y="91046"/>
                  </a:lnTo>
                  <a:lnTo>
                    <a:pt x="120904" y="66154"/>
                  </a:lnTo>
                  <a:close/>
                </a:path>
                <a:path w="417830" h="622935">
                  <a:moveTo>
                    <a:pt x="417296" y="556768"/>
                  </a:moveTo>
                  <a:lnTo>
                    <a:pt x="412864" y="531876"/>
                  </a:lnTo>
                  <a:lnTo>
                    <a:pt x="399592" y="509981"/>
                  </a:lnTo>
                  <a:lnTo>
                    <a:pt x="379590" y="495452"/>
                  </a:lnTo>
                  <a:lnTo>
                    <a:pt x="356844" y="490613"/>
                  </a:lnTo>
                  <a:lnTo>
                    <a:pt x="334086" y="495452"/>
                  </a:lnTo>
                  <a:lnTo>
                    <a:pt x="314083" y="509981"/>
                  </a:lnTo>
                  <a:lnTo>
                    <a:pt x="300812" y="531876"/>
                  </a:lnTo>
                  <a:lnTo>
                    <a:pt x="296392" y="556768"/>
                  </a:lnTo>
                  <a:lnTo>
                    <a:pt x="300812" y="581660"/>
                  </a:lnTo>
                  <a:lnTo>
                    <a:pt x="314083" y="603542"/>
                  </a:lnTo>
                  <a:lnTo>
                    <a:pt x="334086" y="618070"/>
                  </a:lnTo>
                  <a:lnTo>
                    <a:pt x="356844" y="622922"/>
                  </a:lnTo>
                  <a:lnTo>
                    <a:pt x="379590" y="618070"/>
                  </a:lnTo>
                  <a:lnTo>
                    <a:pt x="399592" y="603542"/>
                  </a:lnTo>
                  <a:lnTo>
                    <a:pt x="412864" y="581660"/>
                  </a:lnTo>
                  <a:lnTo>
                    <a:pt x="417296" y="556768"/>
                  </a:lnTo>
                  <a:close/>
                </a:path>
              </a:pathLst>
            </a:custGeom>
            <a:solidFill>
              <a:srgbClr val="3C7DEC"/>
            </a:solidFill>
          </p:spPr>
          <p:txBody>
            <a:bodyPr wrap="square" lIns="0" tIns="0" rIns="0" bIns="0" rtlCol="0"/>
            <a:lstStyle/>
            <a:p>
              <a:endParaRPr sz="819"/>
            </a:p>
          </p:txBody>
        </p:sp>
        <p:pic>
          <p:nvPicPr>
            <p:cNvPr id="71" name="object 71"/>
            <p:cNvPicPr/>
            <p:nvPr/>
          </p:nvPicPr>
          <p:blipFill>
            <a:blip r:embed="rId4" cstate="print"/>
            <a:stretch>
              <a:fillRect/>
            </a:stretch>
          </p:blipFill>
          <p:spPr>
            <a:xfrm>
              <a:off x="16452774" y="4267395"/>
              <a:ext cx="120912" cy="132307"/>
            </a:xfrm>
            <a:prstGeom prst="rect">
              <a:avLst/>
            </a:prstGeom>
          </p:spPr>
        </p:pic>
        <p:sp>
          <p:nvSpPr>
            <p:cNvPr id="72" name="object 72"/>
            <p:cNvSpPr/>
            <p:nvPr/>
          </p:nvSpPr>
          <p:spPr>
            <a:xfrm>
              <a:off x="14998701" y="3959357"/>
              <a:ext cx="1652905" cy="1624965"/>
            </a:xfrm>
            <a:custGeom>
              <a:avLst/>
              <a:gdLst/>
              <a:ahLst/>
              <a:cxnLst/>
              <a:rect l="l" t="t" r="r" b="b"/>
              <a:pathLst>
                <a:path w="1652905" h="1624964">
                  <a:moveTo>
                    <a:pt x="120904" y="1558531"/>
                  </a:moveTo>
                  <a:lnTo>
                    <a:pt x="116471" y="1533639"/>
                  </a:lnTo>
                  <a:lnTo>
                    <a:pt x="103187" y="1511757"/>
                  </a:lnTo>
                  <a:lnTo>
                    <a:pt x="83197" y="1497228"/>
                  </a:lnTo>
                  <a:lnTo>
                    <a:pt x="60452" y="1492377"/>
                  </a:lnTo>
                  <a:lnTo>
                    <a:pt x="37693" y="1497228"/>
                  </a:lnTo>
                  <a:lnTo>
                    <a:pt x="17691" y="1511757"/>
                  </a:lnTo>
                  <a:lnTo>
                    <a:pt x="4419" y="1533639"/>
                  </a:lnTo>
                  <a:lnTo>
                    <a:pt x="0" y="1558531"/>
                  </a:lnTo>
                  <a:lnTo>
                    <a:pt x="4419" y="1583436"/>
                  </a:lnTo>
                  <a:lnTo>
                    <a:pt x="17691" y="1605318"/>
                  </a:lnTo>
                  <a:lnTo>
                    <a:pt x="37693" y="1619846"/>
                  </a:lnTo>
                  <a:lnTo>
                    <a:pt x="60452" y="1624685"/>
                  </a:lnTo>
                  <a:lnTo>
                    <a:pt x="83197" y="1619846"/>
                  </a:lnTo>
                  <a:lnTo>
                    <a:pt x="103187" y="1605318"/>
                  </a:lnTo>
                  <a:lnTo>
                    <a:pt x="116471" y="1583436"/>
                  </a:lnTo>
                  <a:lnTo>
                    <a:pt x="120904" y="1558531"/>
                  </a:lnTo>
                  <a:close/>
                </a:path>
                <a:path w="1652905" h="1624964">
                  <a:moveTo>
                    <a:pt x="120904" y="1282890"/>
                  </a:moveTo>
                  <a:lnTo>
                    <a:pt x="116471" y="1257998"/>
                  </a:lnTo>
                  <a:lnTo>
                    <a:pt x="103187" y="1236116"/>
                  </a:lnTo>
                  <a:lnTo>
                    <a:pt x="83197" y="1221587"/>
                  </a:lnTo>
                  <a:lnTo>
                    <a:pt x="60452" y="1216736"/>
                  </a:lnTo>
                  <a:lnTo>
                    <a:pt x="37693" y="1221587"/>
                  </a:lnTo>
                  <a:lnTo>
                    <a:pt x="17691" y="1236116"/>
                  </a:lnTo>
                  <a:lnTo>
                    <a:pt x="4419" y="1257998"/>
                  </a:lnTo>
                  <a:lnTo>
                    <a:pt x="0" y="1282890"/>
                  </a:lnTo>
                  <a:lnTo>
                    <a:pt x="4419" y="1307782"/>
                  </a:lnTo>
                  <a:lnTo>
                    <a:pt x="17691" y="1329677"/>
                  </a:lnTo>
                  <a:lnTo>
                    <a:pt x="37693" y="1344206"/>
                  </a:lnTo>
                  <a:lnTo>
                    <a:pt x="60452" y="1349044"/>
                  </a:lnTo>
                  <a:lnTo>
                    <a:pt x="83197" y="1344206"/>
                  </a:lnTo>
                  <a:lnTo>
                    <a:pt x="103187" y="1329677"/>
                  </a:lnTo>
                  <a:lnTo>
                    <a:pt x="116471" y="1307782"/>
                  </a:lnTo>
                  <a:lnTo>
                    <a:pt x="120904" y="1282890"/>
                  </a:lnTo>
                  <a:close/>
                </a:path>
                <a:path w="1652905" h="1624964">
                  <a:moveTo>
                    <a:pt x="120904" y="1067930"/>
                  </a:moveTo>
                  <a:lnTo>
                    <a:pt x="116471" y="1043025"/>
                  </a:lnTo>
                  <a:lnTo>
                    <a:pt x="103187" y="1021143"/>
                  </a:lnTo>
                  <a:lnTo>
                    <a:pt x="83197" y="1006614"/>
                  </a:lnTo>
                  <a:lnTo>
                    <a:pt x="60452" y="1001776"/>
                  </a:lnTo>
                  <a:lnTo>
                    <a:pt x="37693" y="1006614"/>
                  </a:lnTo>
                  <a:lnTo>
                    <a:pt x="17691" y="1021143"/>
                  </a:lnTo>
                  <a:lnTo>
                    <a:pt x="4419" y="1043025"/>
                  </a:lnTo>
                  <a:lnTo>
                    <a:pt x="0" y="1067930"/>
                  </a:lnTo>
                  <a:lnTo>
                    <a:pt x="4419" y="1092822"/>
                  </a:lnTo>
                  <a:lnTo>
                    <a:pt x="17691" y="1114704"/>
                  </a:lnTo>
                  <a:lnTo>
                    <a:pt x="37693" y="1129233"/>
                  </a:lnTo>
                  <a:lnTo>
                    <a:pt x="60452" y="1134084"/>
                  </a:lnTo>
                  <a:lnTo>
                    <a:pt x="83197" y="1129233"/>
                  </a:lnTo>
                  <a:lnTo>
                    <a:pt x="103187" y="1114704"/>
                  </a:lnTo>
                  <a:lnTo>
                    <a:pt x="116471" y="1092822"/>
                  </a:lnTo>
                  <a:lnTo>
                    <a:pt x="120904" y="1067930"/>
                  </a:lnTo>
                  <a:close/>
                </a:path>
                <a:path w="1652905" h="1624964">
                  <a:moveTo>
                    <a:pt x="339915" y="1375968"/>
                  </a:moveTo>
                  <a:lnTo>
                    <a:pt x="335495" y="1351076"/>
                  </a:lnTo>
                  <a:lnTo>
                    <a:pt x="322211" y="1329194"/>
                  </a:lnTo>
                  <a:lnTo>
                    <a:pt x="302209" y="1314653"/>
                  </a:lnTo>
                  <a:lnTo>
                    <a:pt x="279463" y="1309814"/>
                  </a:lnTo>
                  <a:lnTo>
                    <a:pt x="256717" y="1314653"/>
                  </a:lnTo>
                  <a:lnTo>
                    <a:pt x="236715" y="1329194"/>
                  </a:lnTo>
                  <a:lnTo>
                    <a:pt x="223431" y="1351076"/>
                  </a:lnTo>
                  <a:lnTo>
                    <a:pt x="219011" y="1375968"/>
                  </a:lnTo>
                  <a:lnTo>
                    <a:pt x="223431" y="1400860"/>
                  </a:lnTo>
                  <a:lnTo>
                    <a:pt x="236715" y="1422742"/>
                  </a:lnTo>
                  <a:lnTo>
                    <a:pt x="256717" y="1437284"/>
                  </a:lnTo>
                  <a:lnTo>
                    <a:pt x="279463" y="1442123"/>
                  </a:lnTo>
                  <a:lnTo>
                    <a:pt x="302209" y="1437284"/>
                  </a:lnTo>
                  <a:lnTo>
                    <a:pt x="322211" y="1422742"/>
                  </a:lnTo>
                  <a:lnTo>
                    <a:pt x="335495" y="1400860"/>
                  </a:lnTo>
                  <a:lnTo>
                    <a:pt x="339915" y="1375968"/>
                  </a:lnTo>
                  <a:close/>
                </a:path>
                <a:path w="1652905" h="1624964">
                  <a:moveTo>
                    <a:pt x="417283" y="1067930"/>
                  </a:moveTo>
                  <a:lnTo>
                    <a:pt x="412864" y="1043025"/>
                  </a:lnTo>
                  <a:lnTo>
                    <a:pt x="399580" y="1021143"/>
                  </a:lnTo>
                  <a:lnTo>
                    <a:pt x="379590" y="1006614"/>
                  </a:lnTo>
                  <a:lnTo>
                    <a:pt x="356831" y="1001776"/>
                  </a:lnTo>
                  <a:lnTo>
                    <a:pt x="334086" y="1006614"/>
                  </a:lnTo>
                  <a:lnTo>
                    <a:pt x="314083" y="1021143"/>
                  </a:lnTo>
                  <a:lnTo>
                    <a:pt x="300812" y="1043025"/>
                  </a:lnTo>
                  <a:lnTo>
                    <a:pt x="296379" y="1067930"/>
                  </a:lnTo>
                  <a:lnTo>
                    <a:pt x="300812" y="1092822"/>
                  </a:lnTo>
                  <a:lnTo>
                    <a:pt x="314083" y="1114704"/>
                  </a:lnTo>
                  <a:lnTo>
                    <a:pt x="334086" y="1129233"/>
                  </a:lnTo>
                  <a:lnTo>
                    <a:pt x="356831" y="1134084"/>
                  </a:lnTo>
                  <a:lnTo>
                    <a:pt x="379590" y="1129233"/>
                  </a:lnTo>
                  <a:lnTo>
                    <a:pt x="399580" y="1114704"/>
                  </a:lnTo>
                  <a:lnTo>
                    <a:pt x="412864" y="1092822"/>
                  </a:lnTo>
                  <a:lnTo>
                    <a:pt x="417283" y="1067930"/>
                  </a:lnTo>
                  <a:close/>
                </a:path>
                <a:path w="1652905" h="1624964">
                  <a:moveTo>
                    <a:pt x="1355966" y="281127"/>
                  </a:moveTo>
                  <a:lnTo>
                    <a:pt x="1351534" y="256222"/>
                  </a:lnTo>
                  <a:lnTo>
                    <a:pt x="1338262" y="234340"/>
                  </a:lnTo>
                  <a:lnTo>
                    <a:pt x="1318260" y="219811"/>
                  </a:lnTo>
                  <a:lnTo>
                    <a:pt x="1295514" y="214972"/>
                  </a:lnTo>
                  <a:lnTo>
                    <a:pt x="1272755" y="219811"/>
                  </a:lnTo>
                  <a:lnTo>
                    <a:pt x="1252753" y="234340"/>
                  </a:lnTo>
                  <a:lnTo>
                    <a:pt x="1239481" y="256222"/>
                  </a:lnTo>
                  <a:lnTo>
                    <a:pt x="1235062" y="281127"/>
                  </a:lnTo>
                  <a:lnTo>
                    <a:pt x="1239481" y="306019"/>
                  </a:lnTo>
                  <a:lnTo>
                    <a:pt x="1252753" y="327901"/>
                  </a:lnTo>
                  <a:lnTo>
                    <a:pt x="1272755" y="342430"/>
                  </a:lnTo>
                  <a:lnTo>
                    <a:pt x="1295514" y="347281"/>
                  </a:lnTo>
                  <a:lnTo>
                    <a:pt x="1318260" y="342430"/>
                  </a:lnTo>
                  <a:lnTo>
                    <a:pt x="1338262" y="327901"/>
                  </a:lnTo>
                  <a:lnTo>
                    <a:pt x="1351534" y="306019"/>
                  </a:lnTo>
                  <a:lnTo>
                    <a:pt x="1355966" y="281127"/>
                  </a:lnTo>
                  <a:close/>
                </a:path>
                <a:path w="1652905" h="1624964">
                  <a:moveTo>
                    <a:pt x="1355966" y="66154"/>
                  </a:moveTo>
                  <a:lnTo>
                    <a:pt x="1351534" y="41262"/>
                  </a:lnTo>
                  <a:lnTo>
                    <a:pt x="1338262" y="19380"/>
                  </a:lnTo>
                  <a:lnTo>
                    <a:pt x="1318260" y="4838"/>
                  </a:lnTo>
                  <a:lnTo>
                    <a:pt x="1295514" y="0"/>
                  </a:lnTo>
                  <a:lnTo>
                    <a:pt x="1272755" y="4838"/>
                  </a:lnTo>
                  <a:lnTo>
                    <a:pt x="1252753" y="19380"/>
                  </a:lnTo>
                  <a:lnTo>
                    <a:pt x="1239481" y="41262"/>
                  </a:lnTo>
                  <a:lnTo>
                    <a:pt x="1235062" y="66154"/>
                  </a:lnTo>
                  <a:lnTo>
                    <a:pt x="1239481" y="91046"/>
                  </a:lnTo>
                  <a:lnTo>
                    <a:pt x="1252753" y="112928"/>
                  </a:lnTo>
                  <a:lnTo>
                    <a:pt x="1272755" y="127457"/>
                  </a:lnTo>
                  <a:lnTo>
                    <a:pt x="1295514" y="132308"/>
                  </a:lnTo>
                  <a:lnTo>
                    <a:pt x="1318260" y="127457"/>
                  </a:lnTo>
                  <a:lnTo>
                    <a:pt x="1338262" y="112928"/>
                  </a:lnTo>
                  <a:lnTo>
                    <a:pt x="1351534" y="91046"/>
                  </a:lnTo>
                  <a:lnTo>
                    <a:pt x="1355966" y="66154"/>
                  </a:lnTo>
                  <a:close/>
                </a:path>
                <a:path w="1652905" h="1624964">
                  <a:moveTo>
                    <a:pt x="1652358" y="66154"/>
                  </a:moveTo>
                  <a:lnTo>
                    <a:pt x="1647926" y="41262"/>
                  </a:lnTo>
                  <a:lnTo>
                    <a:pt x="1634655" y="19380"/>
                  </a:lnTo>
                  <a:lnTo>
                    <a:pt x="1614652" y="4838"/>
                  </a:lnTo>
                  <a:lnTo>
                    <a:pt x="1591894" y="0"/>
                  </a:lnTo>
                  <a:lnTo>
                    <a:pt x="1569148" y="4838"/>
                  </a:lnTo>
                  <a:lnTo>
                    <a:pt x="1549146" y="19380"/>
                  </a:lnTo>
                  <a:lnTo>
                    <a:pt x="1535874" y="41262"/>
                  </a:lnTo>
                  <a:lnTo>
                    <a:pt x="1531442" y="66154"/>
                  </a:lnTo>
                  <a:lnTo>
                    <a:pt x="1535874" y="91046"/>
                  </a:lnTo>
                  <a:lnTo>
                    <a:pt x="1549146" y="112928"/>
                  </a:lnTo>
                  <a:lnTo>
                    <a:pt x="1569148" y="127457"/>
                  </a:lnTo>
                  <a:lnTo>
                    <a:pt x="1591894" y="132308"/>
                  </a:lnTo>
                  <a:lnTo>
                    <a:pt x="1614652" y="127457"/>
                  </a:lnTo>
                  <a:lnTo>
                    <a:pt x="1634655" y="112928"/>
                  </a:lnTo>
                  <a:lnTo>
                    <a:pt x="1647926" y="91046"/>
                  </a:lnTo>
                  <a:lnTo>
                    <a:pt x="1652358" y="66154"/>
                  </a:lnTo>
                  <a:close/>
                </a:path>
              </a:pathLst>
            </a:custGeom>
            <a:solidFill>
              <a:srgbClr val="3C7DEC"/>
            </a:solidFill>
          </p:spPr>
          <p:txBody>
            <a:bodyPr wrap="square" lIns="0" tIns="0" rIns="0" bIns="0" rtlCol="0"/>
            <a:lstStyle/>
            <a:p>
              <a:endParaRPr sz="819"/>
            </a:p>
          </p:txBody>
        </p:sp>
        <p:pic>
          <p:nvPicPr>
            <p:cNvPr id="73" name="object 73"/>
            <p:cNvPicPr/>
            <p:nvPr/>
          </p:nvPicPr>
          <p:blipFill>
            <a:blip r:embed="rId5" cstate="print"/>
            <a:stretch>
              <a:fillRect/>
            </a:stretch>
          </p:blipFill>
          <p:spPr>
            <a:xfrm>
              <a:off x="15207346" y="5490307"/>
              <a:ext cx="120912" cy="132308"/>
            </a:xfrm>
            <a:prstGeom prst="rect">
              <a:avLst/>
            </a:prstGeom>
          </p:spPr>
        </p:pic>
        <p:sp>
          <p:nvSpPr>
            <p:cNvPr id="74" name="object 74"/>
            <p:cNvSpPr/>
            <p:nvPr/>
          </p:nvSpPr>
          <p:spPr>
            <a:xfrm>
              <a:off x="15380294" y="5275338"/>
              <a:ext cx="121285" cy="132715"/>
            </a:xfrm>
            <a:custGeom>
              <a:avLst/>
              <a:gdLst/>
              <a:ahLst/>
              <a:cxnLst/>
              <a:rect l="l" t="t" r="r" b="b"/>
              <a:pathLst>
                <a:path w="121284" h="132714">
                  <a:moveTo>
                    <a:pt x="60456" y="0"/>
                  </a:moveTo>
                  <a:lnTo>
                    <a:pt x="37708" y="4844"/>
                  </a:lnTo>
                  <a:lnTo>
                    <a:pt x="17708" y="19376"/>
                  </a:lnTo>
                  <a:lnTo>
                    <a:pt x="4427" y="41260"/>
                  </a:lnTo>
                  <a:lnTo>
                    <a:pt x="0" y="66154"/>
                  </a:lnTo>
                  <a:lnTo>
                    <a:pt x="4427" y="91048"/>
                  </a:lnTo>
                  <a:lnTo>
                    <a:pt x="17708" y="112932"/>
                  </a:lnTo>
                  <a:lnTo>
                    <a:pt x="37708" y="127464"/>
                  </a:lnTo>
                  <a:lnTo>
                    <a:pt x="60456" y="132308"/>
                  </a:lnTo>
                  <a:lnTo>
                    <a:pt x="83204" y="127464"/>
                  </a:lnTo>
                  <a:lnTo>
                    <a:pt x="103203" y="112932"/>
                  </a:lnTo>
                  <a:lnTo>
                    <a:pt x="116485" y="91048"/>
                  </a:lnTo>
                  <a:lnTo>
                    <a:pt x="120912" y="66154"/>
                  </a:lnTo>
                  <a:lnTo>
                    <a:pt x="116485" y="41260"/>
                  </a:lnTo>
                  <a:lnTo>
                    <a:pt x="103203" y="19376"/>
                  </a:lnTo>
                  <a:lnTo>
                    <a:pt x="83204" y="4844"/>
                  </a:lnTo>
                  <a:lnTo>
                    <a:pt x="60456" y="0"/>
                  </a:lnTo>
                  <a:close/>
                </a:path>
              </a:pathLst>
            </a:custGeom>
            <a:solidFill>
              <a:srgbClr val="3C7DEC"/>
            </a:solidFill>
          </p:spPr>
          <p:txBody>
            <a:bodyPr wrap="square" lIns="0" tIns="0" rIns="0" bIns="0" rtlCol="0"/>
            <a:lstStyle/>
            <a:p>
              <a:endParaRPr sz="819"/>
            </a:p>
          </p:txBody>
        </p:sp>
        <p:pic>
          <p:nvPicPr>
            <p:cNvPr id="75" name="object 75"/>
            <p:cNvPicPr/>
            <p:nvPr/>
          </p:nvPicPr>
          <p:blipFill>
            <a:blip r:embed="rId2" cstate="print"/>
            <a:stretch>
              <a:fillRect/>
            </a:stretch>
          </p:blipFill>
          <p:spPr>
            <a:xfrm>
              <a:off x="15676683" y="5490307"/>
              <a:ext cx="120912" cy="132308"/>
            </a:xfrm>
            <a:prstGeom prst="rect">
              <a:avLst/>
            </a:prstGeom>
          </p:spPr>
        </p:pic>
        <p:sp>
          <p:nvSpPr>
            <p:cNvPr id="76" name="object 76"/>
            <p:cNvSpPr/>
            <p:nvPr/>
          </p:nvSpPr>
          <p:spPr>
            <a:xfrm>
              <a:off x="15676678" y="4801202"/>
              <a:ext cx="417830" cy="607060"/>
            </a:xfrm>
            <a:custGeom>
              <a:avLst/>
              <a:gdLst/>
              <a:ahLst/>
              <a:cxnLst/>
              <a:rect l="l" t="t" r="r" b="b"/>
              <a:pathLst>
                <a:path w="417830" h="607060">
                  <a:moveTo>
                    <a:pt x="120916" y="540296"/>
                  </a:moveTo>
                  <a:lnTo>
                    <a:pt x="116484" y="515404"/>
                  </a:lnTo>
                  <a:lnTo>
                    <a:pt x="103200" y="493522"/>
                  </a:lnTo>
                  <a:lnTo>
                    <a:pt x="83197" y="478980"/>
                  </a:lnTo>
                  <a:lnTo>
                    <a:pt x="60452" y="474141"/>
                  </a:lnTo>
                  <a:lnTo>
                    <a:pt x="37706" y="478980"/>
                  </a:lnTo>
                  <a:lnTo>
                    <a:pt x="17703" y="493522"/>
                  </a:lnTo>
                  <a:lnTo>
                    <a:pt x="4432" y="515404"/>
                  </a:lnTo>
                  <a:lnTo>
                    <a:pt x="0" y="540296"/>
                  </a:lnTo>
                  <a:lnTo>
                    <a:pt x="4432" y="565188"/>
                  </a:lnTo>
                  <a:lnTo>
                    <a:pt x="17703" y="587070"/>
                  </a:lnTo>
                  <a:lnTo>
                    <a:pt x="37706" y="601611"/>
                  </a:lnTo>
                  <a:lnTo>
                    <a:pt x="60452" y="606450"/>
                  </a:lnTo>
                  <a:lnTo>
                    <a:pt x="83197" y="601611"/>
                  </a:lnTo>
                  <a:lnTo>
                    <a:pt x="103200" y="587070"/>
                  </a:lnTo>
                  <a:lnTo>
                    <a:pt x="116484" y="565188"/>
                  </a:lnTo>
                  <a:lnTo>
                    <a:pt x="120916" y="540296"/>
                  </a:lnTo>
                  <a:close/>
                </a:path>
                <a:path w="417830" h="607060">
                  <a:moveTo>
                    <a:pt x="120916" y="341795"/>
                  </a:moveTo>
                  <a:lnTo>
                    <a:pt x="116484" y="316903"/>
                  </a:lnTo>
                  <a:lnTo>
                    <a:pt x="103200" y="295021"/>
                  </a:lnTo>
                  <a:lnTo>
                    <a:pt x="83197" y="280492"/>
                  </a:lnTo>
                  <a:lnTo>
                    <a:pt x="60452" y="275640"/>
                  </a:lnTo>
                  <a:lnTo>
                    <a:pt x="37706" y="280492"/>
                  </a:lnTo>
                  <a:lnTo>
                    <a:pt x="17703" y="295021"/>
                  </a:lnTo>
                  <a:lnTo>
                    <a:pt x="4432" y="316903"/>
                  </a:lnTo>
                  <a:lnTo>
                    <a:pt x="0" y="341795"/>
                  </a:lnTo>
                  <a:lnTo>
                    <a:pt x="4432" y="366699"/>
                  </a:lnTo>
                  <a:lnTo>
                    <a:pt x="17703" y="388581"/>
                  </a:lnTo>
                  <a:lnTo>
                    <a:pt x="37706" y="403110"/>
                  </a:lnTo>
                  <a:lnTo>
                    <a:pt x="60452" y="407949"/>
                  </a:lnTo>
                  <a:lnTo>
                    <a:pt x="83197" y="403110"/>
                  </a:lnTo>
                  <a:lnTo>
                    <a:pt x="103200" y="388581"/>
                  </a:lnTo>
                  <a:lnTo>
                    <a:pt x="116484" y="366699"/>
                  </a:lnTo>
                  <a:lnTo>
                    <a:pt x="120916" y="341795"/>
                  </a:lnTo>
                  <a:close/>
                </a:path>
                <a:path w="417830" h="607060">
                  <a:moveTo>
                    <a:pt x="120916" y="66154"/>
                  </a:moveTo>
                  <a:lnTo>
                    <a:pt x="116484" y="41262"/>
                  </a:lnTo>
                  <a:lnTo>
                    <a:pt x="103200" y="19380"/>
                  </a:lnTo>
                  <a:lnTo>
                    <a:pt x="83197" y="4851"/>
                  </a:lnTo>
                  <a:lnTo>
                    <a:pt x="60452" y="0"/>
                  </a:lnTo>
                  <a:lnTo>
                    <a:pt x="37706" y="4851"/>
                  </a:lnTo>
                  <a:lnTo>
                    <a:pt x="17703" y="19380"/>
                  </a:lnTo>
                  <a:lnTo>
                    <a:pt x="4432" y="41262"/>
                  </a:lnTo>
                  <a:lnTo>
                    <a:pt x="0" y="66154"/>
                  </a:lnTo>
                  <a:lnTo>
                    <a:pt x="4432" y="91046"/>
                  </a:lnTo>
                  <a:lnTo>
                    <a:pt x="17703" y="112941"/>
                  </a:lnTo>
                  <a:lnTo>
                    <a:pt x="37706" y="127469"/>
                  </a:lnTo>
                  <a:lnTo>
                    <a:pt x="60452" y="132308"/>
                  </a:lnTo>
                  <a:lnTo>
                    <a:pt x="83197" y="127469"/>
                  </a:lnTo>
                  <a:lnTo>
                    <a:pt x="103200" y="112941"/>
                  </a:lnTo>
                  <a:lnTo>
                    <a:pt x="116484" y="91046"/>
                  </a:lnTo>
                  <a:lnTo>
                    <a:pt x="120916" y="66154"/>
                  </a:lnTo>
                  <a:close/>
                </a:path>
                <a:path w="417830" h="607060">
                  <a:moveTo>
                    <a:pt x="293865" y="479615"/>
                  </a:moveTo>
                  <a:lnTo>
                    <a:pt x="289433" y="454723"/>
                  </a:lnTo>
                  <a:lnTo>
                    <a:pt x="276148" y="432841"/>
                  </a:lnTo>
                  <a:lnTo>
                    <a:pt x="256146" y="418312"/>
                  </a:lnTo>
                  <a:lnTo>
                    <a:pt x="233400" y="413461"/>
                  </a:lnTo>
                  <a:lnTo>
                    <a:pt x="210654" y="418312"/>
                  </a:lnTo>
                  <a:lnTo>
                    <a:pt x="190652" y="432841"/>
                  </a:lnTo>
                  <a:lnTo>
                    <a:pt x="177368" y="454723"/>
                  </a:lnTo>
                  <a:lnTo>
                    <a:pt x="172948" y="479615"/>
                  </a:lnTo>
                  <a:lnTo>
                    <a:pt x="177368" y="504520"/>
                  </a:lnTo>
                  <a:lnTo>
                    <a:pt x="190652" y="526402"/>
                  </a:lnTo>
                  <a:lnTo>
                    <a:pt x="210654" y="540931"/>
                  </a:lnTo>
                  <a:lnTo>
                    <a:pt x="233400" y="545769"/>
                  </a:lnTo>
                  <a:lnTo>
                    <a:pt x="256146" y="540931"/>
                  </a:lnTo>
                  <a:lnTo>
                    <a:pt x="276148" y="526402"/>
                  </a:lnTo>
                  <a:lnTo>
                    <a:pt x="289433" y="504520"/>
                  </a:lnTo>
                  <a:lnTo>
                    <a:pt x="293865" y="479615"/>
                  </a:lnTo>
                  <a:close/>
                </a:path>
                <a:path w="417830" h="607060">
                  <a:moveTo>
                    <a:pt x="293865" y="203974"/>
                  </a:moveTo>
                  <a:lnTo>
                    <a:pt x="289433" y="179082"/>
                  </a:lnTo>
                  <a:lnTo>
                    <a:pt x="276148" y="157200"/>
                  </a:lnTo>
                  <a:lnTo>
                    <a:pt x="256146" y="142671"/>
                  </a:lnTo>
                  <a:lnTo>
                    <a:pt x="233400" y="137820"/>
                  </a:lnTo>
                  <a:lnTo>
                    <a:pt x="210654" y="142671"/>
                  </a:lnTo>
                  <a:lnTo>
                    <a:pt x="190652" y="157200"/>
                  </a:lnTo>
                  <a:lnTo>
                    <a:pt x="177368" y="179082"/>
                  </a:lnTo>
                  <a:lnTo>
                    <a:pt x="172948" y="203974"/>
                  </a:lnTo>
                  <a:lnTo>
                    <a:pt x="177368" y="228879"/>
                  </a:lnTo>
                  <a:lnTo>
                    <a:pt x="190652" y="250761"/>
                  </a:lnTo>
                  <a:lnTo>
                    <a:pt x="210654" y="265290"/>
                  </a:lnTo>
                  <a:lnTo>
                    <a:pt x="233400" y="270129"/>
                  </a:lnTo>
                  <a:lnTo>
                    <a:pt x="256146" y="265290"/>
                  </a:lnTo>
                  <a:lnTo>
                    <a:pt x="276148" y="250761"/>
                  </a:lnTo>
                  <a:lnTo>
                    <a:pt x="289433" y="228879"/>
                  </a:lnTo>
                  <a:lnTo>
                    <a:pt x="293865" y="203974"/>
                  </a:lnTo>
                  <a:close/>
                </a:path>
                <a:path w="417830" h="607060">
                  <a:moveTo>
                    <a:pt x="417296" y="540296"/>
                  </a:moveTo>
                  <a:lnTo>
                    <a:pt x="412877" y="515404"/>
                  </a:lnTo>
                  <a:lnTo>
                    <a:pt x="399592" y="493522"/>
                  </a:lnTo>
                  <a:lnTo>
                    <a:pt x="379590" y="478980"/>
                  </a:lnTo>
                  <a:lnTo>
                    <a:pt x="356844" y="474141"/>
                  </a:lnTo>
                  <a:lnTo>
                    <a:pt x="334098" y="478980"/>
                  </a:lnTo>
                  <a:lnTo>
                    <a:pt x="314096" y="493522"/>
                  </a:lnTo>
                  <a:lnTo>
                    <a:pt x="300812" y="515404"/>
                  </a:lnTo>
                  <a:lnTo>
                    <a:pt x="296392" y="540296"/>
                  </a:lnTo>
                  <a:lnTo>
                    <a:pt x="300812" y="565188"/>
                  </a:lnTo>
                  <a:lnTo>
                    <a:pt x="314096" y="587070"/>
                  </a:lnTo>
                  <a:lnTo>
                    <a:pt x="334098" y="601611"/>
                  </a:lnTo>
                  <a:lnTo>
                    <a:pt x="356844" y="606450"/>
                  </a:lnTo>
                  <a:lnTo>
                    <a:pt x="379590" y="601611"/>
                  </a:lnTo>
                  <a:lnTo>
                    <a:pt x="399592" y="587070"/>
                  </a:lnTo>
                  <a:lnTo>
                    <a:pt x="412877" y="565188"/>
                  </a:lnTo>
                  <a:lnTo>
                    <a:pt x="417296" y="540296"/>
                  </a:lnTo>
                  <a:close/>
                </a:path>
              </a:pathLst>
            </a:custGeom>
            <a:solidFill>
              <a:srgbClr val="3C7DEC"/>
            </a:solidFill>
          </p:spPr>
          <p:txBody>
            <a:bodyPr wrap="square" lIns="0" tIns="0" rIns="0" bIns="0" rtlCol="0"/>
            <a:lstStyle/>
            <a:p>
              <a:endParaRPr sz="819"/>
            </a:p>
          </p:txBody>
        </p:sp>
        <p:pic>
          <p:nvPicPr>
            <p:cNvPr id="77" name="object 77"/>
            <p:cNvPicPr/>
            <p:nvPr/>
          </p:nvPicPr>
          <p:blipFill>
            <a:blip r:embed="rId6" cstate="print"/>
            <a:stretch>
              <a:fillRect/>
            </a:stretch>
          </p:blipFill>
          <p:spPr>
            <a:xfrm>
              <a:off x="16146019" y="5076843"/>
              <a:ext cx="120912" cy="132308"/>
            </a:xfrm>
            <a:prstGeom prst="rect">
              <a:avLst/>
            </a:prstGeom>
          </p:spPr>
        </p:pic>
        <p:sp>
          <p:nvSpPr>
            <p:cNvPr id="78" name="object 78"/>
            <p:cNvSpPr/>
            <p:nvPr/>
          </p:nvSpPr>
          <p:spPr>
            <a:xfrm>
              <a:off x="15849630" y="4586232"/>
              <a:ext cx="121285" cy="132715"/>
            </a:xfrm>
            <a:custGeom>
              <a:avLst/>
              <a:gdLst/>
              <a:ahLst/>
              <a:cxnLst/>
              <a:rect l="l" t="t" r="r" b="b"/>
              <a:pathLst>
                <a:path w="121284" h="132714">
                  <a:moveTo>
                    <a:pt x="60456" y="0"/>
                  </a:moveTo>
                  <a:lnTo>
                    <a:pt x="37708" y="4844"/>
                  </a:lnTo>
                  <a:lnTo>
                    <a:pt x="17708" y="19376"/>
                  </a:lnTo>
                  <a:lnTo>
                    <a:pt x="4427" y="41260"/>
                  </a:lnTo>
                  <a:lnTo>
                    <a:pt x="0" y="66154"/>
                  </a:lnTo>
                  <a:lnTo>
                    <a:pt x="4427" y="91048"/>
                  </a:lnTo>
                  <a:lnTo>
                    <a:pt x="17708" y="112932"/>
                  </a:lnTo>
                  <a:lnTo>
                    <a:pt x="37708" y="127464"/>
                  </a:lnTo>
                  <a:lnTo>
                    <a:pt x="60456" y="132308"/>
                  </a:lnTo>
                  <a:lnTo>
                    <a:pt x="83204" y="127464"/>
                  </a:lnTo>
                  <a:lnTo>
                    <a:pt x="103203" y="112932"/>
                  </a:lnTo>
                  <a:lnTo>
                    <a:pt x="116485" y="91048"/>
                  </a:lnTo>
                  <a:lnTo>
                    <a:pt x="120912" y="66154"/>
                  </a:lnTo>
                  <a:lnTo>
                    <a:pt x="116485" y="41260"/>
                  </a:lnTo>
                  <a:lnTo>
                    <a:pt x="103203" y="19376"/>
                  </a:lnTo>
                  <a:lnTo>
                    <a:pt x="83204" y="4844"/>
                  </a:lnTo>
                  <a:lnTo>
                    <a:pt x="60456" y="0"/>
                  </a:lnTo>
                  <a:close/>
                </a:path>
              </a:pathLst>
            </a:custGeom>
            <a:solidFill>
              <a:srgbClr val="3C7DEC"/>
            </a:solidFill>
          </p:spPr>
          <p:txBody>
            <a:bodyPr wrap="square" lIns="0" tIns="0" rIns="0" bIns="0" rtlCol="0"/>
            <a:lstStyle/>
            <a:p>
              <a:endParaRPr sz="819"/>
            </a:p>
          </p:txBody>
        </p:sp>
        <p:pic>
          <p:nvPicPr>
            <p:cNvPr id="79" name="object 79"/>
            <p:cNvPicPr/>
            <p:nvPr/>
          </p:nvPicPr>
          <p:blipFill>
            <a:blip r:embed="rId8" cstate="print"/>
            <a:stretch>
              <a:fillRect/>
            </a:stretch>
          </p:blipFill>
          <p:spPr>
            <a:xfrm>
              <a:off x="16365039" y="4894276"/>
              <a:ext cx="120904" cy="132308"/>
            </a:xfrm>
            <a:prstGeom prst="rect">
              <a:avLst/>
            </a:prstGeom>
          </p:spPr>
        </p:pic>
        <p:pic>
          <p:nvPicPr>
            <p:cNvPr id="80" name="object 80"/>
            <p:cNvPicPr/>
            <p:nvPr/>
          </p:nvPicPr>
          <p:blipFill>
            <a:blip r:embed="rId6" cstate="print"/>
            <a:stretch>
              <a:fillRect/>
            </a:stretch>
          </p:blipFill>
          <p:spPr>
            <a:xfrm>
              <a:off x="16146019" y="4801200"/>
              <a:ext cx="120912" cy="132308"/>
            </a:xfrm>
            <a:prstGeom prst="rect">
              <a:avLst/>
            </a:prstGeom>
          </p:spPr>
        </p:pic>
        <p:pic>
          <p:nvPicPr>
            <p:cNvPr id="81" name="object 81"/>
            <p:cNvPicPr/>
            <p:nvPr/>
          </p:nvPicPr>
          <p:blipFill>
            <a:blip r:embed="rId5" cstate="print"/>
            <a:stretch>
              <a:fillRect/>
            </a:stretch>
          </p:blipFill>
          <p:spPr>
            <a:xfrm>
              <a:off x="16442408" y="4586232"/>
              <a:ext cx="120912" cy="132308"/>
            </a:xfrm>
            <a:prstGeom prst="rect">
              <a:avLst/>
            </a:prstGeom>
          </p:spPr>
        </p:pic>
        <p:sp>
          <p:nvSpPr>
            <p:cNvPr id="82" name="object 82"/>
            <p:cNvSpPr/>
            <p:nvPr/>
          </p:nvSpPr>
          <p:spPr>
            <a:xfrm>
              <a:off x="14998053" y="4384668"/>
              <a:ext cx="1269365" cy="546100"/>
            </a:xfrm>
            <a:custGeom>
              <a:avLst/>
              <a:gdLst/>
              <a:ahLst/>
              <a:cxnLst/>
              <a:rect l="l" t="t" r="r" b="b"/>
              <a:pathLst>
                <a:path w="1269365" h="546100">
                  <a:moveTo>
                    <a:pt x="120916" y="341807"/>
                  </a:moveTo>
                  <a:lnTo>
                    <a:pt x="116497" y="316903"/>
                  </a:lnTo>
                  <a:lnTo>
                    <a:pt x="103212" y="295021"/>
                  </a:lnTo>
                  <a:lnTo>
                    <a:pt x="83210" y="280492"/>
                  </a:lnTo>
                  <a:lnTo>
                    <a:pt x="60464" y="275653"/>
                  </a:lnTo>
                  <a:lnTo>
                    <a:pt x="37719" y="280492"/>
                  </a:lnTo>
                  <a:lnTo>
                    <a:pt x="17716" y="295021"/>
                  </a:lnTo>
                  <a:lnTo>
                    <a:pt x="4432" y="316903"/>
                  </a:lnTo>
                  <a:lnTo>
                    <a:pt x="0" y="341807"/>
                  </a:lnTo>
                  <a:lnTo>
                    <a:pt x="4432" y="366699"/>
                  </a:lnTo>
                  <a:lnTo>
                    <a:pt x="17716" y="388581"/>
                  </a:lnTo>
                  <a:lnTo>
                    <a:pt x="37719" y="403110"/>
                  </a:lnTo>
                  <a:lnTo>
                    <a:pt x="60464" y="407962"/>
                  </a:lnTo>
                  <a:lnTo>
                    <a:pt x="83210" y="403110"/>
                  </a:lnTo>
                  <a:lnTo>
                    <a:pt x="103212" y="388581"/>
                  </a:lnTo>
                  <a:lnTo>
                    <a:pt x="116497" y="366699"/>
                  </a:lnTo>
                  <a:lnTo>
                    <a:pt x="120916" y="341807"/>
                  </a:lnTo>
                  <a:close/>
                </a:path>
                <a:path w="1269365" h="546100">
                  <a:moveTo>
                    <a:pt x="120916" y="66154"/>
                  </a:moveTo>
                  <a:lnTo>
                    <a:pt x="116497" y="41262"/>
                  </a:lnTo>
                  <a:lnTo>
                    <a:pt x="103212" y="19380"/>
                  </a:lnTo>
                  <a:lnTo>
                    <a:pt x="83210" y="4851"/>
                  </a:lnTo>
                  <a:lnTo>
                    <a:pt x="60464" y="0"/>
                  </a:lnTo>
                  <a:lnTo>
                    <a:pt x="37719" y="4851"/>
                  </a:lnTo>
                  <a:lnTo>
                    <a:pt x="17716" y="19380"/>
                  </a:lnTo>
                  <a:lnTo>
                    <a:pt x="4432" y="41262"/>
                  </a:lnTo>
                  <a:lnTo>
                    <a:pt x="0" y="66154"/>
                  </a:lnTo>
                  <a:lnTo>
                    <a:pt x="4432" y="91059"/>
                  </a:lnTo>
                  <a:lnTo>
                    <a:pt x="17716" y="112941"/>
                  </a:lnTo>
                  <a:lnTo>
                    <a:pt x="37719" y="127469"/>
                  </a:lnTo>
                  <a:lnTo>
                    <a:pt x="60464" y="132308"/>
                  </a:lnTo>
                  <a:lnTo>
                    <a:pt x="83210" y="127469"/>
                  </a:lnTo>
                  <a:lnTo>
                    <a:pt x="103212" y="112941"/>
                  </a:lnTo>
                  <a:lnTo>
                    <a:pt x="116497" y="91059"/>
                  </a:lnTo>
                  <a:lnTo>
                    <a:pt x="120916" y="66154"/>
                  </a:lnTo>
                  <a:close/>
                </a:path>
                <a:path w="1269365" h="546100">
                  <a:moveTo>
                    <a:pt x="293865" y="479628"/>
                  </a:moveTo>
                  <a:lnTo>
                    <a:pt x="289433" y="454723"/>
                  </a:lnTo>
                  <a:lnTo>
                    <a:pt x="276161" y="432841"/>
                  </a:lnTo>
                  <a:lnTo>
                    <a:pt x="256159" y="418312"/>
                  </a:lnTo>
                  <a:lnTo>
                    <a:pt x="233413" y="413473"/>
                  </a:lnTo>
                  <a:lnTo>
                    <a:pt x="210667" y="418312"/>
                  </a:lnTo>
                  <a:lnTo>
                    <a:pt x="190665" y="432841"/>
                  </a:lnTo>
                  <a:lnTo>
                    <a:pt x="177380" y="454723"/>
                  </a:lnTo>
                  <a:lnTo>
                    <a:pt x="172948" y="479628"/>
                  </a:lnTo>
                  <a:lnTo>
                    <a:pt x="177380" y="504520"/>
                  </a:lnTo>
                  <a:lnTo>
                    <a:pt x="190665" y="526402"/>
                  </a:lnTo>
                  <a:lnTo>
                    <a:pt x="210667" y="540931"/>
                  </a:lnTo>
                  <a:lnTo>
                    <a:pt x="233413" y="545782"/>
                  </a:lnTo>
                  <a:lnTo>
                    <a:pt x="256159" y="540931"/>
                  </a:lnTo>
                  <a:lnTo>
                    <a:pt x="276161" y="526402"/>
                  </a:lnTo>
                  <a:lnTo>
                    <a:pt x="289433" y="504520"/>
                  </a:lnTo>
                  <a:lnTo>
                    <a:pt x="293865" y="479628"/>
                  </a:lnTo>
                  <a:close/>
                </a:path>
                <a:path w="1269365" h="546100">
                  <a:moveTo>
                    <a:pt x="293865" y="203974"/>
                  </a:moveTo>
                  <a:lnTo>
                    <a:pt x="289433" y="179082"/>
                  </a:lnTo>
                  <a:lnTo>
                    <a:pt x="276161" y="157200"/>
                  </a:lnTo>
                  <a:lnTo>
                    <a:pt x="256159" y="142671"/>
                  </a:lnTo>
                  <a:lnTo>
                    <a:pt x="233413" y="137820"/>
                  </a:lnTo>
                  <a:lnTo>
                    <a:pt x="210667" y="142671"/>
                  </a:lnTo>
                  <a:lnTo>
                    <a:pt x="190665" y="157200"/>
                  </a:lnTo>
                  <a:lnTo>
                    <a:pt x="177380" y="179082"/>
                  </a:lnTo>
                  <a:lnTo>
                    <a:pt x="172948" y="203974"/>
                  </a:lnTo>
                  <a:lnTo>
                    <a:pt x="177380" y="228879"/>
                  </a:lnTo>
                  <a:lnTo>
                    <a:pt x="190665" y="250761"/>
                  </a:lnTo>
                  <a:lnTo>
                    <a:pt x="210667" y="265290"/>
                  </a:lnTo>
                  <a:lnTo>
                    <a:pt x="233413" y="270129"/>
                  </a:lnTo>
                  <a:lnTo>
                    <a:pt x="256159" y="265290"/>
                  </a:lnTo>
                  <a:lnTo>
                    <a:pt x="276161" y="250761"/>
                  </a:lnTo>
                  <a:lnTo>
                    <a:pt x="289433" y="228879"/>
                  </a:lnTo>
                  <a:lnTo>
                    <a:pt x="293865" y="203974"/>
                  </a:lnTo>
                  <a:close/>
                </a:path>
                <a:path w="1269365" h="546100">
                  <a:moveTo>
                    <a:pt x="590257" y="341807"/>
                  </a:moveTo>
                  <a:lnTo>
                    <a:pt x="585825" y="316903"/>
                  </a:lnTo>
                  <a:lnTo>
                    <a:pt x="572541" y="295021"/>
                  </a:lnTo>
                  <a:lnTo>
                    <a:pt x="552551" y="280492"/>
                  </a:lnTo>
                  <a:lnTo>
                    <a:pt x="529793" y="275653"/>
                  </a:lnTo>
                  <a:lnTo>
                    <a:pt x="507047" y="280492"/>
                  </a:lnTo>
                  <a:lnTo>
                    <a:pt x="487057" y="295021"/>
                  </a:lnTo>
                  <a:lnTo>
                    <a:pt x="473773" y="316903"/>
                  </a:lnTo>
                  <a:lnTo>
                    <a:pt x="469341" y="341807"/>
                  </a:lnTo>
                  <a:lnTo>
                    <a:pt x="473773" y="366699"/>
                  </a:lnTo>
                  <a:lnTo>
                    <a:pt x="487057" y="388581"/>
                  </a:lnTo>
                  <a:lnTo>
                    <a:pt x="507047" y="403110"/>
                  </a:lnTo>
                  <a:lnTo>
                    <a:pt x="529793" y="407962"/>
                  </a:lnTo>
                  <a:lnTo>
                    <a:pt x="552551" y="403110"/>
                  </a:lnTo>
                  <a:lnTo>
                    <a:pt x="572541" y="388581"/>
                  </a:lnTo>
                  <a:lnTo>
                    <a:pt x="585825" y="366699"/>
                  </a:lnTo>
                  <a:lnTo>
                    <a:pt x="590257" y="341807"/>
                  </a:lnTo>
                  <a:close/>
                </a:path>
                <a:path w="1269365" h="546100">
                  <a:moveTo>
                    <a:pt x="1268869" y="267728"/>
                  </a:moveTo>
                  <a:lnTo>
                    <a:pt x="1264450" y="242824"/>
                  </a:lnTo>
                  <a:lnTo>
                    <a:pt x="1251165" y="220941"/>
                  </a:lnTo>
                  <a:lnTo>
                    <a:pt x="1231163" y="206413"/>
                  </a:lnTo>
                  <a:lnTo>
                    <a:pt x="1208417" y="201574"/>
                  </a:lnTo>
                  <a:lnTo>
                    <a:pt x="1185672" y="206413"/>
                  </a:lnTo>
                  <a:lnTo>
                    <a:pt x="1165669" y="220941"/>
                  </a:lnTo>
                  <a:lnTo>
                    <a:pt x="1152385" y="242824"/>
                  </a:lnTo>
                  <a:lnTo>
                    <a:pt x="1147965" y="267728"/>
                  </a:lnTo>
                  <a:lnTo>
                    <a:pt x="1152385" y="292620"/>
                  </a:lnTo>
                  <a:lnTo>
                    <a:pt x="1165669" y="314502"/>
                  </a:lnTo>
                  <a:lnTo>
                    <a:pt x="1185672" y="329031"/>
                  </a:lnTo>
                  <a:lnTo>
                    <a:pt x="1208417" y="333883"/>
                  </a:lnTo>
                  <a:lnTo>
                    <a:pt x="1231163" y="329031"/>
                  </a:lnTo>
                  <a:lnTo>
                    <a:pt x="1251165" y="314502"/>
                  </a:lnTo>
                  <a:lnTo>
                    <a:pt x="1264450" y="292620"/>
                  </a:lnTo>
                  <a:lnTo>
                    <a:pt x="1268869" y="267728"/>
                  </a:lnTo>
                  <a:close/>
                </a:path>
              </a:pathLst>
            </a:custGeom>
            <a:solidFill>
              <a:srgbClr val="3C7DEC"/>
            </a:solidFill>
          </p:spPr>
          <p:txBody>
            <a:bodyPr wrap="square" lIns="0" tIns="0" rIns="0" bIns="0" rtlCol="0"/>
            <a:lstStyle/>
            <a:p>
              <a:endParaRPr sz="819"/>
            </a:p>
          </p:txBody>
        </p:sp>
        <p:pic>
          <p:nvPicPr>
            <p:cNvPr id="83" name="object 83"/>
            <p:cNvPicPr/>
            <p:nvPr/>
          </p:nvPicPr>
          <p:blipFill>
            <a:blip r:embed="rId2" cstate="print"/>
            <a:stretch>
              <a:fillRect/>
            </a:stretch>
          </p:blipFill>
          <p:spPr>
            <a:xfrm>
              <a:off x="15171012" y="4169698"/>
              <a:ext cx="120912" cy="132308"/>
            </a:xfrm>
            <a:prstGeom prst="rect">
              <a:avLst/>
            </a:prstGeom>
          </p:spPr>
        </p:pic>
        <p:sp>
          <p:nvSpPr>
            <p:cNvPr id="84" name="object 84"/>
            <p:cNvSpPr/>
            <p:nvPr/>
          </p:nvSpPr>
          <p:spPr>
            <a:xfrm>
              <a:off x="15467394" y="4169707"/>
              <a:ext cx="417830" cy="440690"/>
            </a:xfrm>
            <a:custGeom>
              <a:avLst/>
              <a:gdLst/>
              <a:ahLst/>
              <a:cxnLst/>
              <a:rect l="l" t="t" r="r" b="b"/>
              <a:pathLst>
                <a:path w="417830" h="440689">
                  <a:moveTo>
                    <a:pt x="120916" y="281114"/>
                  </a:moveTo>
                  <a:lnTo>
                    <a:pt x="116484" y="256222"/>
                  </a:lnTo>
                  <a:lnTo>
                    <a:pt x="103200" y="234340"/>
                  </a:lnTo>
                  <a:lnTo>
                    <a:pt x="83210" y="219811"/>
                  </a:lnTo>
                  <a:lnTo>
                    <a:pt x="60452" y="214960"/>
                  </a:lnTo>
                  <a:lnTo>
                    <a:pt x="37706" y="219811"/>
                  </a:lnTo>
                  <a:lnTo>
                    <a:pt x="17716" y="234340"/>
                  </a:lnTo>
                  <a:lnTo>
                    <a:pt x="4432" y="256222"/>
                  </a:lnTo>
                  <a:lnTo>
                    <a:pt x="0" y="281114"/>
                  </a:lnTo>
                  <a:lnTo>
                    <a:pt x="4432" y="306019"/>
                  </a:lnTo>
                  <a:lnTo>
                    <a:pt x="17716" y="327901"/>
                  </a:lnTo>
                  <a:lnTo>
                    <a:pt x="37706" y="342430"/>
                  </a:lnTo>
                  <a:lnTo>
                    <a:pt x="60452" y="347268"/>
                  </a:lnTo>
                  <a:lnTo>
                    <a:pt x="83210" y="342430"/>
                  </a:lnTo>
                  <a:lnTo>
                    <a:pt x="103200" y="327901"/>
                  </a:lnTo>
                  <a:lnTo>
                    <a:pt x="116484" y="306019"/>
                  </a:lnTo>
                  <a:lnTo>
                    <a:pt x="120916" y="281114"/>
                  </a:lnTo>
                  <a:close/>
                </a:path>
                <a:path w="417830" h="440689">
                  <a:moveTo>
                    <a:pt x="339928" y="374192"/>
                  </a:moveTo>
                  <a:lnTo>
                    <a:pt x="335495" y="349300"/>
                  </a:lnTo>
                  <a:lnTo>
                    <a:pt x="322224" y="327418"/>
                  </a:lnTo>
                  <a:lnTo>
                    <a:pt x="302221" y="312889"/>
                  </a:lnTo>
                  <a:lnTo>
                    <a:pt x="279476" y="308038"/>
                  </a:lnTo>
                  <a:lnTo>
                    <a:pt x="256717" y="312889"/>
                  </a:lnTo>
                  <a:lnTo>
                    <a:pt x="236715" y="327418"/>
                  </a:lnTo>
                  <a:lnTo>
                    <a:pt x="223443" y="349300"/>
                  </a:lnTo>
                  <a:lnTo>
                    <a:pt x="219024" y="374192"/>
                  </a:lnTo>
                  <a:lnTo>
                    <a:pt x="223443" y="399084"/>
                  </a:lnTo>
                  <a:lnTo>
                    <a:pt x="236715" y="420979"/>
                  </a:lnTo>
                  <a:lnTo>
                    <a:pt x="256717" y="435508"/>
                  </a:lnTo>
                  <a:lnTo>
                    <a:pt x="279476" y="440347"/>
                  </a:lnTo>
                  <a:lnTo>
                    <a:pt x="302221" y="435508"/>
                  </a:lnTo>
                  <a:lnTo>
                    <a:pt x="322224" y="420979"/>
                  </a:lnTo>
                  <a:lnTo>
                    <a:pt x="335495" y="399084"/>
                  </a:lnTo>
                  <a:lnTo>
                    <a:pt x="339928" y="374192"/>
                  </a:lnTo>
                  <a:close/>
                </a:path>
                <a:path w="417830" h="440689">
                  <a:moveTo>
                    <a:pt x="417296" y="66154"/>
                  </a:moveTo>
                  <a:lnTo>
                    <a:pt x="412877" y="41262"/>
                  </a:lnTo>
                  <a:lnTo>
                    <a:pt x="399592" y="19367"/>
                  </a:lnTo>
                  <a:lnTo>
                    <a:pt x="379590" y="4838"/>
                  </a:lnTo>
                  <a:lnTo>
                    <a:pt x="356844" y="0"/>
                  </a:lnTo>
                  <a:lnTo>
                    <a:pt x="334098" y="4838"/>
                  </a:lnTo>
                  <a:lnTo>
                    <a:pt x="314096" y="19367"/>
                  </a:lnTo>
                  <a:lnTo>
                    <a:pt x="300812" y="41262"/>
                  </a:lnTo>
                  <a:lnTo>
                    <a:pt x="296392" y="66154"/>
                  </a:lnTo>
                  <a:lnTo>
                    <a:pt x="300812" y="91046"/>
                  </a:lnTo>
                  <a:lnTo>
                    <a:pt x="314096" y="112928"/>
                  </a:lnTo>
                  <a:lnTo>
                    <a:pt x="334098" y="127457"/>
                  </a:lnTo>
                  <a:lnTo>
                    <a:pt x="356844" y="132308"/>
                  </a:lnTo>
                  <a:lnTo>
                    <a:pt x="379590" y="127457"/>
                  </a:lnTo>
                  <a:lnTo>
                    <a:pt x="399592" y="112928"/>
                  </a:lnTo>
                  <a:lnTo>
                    <a:pt x="412877" y="91046"/>
                  </a:lnTo>
                  <a:lnTo>
                    <a:pt x="417296" y="66154"/>
                  </a:lnTo>
                  <a:close/>
                </a:path>
              </a:pathLst>
            </a:custGeom>
            <a:solidFill>
              <a:srgbClr val="3C7DEC"/>
            </a:solidFill>
          </p:spPr>
          <p:txBody>
            <a:bodyPr wrap="square" lIns="0" tIns="0" rIns="0" bIns="0" rtlCol="0"/>
            <a:lstStyle/>
            <a:p>
              <a:endParaRPr sz="819"/>
            </a:p>
          </p:txBody>
        </p:sp>
        <p:pic>
          <p:nvPicPr>
            <p:cNvPr id="85" name="object 85"/>
            <p:cNvPicPr/>
            <p:nvPr/>
          </p:nvPicPr>
          <p:blipFill>
            <a:blip r:embed="rId2" cstate="print"/>
            <a:stretch>
              <a:fillRect/>
            </a:stretch>
          </p:blipFill>
          <p:spPr>
            <a:xfrm>
              <a:off x="15467401" y="4169698"/>
              <a:ext cx="120912" cy="132308"/>
            </a:xfrm>
            <a:prstGeom prst="rect">
              <a:avLst/>
            </a:prstGeom>
          </p:spPr>
        </p:pic>
        <p:pic>
          <p:nvPicPr>
            <p:cNvPr id="86" name="object 86"/>
            <p:cNvPicPr/>
            <p:nvPr/>
          </p:nvPicPr>
          <p:blipFill>
            <a:blip r:embed="rId2" cstate="print"/>
            <a:stretch>
              <a:fillRect/>
            </a:stretch>
          </p:blipFill>
          <p:spPr>
            <a:xfrm>
              <a:off x="15380930" y="3723832"/>
              <a:ext cx="120904" cy="132308"/>
            </a:xfrm>
            <a:prstGeom prst="rect">
              <a:avLst/>
            </a:prstGeom>
          </p:spPr>
        </p:pic>
        <p:pic>
          <p:nvPicPr>
            <p:cNvPr id="87" name="object 87"/>
            <p:cNvPicPr/>
            <p:nvPr/>
          </p:nvPicPr>
          <p:blipFill>
            <a:blip r:embed="rId2" cstate="print"/>
            <a:stretch>
              <a:fillRect/>
            </a:stretch>
          </p:blipFill>
          <p:spPr>
            <a:xfrm>
              <a:off x="15553877" y="3861654"/>
              <a:ext cx="120904" cy="132307"/>
            </a:xfrm>
            <a:prstGeom prst="rect">
              <a:avLst/>
            </a:prstGeom>
          </p:spPr>
        </p:pic>
        <p:pic>
          <p:nvPicPr>
            <p:cNvPr id="88" name="object 88"/>
            <p:cNvPicPr/>
            <p:nvPr/>
          </p:nvPicPr>
          <p:blipFill>
            <a:blip r:embed="rId3" cstate="print"/>
            <a:stretch>
              <a:fillRect/>
            </a:stretch>
          </p:blipFill>
          <p:spPr>
            <a:xfrm>
              <a:off x="15850266" y="3723832"/>
              <a:ext cx="120904" cy="132308"/>
            </a:xfrm>
            <a:prstGeom prst="rect">
              <a:avLst/>
            </a:prstGeom>
          </p:spPr>
        </p:pic>
        <p:sp>
          <p:nvSpPr>
            <p:cNvPr id="89" name="object 89"/>
            <p:cNvSpPr/>
            <p:nvPr/>
          </p:nvSpPr>
          <p:spPr>
            <a:xfrm>
              <a:off x="16058912" y="4038048"/>
              <a:ext cx="121285" cy="132715"/>
            </a:xfrm>
            <a:custGeom>
              <a:avLst/>
              <a:gdLst/>
              <a:ahLst/>
              <a:cxnLst/>
              <a:rect l="l" t="t" r="r" b="b"/>
              <a:pathLst>
                <a:path w="121284" h="132714">
                  <a:moveTo>
                    <a:pt x="60456" y="0"/>
                  </a:moveTo>
                  <a:lnTo>
                    <a:pt x="37708" y="4844"/>
                  </a:lnTo>
                  <a:lnTo>
                    <a:pt x="17708" y="19376"/>
                  </a:lnTo>
                  <a:lnTo>
                    <a:pt x="4427" y="41260"/>
                  </a:lnTo>
                  <a:lnTo>
                    <a:pt x="0" y="66154"/>
                  </a:lnTo>
                  <a:lnTo>
                    <a:pt x="4427" y="91048"/>
                  </a:lnTo>
                  <a:lnTo>
                    <a:pt x="17708" y="112932"/>
                  </a:lnTo>
                  <a:lnTo>
                    <a:pt x="37708" y="127464"/>
                  </a:lnTo>
                  <a:lnTo>
                    <a:pt x="60456" y="132308"/>
                  </a:lnTo>
                  <a:lnTo>
                    <a:pt x="83204" y="127464"/>
                  </a:lnTo>
                  <a:lnTo>
                    <a:pt x="103203" y="112932"/>
                  </a:lnTo>
                  <a:lnTo>
                    <a:pt x="116485" y="91048"/>
                  </a:lnTo>
                  <a:lnTo>
                    <a:pt x="120912" y="66154"/>
                  </a:lnTo>
                  <a:lnTo>
                    <a:pt x="116485" y="41260"/>
                  </a:lnTo>
                  <a:lnTo>
                    <a:pt x="103203" y="19376"/>
                  </a:lnTo>
                  <a:lnTo>
                    <a:pt x="83204" y="4844"/>
                  </a:lnTo>
                  <a:lnTo>
                    <a:pt x="60456" y="0"/>
                  </a:lnTo>
                  <a:close/>
                </a:path>
              </a:pathLst>
            </a:custGeom>
            <a:solidFill>
              <a:srgbClr val="3C7DEC"/>
            </a:solidFill>
          </p:spPr>
          <p:txBody>
            <a:bodyPr wrap="square" lIns="0" tIns="0" rIns="0" bIns="0" rtlCol="0"/>
            <a:lstStyle/>
            <a:p>
              <a:endParaRPr sz="819"/>
            </a:p>
          </p:txBody>
        </p:sp>
        <p:pic>
          <p:nvPicPr>
            <p:cNvPr id="90" name="object 90"/>
            <p:cNvPicPr/>
            <p:nvPr/>
          </p:nvPicPr>
          <p:blipFill>
            <a:blip r:embed="rId4" cstate="print"/>
            <a:stretch>
              <a:fillRect/>
            </a:stretch>
          </p:blipFill>
          <p:spPr>
            <a:xfrm>
              <a:off x="16058912" y="3762406"/>
              <a:ext cx="120912" cy="132308"/>
            </a:xfrm>
            <a:prstGeom prst="rect">
              <a:avLst/>
            </a:prstGeom>
          </p:spPr>
        </p:pic>
        <p:sp>
          <p:nvSpPr>
            <p:cNvPr id="91" name="object 91"/>
            <p:cNvSpPr/>
            <p:nvPr/>
          </p:nvSpPr>
          <p:spPr>
            <a:xfrm>
              <a:off x="16231858" y="3900239"/>
              <a:ext cx="417830" cy="408305"/>
            </a:xfrm>
            <a:custGeom>
              <a:avLst/>
              <a:gdLst/>
              <a:ahLst/>
              <a:cxnLst/>
              <a:rect l="l" t="t" r="r" b="b"/>
              <a:pathLst>
                <a:path w="417830" h="408304">
                  <a:moveTo>
                    <a:pt x="120904" y="341795"/>
                  </a:moveTo>
                  <a:lnTo>
                    <a:pt x="116484" y="316890"/>
                  </a:lnTo>
                  <a:lnTo>
                    <a:pt x="103200" y="295008"/>
                  </a:lnTo>
                  <a:lnTo>
                    <a:pt x="83197" y="280479"/>
                  </a:lnTo>
                  <a:lnTo>
                    <a:pt x="60452" y="275640"/>
                  </a:lnTo>
                  <a:lnTo>
                    <a:pt x="37706" y="280479"/>
                  </a:lnTo>
                  <a:lnTo>
                    <a:pt x="17703" y="295008"/>
                  </a:lnTo>
                  <a:lnTo>
                    <a:pt x="4419" y="316890"/>
                  </a:lnTo>
                  <a:lnTo>
                    <a:pt x="0" y="341795"/>
                  </a:lnTo>
                  <a:lnTo>
                    <a:pt x="4419" y="366687"/>
                  </a:lnTo>
                  <a:lnTo>
                    <a:pt x="17703" y="388569"/>
                  </a:lnTo>
                  <a:lnTo>
                    <a:pt x="37706" y="403098"/>
                  </a:lnTo>
                  <a:lnTo>
                    <a:pt x="60452" y="407949"/>
                  </a:lnTo>
                  <a:lnTo>
                    <a:pt x="83197" y="403098"/>
                  </a:lnTo>
                  <a:lnTo>
                    <a:pt x="103200" y="388569"/>
                  </a:lnTo>
                  <a:lnTo>
                    <a:pt x="116484" y="366687"/>
                  </a:lnTo>
                  <a:lnTo>
                    <a:pt x="120904" y="341795"/>
                  </a:lnTo>
                  <a:close/>
                </a:path>
                <a:path w="417830" h="408304">
                  <a:moveTo>
                    <a:pt x="120904" y="66154"/>
                  </a:moveTo>
                  <a:lnTo>
                    <a:pt x="116484" y="41249"/>
                  </a:lnTo>
                  <a:lnTo>
                    <a:pt x="103200" y="19367"/>
                  </a:lnTo>
                  <a:lnTo>
                    <a:pt x="83197" y="4838"/>
                  </a:lnTo>
                  <a:lnTo>
                    <a:pt x="60452" y="0"/>
                  </a:lnTo>
                  <a:lnTo>
                    <a:pt x="37706" y="4838"/>
                  </a:lnTo>
                  <a:lnTo>
                    <a:pt x="17703" y="19367"/>
                  </a:lnTo>
                  <a:lnTo>
                    <a:pt x="4419" y="41249"/>
                  </a:lnTo>
                  <a:lnTo>
                    <a:pt x="0" y="66154"/>
                  </a:lnTo>
                  <a:lnTo>
                    <a:pt x="4419" y="91046"/>
                  </a:lnTo>
                  <a:lnTo>
                    <a:pt x="17703" y="112928"/>
                  </a:lnTo>
                  <a:lnTo>
                    <a:pt x="37706" y="127457"/>
                  </a:lnTo>
                  <a:lnTo>
                    <a:pt x="60452" y="132308"/>
                  </a:lnTo>
                  <a:lnTo>
                    <a:pt x="83197" y="127457"/>
                  </a:lnTo>
                  <a:lnTo>
                    <a:pt x="103200" y="112928"/>
                  </a:lnTo>
                  <a:lnTo>
                    <a:pt x="116484" y="91046"/>
                  </a:lnTo>
                  <a:lnTo>
                    <a:pt x="120904" y="66154"/>
                  </a:lnTo>
                  <a:close/>
                </a:path>
                <a:path w="417830" h="408304">
                  <a:moveTo>
                    <a:pt x="417296" y="203974"/>
                  </a:moveTo>
                  <a:lnTo>
                    <a:pt x="412864" y="179070"/>
                  </a:lnTo>
                  <a:lnTo>
                    <a:pt x="399592" y="157187"/>
                  </a:lnTo>
                  <a:lnTo>
                    <a:pt x="379590" y="142659"/>
                  </a:lnTo>
                  <a:lnTo>
                    <a:pt x="356844" y="137820"/>
                  </a:lnTo>
                  <a:lnTo>
                    <a:pt x="334098" y="142659"/>
                  </a:lnTo>
                  <a:lnTo>
                    <a:pt x="314096" y="157187"/>
                  </a:lnTo>
                  <a:lnTo>
                    <a:pt x="300812" y="179070"/>
                  </a:lnTo>
                  <a:lnTo>
                    <a:pt x="296379" y="203974"/>
                  </a:lnTo>
                  <a:lnTo>
                    <a:pt x="300812" y="228866"/>
                  </a:lnTo>
                  <a:lnTo>
                    <a:pt x="314096" y="250748"/>
                  </a:lnTo>
                  <a:lnTo>
                    <a:pt x="334098" y="265277"/>
                  </a:lnTo>
                  <a:lnTo>
                    <a:pt x="356844" y="270129"/>
                  </a:lnTo>
                  <a:lnTo>
                    <a:pt x="379590" y="265277"/>
                  </a:lnTo>
                  <a:lnTo>
                    <a:pt x="399592" y="250748"/>
                  </a:lnTo>
                  <a:lnTo>
                    <a:pt x="412864" y="228866"/>
                  </a:lnTo>
                  <a:lnTo>
                    <a:pt x="417296" y="203974"/>
                  </a:lnTo>
                  <a:close/>
                </a:path>
              </a:pathLst>
            </a:custGeom>
            <a:solidFill>
              <a:srgbClr val="3C7DEC"/>
            </a:solidFill>
          </p:spPr>
          <p:txBody>
            <a:bodyPr wrap="square" lIns="0" tIns="0" rIns="0" bIns="0" rtlCol="0"/>
            <a:lstStyle/>
            <a:p>
              <a:endParaRPr sz="819"/>
            </a:p>
          </p:txBody>
        </p:sp>
        <p:pic>
          <p:nvPicPr>
            <p:cNvPr id="92" name="object 92"/>
            <p:cNvPicPr/>
            <p:nvPr/>
          </p:nvPicPr>
          <p:blipFill>
            <a:blip r:embed="rId8" cstate="print"/>
            <a:stretch>
              <a:fillRect/>
            </a:stretch>
          </p:blipFill>
          <p:spPr>
            <a:xfrm>
              <a:off x="16747268" y="3855481"/>
              <a:ext cx="120904" cy="132308"/>
            </a:xfrm>
            <a:prstGeom prst="rect">
              <a:avLst/>
            </a:prstGeom>
          </p:spPr>
        </p:pic>
        <p:pic>
          <p:nvPicPr>
            <p:cNvPr id="93" name="object 93"/>
            <p:cNvPicPr/>
            <p:nvPr/>
          </p:nvPicPr>
          <p:blipFill>
            <a:blip r:embed="rId6" cstate="print"/>
            <a:stretch>
              <a:fillRect/>
            </a:stretch>
          </p:blipFill>
          <p:spPr>
            <a:xfrm>
              <a:off x="16528248" y="3762406"/>
              <a:ext cx="120912" cy="132308"/>
            </a:xfrm>
            <a:prstGeom prst="rect">
              <a:avLst/>
            </a:prstGeom>
          </p:spPr>
        </p:pic>
        <p:sp>
          <p:nvSpPr>
            <p:cNvPr id="94" name="object 94"/>
            <p:cNvSpPr/>
            <p:nvPr/>
          </p:nvSpPr>
          <p:spPr>
            <a:xfrm>
              <a:off x="13085738" y="4092877"/>
              <a:ext cx="3459479" cy="3963670"/>
            </a:xfrm>
            <a:custGeom>
              <a:avLst/>
              <a:gdLst/>
              <a:ahLst/>
              <a:cxnLst/>
              <a:rect l="l" t="t" r="r" b="b"/>
              <a:pathLst>
                <a:path w="3459480" h="3963670">
                  <a:moveTo>
                    <a:pt x="0" y="3963184"/>
                  </a:moveTo>
                  <a:lnTo>
                    <a:pt x="3459361" y="0"/>
                  </a:lnTo>
                </a:path>
              </a:pathLst>
            </a:custGeom>
            <a:ln w="31412">
              <a:solidFill>
                <a:srgbClr val="E23F2A"/>
              </a:solidFill>
            </a:ln>
          </p:spPr>
          <p:txBody>
            <a:bodyPr wrap="square" lIns="0" tIns="0" rIns="0" bIns="0" rtlCol="0"/>
            <a:lstStyle/>
            <a:p>
              <a:endParaRPr sz="819"/>
            </a:p>
          </p:txBody>
        </p:sp>
      </p:grpSp>
      <p:sp>
        <p:nvSpPr>
          <p:cNvPr id="96" name="Title 95">
            <a:extLst>
              <a:ext uri="{FF2B5EF4-FFF2-40B4-BE49-F238E27FC236}">
                <a16:creationId xmlns:a16="http://schemas.microsoft.com/office/drawing/2014/main" id="{D489B568-9C91-463D-B958-1D3D945C2B9B}"/>
              </a:ext>
            </a:extLst>
          </p:cNvPr>
          <p:cNvSpPr>
            <a:spLocks noGrp="1"/>
          </p:cNvSpPr>
          <p:nvPr>
            <p:ph type="title"/>
          </p:nvPr>
        </p:nvSpPr>
        <p:spPr/>
        <p:txBody>
          <a:bodyPr>
            <a:normAutofit/>
          </a:bodyPr>
          <a:lstStyle/>
          <a:p>
            <a:r>
              <a:rPr lang="en-IN" sz="3600" dirty="0">
                <a:solidFill>
                  <a:srgbClr val="3C7DEC"/>
                </a:solidFill>
                <a:latin typeface="Courier New"/>
                <a:cs typeface="Courier New"/>
              </a:rPr>
              <a:t>Linear</a:t>
            </a:r>
            <a:r>
              <a:rPr lang="en-IN" sz="3600" spc="-84" dirty="0">
                <a:solidFill>
                  <a:srgbClr val="3C7DEC"/>
                </a:solidFill>
                <a:latin typeface="Courier New"/>
                <a:cs typeface="Courier New"/>
              </a:rPr>
              <a:t> </a:t>
            </a:r>
            <a:r>
              <a:rPr lang="en-IN" sz="3600" spc="-5" dirty="0">
                <a:solidFill>
                  <a:srgbClr val="3C7DEC"/>
                </a:solidFill>
                <a:latin typeface="Courier New"/>
                <a:cs typeface="Courier New"/>
              </a:rPr>
              <a:t>Regression</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F471-FCE8-4A55-942B-9DFE91C759C0}"/>
              </a:ext>
            </a:extLst>
          </p:cNvPr>
          <p:cNvSpPr>
            <a:spLocks noGrp="1"/>
          </p:cNvSpPr>
          <p:nvPr>
            <p:ph type="title"/>
          </p:nvPr>
        </p:nvSpPr>
        <p:spPr/>
        <p:txBody>
          <a:bodyPr/>
          <a:lstStyle/>
          <a:p>
            <a:r>
              <a:rPr lang="en-IN" dirty="0"/>
              <a:t>Batch Gradient Descent</a:t>
            </a:r>
          </a:p>
        </p:txBody>
      </p:sp>
      <p:sp>
        <p:nvSpPr>
          <p:cNvPr id="3" name="Date Placeholder 2">
            <a:extLst>
              <a:ext uri="{FF2B5EF4-FFF2-40B4-BE49-F238E27FC236}">
                <a16:creationId xmlns:a16="http://schemas.microsoft.com/office/drawing/2014/main" id="{DE702FA0-47EF-48BB-A944-C5F219FB8740}"/>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3A87E8AC-3AB7-402E-AAF0-64991CD975E3}"/>
              </a:ext>
            </a:extLst>
          </p:cNvPr>
          <p:cNvSpPr>
            <a:spLocks noGrp="1"/>
          </p:cNvSpPr>
          <p:nvPr>
            <p:ph type="ftr" sz="quarter" idx="11"/>
          </p:nvPr>
        </p:nvSpPr>
        <p:spPr/>
        <p:txBody>
          <a:bodyPr/>
          <a:lstStyle/>
          <a:p>
            <a:r>
              <a:rPr lang="en-US" dirty="0"/>
              <a:t>Linear Regression</a:t>
            </a:r>
          </a:p>
        </p:txBody>
      </p:sp>
      <p:sp>
        <p:nvSpPr>
          <p:cNvPr id="5" name="Slide Number Placeholder 4">
            <a:extLst>
              <a:ext uri="{FF2B5EF4-FFF2-40B4-BE49-F238E27FC236}">
                <a16:creationId xmlns:a16="http://schemas.microsoft.com/office/drawing/2014/main" id="{C4142434-A58E-4EB3-B316-345E194C8957}"/>
              </a:ext>
            </a:extLst>
          </p:cNvPr>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6" name="Content Placeholder 5">
            <a:extLst>
              <a:ext uri="{FF2B5EF4-FFF2-40B4-BE49-F238E27FC236}">
                <a16:creationId xmlns:a16="http://schemas.microsoft.com/office/drawing/2014/main" id="{44E57B2C-194E-4AD3-A87C-1F1AABFB1B99}"/>
              </a:ext>
            </a:extLst>
          </p:cNvPr>
          <p:cNvSpPr>
            <a:spLocks noGrp="1"/>
          </p:cNvSpPr>
          <p:nvPr>
            <p:ph sz="quarter" idx="1"/>
          </p:nvPr>
        </p:nvSpPr>
        <p:spPr/>
        <p:txBody>
          <a:bodyPr/>
          <a:lstStyle/>
          <a:p>
            <a:r>
              <a:rPr lang="en-US"/>
              <a:t>To implement Gradient Descent, you need to compute the </a:t>
            </a:r>
            <a:r>
              <a:rPr lang="en-US" b="1"/>
              <a:t>gradient</a:t>
            </a:r>
            <a:r>
              <a:rPr lang="en-US"/>
              <a:t> of the cost function with regards to each model parameter </a:t>
            </a:r>
            <a:r>
              <a:rPr lang="en-US" b="1" i="1"/>
              <a:t>θ</a:t>
            </a:r>
            <a:r>
              <a:rPr lang="en-US"/>
              <a:t>.</a:t>
            </a:r>
          </a:p>
          <a:p>
            <a:r>
              <a:rPr lang="en-US"/>
              <a:t>In other words, you need to </a:t>
            </a:r>
            <a:r>
              <a:rPr lang="en-US" b="1"/>
              <a:t>calculate</a:t>
            </a:r>
            <a:r>
              <a:rPr lang="en-US"/>
              <a:t> how much the cost function will change if you change </a:t>
            </a:r>
            <a:r>
              <a:rPr lang="en-US" i="1"/>
              <a:t>θ </a:t>
            </a:r>
            <a:r>
              <a:rPr lang="en-US"/>
              <a:t>just a little bit. This is called </a:t>
            </a:r>
            <a:r>
              <a:rPr lang="en-IN"/>
              <a:t>a </a:t>
            </a:r>
            <a:r>
              <a:rPr lang="en-IN" b="1" i="1"/>
              <a:t>partial derivative</a:t>
            </a:r>
            <a:r>
              <a:rPr lang="en-IN"/>
              <a:t>.</a:t>
            </a:r>
          </a:p>
          <a:p>
            <a:endParaRPr lang="en-US"/>
          </a:p>
          <a:p>
            <a:endParaRPr lang="en-IN" dirty="0"/>
          </a:p>
        </p:txBody>
      </p:sp>
      <p:pic>
        <p:nvPicPr>
          <p:cNvPr id="8" name="Picture 7">
            <a:extLst>
              <a:ext uri="{FF2B5EF4-FFF2-40B4-BE49-F238E27FC236}">
                <a16:creationId xmlns:a16="http://schemas.microsoft.com/office/drawing/2014/main" id="{26D8279A-FC19-4FCE-B8D2-C784211FFC24}"/>
              </a:ext>
            </a:extLst>
          </p:cNvPr>
          <p:cNvPicPr>
            <a:picLocks noChangeAspect="1"/>
          </p:cNvPicPr>
          <p:nvPr/>
        </p:nvPicPr>
        <p:blipFill>
          <a:blip r:embed="rId2"/>
          <a:stretch>
            <a:fillRect/>
          </a:stretch>
        </p:blipFill>
        <p:spPr>
          <a:xfrm>
            <a:off x="1649270" y="4407608"/>
            <a:ext cx="5424835" cy="1424020"/>
          </a:xfrm>
          <a:prstGeom prst="rect">
            <a:avLst/>
          </a:prstGeom>
        </p:spPr>
      </p:pic>
    </p:spTree>
    <p:extLst>
      <p:ext uri="{BB962C8B-B14F-4D97-AF65-F5344CB8AC3E}">
        <p14:creationId xmlns:p14="http://schemas.microsoft.com/office/powerpoint/2010/main" val="313139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568C-638C-46E3-BFA8-EA6B19F58849}"/>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0EC5EB1D-5432-4465-A42B-91F59316104C}"/>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B9288F2A-4E88-4E13-9C15-9FC9BCF37CB3}"/>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16D44A70-78AD-42C6-ABF5-1886BBAB4B22}"/>
              </a:ext>
            </a:extLst>
          </p:cNvPr>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6" name="Content Placeholder 5">
            <a:extLst>
              <a:ext uri="{FF2B5EF4-FFF2-40B4-BE49-F238E27FC236}">
                <a16:creationId xmlns:a16="http://schemas.microsoft.com/office/drawing/2014/main" id="{10633083-F15F-46DA-99D2-2873FE3D59E8}"/>
              </a:ext>
            </a:extLst>
          </p:cNvPr>
          <p:cNvSpPr>
            <a:spLocks noGrp="1"/>
          </p:cNvSpPr>
          <p:nvPr>
            <p:ph sz="quarter" idx="1"/>
          </p:nvPr>
        </p:nvSpPr>
        <p:spPr/>
        <p:txBody>
          <a:bodyPr/>
          <a:lstStyle/>
          <a:p>
            <a:r>
              <a:rPr lang="en-US" dirty="0"/>
              <a:t>In Batch Gradient Descent, all the training data is taken into consideration to take a single step.</a:t>
            </a:r>
          </a:p>
          <a:p>
            <a:r>
              <a:rPr lang="en-US" dirty="0"/>
              <a:t> We take the average of the gradients of all the training examples and then use that mean gradient to update our parameters. </a:t>
            </a:r>
          </a:p>
          <a:p>
            <a:r>
              <a:rPr lang="en-US" dirty="0"/>
              <a:t>So that’s just one step of gradient descent in one epoch.</a:t>
            </a:r>
            <a:endParaRPr lang="en-IN" dirty="0"/>
          </a:p>
        </p:txBody>
      </p:sp>
    </p:spTree>
    <p:extLst>
      <p:ext uri="{BB962C8B-B14F-4D97-AF65-F5344CB8AC3E}">
        <p14:creationId xmlns:p14="http://schemas.microsoft.com/office/powerpoint/2010/main" val="98637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C412-6E31-49A5-8FDE-569268565FF1}"/>
              </a:ext>
            </a:extLst>
          </p:cNvPr>
          <p:cNvSpPr>
            <a:spLocks noGrp="1"/>
          </p:cNvSpPr>
          <p:nvPr>
            <p:ph type="title"/>
          </p:nvPr>
        </p:nvSpPr>
        <p:spPr/>
        <p:txBody>
          <a:bodyPr>
            <a:normAutofit/>
          </a:bodyPr>
          <a:lstStyle/>
          <a:p>
            <a:r>
              <a:rPr lang="en-IN" dirty="0"/>
              <a:t>Stochastic Gradient Descent</a:t>
            </a:r>
          </a:p>
        </p:txBody>
      </p:sp>
      <p:sp>
        <p:nvSpPr>
          <p:cNvPr id="3" name="Date Placeholder 2">
            <a:extLst>
              <a:ext uri="{FF2B5EF4-FFF2-40B4-BE49-F238E27FC236}">
                <a16:creationId xmlns:a16="http://schemas.microsoft.com/office/drawing/2014/main" id="{24FA6AF9-2BFF-4791-AD22-CBE5C535674A}"/>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D7549B01-60B4-4580-ADB8-69EB5A72BB8B}"/>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C66376FA-C8C7-4C0C-AD60-517761A4E378}"/>
              </a:ext>
            </a:extLst>
          </p:cNvPr>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6" name="Content Placeholder 5">
            <a:extLst>
              <a:ext uri="{FF2B5EF4-FFF2-40B4-BE49-F238E27FC236}">
                <a16:creationId xmlns:a16="http://schemas.microsoft.com/office/drawing/2014/main" id="{0E578ACB-F555-465C-A7B5-C3D2D2A102CB}"/>
              </a:ext>
            </a:extLst>
          </p:cNvPr>
          <p:cNvSpPr>
            <a:spLocks noGrp="1"/>
          </p:cNvSpPr>
          <p:nvPr>
            <p:ph sz="quarter" idx="1"/>
          </p:nvPr>
        </p:nvSpPr>
        <p:spPr/>
        <p:txBody>
          <a:bodyPr>
            <a:normAutofit fontScale="92500" lnSpcReduction="20000"/>
          </a:bodyPr>
          <a:lstStyle/>
          <a:p>
            <a:r>
              <a:rPr lang="en-US" dirty="0"/>
              <a:t>The main problem with Batch Gradient Descent is the fact that it uses the </a:t>
            </a:r>
            <a:r>
              <a:rPr lang="en-US" b="1" dirty="0"/>
              <a:t>whole training set </a:t>
            </a:r>
            <a:r>
              <a:rPr lang="en-US" dirty="0"/>
              <a:t>to compute the gradients at every step, which makes it </a:t>
            </a:r>
            <a:r>
              <a:rPr lang="en-US" b="1" dirty="0"/>
              <a:t>very slow </a:t>
            </a:r>
            <a:r>
              <a:rPr lang="en-US" dirty="0"/>
              <a:t>when the training set is </a:t>
            </a:r>
            <a:r>
              <a:rPr lang="en-US" b="1" dirty="0"/>
              <a:t>large</a:t>
            </a:r>
            <a:r>
              <a:rPr lang="en-US" dirty="0"/>
              <a:t>.</a:t>
            </a:r>
          </a:p>
          <a:p>
            <a:r>
              <a:rPr lang="en-US" dirty="0"/>
              <a:t> At the opposite extreme, </a:t>
            </a:r>
            <a:r>
              <a:rPr lang="en-US" i="1" dirty="0"/>
              <a:t>Stochastic Gradient Descent </a:t>
            </a:r>
            <a:r>
              <a:rPr lang="en-US" dirty="0"/>
              <a:t>just picks </a:t>
            </a:r>
            <a:r>
              <a:rPr lang="en-US" b="1" dirty="0"/>
              <a:t>a random instance </a:t>
            </a:r>
            <a:r>
              <a:rPr lang="en-US" dirty="0"/>
              <a:t>in the training set at every step and computes the gradients based only on that </a:t>
            </a:r>
            <a:r>
              <a:rPr lang="en-US" b="1" dirty="0"/>
              <a:t>single instance</a:t>
            </a:r>
            <a:r>
              <a:rPr lang="en-US" dirty="0"/>
              <a:t>.</a:t>
            </a:r>
          </a:p>
          <a:p>
            <a:r>
              <a:rPr lang="en-US" dirty="0"/>
              <a:t> Obviously this makes the algorithm </a:t>
            </a:r>
            <a:r>
              <a:rPr lang="en-US" b="1" dirty="0"/>
              <a:t>much faster </a:t>
            </a:r>
            <a:r>
              <a:rPr lang="en-US" dirty="0"/>
              <a:t>since it has very </a:t>
            </a:r>
            <a:r>
              <a:rPr lang="en-US" b="1" dirty="0"/>
              <a:t>little data to manipulate </a:t>
            </a:r>
            <a:r>
              <a:rPr lang="en-US" dirty="0"/>
              <a:t>at every iteration. </a:t>
            </a:r>
          </a:p>
          <a:p>
            <a:r>
              <a:rPr lang="en-US" dirty="0"/>
              <a:t>It also makes it possible to train on huge training sets, since </a:t>
            </a:r>
            <a:r>
              <a:rPr lang="en-US" b="1" dirty="0"/>
              <a:t>only one instance needs </a:t>
            </a:r>
            <a:r>
              <a:rPr lang="en-US" dirty="0"/>
              <a:t>to be in </a:t>
            </a:r>
            <a:r>
              <a:rPr lang="en-US" b="1" dirty="0"/>
              <a:t>memory</a:t>
            </a:r>
            <a:r>
              <a:rPr lang="en-US" dirty="0"/>
              <a:t> at each </a:t>
            </a:r>
            <a:r>
              <a:rPr lang="en-IN" dirty="0"/>
              <a:t>iteration</a:t>
            </a:r>
          </a:p>
        </p:txBody>
      </p:sp>
    </p:spTree>
    <p:extLst>
      <p:ext uri="{BB962C8B-B14F-4D97-AF65-F5344CB8AC3E}">
        <p14:creationId xmlns:p14="http://schemas.microsoft.com/office/powerpoint/2010/main" val="3269304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B64D-08A2-483E-86A7-419E951FD3AF}"/>
              </a:ext>
            </a:extLst>
          </p:cNvPr>
          <p:cNvSpPr>
            <a:spLocks noGrp="1"/>
          </p:cNvSpPr>
          <p:nvPr>
            <p:ph type="title"/>
          </p:nvPr>
        </p:nvSpPr>
        <p:spPr/>
        <p:txBody>
          <a:bodyPr/>
          <a:lstStyle/>
          <a:p>
            <a:r>
              <a:rPr lang="en-IN" i="1" dirty="0"/>
              <a:t>Stochastic Gradient Descent</a:t>
            </a:r>
            <a:endParaRPr lang="en-IN" dirty="0"/>
          </a:p>
        </p:txBody>
      </p:sp>
      <p:sp>
        <p:nvSpPr>
          <p:cNvPr id="3" name="Date Placeholder 2">
            <a:extLst>
              <a:ext uri="{FF2B5EF4-FFF2-40B4-BE49-F238E27FC236}">
                <a16:creationId xmlns:a16="http://schemas.microsoft.com/office/drawing/2014/main" id="{9412E1C3-D0E9-4A98-9B29-818FD1550DAC}"/>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4133B5DC-2C56-4F90-B91B-FA18C28ED11C}"/>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B809531E-EC94-4568-B101-F5DE839A807C}"/>
              </a:ext>
            </a:extLst>
          </p:cNvPr>
          <p:cNvSpPr>
            <a:spLocks noGrp="1"/>
          </p:cNvSpPr>
          <p:nvPr>
            <p:ph type="sldNum" sz="quarter" idx="12"/>
          </p:nvPr>
        </p:nvSpPr>
        <p:spPr/>
        <p:txBody>
          <a:bodyPr/>
          <a:lstStyle/>
          <a:p>
            <a:fld id="{EA7C8D44-3667-46F6-9772-CC52308E2A7F}" type="slidenum">
              <a:rPr kumimoji="0" lang="en-US" smtClean="0"/>
              <a:pPr/>
              <a:t>33</a:t>
            </a:fld>
            <a:endParaRPr kumimoji="0" lang="en-US" dirty="0"/>
          </a:p>
        </p:txBody>
      </p:sp>
      <p:pic>
        <p:nvPicPr>
          <p:cNvPr id="7" name="Content Placeholder 6">
            <a:extLst>
              <a:ext uri="{FF2B5EF4-FFF2-40B4-BE49-F238E27FC236}">
                <a16:creationId xmlns:a16="http://schemas.microsoft.com/office/drawing/2014/main" id="{F174C0B0-DC27-4B7C-A4A0-B1B7CA3B7713}"/>
              </a:ext>
            </a:extLst>
          </p:cNvPr>
          <p:cNvPicPr>
            <a:picLocks noGrp="1" noChangeAspect="1"/>
          </p:cNvPicPr>
          <p:nvPr>
            <p:ph sz="quarter" idx="1"/>
          </p:nvPr>
        </p:nvPicPr>
        <p:blipFill>
          <a:blip r:embed="rId2"/>
          <a:stretch>
            <a:fillRect/>
          </a:stretch>
        </p:blipFill>
        <p:spPr>
          <a:xfrm>
            <a:off x="2003947" y="1344161"/>
            <a:ext cx="4715482" cy="3494944"/>
          </a:xfrm>
          <a:prstGeom prst="rect">
            <a:avLst/>
          </a:prstGeom>
        </p:spPr>
      </p:pic>
      <p:sp>
        <p:nvSpPr>
          <p:cNvPr id="8" name="Rectangle 7">
            <a:extLst>
              <a:ext uri="{FF2B5EF4-FFF2-40B4-BE49-F238E27FC236}">
                <a16:creationId xmlns:a16="http://schemas.microsoft.com/office/drawing/2014/main" id="{4404CF7D-E5C7-4130-BE4E-2D0025FD7CE2}"/>
              </a:ext>
            </a:extLst>
          </p:cNvPr>
          <p:cNvSpPr/>
          <p:nvPr/>
        </p:nvSpPr>
        <p:spPr>
          <a:xfrm>
            <a:off x="637794" y="5052174"/>
            <a:ext cx="7896606" cy="1015663"/>
          </a:xfrm>
          <a:prstGeom prst="rect">
            <a:avLst/>
          </a:prstGeom>
        </p:spPr>
        <p:txBody>
          <a:bodyPr wrap="square">
            <a:spAutoFit/>
          </a:bodyPr>
          <a:lstStyle/>
          <a:p>
            <a:r>
              <a:rPr lang="en-IN" sz="2000" dirty="0">
                <a:latin typeface="MinionPro-Regular"/>
              </a:rPr>
              <a:t>If </a:t>
            </a:r>
            <a:r>
              <a:rPr lang="en-US" sz="2000" dirty="0">
                <a:latin typeface="MinionPro-Regular"/>
              </a:rPr>
              <a:t>the learning rate is reduced too slowly, you may jump around the minimum for a long time and end up with a suboptimal solution if you halt training too early.</a:t>
            </a:r>
            <a:endParaRPr lang="en-IN" sz="2000" dirty="0"/>
          </a:p>
        </p:txBody>
      </p:sp>
    </p:spTree>
    <p:extLst>
      <p:ext uri="{BB962C8B-B14F-4D97-AF65-F5344CB8AC3E}">
        <p14:creationId xmlns:p14="http://schemas.microsoft.com/office/powerpoint/2010/main" val="874323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4F7D-E53A-4CFC-934A-2E04A60A805B}"/>
              </a:ext>
            </a:extLst>
          </p:cNvPr>
          <p:cNvSpPr>
            <a:spLocks noGrp="1"/>
          </p:cNvSpPr>
          <p:nvPr>
            <p:ph type="title"/>
          </p:nvPr>
        </p:nvSpPr>
        <p:spPr/>
        <p:txBody>
          <a:bodyPr/>
          <a:lstStyle/>
          <a:p>
            <a:r>
              <a:rPr lang="en-IN" dirty="0"/>
              <a:t>Mini-batch Gradient Descent</a:t>
            </a:r>
          </a:p>
        </p:txBody>
      </p:sp>
      <p:sp>
        <p:nvSpPr>
          <p:cNvPr id="3" name="Date Placeholder 2">
            <a:extLst>
              <a:ext uri="{FF2B5EF4-FFF2-40B4-BE49-F238E27FC236}">
                <a16:creationId xmlns:a16="http://schemas.microsoft.com/office/drawing/2014/main" id="{F48AC6E7-13F9-42E4-87E5-DCA04A9DF058}"/>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CAA5B30A-2AAD-4594-8AC1-E36524969645}"/>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96144BF4-1ACB-486A-B839-A041ADA2D800}"/>
              </a:ext>
            </a:extLst>
          </p:cNvPr>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6" name="Content Placeholder 5">
            <a:extLst>
              <a:ext uri="{FF2B5EF4-FFF2-40B4-BE49-F238E27FC236}">
                <a16:creationId xmlns:a16="http://schemas.microsoft.com/office/drawing/2014/main" id="{1D62DFCF-3CB9-4370-BF5E-8F8560C4454D}"/>
              </a:ext>
            </a:extLst>
          </p:cNvPr>
          <p:cNvSpPr>
            <a:spLocks noGrp="1"/>
          </p:cNvSpPr>
          <p:nvPr>
            <p:ph sz="quarter" idx="1"/>
          </p:nvPr>
        </p:nvSpPr>
        <p:spPr/>
        <p:txBody>
          <a:bodyPr>
            <a:normAutofit fontScale="92500" lnSpcReduction="10000"/>
          </a:bodyPr>
          <a:lstStyle/>
          <a:p>
            <a:r>
              <a:rPr lang="en-US" dirty="0"/>
              <a:t>The last Gradient Descent algorithm we will look at is called </a:t>
            </a:r>
            <a:r>
              <a:rPr lang="en-US" i="1" dirty="0"/>
              <a:t>Mini-batch Gradient Descent</a:t>
            </a:r>
            <a:r>
              <a:rPr lang="en-US" dirty="0"/>
              <a:t>. It is quite simple to understand once you know Batch and Stochastic Gradient Descent: at each step, instead of computing the gradients based on the </a:t>
            </a:r>
            <a:r>
              <a:rPr lang="en-US" b="1" dirty="0"/>
              <a:t>full training set </a:t>
            </a:r>
            <a:r>
              <a:rPr lang="en-US" dirty="0"/>
              <a:t>(as in Batch GD) or based on just </a:t>
            </a:r>
            <a:r>
              <a:rPr lang="en-US" b="1" dirty="0"/>
              <a:t>one instance </a:t>
            </a:r>
            <a:r>
              <a:rPr lang="en-US" dirty="0"/>
              <a:t>(as in Stochastic GD), Minibatch GD computes the gradients on small random sets of instances called </a:t>
            </a:r>
            <a:r>
              <a:rPr lang="en-US" b="1" i="1" dirty="0"/>
              <a:t>minibatches</a:t>
            </a:r>
            <a:r>
              <a:rPr lang="en-US" dirty="0"/>
              <a:t>.</a:t>
            </a:r>
          </a:p>
          <a:p>
            <a:r>
              <a:rPr lang="en-US" dirty="0"/>
              <a:t>The main advantage of Mini-batch GD over Stochastic GD is that you can get a performance boost from </a:t>
            </a:r>
            <a:r>
              <a:rPr lang="en-US" b="1" dirty="0"/>
              <a:t>hardware optimization of matrix </a:t>
            </a:r>
            <a:r>
              <a:rPr lang="en-US" dirty="0"/>
              <a:t>operations, especially </a:t>
            </a:r>
            <a:r>
              <a:rPr lang="en-IN" dirty="0"/>
              <a:t>when using GPUs.</a:t>
            </a:r>
          </a:p>
        </p:txBody>
      </p:sp>
    </p:spTree>
    <p:extLst>
      <p:ext uri="{BB962C8B-B14F-4D97-AF65-F5344CB8AC3E}">
        <p14:creationId xmlns:p14="http://schemas.microsoft.com/office/powerpoint/2010/main" val="3446489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6A71-282E-4BF1-84BA-256A60750DE3}"/>
              </a:ext>
            </a:extLst>
          </p:cNvPr>
          <p:cNvSpPr>
            <a:spLocks noGrp="1"/>
          </p:cNvSpPr>
          <p:nvPr>
            <p:ph type="title"/>
          </p:nvPr>
        </p:nvSpPr>
        <p:spPr/>
        <p:txBody>
          <a:bodyPr/>
          <a:lstStyle/>
          <a:p>
            <a:r>
              <a:rPr lang="en-IN" dirty="0"/>
              <a:t>hyperparameter learning rate</a:t>
            </a:r>
          </a:p>
        </p:txBody>
      </p:sp>
      <p:sp>
        <p:nvSpPr>
          <p:cNvPr id="3" name="Date Placeholder 2">
            <a:extLst>
              <a:ext uri="{FF2B5EF4-FFF2-40B4-BE49-F238E27FC236}">
                <a16:creationId xmlns:a16="http://schemas.microsoft.com/office/drawing/2014/main" id="{86DF9CC5-81CB-40AC-8721-551E486B9EB9}"/>
              </a:ext>
            </a:extLst>
          </p:cNvPr>
          <p:cNvSpPr>
            <a:spLocks noGrp="1"/>
          </p:cNvSpPr>
          <p:nvPr>
            <p:ph type="dt" sz="half" idx="10"/>
          </p:nvPr>
        </p:nvSpPr>
        <p:spPr/>
        <p:txBody>
          <a:bodyPr/>
          <a:lstStyle/>
          <a:p>
            <a:fld id="{E322B156-A3BB-4A00-9F07-925B620C8411}" type="datetime1">
              <a:rPr lang="en-US" smtClean="0"/>
              <a:t>1/9/2025</a:t>
            </a:fld>
            <a:endParaRPr lang="en-US" dirty="0"/>
          </a:p>
        </p:txBody>
      </p:sp>
      <p:sp>
        <p:nvSpPr>
          <p:cNvPr id="4" name="Footer Placeholder 3">
            <a:extLst>
              <a:ext uri="{FF2B5EF4-FFF2-40B4-BE49-F238E27FC236}">
                <a16:creationId xmlns:a16="http://schemas.microsoft.com/office/drawing/2014/main" id="{040687B9-A7E8-411B-B058-2038BD38F5A8}"/>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41650655-91BE-4E8A-B837-C3D0F5325961}"/>
              </a:ext>
            </a:extLst>
          </p:cNvPr>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6" name="Content Placeholder 5">
            <a:extLst>
              <a:ext uri="{FF2B5EF4-FFF2-40B4-BE49-F238E27FC236}">
                <a16:creationId xmlns:a16="http://schemas.microsoft.com/office/drawing/2014/main" id="{B0AAF6B1-D12B-46A4-B81C-3D7A65B7BAF9}"/>
              </a:ext>
            </a:extLst>
          </p:cNvPr>
          <p:cNvSpPr>
            <a:spLocks noGrp="1"/>
          </p:cNvSpPr>
          <p:nvPr>
            <p:ph sz="quarter" idx="1"/>
          </p:nvPr>
        </p:nvSpPr>
        <p:spPr/>
        <p:txBody>
          <a:bodyPr/>
          <a:lstStyle/>
          <a:p>
            <a:r>
              <a:rPr lang="en-IN" dirty="0"/>
              <a:t>One consideration to bear in mind when using gradient descent: the hyperparameter </a:t>
            </a:r>
            <a:r>
              <a:rPr lang="en-IN" b="1" dirty="0"/>
              <a:t>learning rate</a:t>
            </a:r>
            <a:r>
              <a:rPr lang="en-IN" dirty="0"/>
              <a:t>.</a:t>
            </a:r>
          </a:p>
          <a:p>
            <a:r>
              <a:rPr lang="en-IN" dirty="0"/>
              <a:t> The learning rate refers to </a:t>
            </a:r>
            <a:r>
              <a:rPr lang="en-IN" b="1" dirty="0"/>
              <a:t>how much the parameters </a:t>
            </a:r>
            <a:r>
              <a:rPr lang="en-IN" dirty="0"/>
              <a:t>are changed at each iteration. </a:t>
            </a:r>
          </a:p>
          <a:p>
            <a:r>
              <a:rPr lang="en-IN" dirty="0"/>
              <a:t>If the learning rate is too high, the model </a:t>
            </a:r>
            <a:r>
              <a:rPr lang="en-IN" b="1" dirty="0"/>
              <a:t>fails</a:t>
            </a:r>
            <a:r>
              <a:rPr lang="en-IN" dirty="0"/>
              <a:t> to </a:t>
            </a:r>
            <a:r>
              <a:rPr lang="en-IN" b="1" dirty="0"/>
              <a:t>converge</a:t>
            </a:r>
            <a:r>
              <a:rPr lang="en-IN" dirty="0"/>
              <a:t> and jumps from good to bad cost optimizations.</a:t>
            </a:r>
          </a:p>
          <a:p>
            <a:r>
              <a:rPr lang="en-IN" dirty="0"/>
              <a:t> If the learning rate is too </a:t>
            </a:r>
            <a:r>
              <a:rPr lang="en-IN" b="1" dirty="0"/>
              <a:t>low</a:t>
            </a:r>
            <a:r>
              <a:rPr lang="en-IN" dirty="0"/>
              <a:t>, the model will take too </a:t>
            </a:r>
            <a:r>
              <a:rPr lang="en-IN" b="1" dirty="0"/>
              <a:t>long</a:t>
            </a:r>
            <a:r>
              <a:rPr lang="en-IN" dirty="0"/>
              <a:t> to converge to the minimum error.</a:t>
            </a:r>
          </a:p>
        </p:txBody>
      </p:sp>
    </p:spTree>
    <p:extLst>
      <p:ext uri="{BB962C8B-B14F-4D97-AF65-F5344CB8AC3E}">
        <p14:creationId xmlns:p14="http://schemas.microsoft.com/office/powerpoint/2010/main" val="1047991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78B0-FBFA-4437-AA87-1409C53BBE59}"/>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64955716-3226-4C29-941B-9D3F3AB613C4}"/>
              </a:ext>
            </a:extLst>
          </p:cNvPr>
          <p:cNvSpPr>
            <a:spLocks noGrp="1"/>
          </p:cNvSpPr>
          <p:nvPr>
            <p:ph type="dt" sz="half" idx="10"/>
          </p:nvPr>
        </p:nvSpPr>
        <p:spPr/>
        <p:txBody>
          <a:bodyPr/>
          <a:lstStyle/>
          <a:p>
            <a:fld id="{F71AC0B8-50C8-468E-A46F-B287A9293EB5}" type="datetime1">
              <a:rPr lang="en-US" smtClean="0"/>
              <a:t>1/9/2025</a:t>
            </a:fld>
            <a:endParaRPr lang="en-US" dirty="0"/>
          </a:p>
        </p:txBody>
      </p:sp>
      <p:sp>
        <p:nvSpPr>
          <p:cNvPr id="4" name="Footer Placeholder 3">
            <a:extLst>
              <a:ext uri="{FF2B5EF4-FFF2-40B4-BE49-F238E27FC236}">
                <a16:creationId xmlns:a16="http://schemas.microsoft.com/office/drawing/2014/main" id="{D6CC885E-7CDA-4D1B-94EA-40F2CB6D9527}"/>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DA0C44E8-7367-4000-AB7B-F4A6DDB1A3F7}"/>
              </a:ext>
            </a:extLst>
          </p:cNvPr>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6" name="Content Placeholder 5">
            <a:extLst>
              <a:ext uri="{FF2B5EF4-FFF2-40B4-BE49-F238E27FC236}">
                <a16:creationId xmlns:a16="http://schemas.microsoft.com/office/drawing/2014/main" id="{73B0A384-11DE-42EC-927C-6E63F959EAAB}"/>
              </a:ext>
            </a:extLst>
          </p:cNvPr>
          <p:cNvSpPr>
            <a:spLocks noGrp="1"/>
          </p:cNvSpPr>
          <p:nvPr>
            <p:ph sz="quarter" idx="1"/>
          </p:nvPr>
        </p:nvSpPr>
        <p:spPr/>
        <p:txBody>
          <a:bodyPr/>
          <a:lstStyle/>
          <a:p>
            <a:endParaRPr lang="en-IN" dirty="0"/>
          </a:p>
        </p:txBody>
      </p:sp>
      <p:pic>
        <p:nvPicPr>
          <p:cNvPr id="7" name="Picture 6" descr="https://assets-global.website-files.com/5e6f9b297ef3941db2593ba1/5f3a45407c8f9dca9fbfed2c_1_OfYVPAl2ZEBeBHlTfq_glA.png">
            <a:extLst>
              <a:ext uri="{FF2B5EF4-FFF2-40B4-BE49-F238E27FC236}">
                <a16:creationId xmlns:a16="http://schemas.microsoft.com/office/drawing/2014/main" id="{AA2298C4-0F39-46D4-92B8-4CF6928B7D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1"/>
            <a:ext cx="4886325" cy="3581400"/>
          </a:xfrm>
          <a:prstGeom prst="rect">
            <a:avLst/>
          </a:prstGeom>
          <a:noFill/>
          <a:ln>
            <a:noFill/>
          </a:ln>
        </p:spPr>
      </p:pic>
    </p:spTree>
    <p:extLst>
      <p:ext uri="{BB962C8B-B14F-4D97-AF65-F5344CB8AC3E}">
        <p14:creationId xmlns:p14="http://schemas.microsoft.com/office/powerpoint/2010/main" val="4218582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BEFB-58CA-40C0-B2D9-647790C30DFE}"/>
              </a:ext>
            </a:extLst>
          </p:cNvPr>
          <p:cNvSpPr>
            <a:spLocks noGrp="1"/>
          </p:cNvSpPr>
          <p:nvPr>
            <p:ph type="title"/>
          </p:nvPr>
        </p:nvSpPr>
        <p:spPr/>
        <p:txBody>
          <a:bodyPr>
            <a:normAutofit/>
          </a:bodyPr>
          <a:lstStyle/>
          <a:p>
            <a:r>
              <a:rPr lang="en-IN" dirty="0"/>
              <a:t>Model evaluation</a:t>
            </a:r>
          </a:p>
        </p:txBody>
      </p:sp>
      <p:sp>
        <p:nvSpPr>
          <p:cNvPr id="3" name="Date Placeholder 2">
            <a:extLst>
              <a:ext uri="{FF2B5EF4-FFF2-40B4-BE49-F238E27FC236}">
                <a16:creationId xmlns:a16="http://schemas.microsoft.com/office/drawing/2014/main" id="{AAF9B1D8-F1A1-4580-A4BD-FDFC06549071}"/>
              </a:ext>
            </a:extLst>
          </p:cNvPr>
          <p:cNvSpPr>
            <a:spLocks noGrp="1"/>
          </p:cNvSpPr>
          <p:nvPr>
            <p:ph type="dt" sz="half" idx="10"/>
          </p:nvPr>
        </p:nvSpPr>
        <p:spPr/>
        <p:txBody>
          <a:bodyPr/>
          <a:lstStyle/>
          <a:p>
            <a:fld id="{50A1D371-D240-4D2D-A4A1-DF04427C9882}" type="datetime1">
              <a:rPr lang="en-US" smtClean="0"/>
              <a:t>1/9/2025</a:t>
            </a:fld>
            <a:endParaRPr lang="en-US" dirty="0"/>
          </a:p>
        </p:txBody>
      </p:sp>
      <p:sp>
        <p:nvSpPr>
          <p:cNvPr id="4" name="Footer Placeholder 3">
            <a:extLst>
              <a:ext uri="{FF2B5EF4-FFF2-40B4-BE49-F238E27FC236}">
                <a16:creationId xmlns:a16="http://schemas.microsoft.com/office/drawing/2014/main" id="{F965ED44-0D7E-4F91-972F-19D434787FF6}"/>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095B07A0-83A7-4D84-AF09-159AC2C8F18C}"/>
              </a:ext>
            </a:extLst>
          </p:cNvPr>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6" name="Content Placeholder 5">
            <a:extLst>
              <a:ext uri="{FF2B5EF4-FFF2-40B4-BE49-F238E27FC236}">
                <a16:creationId xmlns:a16="http://schemas.microsoft.com/office/drawing/2014/main" id="{67FC8FED-1DAB-4D46-A9EF-A75F2CF6956C}"/>
              </a:ext>
            </a:extLst>
          </p:cNvPr>
          <p:cNvSpPr>
            <a:spLocks noGrp="1"/>
          </p:cNvSpPr>
          <p:nvPr>
            <p:ph sz="quarter" idx="1"/>
          </p:nvPr>
        </p:nvSpPr>
        <p:spPr>
          <a:xfrm>
            <a:off x="301752" y="1527048"/>
            <a:ext cx="8503920" cy="4572000"/>
          </a:xfrm>
        </p:spPr>
        <p:txBody>
          <a:bodyPr>
            <a:normAutofit lnSpcReduction="10000"/>
          </a:bodyPr>
          <a:lstStyle/>
          <a:p>
            <a:pPr marL="0" indent="0">
              <a:buNone/>
            </a:pPr>
            <a:r>
              <a:rPr lang="en-IN" dirty="0"/>
              <a:t>How do we evaluate the accuracy of our model? </a:t>
            </a:r>
          </a:p>
          <a:p>
            <a:endParaRPr lang="en-US" dirty="0"/>
          </a:p>
          <a:p>
            <a:r>
              <a:rPr lang="en-IN" dirty="0"/>
              <a:t>There are various metrics to evaluate the goodness of fit:</a:t>
            </a:r>
          </a:p>
          <a:p>
            <a:pPr lvl="1"/>
            <a:r>
              <a:rPr lang="en-IN" dirty="0"/>
              <a:t>Mean Squared Error (MSE).</a:t>
            </a:r>
          </a:p>
          <a:p>
            <a:pPr lvl="1"/>
            <a:r>
              <a:rPr lang="en-IN" dirty="0"/>
              <a:t>Mean Absolute Error(MAE)</a:t>
            </a:r>
          </a:p>
          <a:p>
            <a:pPr lvl="1"/>
            <a:r>
              <a:rPr lang="en-US" dirty="0"/>
              <a:t>R</a:t>
            </a:r>
            <a:r>
              <a:rPr lang="en-IN" baseline="30000" dirty="0"/>
              <a:t>2 </a:t>
            </a:r>
          </a:p>
          <a:p>
            <a:pPr lvl="1"/>
            <a:endParaRPr lang="en-US" baseline="30000" dirty="0"/>
          </a:p>
          <a:p>
            <a:pPr lvl="1"/>
            <a:endParaRPr lang="en-US" baseline="30000" dirty="0"/>
          </a:p>
          <a:p>
            <a:pPr lvl="1"/>
            <a:endParaRPr lang="en-US" baseline="30000" dirty="0"/>
          </a:p>
          <a:p>
            <a:pPr lvl="1"/>
            <a:endParaRPr lang="en-US" baseline="30000" dirty="0"/>
          </a:p>
          <a:p>
            <a:pPr marL="274320" lvl="1" indent="0">
              <a:buNone/>
            </a:pPr>
            <a:r>
              <a:rPr lang="en-US" baseline="30000" dirty="0"/>
              <a:t>The sum of squared of prediction error divided by the total sum of square which replace the calculated prediction with mean. </a:t>
            </a:r>
            <a:endParaRPr lang="en-IN" baseline="30000" dirty="0"/>
          </a:p>
          <a:p>
            <a:pPr lvl="1"/>
            <a:endParaRPr lang="en-IN" dirty="0"/>
          </a:p>
        </p:txBody>
      </p:sp>
      <p:pic>
        <p:nvPicPr>
          <p:cNvPr id="1026" name="Picture 2" descr="https://miro.medium.com/v2/resize:fit:770/1*2lrhImr9KO5wAS8GrH8hew.png">
            <a:extLst>
              <a:ext uri="{FF2B5EF4-FFF2-40B4-BE49-F238E27FC236}">
                <a16:creationId xmlns:a16="http://schemas.microsoft.com/office/drawing/2014/main" id="{2BD1A642-18F6-47A3-A8EA-F2B8760AA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979" y="3962400"/>
            <a:ext cx="5955818" cy="118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58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B86-95CB-4ACF-8198-037E26841012}"/>
              </a:ext>
            </a:extLst>
          </p:cNvPr>
          <p:cNvSpPr>
            <a:spLocks noGrp="1"/>
          </p:cNvSpPr>
          <p:nvPr>
            <p:ph type="title"/>
          </p:nvPr>
        </p:nvSpPr>
        <p:spPr/>
        <p:txBody>
          <a:bodyPr>
            <a:normAutofit/>
          </a:bodyPr>
          <a:lstStyle/>
          <a:p>
            <a:r>
              <a:rPr lang="en-IN" dirty="0"/>
              <a:t>Polynomial Regression</a:t>
            </a:r>
          </a:p>
        </p:txBody>
      </p:sp>
      <p:sp>
        <p:nvSpPr>
          <p:cNvPr id="3" name="Date Placeholder 2">
            <a:extLst>
              <a:ext uri="{FF2B5EF4-FFF2-40B4-BE49-F238E27FC236}">
                <a16:creationId xmlns:a16="http://schemas.microsoft.com/office/drawing/2014/main" id="{10FA2228-3984-4684-96CA-659C0712E7F1}"/>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27D4BC18-4147-49BF-83FF-66EB97C37D70}"/>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B3F014C8-F4D5-439C-9866-68A7114C82B5}"/>
              </a:ext>
            </a:extLst>
          </p:cNvPr>
          <p:cNvSpPr>
            <a:spLocks noGrp="1"/>
          </p:cNvSpPr>
          <p:nvPr>
            <p:ph type="sldNum" sz="quarter" idx="12"/>
          </p:nvPr>
        </p:nvSpPr>
        <p:spPr/>
        <p:txBody>
          <a:bodyPr/>
          <a:lstStyle/>
          <a:p>
            <a:fld id="{EA7C8D44-3667-46F6-9772-CC52308E2A7F}" type="slidenum">
              <a:rPr kumimoji="0" lang="en-US" smtClean="0"/>
              <a:pPr/>
              <a:t>38</a:t>
            </a:fld>
            <a:endParaRPr kumimoji="0" lang="en-US" dirty="0"/>
          </a:p>
        </p:txBody>
      </p:sp>
      <p:sp>
        <p:nvSpPr>
          <p:cNvPr id="6" name="Content Placeholder 5">
            <a:extLst>
              <a:ext uri="{FF2B5EF4-FFF2-40B4-BE49-F238E27FC236}">
                <a16:creationId xmlns:a16="http://schemas.microsoft.com/office/drawing/2014/main" id="{B6E24315-23E0-48CD-9D23-C658808350B8}"/>
              </a:ext>
            </a:extLst>
          </p:cNvPr>
          <p:cNvSpPr>
            <a:spLocks noGrp="1"/>
          </p:cNvSpPr>
          <p:nvPr>
            <p:ph sz="quarter" idx="1"/>
          </p:nvPr>
        </p:nvSpPr>
        <p:spPr/>
        <p:txBody>
          <a:bodyPr/>
          <a:lstStyle/>
          <a:p>
            <a:r>
              <a:rPr lang="en-US" dirty="0"/>
              <a:t>What if your data is actually more complex than a simple straight line? Surprisingly, you can actually use a </a:t>
            </a:r>
            <a:r>
              <a:rPr lang="en-US" b="1" dirty="0"/>
              <a:t>linear model </a:t>
            </a:r>
            <a:r>
              <a:rPr lang="en-US" dirty="0"/>
              <a:t>to fit </a:t>
            </a:r>
            <a:r>
              <a:rPr lang="en-US" b="1" dirty="0"/>
              <a:t>nonlinear data</a:t>
            </a:r>
            <a:r>
              <a:rPr lang="en-US" dirty="0"/>
              <a:t>. </a:t>
            </a:r>
          </a:p>
          <a:p>
            <a:r>
              <a:rPr lang="en-US" dirty="0"/>
              <a:t>A simple way to do this is to add powers of each feature as new features, then train a linear model on this extended set of features. This technique is called </a:t>
            </a:r>
            <a:r>
              <a:rPr lang="en-US" b="1" i="1" dirty="0"/>
              <a:t>Polynomial Regression</a:t>
            </a:r>
          </a:p>
          <a:p>
            <a:endParaRPr lang="en-US" i="1" dirty="0"/>
          </a:p>
          <a:p>
            <a:endParaRPr lang="en-IN" dirty="0"/>
          </a:p>
        </p:txBody>
      </p:sp>
    </p:spTree>
    <p:extLst>
      <p:ext uri="{BB962C8B-B14F-4D97-AF65-F5344CB8AC3E}">
        <p14:creationId xmlns:p14="http://schemas.microsoft.com/office/powerpoint/2010/main" val="3737556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195C-488C-4687-A35D-A2A276833653}"/>
              </a:ext>
            </a:extLst>
          </p:cNvPr>
          <p:cNvSpPr>
            <a:spLocks noGrp="1"/>
          </p:cNvSpPr>
          <p:nvPr>
            <p:ph type="title"/>
          </p:nvPr>
        </p:nvSpPr>
        <p:spPr/>
        <p:txBody>
          <a:bodyPr>
            <a:normAutofit/>
          </a:bodyPr>
          <a:lstStyle/>
          <a:p>
            <a:r>
              <a:rPr lang="en-IN" dirty="0"/>
              <a:t>Polynomial Regression</a:t>
            </a:r>
          </a:p>
        </p:txBody>
      </p:sp>
      <p:sp>
        <p:nvSpPr>
          <p:cNvPr id="3" name="Date Placeholder 2">
            <a:extLst>
              <a:ext uri="{FF2B5EF4-FFF2-40B4-BE49-F238E27FC236}">
                <a16:creationId xmlns:a16="http://schemas.microsoft.com/office/drawing/2014/main" id="{305EF608-C709-4D3D-83DE-35A8B78D6768}"/>
              </a:ext>
            </a:extLst>
          </p:cNvPr>
          <p:cNvSpPr>
            <a:spLocks noGrp="1"/>
          </p:cNvSpPr>
          <p:nvPr>
            <p:ph type="dt" sz="half" idx="10"/>
          </p:nvPr>
        </p:nvSpPr>
        <p:spPr/>
        <p:txBody>
          <a:bodyPr/>
          <a:lstStyle/>
          <a:p>
            <a:fld id="{985A3F55-4AF7-4729-956E-98A25032DB39}" type="datetime1">
              <a:rPr lang="en-US" smtClean="0"/>
              <a:t>1/9/2025</a:t>
            </a:fld>
            <a:endParaRPr lang="en-US" dirty="0"/>
          </a:p>
        </p:txBody>
      </p:sp>
      <p:sp>
        <p:nvSpPr>
          <p:cNvPr id="4" name="Footer Placeholder 3">
            <a:extLst>
              <a:ext uri="{FF2B5EF4-FFF2-40B4-BE49-F238E27FC236}">
                <a16:creationId xmlns:a16="http://schemas.microsoft.com/office/drawing/2014/main" id="{FB2FCDB7-601A-4037-80B3-510A3F14059A}"/>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2FCF365A-D788-4CA8-9C37-7DD19C2CB19A}"/>
              </a:ext>
            </a:extLst>
          </p:cNvPr>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6" name="Content Placeholder 5">
            <a:extLst>
              <a:ext uri="{FF2B5EF4-FFF2-40B4-BE49-F238E27FC236}">
                <a16:creationId xmlns:a16="http://schemas.microsoft.com/office/drawing/2014/main" id="{59FD46BB-1DA7-42EB-AC23-8D8979AEF04B}"/>
              </a:ext>
            </a:extLst>
          </p:cNvPr>
          <p:cNvSpPr>
            <a:spLocks noGrp="1"/>
          </p:cNvSpPr>
          <p:nvPr>
            <p:ph sz="quarter" idx="1"/>
          </p:nvPr>
        </p:nvSpPr>
        <p:spPr>
          <a:xfrm>
            <a:off x="332232" y="1519090"/>
            <a:ext cx="8503920" cy="4572000"/>
          </a:xfrm>
        </p:spPr>
        <p:txBody>
          <a:bodyPr/>
          <a:lstStyle/>
          <a:p>
            <a:endParaRPr lang="en-US" dirty="0"/>
          </a:p>
          <a:p>
            <a:r>
              <a:rPr lang="en-US" dirty="0"/>
              <a:t>Polynomial Regression is a regression algorithm that </a:t>
            </a:r>
            <a:r>
              <a:rPr lang="en-US" b="1" dirty="0"/>
              <a:t>models</a:t>
            </a:r>
            <a:r>
              <a:rPr lang="en-US" dirty="0"/>
              <a:t> the relationship between a dependent(y) and independent variable(x) as </a:t>
            </a:r>
            <a:r>
              <a:rPr lang="en-US" b="1" dirty="0"/>
              <a:t>nth degree polynomial</a:t>
            </a:r>
            <a:r>
              <a:rPr lang="en-US" dirty="0"/>
              <a:t>. The Polynomial Regression equation is given below:</a:t>
            </a:r>
          </a:p>
          <a:p>
            <a:endParaRPr lang="en-IN" dirty="0"/>
          </a:p>
        </p:txBody>
      </p:sp>
      <p:sp>
        <p:nvSpPr>
          <p:cNvPr id="9" name="Rectangle 3">
            <a:extLst>
              <a:ext uri="{FF2B5EF4-FFF2-40B4-BE49-F238E27FC236}">
                <a16:creationId xmlns:a16="http://schemas.microsoft.com/office/drawing/2014/main" id="{1A83DD47-D399-4221-B7D7-896D6B789751}"/>
              </a:ext>
            </a:extLst>
          </p:cNvPr>
          <p:cNvSpPr>
            <a:spLocks noChangeArrowheads="1"/>
          </p:cNvSpPr>
          <p:nvPr/>
        </p:nvSpPr>
        <p:spPr bwMode="auto">
          <a:xfrm>
            <a:off x="990600" y="4314136"/>
            <a:ext cx="6553200" cy="52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Arial Unicode MS"/>
              </a:rPr>
              <a:t>y= b</a:t>
            </a:r>
            <a:r>
              <a:rPr kumimoji="0" lang="en-US" altLang="en-US" sz="2800" b="1" i="0" u="none" strike="noStrike" cap="none" normalizeH="0" baseline="-30000" dirty="0">
                <a:ln>
                  <a:noFill/>
                </a:ln>
                <a:solidFill>
                  <a:srgbClr val="333333"/>
                </a:solidFill>
                <a:effectLst/>
                <a:latin typeface="Arial Unicode MS"/>
              </a:rPr>
              <a:t>0</a:t>
            </a:r>
            <a:r>
              <a:rPr kumimoji="0" lang="en-US" altLang="en-US" sz="2800" b="1" i="0" u="none" strike="noStrike" cap="none" normalizeH="0" baseline="0" dirty="0">
                <a:ln>
                  <a:noFill/>
                </a:ln>
                <a:solidFill>
                  <a:srgbClr val="333333"/>
                </a:solidFill>
                <a:effectLst/>
                <a:latin typeface="Arial Unicode MS"/>
              </a:rPr>
              <a:t>+b</a:t>
            </a:r>
            <a:r>
              <a:rPr kumimoji="0" lang="en-US" altLang="en-US" sz="2800" b="1" i="0" u="none" strike="noStrike" cap="none" normalizeH="0" baseline="-30000" dirty="0">
                <a:ln>
                  <a:noFill/>
                </a:ln>
                <a:solidFill>
                  <a:srgbClr val="333333"/>
                </a:solidFill>
                <a:effectLst/>
                <a:latin typeface="Arial Unicode MS"/>
              </a:rPr>
              <a:t>1</a:t>
            </a:r>
            <a:r>
              <a:rPr kumimoji="0" lang="en-US" altLang="en-US" sz="2800" b="1" i="0" u="none" strike="noStrike" cap="none" normalizeH="0" baseline="0" dirty="0">
                <a:ln>
                  <a:noFill/>
                </a:ln>
                <a:solidFill>
                  <a:srgbClr val="333333"/>
                </a:solidFill>
                <a:effectLst/>
                <a:latin typeface="Arial Unicode MS"/>
              </a:rPr>
              <a:t>x</a:t>
            </a:r>
            <a:r>
              <a:rPr kumimoji="0" lang="en-US" altLang="en-US" sz="2800" b="1" i="0" u="none" strike="noStrike" cap="none" normalizeH="0" baseline="-30000" dirty="0">
                <a:ln>
                  <a:noFill/>
                </a:ln>
                <a:solidFill>
                  <a:srgbClr val="333333"/>
                </a:solidFill>
                <a:effectLst/>
                <a:latin typeface="Arial Unicode MS"/>
              </a:rPr>
              <a:t>1</a:t>
            </a:r>
            <a:r>
              <a:rPr kumimoji="0" lang="en-US" altLang="en-US" sz="2800" b="1" i="0" u="none" strike="noStrike" cap="none" normalizeH="0" baseline="0" dirty="0">
                <a:ln>
                  <a:noFill/>
                </a:ln>
                <a:solidFill>
                  <a:srgbClr val="333333"/>
                </a:solidFill>
                <a:effectLst/>
                <a:latin typeface="Arial Unicode MS"/>
              </a:rPr>
              <a:t>+ b</a:t>
            </a:r>
            <a:r>
              <a:rPr kumimoji="0" lang="en-US" altLang="en-US" sz="2800" b="1" i="0" u="none" strike="noStrike" cap="none" normalizeH="0" baseline="-30000" dirty="0">
                <a:ln>
                  <a:noFill/>
                </a:ln>
                <a:solidFill>
                  <a:srgbClr val="333333"/>
                </a:solidFill>
                <a:effectLst/>
                <a:latin typeface="Arial Unicode MS"/>
              </a:rPr>
              <a:t>2</a:t>
            </a:r>
            <a:r>
              <a:rPr kumimoji="0" lang="en-US" altLang="en-US" sz="2800" b="1" i="0" u="none" strike="noStrike" cap="none" normalizeH="0" baseline="0" dirty="0">
                <a:ln>
                  <a:noFill/>
                </a:ln>
                <a:solidFill>
                  <a:srgbClr val="333333"/>
                </a:solidFill>
                <a:effectLst/>
                <a:latin typeface="Arial Unicode MS"/>
              </a:rPr>
              <a:t>x</a:t>
            </a:r>
            <a:r>
              <a:rPr kumimoji="0" lang="en-US" altLang="en-US" sz="2800" b="1" i="0" u="none" strike="noStrike" cap="none" normalizeH="0" baseline="-30000" dirty="0">
                <a:ln>
                  <a:noFill/>
                </a:ln>
                <a:solidFill>
                  <a:srgbClr val="333333"/>
                </a:solidFill>
                <a:effectLst/>
                <a:latin typeface="Arial Unicode MS"/>
              </a:rPr>
              <a:t>1</a:t>
            </a:r>
            <a:r>
              <a:rPr kumimoji="0" lang="en-US" altLang="en-US" sz="2800" b="1" i="0" u="none" strike="noStrike" cap="none" normalizeH="0" baseline="30000" dirty="0">
                <a:ln>
                  <a:noFill/>
                </a:ln>
                <a:solidFill>
                  <a:srgbClr val="333333"/>
                </a:solidFill>
                <a:effectLst/>
                <a:latin typeface="Arial Unicode MS"/>
              </a:rPr>
              <a:t>2</a:t>
            </a:r>
            <a:r>
              <a:rPr kumimoji="0" lang="en-US" altLang="en-US" sz="2800" b="1" i="0" u="none" strike="noStrike" cap="none" normalizeH="0" baseline="0" dirty="0">
                <a:ln>
                  <a:noFill/>
                </a:ln>
                <a:solidFill>
                  <a:srgbClr val="333333"/>
                </a:solidFill>
                <a:effectLst/>
                <a:latin typeface="Arial Unicode MS"/>
              </a:rPr>
              <a:t>+ b</a:t>
            </a:r>
            <a:r>
              <a:rPr kumimoji="0" lang="en-US" altLang="en-US" sz="2800" b="1" i="0" u="none" strike="noStrike" cap="none" normalizeH="0" baseline="-30000" dirty="0">
                <a:ln>
                  <a:noFill/>
                </a:ln>
                <a:solidFill>
                  <a:srgbClr val="333333"/>
                </a:solidFill>
                <a:effectLst/>
                <a:latin typeface="Arial Unicode MS"/>
              </a:rPr>
              <a:t>2</a:t>
            </a:r>
            <a:r>
              <a:rPr kumimoji="0" lang="en-US" altLang="en-US" sz="2800" b="1" i="0" u="none" strike="noStrike" cap="none" normalizeH="0" baseline="0" dirty="0">
                <a:ln>
                  <a:noFill/>
                </a:ln>
                <a:solidFill>
                  <a:srgbClr val="333333"/>
                </a:solidFill>
                <a:effectLst/>
                <a:latin typeface="Arial Unicode MS"/>
              </a:rPr>
              <a:t>x</a:t>
            </a:r>
            <a:r>
              <a:rPr kumimoji="0" lang="en-US" altLang="en-US" sz="2800" b="1" i="0" u="none" strike="noStrike" cap="none" normalizeH="0" baseline="-30000" dirty="0">
                <a:ln>
                  <a:noFill/>
                </a:ln>
                <a:solidFill>
                  <a:srgbClr val="333333"/>
                </a:solidFill>
                <a:effectLst/>
                <a:latin typeface="Arial Unicode MS"/>
              </a:rPr>
              <a:t>1</a:t>
            </a:r>
            <a:r>
              <a:rPr kumimoji="0" lang="en-US" altLang="en-US" sz="2800" b="1" i="0" u="none" strike="noStrike" cap="none" normalizeH="0" baseline="30000" dirty="0">
                <a:ln>
                  <a:noFill/>
                </a:ln>
                <a:solidFill>
                  <a:srgbClr val="333333"/>
                </a:solidFill>
                <a:effectLst/>
                <a:latin typeface="Arial Unicode MS"/>
              </a:rPr>
              <a:t>3</a:t>
            </a:r>
            <a:r>
              <a:rPr kumimoji="0" lang="en-US" altLang="en-US" sz="2800" b="1" i="0" u="none" strike="noStrike" cap="none" normalizeH="0" baseline="0" dirty="0">
                <a:ln>
                  <a:noFill/>
                </a:ln>
                <a:solidFill>
                  <a:srgbClr val="333333"/>
                </a:solidFill>
                <a:effectLst/>
                <a:latin typeface="Arial Unicode MS"/>
              </a:rPr>
              <a:t>+...... b</a:t>
            </a:r>
            <a:r>
              <a:rPr kumimoji="0" lang="en-US" altLang="en-US" sz="2800" b="1" i="0" u="none" strike="noStrike" cap="none" normalizeH="0" baseline="-30000" dirty="0">
                <a:ln>
                  <a:noFill/>
                </a:ln>
                <a:solidFill>
                  <a:srgbClr val="333333"/>
                </a:solidFill>
                <a:effectLst/>
                <a:latin typeface="Arial Unicode MS"/>
              </a:rPr>
              <a:t>n</a:t>
            </a:r>
            <a:r>
              <a:rPr kumimoji="0" lang="en-US" altLang="en-US" sz="2800" b="1" i="0" u="none" strike="noStrike" cap="none" normalizeH="0" baseline="0" dirty="0">
                <a:ln>
                  <a:noFill/>
                </a:ln>
                <a:solidFill>
                  <a:srgbClr val="333333"/>
                </a:solidFill>
                <a:effectLst/>
                <a:latin typeface="Arial Unicode MS"/>
              </a:rPr>
              <a:t>x</a:t>
            </a:r>
            <a:r>
              <a:rPr kumimoji="0" lang="en-US" altLang="en-US" sz="2800" b="1" i="0" u="none" strike="noStrike" cap="none" normalizeH="0" baseline="-30000" dirty="0">
                <a:ln>
                  <a:noFill/>
                </a:ln>
                <a:solidFill>
                  <a:srgbClr val="333333"/>
                </a:solidFill>
                <a:effectLst/>
                <a:latin typeface="Arial Unicode MS"/>
              </a:rPr>
              <a:t>1</a:t>
            </a:r>
            <a:r>
              <a:rPr kumimoji="0" lang="en-US" altLang="en-US" sz="2800" b="1" i="0" u="none" strike="noStrike" cap="none" normalizeH="0" baseline="30000" dirty="0">
                <a:ln>
                  <a:noFill/>
                </a:ln>
                <a:solidFill>
                  <a:srgbClr val="333333"/>
                </a:solidFill>
                <a:effectLst/>
                <a:latin typeface="Arial Unicode MS"/>
              </a:rPr>
              <a:t>n</a:t>
            </a:r>
            <a:r>
              <a:rPr kumimoji="0" lang="en-US" altLang="en-US" sz="2800" b="1" i="0" u="none" strike="noStrike" cap="none" normalizeH="0" baseline="0" dirty="0">
                <a:ln>
                  <a:noFill/>
                </a:ln>
                <a:solidFill>
                  <a:schemeClr val="tx1"/>
                </a:solidFill>
                <a:effectLst/>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3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04800" y="1371600"/>
            <a:ext cx="8686799"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a:p>
            <a:pPr lvl="1"/>
            <a:r>
              <a:rPr lang="en-US" altLang="ar-JO" sz="2800" dirty="0"/>
              <a:t>Linear regression is a way to identify a relationship between two or more variables and use these relationships to predict values of one variable for given value(s) of other variable(s).</a:t>
            </a:r>
          </a:p>
          <a:p>
            <a:pPr lvl="1"/>
            <a:r>
              <a:rPr lang="en-US" altLang="ar-JO" sz="2800" dirty="0"/>
              <a:t>Regression captures the correlation between variables observed in a data set</a:t>
            </a:r>
          </a:p>
          <a:p>
            <a:pPr lvl="1"/>
            <a:r>
              <a:rPr lang="en-US" altLang="ar-JO" sz="2800" dirty="0"/>
              <a:t>Linear regression assume the relationship between variables can be modelled through linear equation or an equation of line</a:t>
            </a:r>
          </a:p>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4D12903-2938-4336-B8EE-D1DDE87B7B9D}" type="datetime1">
              <a:rPr lang="en-US" altLang="en-US" smtClean="0"/>
              <a:t>1/9/2025</a:t>
            </a:fld>
            <a:endParaRPr lang="en-US" altLang="en-US" dirty="0"/>
          </a:p>
        </p:txBody>
      </p:sp>
      <p:sp>
        <p:nvSpPr>
          <p:cNvPr id="6" name="Footer Placeholder 3"/>
          <p:cNvSpPr>
            <a:spLocks noGrp="1"/>
          </p:cNvSpPr>
          <p:nvPr>
            <p:ph type="ftr" sz="quarter" idx="11"/>
          </p:nvPr>
        </p:nvSpPr>
        <p:spPr>
          <a:xfrm>
            <a:off x="304800" y="6410848"/>
            <a:ext cx="5257800" cy="365760"/>
          </a:xfrm>
        </p:spPr>
        <p:txBody>
          <a:bodyPr/>
          <a:lstStyle/>
          <a:p>
            <a:r>
              <a:rPr lang="en-US"/>
              <a:t>Linear Regression</a:t>
            </a:r>
            <a:endParaRPr lang="en-US" dirty="0"/>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3" name="Rectangle 2">
            <a:extLst>
              <a:ext uri="{FF2B5EF4-FFF2-40B4-BE49-F238E27FC236}">
                <a16:creationId xmlns:a16="http://schemas.microsoft.com/office/drawing/2014/main" id="{E1A2430C-43F7-484F-9C68-030FA0B70D4D}"/>
              </a:ext>
            </a:extLst>
          </p:cNvPr>
          <p:cNvSpPr/>
          <p:nvPr/>
        </p:nvSpPr>
        <p:spPr>
          <a:xfrm>
            <a:off x="2636696" y="375220"/>
            <a:ext cx="3449983" cy="584775"/>
          </a:xfrm>
          <a:prstGeom prst="rect">
            <a:avLst/>
          </a:prstGeom>
        </p:spPr>
        <p:txBody>
          <a:bodyPr wrap="none">
            <a:spAutoFit/>
          </a:bodyPr>
          <a:lstStyle/>
          <a:p>
            <a:r>
              <a:rPr lang="en-US" altLang="ar-JO" sz="3200" dirty="0"/>
              <a:t>Linear regression </a:t>
            </a:r>
            <a:endParaRPr lang="en-IN" sz="3200" dirty="0"/>
          </a:p>
        </p:txBody>
      </p:sp>
    </p:spTree>
    <p:extLst>
      <p:ext uri="{BB962C8B-B14F-4D97-AF65-F5344CB8AC3E}">
        <p14:creationId xmlns:p14="http://schemas.microsoft.com/office/powerpoint/2010/main" val="719086435"/>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933C-A94E-4357-B7C9-6C19A8F2A808}"/>
              </a:ext>
            </a:extLst>
          </p:cNvPr>
          <p:cNvSpPr>
            <a:spLocks noGrp="1"/>
          </p:cNvSpPr>
          <p:nvPr>
            <p:ph type="title"/>
          </p:nvPr>
        </p:nvSpPr>
        <p:spPr/>
        <p:txBody>
          <a:bodyPr/>
          <a:lstStyle/>
          <a:p>
            <a:r>
              <a:rPr lang="en-IN" dirty="0"/>
              <a:t>Polynomial Regression</a:t>
            </a:r>
          </a:p>
        </p:txBody>
      </p:sp>
      <p:sp>
        <p:nvSpPr>
          <p:cNvPr id="3" name="Date Placeholder 2">
            <a:extLst>
              <a:ext uri="{FF2B5EF4-FFF2-40B4-BE49-F238E27FC236}">
                <a16:creationId xmlns:a16="http://schemas.microsoft.com/office/drawing/2014/main" id="{45B8E5F1-90E2-4BD0-A4C2-20A2B01CFB82}"/>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6A2E6B38-2222-486B-A518-8046A67AFCE0}"/>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F7F55733-4677-4AAB-A2AC-47D81D0E6900}"/>
              </a:ext>
            </a:extLst>
          </p:cNvPr>
          <p:cNvSpPr>
            <a:spLocks noGrp="1"/>
          </p:cNvSpPr>
          <p:nvPr>
            <p:ph type="sldNum" sz="quarter" idx="12"/>
          </p:nvPr>
        </p:nvSpPr>
        <p:spPr/>
        <p:txBody>
          <a:bodyPr/>
          <a:lstStyle/>
          <a:p>
            <a:fld id="{EA7C8D44-3667-46F6-9772-CC52308E2A7F}" type="slidenum">
              <a:rPr kumimoji="0" lang="en-US" smtClean="0"/>
              <a:pPr/>
              <a:t>40</a:t>
            </a:fld>
            <a:endParaRPr kumimoji="0" lang="en-US" dirty="0"/>
          </a:p>
        </p:txBody>
      </p:sp>
      <p:pic>
        <p:nvPicPr>
          <p:cNvPr id="7" name="Content Placeholder 6">
            <a:extLst>
              <a:ext uri="{FF2B5EF4-FFF2-40B4-BE49-F238E27FC236}">
                <a16:creationId xmlns:a16="http://schemas.microsoft.com/office/drawing/2014/main" id="{AFEB0D3E-7C21-4C2E-B935-E5BE756E445F}"/>
              </a:ext>
            </a:extLst>
          </p:cNvPr>
          <p:cNvPicPr>
            <a:picLocks noGrp="1" noChangeAspect="1"/>
          </p:cNvPicPr>
          <p:nvPr>
            <p:ph sz="quarter" idx="1"/>
          </p:nvPr>
        </p:nvPicPr>
        <p:blipFill>
          <a:blip r:embed="rId2"/>
          <a:stretch>
            <a:fillRect/>
          </a:stretch>
        </p:blipFill>
        <p:spPr>
          <a:xfrm>
            <a:off x="964590" y="1527175"/>
            <a:ext cx="7178308" cy="4572000"/>
          </a:xfrm>
          <a:prstGeom prst="rect">
            <a:avLst/>
          </a:prstGeom>
        </p:spPr>
      </p:pic>
    </p:spTree>
    <p:extLst>
      <p:ext uri="{BB962C8B-B14F-4D97-AF65-F5344CB8AC3E}">
        <p14:creationId xmlns:p14="http://schemas.microsoft.com/office/powerpoint/2010/main" val="1048848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9BA4-68B1-411E-8410-FEA855F2D5A6}"/>
              </a:ext>
            </a:extLst>
          </p:cNvPr>
          <p:cNvSpPr>
            <a:spLocks noGrp="1"/>
          </p:cNvSpPr>
          <p:nvPr>
            <p:ph type="title"/>
          </p:nvPr>
        </p:nvSpPr>
        <p:spPr/>
        <p:txBody>
          <a:bodyPr/>
          <a:lstStyle/>
          <a:p>
            <a:r>
              <a:rPr lang="en-IN" dirty="0"/>
              <a:t>Polynomial regression degree 3</a:t>
            </a:r>
          </a:p>
        </p:txBody>
      </p:sp>
      <p:sp>
        <p:nvSpPr>
          <p:cNvPr id="3" name="Date Placeholder 2">
            <a:extLst>
              <a:ext uri="{FF2B5EF4-FFF2-40B4-BE49-F238E27FC236}">
                <a16:creationId xmlns:a16="http://schemas.microsoft.com/office/drawing/2014/main" id="{0C902EEE-2C17-43EB-BF19-D82F8175ED44}"/>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2A3D9B19-0761-47A9-8C53-51BDA46C4BDA}"/>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7F8E5C1B-4484-4722-AD2B-434754B9C3C8}"/>
              </a:ext>
            </a:extLst>
          </p:cNvPr>
          <p:cNvSpPr>
            <a:spLocks noGrp="1"/>
          </p:cNvSpPr>
          <p:nvPr>
            <p:ph type="sldNum" sz="quarter" idx="12"/>
          </p:nvPr>
        </p:nvSpPr>
        <p:spPr/>
        <p:txBody>
          <a:bodyPr/>
          <a:lstStyle/>
          <a:p>
            <a:fld id="{EA7C8D44-3667-46F6-9772-CC52308E2A7F}" type="slidenum">
              <a:rPr kumimoji="0" lang="en-US" smtClean="0"/>
              <a:pPr/>
              <a:t>41</a:t>
            </a:fld>
            <a:endParaRPr kumimoji="0" lang="en-US" dirty="0"/>
          </a:p>
        </p:txBody>
      </p:sp>
      <p:pic>
        <p:nvPicPr>
          <p:cNvPr id="7" name="Content Placeholder 6">
            <a:extLst>
              <a:ext uri="{FF2B5EF4-FFF2-40B4-BE49-F238E27FC236}">
                <a16:creationId xmlns:a16="http://schemas.microsoft.com/office/drawing/2014/main" id="{C445D070-FD53-4B47-97FA-20366BFF16AB}"/>
              </a:ext>
            </a:extLst>
          </p:cNvPr>
          <p:cNvPicPr>
            <a:picLocks noGrp="1" noChangeAspect="1"/>
          </p:cNvPicPr>
          <p:nvPr>
            <p:ph sz="quarter" idx="1"/>
          </p:nvPr>
        </p:nvPicPr>
        <p:blipFill>
          <a:blip r:embed="rId2"/>
          <a:stretch>
            <a:fillRect/>
          </a:stretch>
        </p:blipFill>
        <p:spPr>
          <a:xfrm>
            <a:off x="669471" y="1905000"/>
            <a:ext cx="7627163" cy="3276600"/>
          </a:xfrm>
          <a:prstGeom prst="rect">
            <a:avLst/>
          </a:prstGeom>
        </p:spPr>
      </p:pic>
    </p:spTree>
    <p:extLst>
      <p:ext uri="{BB962C8B-B14F-4D97-AF65-F5344CB8AC3E}">
        <p14:creationId xmlns:p14="http://schemas.microsoft.com/office/powerpoint/2010/main" val="692944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5635-9BC0-4958-B86E-E7DBEA157B00}"/>
              </a:ext>
            </a:extLst>
          </p:cNvPr>
          <p:cNvSpPr>
            <a:spLocks noGrp="1"/>
          </p:cNvSpPr>
          <p:nvPr>
            <p:ph type="title"/>
          </p:nvPr>
        </p:nvSpPr>
        <p:spPr/>
        <p:txBody>
          <a:bodyPr/>
          <a:lstStyle/>
          <a:p>
            <a:r>
              <a:rPr lang="en-IN" dirty="0"/>
              <a:t>Polynomial regression degree 14</a:t>
            </a:r>
          </a:p>
        </p:txBody>
      </p:sp>
      <p:sp>
        <p:nvSpPr>
          <p:cNvPr id="3" name="Date Placeholder 2">
            <a:extLst>
              <a:ext uri="{FF2B5EF4-FFF2-40B4-BE49-F238E27FC236}">
                <a16:creationId xmlns:a16="http://schemas.microsoft.com/office/drawing/2014/main" id="{8DEFA9B3-D692-454C-A555-1F20C60ED2A5}"/>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947E2025-BAC0-4E99-93FC-692B88D15385}"/>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6E9BD01E-2744-40EA-9B16-CD2FCE2BB2CC}"/>
              </a:ext>
            </a:extLst>
          </p:cNvPr>
          <p:cNvSpPr>
            <a:spLocks noGrp="1"/>
          </p:cNvSpPr>
          <p:nvPr>
            <p:ph type="sldNum" sz="quarter" idx="12"/>
          </p:nvPr>
        </p:nvSpPr>
        <p:spPr/>
        <p:txBody>
          <a:bodyPr/>
          <a:lstStyle/>
          <a:p>
            <a:fld id="{EA7C8D44-3667-46F6-9772-CC52308E2A7F}" type="slidenum">
              <a:rPr kumimoji="0" lang="en-US" smtClean="0"/>
              <a:pPr/>
              <a:t>42</a:t>
            </a:fld>
            <a:endParaRPr kumimoji="0" lang="en-US" dirty="0"/>
          </a:p>
        </p:txBody>
      </p:sp>
      <p:pic>
        <p:nvPicPr>
          <p:cNvPr id="8" name="Content Placeholder 7">
            <a:extLst>
              <a:ext uri="{FF2B5EF4-FFF2-40B4-BE49-F238E27FC236}">
                <a16:creationId xmlns:a16="http://schemas.microsoft.com/office/drawing/2014/main" id="{A34C27D0-6764-405B-B17A-C86770A30806}"/>
              </a:ext>
            </a:extLst>
          </p:cNvPr>
          <p:cNvPicPr>
            <a:picLocks noGrp="1" noChangeAspect="1"/>
          </p:cNvPicPr>
          <p:nvPr>
            <p:ph sz="quarter" idx="1"/>
          </p:nvPr>
        </p:nvPicPr>
        <p:blipFill>
          <a:blip r:embed="rId2"/>
          <a:stretch>
            <a:fillRect/>
          </a:stretch>
        </p:blipFill>
        <p:spPr>
          <a:xfrm>
            <a:off x="970788" y="1586007"/>
            <a:ext cx="6342888" cy="3685985"/>
          </a:xfrm>
          <a:prstGeom prst="rect">
            <a:avLst/>
          </a:prstGeom>
        </p:spPr>
      </p:pic>
      <p:sp>
        <p:nvSpPr>
          <p:cNvPr id="9" name="Rectangle 8">
            <a:extLst>
              <a:ext uri="{FF2B5EF4-FFF2-40B4-BE49-F238E27FC236}">
                <a16:creationId xmlns:a16="http://schemas.microsoft.com/office/drawing/2014/main" id="{63BA65F5-2FAF-4C14-B423-71E16D2B6D4F}"/>
              </a:ext>
            </a:extLst>
          </p:cNvPr>
          <p:cNvSpPr/>
          <p:nvPr/>
        </p:nvSpPr>
        <p:spPr>
          <a:xfrm>
            <a:off x="533400" y="5508462"/>
            <a:ext cx="7848600" cy="646331"/>
          </a:xfrm>
          <a:prstGeom prst="rect">
            <a:avLst/>
          </a:prstGeom>
        </p:spPr>
        <p:txBody>
          <a:bodyPr wrap="square">
            <a:spAutoFit/>
          </a:bodyPr>
          <a:lstStyle/>
          <a:p>
            <a:r>
              <a:rPr lang="en-IN" dirty="0"/>
              <a:t>The regression line will curve further if we increase the polynomial degree, the regression line will be overfitting into all the original values of X.</a:t>
            </a:r>
          </a:p>
        </p:txBody>
      </p:sp>
    </p:spTree>
    <p:extLst>
      <p:ext uri="{BB962C8B-B14F-4D97-AF65-F5344CB8AC3E}">
        <p14:creationId xmlns:p14="http://schemas.microsoft.com/office/powerpoint/2010/main" val="4197281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6C9D6F-4D3B-4B6E-8BD6-5E66B000FF76}"/>
              </a:ext>
            </a:extLst>
          </p:cNvPr>
          <p:cNvSpPr>
            <a:spLocks noGrp="1"/>
          </p:cNvSpPr>
          <p:nvPr>
            <p:ph type="dt" sz="half" idx="10"/>
          </p:nvPr>
        </p:nvSpPr>
        <p:spPr/>
        <p:txBody>
          <a:bodyPr/>
          <a:lstStyle/>
          <a:p>
            <a:fld id="{62B03DAE-4514-4320-BB7D-11A1B201D310}" type="datetime1">
              <a:rPr lang="en-US" smtClean="0"/>
              <a:t>1/9/2025</a:t>
            </a:fld>
            <a:endParaRPr lang="en-US" dirty="0"/>
          </a:p>
        </p:txBody>
      </p:sp>
      <p:sp>
        <p:nvSpPr>
          <p:cNvPr id="4" name="Footer Placeholder 3">
            <a:extLst>
              <a:ext uri="{FF2B5EF4-FFF2-40B4-BE49-F238E27FC236}">
                <a16:creationId xmlns:a16="http://schemas.microsoft.com/office/drawing/2014/main" id="{7F407C17-BB2D-440C-ACF5-3631E708CEEC}"/>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EAEAA05E-6767-462B-BE1D-A9A255E1EBE7}"/>
              </a:ext>
            </a:extLst>
          </p:cNvPr>
          <p:cNvSpPr>
            <a:spLocks noGrp="1"/>
          </p:cNvSpPr>
          <p:nvPr>
            <p:ph type="sldNum" sz="quarter" idx="12"/>
          </p:nvPr>
        </p:nvSpPr>
        <p:spPr/>
        <p:txBody>
          <a:bodyPr/>
          <a:lstStyle/>
          <a:p>
            <a:fld id="{EA7C8D44-3667-46F6-9772-CC52308E2A7F}" type="slidenum">
              <a:rPr kumimoji="0" lang="en-US" smtClean="0"/>
              <a:pPr/>
              <a:t>43</a:t>
            </a:fld>
            <a:endParaRPr kumimoji="0" lang="en-US" dirty="0"/>
          </a:p>
        </p:txBody>
      </p:sp>
      <p:pic>
        <p:nvPicPr>
          <p:cNvPr id="8194" name="Picture 2" descr="ML Polynomial Regression">
            <a:extLst>
              <a:ext uri="{FF2B5EF4-FFF2-40B4-BE49-F238E27FC236}">
                <a16:creationId xmlns:a16="http://schemas.microsoft.com/office/drawing/2014/main" id="{B84D0E14-8733-4ED2-9068-526F1915148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96244" y="2384425"/>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059D969-B823-4E81-8EB9-885592EE9C2E}"/>
              </a:ext>
            </a:extLst>
          </p:cNvPr>
          <p:cNvSpPr>
            <a:spLocks noGrp="1"/>
          </p:cNvSpPr>
          <p:nvPr>
            <p:ph type="title"/>
          </p:nvPr>
        </p:nvSpPr>
        <p:spPr>
          <a:xfrm>
            <a:off x="301625" y="228600"/>
            <a:ext cx="8534400" cy="758825"/>
          </a:xfrm>
        </p:spPr>
        <p:txBody>
          <a:bodyPr>
            <a:normAutofit/>
          </a:bodyPr>
          <a:lstStyle/>
          <a:p>
            <a:r>
              <a:rPr lang="en-IN" dirty="0"/>
              <a:t>Polynomial Regression</a:t>
            </a:r>
          </a:p>
        </p:txBody>
      </p:sp>
    </p:spTree>
    <p:extLst>
      <p:ext uri="{BB962C8B-B14F-4D97-AF65-F5344CB8AC3E}">
        <p14:creationId xmlns:p14="http://schemas.microsoft.com/office/powerpoint/2010/main" val="1566768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535D-775A-47C8-9B3D-F5F8BCFC7E55}"/>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5D25F9C6-E364-434F-BF2F-2EC532F7A48D}"/>
              </a:ext>
            </a:extLst>
          </p:cNvPr>
          <p:cNvSpPr>
            <a:spLocks noGrp="1"/>
          </p:cNvSpPr>
          <p:nvPr>
            <p:ph type="dt" sz="half" idx="10"/>
          </p:nvPr>
        </p:nvSpPr>
        <p:spPr/>
        <p:txBody>
          <a:bodyPr/>
          <a:lstStyle/>
          <a:p>
            <a:fld id="{9A907D1D-2A26-484A-88BA-820D7B4637E1}" type="datetime1">
              <a:rPr lang="en-US" smtClean="0"/>
              <a:t>1/9/2025</a:t>
            </a:fld>
            <a:endParaRPr lang="en-US" dirty="0"/>
          </a:p>
        </p:txBody>
      </p:sp>
      <p:sp>
        <p:nvSpPr>
          <p:cNvPr id="4" name="Footer Placeholder 3">
            <a:extLst>
              <a:ext uri="{FF2B5EF4-FFF2-40B4-BE49-F238E27FC236}">
                <a16:creationId xmlns:a16="http://schemas.microsoft.com/office/drawing/2014/main" id="{84C5D1EA-2FE6-47EC-8757-2F661D37AE21}"/>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791B18F9-3A64-44EA-9439-D8950A2E095F}"/>
              </a:ext>
            </a:extLst>
          </p:cNvPr>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6" name="Content Placeholder 5">
            <a:extLst>
              <a:ext uri="{FF2B5EF4-FFF2-40B4-BE49-F238E27FC236}">
                <a16:creationId xmlns:a16="http://schemas.microsoft.com/office/drawing/2014/main" id="{316B588C-14EF-4D82-A603-E64322D79ED0}"/>
              </a:ext>
            </a:extLst>
          </p:cNvPr>
          <p:cNvSpPr>
            <a:spLocks noGrp="1"/>
          </p:cNvSpPr>
          <p:nvPr>
            <p:ph sz="quarter" idx="1"/>
          </p:nvPr>
        </p:nvSpPr>
        <p:spPr>
          <a:xfrm>
            <a:off x="152400" y="1527048"/>
            <a:ext cx="8763000" cy="4572000"/>
          </a:xfrm>
        </p:spPr>
        <p:txBody>
          <a:bodyPr/>
          <a:lstStyle/>
          <a:p>
            <a:r>
              <a:rPr lang="en-IN" dirty="0"/>
              <a:t>Equation of the Polynomial Regression Model:</a:t>
            </a:r>
          </a:p>
          <a:p>
            <a:r>
              <a:rPr lang="en-IN" sz="2400" dirty="0"/>
              <a:t>Simple Linear Regression equation:   </a:t>
            </a:r>
            <a:r>
              <a:rPr lang="en-IN" sz="2400" b="1" dirty="0"/>
              <a:t>                                                                                        y = b</a:t>
            </a:r>
            <a:r>
              <a:rPr lang="en-IN" sz="2400" b="1" baseline="-25000" dirty="0"/>
              <a:t>0</a:t>
            </a:r>
            <a:r>
              <a:rPr lang="en-IN" sz="2400" b="1" dirty="0"/>
              <a:t>+b</a:t>
            </a:r>
            <a:r>
              <a:rPr lang="en-IN" sz="2400" b="1" baseline="-25000" dirty="0"/>
              <a:t>1</a:t>
            </a:r>
            <a:r>
              <a:rPr lang="en-IN" sz="2400" b="1" dirty="0"/>
              <a:t>x         .........(a)</a:t>
            </a:r>
            <a:endParaRPr lang="en-IN" sz="2400" dirty="0"/>
          </a:p>
          <a:p>
            <a:r>
              <a:rPr lang="en-IN" sz="2400" dirty="0"/>
              <a:t>Multiple Linear Regression equation  </a:t>
            </a:r>
            <a:r>
              <a:rPr lang="en-IN" sz="2400" b="1" dirty="0"/>
              <a:t>                                                                                                      y= b</a:t>
            </a:r>
            <a:r>
              <a:rPr lang="en-IN" sz="2400" b="1" baseline="-25000" dirty="0"/>
              <a:t>0</a:t>
            </a:r>
            <a:r>
              <a:rPr lang="en-IN" sz="2400" b="1" dirty="0"/>
              <a:t>+b</a:t>
            </a:r>
            <a:r>
              <a:rPr lang="en-IN" sz="2400" b="1" baseline="-25000" dirty="0"/>
              <a:t>1</a:t>
            </a:r>
            <a:r>
              <a:rPr lang="en-IN" sz="2400" b="1" dirty="0"/>
              <a:t>x+ b</a:t>
            </a:r>
            <a:r>
              <a:rPr lang="en-IN" sz="2400" b="1" baseline="-25000" dirty="0"/>
              <a:t>2</a:t>
            </a:r>
            <a:r>
              <a:rPr lang="en-IN" sz="2400" b="1" dirty="0"/>
              <a:t>x</a:t>
            </a:r>
            <a:r>
              <a:rPr lang="en-IN" sz="2400" b="1" baseline="-25000" dirty="0"/>
              <a:t>2</a:t>
            </a:r>
            <a:r>
              <a:rPr lang="en-IN" sz="2400" b="1" dirty="0"/>
              <a:t>+ b</a:t>
            </a:r>
            <a:r>
              <a:rPr lang="en-IN" sz="2400" b="1" baseline="-25000" dirty="0"/>
              <a:t>3</a:t>
            </a:r>
            <a:r>
              <a:rPr lang="en-IN" sz="2400" b="1" dirty="0"/>
              <a:t>x</a:t>
            </a:r>
            <a:r>
              <a:rPr lang="en-IN" sz="2400" b="1" baseline="-25000" dirty="0"/>
              <a:t>3</a:t>
            </a:r>
            <a:r>
              <a:rPr lang="en-IN" sz="2400" b="1" dirty="0"/>
              <a:t>+....+ </a:t>
            </a:r>
            <a:r>
              <a:rPr lang="en-IN" sz="2400" b="1" dirty="0" err="1"/>
              <a:t>b</a:t>
            </a:r>
            <a:r>
              <a:rPr lang="en-IN" sz="2400" b="1" baseline="-25000" dirty="0" err="1"/>
              <a:t>n</a:t>
            </a:r>
            <a:r>
              <a:rPr lang="en-IN" sz="2400" b="1" dirty="0" err="1"/>
              <a:t>x</a:t>
            </a:r>
            <a:r>
              <a:rPr lang="en-IN" sz="2400" b="1" baseline="-25000" dirty="0" err="1"/>
              <a:t>n</a:t>
            </a:r>
            <a:r>
              <a:rPr lang="en-IN" sz="2400" b="1" dirty="0"/>
              <a:t>         .........(b</a:t>
            </a:r>
            <a:r>
              <a:rPr lang="en-IN" b="1" dirty="0"/>
              <a:t>)</a:t>
            </a:r>
            <a:endParaRPr lang="en-IN" dirty="0"/>
          </a:p>
          <a:p>
            <a:r>
              <a:rPr lang="en-IN" sz="2400" dirty="0"/>
              <a:t>Polynomial Regression equation:  </a:t>
            </a:r>
            <a:r>
              <a:rPr lang="en-IN" sz="2400" b="1" dirty="0"/>
              <a:t>                                                                                           y= b</a:t>
            </a:r>
            <a:r>
              <a:rPr lang="en-IN" sz="2400" b="1" baseline="-25000" dirty="0"/>
              <a:t>0</a:t>
            </a:r>
            <a:r>
              <a:rPr lang="en-IN" sz="2400" b="1" dirty="0"/>
              <a:t>+b</a:t>
            </a:r>
            <a:r>
              <a:rPr lang="en-IN" sz="2400" b="1" baseline="-25000" dirty="0"/>
              <a:t>1</a:t>
            </a:r>
            <a:r>
              <a:rPr lang="en-IN" sz="2400" b="1" dirty="0"/>
              <a:t>x + b</a:t>
            </a:r>
            <a:r>
              <a:rPr lang="en-IN" sz="2400" b="1" baseline="-25000" dirty="0"/>
              <a:t>2</a:t>
            </a:r>
            <a:r>
              <a:rPr lang="en-IN" sz="2400" b="1" dirty="0"/>
              <a:t>x</a:t>
            </a:r>
            <a:r>
              <a:rPr lang="en-IN" sz="2400" b="1" baseline="30000" dirty="0"/>
              <a:t>2</a:t>
            </a:r>
            <a:r>
              <a:rPr lang="en-IN" sz="2400" b="1" dirty="0"/>
              <a:t>+ b</a:t>
            </a:r>
            <a:r>
              <a:rPr lang="en-IN" sz="2400" b="1" baseline="-25000" dirty="0"/>
              <a:t>3</a:t>
            </a:r>
            <a:r>
              <a:rPr lang="en-IN" sz="2400" b="1" dirty="0"/>
              <a:t>x</a:t>
            </a:r>
            <a:r>
              <a:rPr lang="en-IN" sz="2400" b="1" baseline="30000" dirty="0"/>
              <a:t>3</a:t>
            </a:r>
            <a:r>
              <a:rPr lang="en-IN" sz="2400" b="1" dirty="0"/>
              <a:t>+....+ </a:t>
            </a:r>
            <a:r>
              <a:rPr lang="en-IN" sz="2400" b="1" dirty="0" err="1"/>
              <a:t>b</a:t>
            </a:r>
            <a:r>
              <a:rPr lang="en-IN" sz="2400" b="1" baseline="-25000" dirty="0" err="1"/>
              <a:t>n</a:t>
            </a:r>
            <a:r>
              <a:rPr lang="en-IN" sz="2400" b="1" dirty="0" err="1"/>
              <a:t>x</a:t>
            </a:r>
            <a:r>
              <a:rPr lang="en-IN" sz="2400" b="1" baseline="30000" dirty="0" err="1"/>
              <a:t>n</a:t>
            </a:r>
            <a:r>
              <a:rPr lang="en-IN" sz="2400" b="1" dirty="0"/>
              <a:t>       ..........(c)</a:t>
            </a:r>
            <a:endParaRPr lang="en-IN" sz="2400" dirty="0"/>
          </a:p>
          <a:p>
            <a:endParaRPr lang="en-IN" dirty="0"/>
          </a:p>
        </p:txBody>
      </p:sp>
    </p:spTree>
    <p:extLst>
      <p:ext uri="{BB962C8B-B14F-4D97-AF65-F5344CB8AC3E}">
        <p14:creationId xmlns:p14="http://schemas.microsoft.com/office/powerpoint/2010/main" val="3608048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CE22-45C5-4955-85A7-5CFCDD2CF40F}"/>
              </a:ext>
            </a:extLst>
          </p:cNvPr>
          <p:cNvSpPr>
            <a:spLocks noGrp="1"/>
          </p:cNvSpPr>
          <p:nvPr>
            <p:ph type="title"/>
          </p:nvPr>
        </p:nvSpPr>
        <p:spPr/>
        <p:txBody>
          <a:bodyPr/>
          <a:lstStyle/>
          <a:p>
            <a:r>
              <a:rPr lang="en-US" dirty="0"/>
              <a:t>Python implementation</a:t>
            </a:r>
            <a:endParaRPr lang="en-IN" dirty="0"/>
          </a:p>
        </p:txBody>
      </p:sp>
      <p:sp>
        <p:nvSpPr>
          <p:cNvPr id="3" name="Date Placeholder 2">
            <a:extLst>
              <a:ext uri="{FF2B5EF4-FFF2-40B4-BE49-F238E27FC236}">
                <a16:creationId xmlns:a16="http://schemas.microsoft.com/office/drawing/2014/main" id="{62D8E605-8C08-47F9-B185-6CE86BCF4D8E}"/>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CCD225A4-A327-45E7-A6D1-CEBDE5E43A91}"/>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BEEB3632-DC0A-4F39-BC23-B14141D270F8}"/>
              </a:ext>
            </a:extLst>
          </p:cNvPr>
          <p:cNvSpPr>
            <a:spLocks noGrp="1"/>
          </p:cNvSpPr>
          <p:nvPr>
            <p:ph type="sldNum" sz="quarter" idx="12"/>
          </p:nvPr>
        </p:nvSpPr>
        <p:spPr/>
        <p:txBody>
          <a:bodyPr/>
          <a:lstStyle/>
          <a:p>
            <a:fld id="{EA7C8D44-3667-46F6-9772-CC52308E2A7F}" type="slidenum">
              <a:rPr kumimoji="0" lang="en-US" smtClean="0"/>
              <a:pPr/>
              <a:t>45</a:t>
            </a:fld>
            <a:endParaRPr kumimoji="0" lang="en-US" dirty="0"/>
          </a:p>
        </p:txBody>
      </p:sp>
      <p:pic>
        <p:nvPicPr>
          <p:cNvPr id="7" name="Content Placeholder 6">
            <a:extLst>
              <a:ext uri="{FF2B5EF4-FFF2-40B4-BE49-F238E27FC236}">
                <a16:creationId xmlns:a16="http://schemas.microsoft.com/office/drawing/2014/main" id="{F7F86469-DAB0-4F23-9D9C-1DFB8C15F5DA}"/>
              </a:ext>
            </a:extLst>
          </p:cNvPr>
          <p:cNvPicPr>
            <a:picLocks noGrp="1" noChangeAspect="1"/>
          </p:cNvPicPr>
          <p:nvPr>
            <p:ph sz="quarter" idx="1"/>
          </p:nvPr>
        </p:nvPicPr>
        <p:blipFill>
          <a:blip r:embed="rId2"/>
          <a:stretch>
            <a:fillRect/>
          </a:stretch>
        </p:blipFill>
        <p:spPr>
          <a:xfrm>
            <a:off x="1500555" y="1660224"/>
            <a:ext cx="6106377" cy="4305901"/>
          </a:xfrm>
          <a:prstGeom prst="rect">
            <a:avLst/>
          </a:prstGeom>
        </p:spPr>
      </p:pic>
    </p:spTree>
    <p:extLst>
      <p:ext uri="{BB962C8B-B14F-4D97-AF65-F5344CB8AC3E}">
        <p14:creationId xmlns:p14="http://schemas.microsoft.com/office/powerpoint/2010/main" val="2253738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A618-6B67-4D8F-99C1-250445198FBE}"/>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8682C199-D74B-4D0B-9A16-3643C505A4E2}"/>
              </a:ext>
            </a:extLst>
          </p:cNvPr>
          <p:cNvSpPr>
            <a:spLocks noGrp="1"/>
          </p:cNvSpPr>
          <p:nvPr>
            <p:ph type="dt" sz="half" idx="10"/>
          </p:nvPr>
        </p:nvSpPr>
        <p:spPr/>
        <p:txBody>
          <a:bodyPr/>
          <a:lstStyle/>
          <a:p>
            <a:fld id="{DF826574-66F5-49C8-B33E-5630E428EDD8}" type="datetime1">
              <a:rPr lang="en-US" smtClean="0"/>
              <a:t>1/9/2025</a:t>
            </a:fld>
            <a:endParaRPr lang="en-US" dirty="0"/>
          </a:p>
        </p:txBody>
      </p:sp>
      <p:sp>
        <p:nvSpPr>
          <p:cNvPr id="4" name="Footer Placeholder 3">
            <a:extLst>
              <a:ext uri="{FF2B5EF4-FFF2-40B4-BE49-F238E27FC236}">
                <a16:creationId xmlns:a16="http://schemas.microsoft.com/office/drawing/2014/main" id="{91292017-A56B-41F1-9C82-3805D8D22675}"/>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A89D8247-4C5D-4CDA-A9B0-A2FC1F87F163}"/>
              </a:ext>
            </a:extLst>
          </p:cNvPr>
          <p:cNvSpPr>
            <a:spLocks noGrp="1"/>
          </p:cNvSpPr>
          <p:nvPr>
            <p:ph type="sldNum" sz="quarter" idx="12"/>
          </p:nvPr>
        </p:nvSpPr>
        <p:spPr/>
        <p:txBody>
          <a:bodyPr/>
          <a:lstStyle/>
          <a:p>
            <a:fld id="{EA7C8D44-3667-46F6-9772-CC52308E2A7F}" type="slidenum">
              <a:rPr kumimoji="0" lang="en-US" smtClean="0"/>
              <a:pPr/>
              <a:t>46</a:t>
            </a:fld>
            <a:endParaRPr kumimoji="0" lang="en-US" dirty="0"/>
          </a:p>
        </p:txBody>
      </p:sp>
      <p:sp>
        <p:nvSpPr>
          <p:cNvPr id="6" name="Content Placeholder 5">
            <a:extLst>
              <a:ext uri="{FF2B5EF4-FFF2-40B4-BE49-F238E27FC236}">
                <a16:creationId xmlns:a16="http://schemas.microsoft.com/office/drawing/2014/main" id="{4CF4B117-3279-49A0-8DEE-8B861932B5B8}"/>
              </a:ext>
            </a:extLst>
          </p:cNvPr>
          <p:cNvSpPr>
            <a:spLocks noGrp="1"/>
          </p:cNvSpPr>
          <p:nvPr>
            <p:ph sz="quarter" idx="1"/>
          </p:nvPr>
        </p:nvSpPr>
        <p:spPr/>
        <p:txBody>
          <a:bodyPr/>
          <a:lstStyle/>
          <a:p>
            <a:endParaRPr lang="en-US" dirty="0"/>
          </a:p>
          <a:p>
            <a:endParaRPr lang="en-US" dirty="0"/>
          </a:p>
          <a:p>
            <a:endParaRPr lang="en-US" dirty="0"/>
          </a:p>
          <a:p>
            <a:endParaRPr lang="en-US" dirty="0"/>
          </a:p>
          <a:p>
            <a:pPr marL="0" indent="0">
              <a:buNone/>
            </a:pPr>
            <a:r>
              <a:rPr lang="en-US" dirty="0"/>
              <a:t>            </a:t>
            </a:r>
            <a:r>
              <a:rPr lang="en-US" sz="4400" dirty="0">
                <a:solidFill>
                  <a:srgbClr val="FF0000"/>
                </a:solidFill>
              </a:rPr>
              <a:t>THANKS!!</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145465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9F8F-7A69-4820-B980-D26BDC4E42AD}"/>
              </a:ext>
            </a:extLst>
          </p:cNvPr>
          <p:cNvSpPr>
            <a:spLocks noGrp="1"/>
          </p:cNvSpPr>
          <p:nvPr>
            <p:ph type="title"/>
          </p:nvPr>
        </p:nvSpPr>
        <p:spPr/>
        <p:txBody>
          <a:bodyPr/>
          <a:lstStyle/>
          <a:p>
            <a:r>
              <a:rPr lang="en-US" dirty="0"/>
              <a:t>Linear Regression</a:t>
            </a:r>
            <a:endParaRPr lang="en-IN" dirty="0"/>
          </a:p>
        </p:txBody>
      </p:sp>
      <p:sp>
        <p:nvSpPr>
          <p:cNvPr id="3" name="Date Placeholder 2">
            <a:extLst>
              <a:ext uri="{FF2B5EF4-FFF2-40B4-BE49-F238E27FC236}">
                <a16:creationId xmlns:a16="http://schemas.microsoft.com/office/drawing/2014/main" id="{9436BCA3-E78A-47A4-8D5A-8D12F787FB7B}"/>
              </a:ext>
            </a:extLst>
          </p:cNvPr>
          <p:cNvSpPr>
            <a:spLocks noGrp="1"/>
          </p:cNvSpPr>
          <p:nvPr>
            <p:ph type="dt" sz="half" idx="10"/>
          </p:nvPr>
        </p:nvSpPr>
        <p:spPr/>
        <p:txBody>
          <a:bodyPr/>
          <a:lstStyle/>
          <a:p>
            <a:fld id="{70117565-8260-4F58-A29E-6625F439E774}" type="datetime1">
              <a:rPr lang="en-US" smtClean="0"/>
              <a:t>1/9/2025</a:t>
            </a:fld>
            <a:endParaRPr lang="en-US" dirty="0"/>
          </a:p>
        </p:txBody>
      </p:sp>
      <p:sp>
        <p:nvSpPr>
          <p:cNvPr id="4" name="Footer Placeholder 3">
            <a:extLst>
              <a:ext uri="{FF2B5EF4-FFF2-40B4-BE49-F238E27FC236}">
                <a16:creationId xmlns:a16="http://schemas.microsoft.com/office/drawing/2014/main" id="{003CFAC8-AF7B-4962-9763-2F7510DF7F6B}"/>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E46F673E-D431-4E94-B6FB-92E3644EC528}"/>
              </a:ext>
            </a:extLst>
          </p:cNvPr>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6" name="Content Placeholder 5">
            <a:extLst>
              <a:ext uri="{FF2B5EF4-FFF2-40B4-BE49-F238E27FC236}">
                <a16:creationId xmlns:a16="http://schemas.microsoft.com/office/drawing/2014/main" id="{219235CD-4DE5-481D-8997-17678CD9BE4E}"/>
              </a:ext>
            </a:extLst>
          </p:cNvPr>
          <p:cNvSpPr>
            <a:spLocks noGrp="1"/>
          </p:cNvSpPr>
          <p:nvPr>
            <p:ph sz="quarter" idx="1"/>
          </p:nvPr>
        </p:nvSpPr>
        <p:spPr/>
        <p:txBody>
          <a:bodyPr/>
          <a:lstStyle/>
          <a:p>
            <a:r>
              <a:rPr lang="en-US" dirty="0"/>
              <a:t>Linear regression model represents the linear relationship between a dependent variable and independent variable(s) via a sloped straight line.</a:t>
            </a:r>
            <a:endParaRPr lang="en-IN" dirty="0"/>
          </a:p>
        </p:txBody>
      </p:sp>
      <p:sp>
        <p:nvSpPr>
          <p:cNvPr id="7" name="AutoShape 2" descr="https://www.gatevidyalay.com/wp-content/uploads/2020/01/Representing-Linear-Regression-Model.png">
            <a:extLst>
              <a:ext uri="{FF2B5EF4-FFF2-40B4-BE49-F238E27FC236}">
                <a16:creationId xmlns:a16="http://schemas.microsoft.com/office/drawing/2014/main" id="{4A370041-8AE1-4D34-A4C8-CC687D1AF8D0}"/>
              </a:ext>
            </a:extLst>
          </p:cNvPr>
          <p:cNvSpPr>
            <a:spLocks noChangeAspect="1" noChangeArrowheads="1"/>
          </p:cNvSpPr>
          <p:nvPr/>
        </p:nvSpPr>
        <p:spPr bwMode="auto">
          <a:xfrm>
            <a:off x="4335589" y="350824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ttps://www.gatevidyalay.com/wp-content/uploads/2020/01/Representing-Linear-Regression-Model.png">
            <a:extLst>
              <a:ext uri="{FF2B5EF4-FFF2-40B4-BE49-F238E27FC236}">
                <a16:creationId xmlns:a16="http://schemas.microsoft.com/office/drawing/2014/main" id="{578E5676-FA8D-4F76-9C48-D70EA895CD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Content Placeholder 6">
            <a:extLst>
              <a:ext uri="{FF2B5EF4-FFF2-40B4-BE49-F238E27FC236}">
                <a16:creationId xmlns:a16="http://schemas.microsoft.com/office/drawing/2014/main" id="{57B72108-80B7-447F-9037-6014B1F78C07}"/>
              </a:ext>
            </a:extLst>
          </p:cNvPr>
          <p:cNvPicPr>
            <a:picLocks noChangeAspect="1"/>
          </p:cNvPicPr>
          <p:nvPr/>
        </p:nvPicPr>
        <p:blipFill>
          <a:blip r:embed="rId2"/>
          <a:stretch>
            <a:fillRect/>
          </a:stretch>
        </p:blipFill>
        <p:spPr>
          <a:xfrm>
            <a:off x="1445227" y="2982240"/>
            <a:ext cx="4881946" cy="3088233"/>
          </a:xfrm>
          <a:prstGeom prst="rect">
            <a:avLst/>
          </a:prstGeom>
        </p:spPr>
      </p:pic>
    </p:spTree>
    <p:extLst>
      <p:ext uri="{BB962C8B-B14F-4D97-AF65-F5344CB8AC3E}">
        <p14:creationId xmlns:p14="http://schemas.microsoft.com/office/powerpoint/2010/main" val="135377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45693" y="1657677"/>
            <a:ext cx="7326031" cy="2176807"/>
          </a:xfrm>
          <a:prstGeom prst="rect">
            <a:avLst/>
          </a:prstGeom>
        </p:spPr>
        <p:txBody>
          <a:bodyPr vert="horz" wrap="square" lIns="0" tIns="80003" rIns="0" bIns="0" rtlCol="0">
            <a:spAutoFit/>
          </a:bodyPr>
          <a:lstStyle/>
          <a:p>
            <a:pPr marL="283022" indent="-277246">
              <a:spcBef>
                <a:spcPts val="630"/>
              </a:spcBef>
              <a:buAutoNum type="arabicPeriod"/>
              <a:tabLst>
                <a:tab pos="283022" algn="l"/>
              </a:tabLst>
            </a:pPr>
            <a:r>
              <a:rPr sz="1600" dirty="0">
                <a:solidFill>
                  <a:srgbClr val="5E5E5E"/>
                </a:solidFill>
                <a:latin typeface="Courier New"/>
                <a:cs typeface="Courier New"/>
              </a:rPr>
              <a:t>Consider</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5E5E5E"/>
                </a:solidFill>
                <a:latin typeface="Courier New"/>
                <a:cs typeface="Courier New"/>
              </a:rPr>
              <a:t>problem</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dirty="0">
                <a:solidFill>
                  <a:srgbClr val="5E5E5E"/>
                </a:solidFill>
                <a:latin typeface="Courier New"/>
                <a:cs typeface="Courier New"/>
              </a:rPr>
              <a:t>house</a:t>
            </a:r>
            <a:r>
              <a:rPr sz="1600" spc="-2" dirty="0">
                <a:solidFill>
                  <a:srgbClr val="5E5E5E"/>
                </a:solidFill>
                <a:latin typeface="Courier New"/>
                <a:cs typeface="Courier New"/>
              </a:rPr>
              <a:t> </a:t>
            </a:r>
            <a:r>
              <a:rPr sz="1600" dirty="0">
                <a:solidFill>
                  <a:srgbClr val="5E5E5E"/>
                </a:solidFill>
                <a:latin typeface="Courier New"/>
                <a:cs typeface="Courier New"/>
              </a:rPr>
              <a:t>price</a:t>
            </a:r>
            <a:r>
              <a:rPr sz="1600" spc="-2" dirty="0">
                <a:solidFill>
                  <a:srgbClr val="5E5E5E"/>
                </a:solidFill>
                <a:latin typeface="Courier New"/>
                <a:cs typeface="Courier New"/>
              </a:rPr>
              <a:t> </a:t>
            </a:r>
            <a:r>
              <a:rPr sz="1600" spc="-5" dirty="0">
                <a:solidFill>
                  <a:srgbClr val="5E5E5E"/>
                </a:solidFill>
                <a:latin typeface="Courier New"/>
                <a:cs typeface="Courier New"/>
              </a:rPr>
              <a:t>prediction.</a:t>
            </a:r>
            <a:endParaRPr sz="1600" dirty="0">
              <a:latin typeface="Courier New"/>
              <a:cs typeface="Courier New"/>
            </a:endParaRPr>
          </a:p>
          <a:p>
            <a:pPr marL="282733" marR="230750" indent="-277246">
              <a:lnSpc>
                <a:spcPct val="132400"/>
              </a:lnSpc>
              <a:buAutoNum type="arabicPeriod"/>
              <a:tabLst>
                <a:tab pos="283311" algn="l"/>
              </a:tabLst>
            </a:pPr>
            <a:r>
              <a:rPr sz="1600" dirty="0">
                <a:solidFill>
                  <a:srgbClr val="5E5E5E"/>
                </a:solidFill>
                <a:latin typeface="Courier New"/>
                <a:cs typeface="Courier New"/>
              </a:rPr>
              <a:t>Let</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3C7DEC"/>
                </a:solidFill>
                <a:latin typeface="Courier New"/>
                <a:cs typeface="Courier New"/>
              </a:rPr>
              <a:t>price</a:t>
            </a:r>
            <a:r>
              <a:rPr sz="1600" spc="-2" dirty="0">
                <a:solidFill>
                  <a:srgbClr val="3C7DEC"/>
                </a:solidFill>
                <a:latin typeface="Courier New"/>
                <a:cs typeface="Courier New"/>
              </a:rPr>
              <a:t> </a:t>
            </a:r>
            <a:r>
              <a:rPr sz="1600" dirty="0">
                <a:solidFill>
                  <a:srgbClr val="3C7DEC"/>
                </a:solidFill>
                <a:latin typeface="Courier New"/>
                <a:cs typeface="Courier New"/>
              </a:rPr>
              <a:t>of</a:t>
            </a:r>
            <a:r>
              <a:rPr sz="1600" spc="-2" dirty="0">
                <a:solidFill>
                  <a:srgbClr val="3C7DEC"/>
                </a:solidFill>
                <a:latin typeface="Courier New"/>
                <a:cs typeface="Courier New"/>
              </a:rPr>
              <a:t> </a:t>
            </a:r>
            <a:r>
              <a:rPr sz="1600" dirty="0">
                <a:solidFill>
                  <a:srgbClr val="3C7DEC"/>
                </a:solidFill>
                <a:latin typeface="Courier New"/>
                <a:cs typeface="Courier New"/>
              </a:rPr>
              <a:t>a</a:t>
            </a:r>
            <a:r>
              <a:rPr sz="1600" spc="-2" dirty="0">
                <a:solidFill>
                  <a:srgbClr val="3C7DEC"/>
                </a:solidFill>
                <a:latin typeface="Courier New"/>
                <a:cs typeface="Courier New"/>
              </a:rPr>
              <a:t> </a:t>
            </a:r>
            <a:r>
              <a:rPr sz="1600" dirty="0">
                <a:solidFill>
                  <a:srgbClr val="3C7DEC"/>
                </a:solidFill>
                <a:latin typeface="Courier New"/>
                <a:cs typeface="Courier New"/>
              </a:rPr>
              <a:t>house</a:t>
            </a:r>
            <a:r>
              <a:rPr sz="1600" spc="-2" dirty="0">
                <a:solidFill>
                  <a:srgbClr val="3C7DEC"/>
                </a:solidFill>
                <a:latin typeface="Courier New"/>
                <a:cs typeface="Courier New"/>
              </a:rPr>
              <a:t> </a:t>
            </a:r>
            <a:r>
              <a:rPr sz="1600" dirty="0">
                <a:solidFill>
                  <a:srgbClr val="3C7DEC"/>
                </a:solidFill>
                <a:latin typeface="Courier New"/>
                <a:cs typeface="Courier New"/>
              </a:rPr>
              <a:t>(R)</a:t>
            </a:r>
            <a:r>
              <a:rPr sz="1600" dirty="0">
                <a:solidFill>
                  <a:srgbClr val="5E5E5E"/>
                </a:solidFill>
                <a:latin typeface="Courier New"/>
                <a:cs typeface="Courier New"/>
              </a:rPr>
              <a:t>,</a:t>
            </a:r>
            <a:r>
              <a:rPr sz="1600" spc="-2" dirty="0">
                <a:solidFill>
                  <a:srgbClr val="5E5E5E"/>
                </a:solidFill>
                <a:latin typeface="Courier New"/>
                <a:cs typeface="Courier New"/>
              </a:rPr>
              <a:t> </a:t>
            </a:r>
            <a:r>
              <a:rPr sz="1600" dirty="0">
                <a:solidFill>
                  <a:srgbClr val="5E5E5E"/>
                </a:solidFill>
                <a:latin typeface="Courier New"/>
                <a:cs typeface="Courier New"/>
              </a:rPr>
              <a:t>depend</a:t>
            </a:r>
            <a:r>
              <a:rPr sz="1600" spc="-2" dirty="0">
                <a:solidFill>
                  <a:srgbClr val="5E5E5E"/>
                </a:solidFill>
                <a:latin typeface="Courier New"/>
                <a:cs typeface="Courier New"/>
              </a:rPr>
              <a:t> </a:t>
            </a:r>
            <a:r>
              <a:rPr sz="1600" dirty="0">
                <a:solidFill>
                  <a:srgbClr val="5E5E5E"/>
                </a:solidFill>
                <a:latin typeface="Courier New"/>
                <a:cs typeface="Courier New"/>
              </a:rPr>
              <a:t>on</a:t>
            </a:r>
            <a:r>
              <a:rPr sz="1600" spc="-2" dirty="0">
                <a:solidFill>
                  <a:srgbClr val="5E5E5E"/>
                </a:solidFill>
                <a:latin typeface="Courier New"/>
                <a:cs typeface="Courier New"/>
              </a:rPr>
              <a:t> </a:t>
            </a:r>
            <a:r>
              <a:rPr sz="1600" dirty="0">
                <a:solidFill>
                  <a:srgbClr val="5E5E5E"/>
                </a:solidFill>
                <a:latin typeface="Courier New"/>
                <a:cs typeface="Courier New"/>
              </a:rPr>
              <a:t>only</a:t>
            </a:r>
            <a:r>
              <a:rPr sz="1600" spc="-2" dirty="0">
                <a:solidFill>
                  <a:srgbClr val="5E5E5E"/>
                </a:solidFill>
                <a:latin typeface="Courier New"/>
                <a:cs typeface="Courier New"/>
              </a:rPr>
              <a:t> </a:t>
            </a:r>
            <a:r>
              <a:rPr sz="1600" dirty="0">
                <a:solidFill>
                  <a:srgbClr val="5E5E5E"/>
                </a:solidFill>
                <a:latin typeface="Courier New"/>
                <a:cs typeface="Courier New"/>
              </a:rPr>
              <a:t>one</a:t>
            </a:r>
            <a:r>
              <a:rPr sz="1600" spc="-2" dirty="0">
                <a:solidFill>
                  <a:srgbClr val="5E5E5E"/>
                </a:solidFill>
                <a:latin typeface="Courier New"/>
                <a:cs typeface="Courier New"/>
              </a:rPr>
              <a:t> </a:t>
            </a:r>
            <a:r>
              <a:rPr sz="1600" dirty="0">
                <a:solidFill>
                  <a:srgbClr val="5E5E5E"/>
                </a:solidFill>
                <a:latin typeface="Courier New"/>
                <a:cs typeface="Courier New"/>
              </a:rPr>
              <a:t>factor</a:t>
            </a:r>
            <a:r>
              <a:rPr sz="1600" spc="-2" dirty="0">
                <a:solidFill>
                  <a:srgbClr val="5E5E5E"/>
                </a:solidFill>
                <a:latin typeface="Courier New"/>
                <a:cs typeface="Courier New"/>
              </a:rPr>
              <a:t> </a:t>
            </a:r>
            <a:r>
              <a:rPr sz="1600" spc="-11" dirty="0">
                <a:solidFill>
                  <a:srgbClr val="5E5E5E"/>
                </a:solidFill>
                <a:latin typeface="Courier New"/>
                <a:cs typeface="Courier New"/>
              </a:rPr>
              <a:t>the 	</a:t>
            </a:r>
            <a:r>
              <a:rPr sz="1600" dirty="0">
                <a:solidFill>
                  <a:srgbClr val="3C7DEC"/>
                </a:solidFill>
                <a:latin typeface="Courier New"/>
                <a:cs typeface="Courier New"/>
              </a:rPr>
              <a:t>number</a:t>
            </a:r>
            <a:r>
              <a:rPr sz="1600" spc="-2" dirty="0">
                <a:solidFill>
                  <a:srgbClr val="3C7DEC"/>
                </a:solidFill>
                <a:latin typeface="Courier New"/>
                <a:cs typeface="Courier New"/>
              </a:rPr>
              <a:t> </a:t>
            </a:r>
            <a:r>
              <a:rPr sz="1600" dirty="0">
                <a:solidFill>
                  <a:srgbClr val="3C7DEC"/>
                </a:solidFill>
                <a:latin typeface="Courier New"/>
                <a:cs typeface="Courier New"/>
              </a:rPr>
              <a:t>of</a:t>
            </a:r>
            <a:r>
              <a:rPr sz="1600" spc="-2" dirty="0">
                <a:solidFill>
                  <a:srgbClr val="3C7DEC"/>
                </a:solidFill>
                <a:latin typeface="Courier New"/>
                <a:cs typeface="Courier New"/>
              </a:rPr>
              <a:t> </a:t>
            </a:r>
            <a:r>
              <a:rPr sz="1600" dirty="0">
                <a:solidFill>
                  <a:srgbClr val="3C7DEC"/>
                </a:solidFill>
                <a:latin typeface="Courier New"/>
                <a:cs typeface="Courier New"/>
              </a:rPr>
              <a:t>rooms</a:t>
            </a:r>
            <a:r>
              <a:rPr sz="1600" spc="-2" dirty="0">
                <a:solidFill>
                  <a:srgbClr val="3C7DEC"/>
                </a:solidFill>
                <a:latin typeface="Courier New"/>
                <a:cs typeface="Courier New"/>
              </a:rPr>
              <a:t> </a:t>
            </a:r>
            <a:r>
              <a:rPr sz="1600" spc="-11" dirty="0">
                <a:solidFill>
                  <a:srgbClr val="3C7DEC"/>
                </a:solidFill>
                <a:latin typeface="Courier New"/>
                <a:cs typeface="Courier New"/>
              </a:rPr>
              <a:t>(A)</a:t>
            </a:r>
            <a:endParaRPr sz="1600" dirty="0">
              <a:latin typeface="Courier New"/>
              <a:cs typeface="Courier New"/>
            </a:endParaRPr>
          </a:p>
          <a:p>
            <a:pPr marL="283022" indent="-277246">
              <a:spcBef>
                <a:spcPts val="582"/>
              </a:spcBef>
              <a:buAutoNum type="arabicPeriod"/>
              <a:tabLst>
                <a:tab pos="283022" algn="l"/>
              </a:tabLst>
            </a:pP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5E5E5E"/>
                </a:solidFill>
                <a:latin typeface="Courier New"/>
                <a:cs typeface="Courier New"/>
              </a:rPr>
              <a:t>input</a:t>
            </a:r>
            <a:r>
              <a:rPr sz="1600" spc="-2" dirty="0">
                <a:solidFill>
                  <a:srgbClr val="5E5E5E"/>
                </a:solidFill>
                <a:latin typeface="Courier New"/>
                <a:cs typeface="Courier New"/>
              </a:rPr>
              <a:t> </a:t>
            </a:r>
            <a:r>
              <a:rPr sz="1600" dirty="0">
                <a:solidFill>
                  <a:srgbClr val="5E5E5E"/>
                </a:solidFill>
                <a:latin typeface="Courier New"/>
                <a:cs typeface="Courier New"/>
              </a:rPr>
              <a:t>dataset</a:t>
            </a:r>
            <a:r>
              <a:rPr sz="1600" spc="-2" dirty="0">
                <a:solidFill>
                  <a:srgbClr val="5E5E5E"/>
                </a:solidFill>
                <a:latin typeface="Courier New"/>
                <a:cs typeface="Courier New"/>
              </a:rPr>
              <a:t> </a:t>
            </a:r>
            <a:r>
              <a:rPr sz="1600" dirty="0">
                <a:solidFill>
                  <a:srgbClr val="5E5E5E"/>
                </a:solidFill>
                <a:latin typeface="Courier New"/>
                <a:cs typeface="Courier New"/>
              </a:rPr>
              <a:t>contains</a:t>
            </a:r>
            <a:r>
              <a:rPr sz="1600" spc="-2" dirty="0">
                <a:solidFill>
                  <a:srgbClr val="5E5E5E"/>
                </a:solidFill>
                <a:latin typeface="Courier New"/>
                <a:cs typeface="Courier New"/>
              </a:rPr>
              <a:t> </a:t>
            </a:r>
            <a:r>
              <a:rPr sz="1600" dirty="0">
                <a:solidFill>
                  <a:srgbClr val="5E5E5E"/>
                </a:solidFill>
                <a:latin typeface="Courier New"/>
                <a:cs typeface="Courier New"/>
              </a:rPr>
              <a:t>(number</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dirty="0">
                <a:solidFill>
                  <a:srgbClr val="5E5E5E"/>
                </a:solidFill>
                <a:latin typeface="Courier New"/>
                <a:cs typeface="Courier New"/>
              </a:rPr>
              <a:t>rooms,</a:t>
            </a:r>
            <a:r>
              <a:rPr sz="1600" spc="-2" dirty="0">
                <a:solidFill>
                  <a:srgbClr val="5E5E5E"/>
                </a:solidFill>
                <a:latin typeface="Courier New"/>
                <a:cs typeface="Courier New"/>
              </a:rPr>
              <a:t> </a:t>
            </a:r>
            <a:r>
              <a:rPr sz="1600" dirty="0">
                <a:solidFill>
                  <a:srgbClr val="5E5E5E"/>
                </a:solidFill>
                <a:latin typeface="Courier New"/>
                <a:cs typeface="Courier New"/>
              </a:rPr>
              <a:t>price</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spc="-5" dirty="0">
                <a:solidFill>
                  <a:srgbClr val="5E5E5E"/>
                </a:solidFill>
                <a:latin typeface="Courier New"/>
                <a:cs typeface="Courier New"/>
              </a:rPr>
              <a:t>house)</a:t>
            </a:r>
            <a:endParaRPr sz="1600" dirty="0">
              <a:latin typeface="Courier New"/>
              <a:cs typeface="Courier New"/>
            </a:endParaRPr>
          </a:p>
          <a:p>
            <a:pPr marL="282733" marR="2310" indent="-277246">
              <a:lnSpc>
                <a:spcPct val="132400"/>
              </a:lnSpc>
              <a:spcBef>
                <a:spcPts val="2"/>
              </a:spcBef>
              <a:buAutoNum type="arabicPeriod"/>
              <a:tabLst>
                <a:tab pos="283311" algn="l"/>
              </a:tabLst>
            </a:pP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5E5E5E"/>
                </a:solidFill>
                <a:latin typeface="Courier New"/>
                <a:cs typeface="Courier New"/>
              </a:rPr>
              <a:t>task</a:t>
            </a:r>
            <a:r>
              <a:rPr sz="1600" spc="-2" dirty="0">
                <a:solidFill>
                  <a:srgbClr val="5E5E5E"/>
                </a:solidFill>
                <a:latin typeface="Courier New"/>
                <a:cs typeface="Courier New"/>
              </a:rPr>
              <a:t> </a:t>
            </a:r>
            <a:r>
              <a:rPr sz="1600" dirty="0">
                <a:solidFill>
                  <a:srgbClr val="5E5E5E"/>
                </a:solidFill>
                <a:latin typeface="Courier New"/>
                <a:cs typeface="Courier New"/>
              </a:rPr>
              <a:t>is</a:t>
            </a:r>
            <a:r>
              <a:rPr sz="1600" spc="-2" dirty="0">
                <a:solidFill>
                  <a:srgbClr val="5E5E5E"/>
                </a:solidFill>
                <a:latin typeface="Courier New"/>
                <a:cs typeface="Courier New"/>
              </a:rPr>
              <a:t> </a:t>
            </a:r>
            <a:r>
              <a:rPr sz="1600" dirty="0">
                <a:solidFill>
                  <a:srgbClr val="5E5E5E"/>
                </a:solidFill>
                <a:latin typeface="Courier New"/>
                <a:cs typeface="Courier New"/>
              </a:rPr>
              <a:t>to</a:t>
            </a:r>
            <a:r>
              <a:rPr sz="1600" spc="-2" dirty="0">
                <a:solidFill>
                  <a:srgbClr val="5E5E5E"/>
                </a:solidFill>
                <a:latin typeface="Courier New"/>
                <a:cs typeface="Courier New"/>
              </a:rPr>
              <a:t> </a:t>
            </a:r>
            <a:r>
              <a:rPr sz="1600" dirty="0">
                <a:solidFill>
                  <a:srgbClr val="5E5E5E"/>
                </a:solidFill>
                <a:latin typeface="Courier New"/>
                <a:cs typeface="Courier New"/>
              </a:rPr>
              <a:t>predict</a:t>
            </a:r>
            <a:r>
              <a:rPr sz="1600" spc="-2" dirty="0">
                <a:solidFill>
                  <a:srgbClr val="5E5E5E"/>
                </a:solidFill>
                <a:latin typeface="Courier New"/>
                <a:cs typeface="Courier New"/>
              </a:rPr>
              <a:t> </a:t>
            </a:r>
            <a:r>
              <a:rPr sz="1600" dirty="0">
                <a:solidFill>
                  <a:srgbClr val="5E5E5E"/>
                </a:solidFill>
                <a:latin typeface="Courier New"/>
                <a:cs typeface="Courier New"/>
              </a:rPr>
              <a:t>the</a:t>
            </a:r>
            <a:r>
              <a:rPr sz="1600" spc="-2" dirty="0">
                <a:solidFill>
                  <a:srgbClr val="5E5E5E"/>
                </a:solidFill>
                <a:latin typeface="Courier New"/>
                <a:cs typeface="Courier New"/>
              </a:rPr>
              <a:t> </a:t>
            </a:r>
            <a:r>
              <a:rPr sz="1600" dirty="0">
                <a:solidFill>
                  <a:srgbClr val="5E5E5E"/>
                </a:solidFill>
                <a:latin typeface="Courier New"/>
                <a:cs typeface="Courier New"/>
              </a:rPr>
              <a:t>price</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dirty="0">
                <a:solidFill>
                  <a:srgbClr val="5E5E5E"/>
                </a:solidFill>
                <a:latin typeface="Courier New"/>
                <a:cs typeface="Courier New"/>
              </a:rPr>
              <a:t>a</a:t>
            </a:r>
            <a:r>
              <a:rPr sz="1600" spc="-2" dirty="0">
                <a:solidFill>
                  <a:srgbClr val="5E5E5E"/>
                </a:solidFill>
                <a:latin typeface="Courier New"/>
                <a:cs typeface="Courier New"/>
              </a:rPr>
              <a:t> </a:t>
            </a:r>
            <a:r>
              <a:rPr sz="1600" dirty="0">
                <a:solidFill>
                  <a:srgbClr val="5E5E5E"/>
                </a:solidFill>
                <a:latin typeface="Courier New"/>
                <a:cs typeface="Courier New"/>
              </a:rPr>
              <a:t>house</a:t>
            </a:r>
            <a:r>
              <a:rPr sz="1600" spc="-2" dirty="0">
                <a:solidFill>
                  <a:srgbClr val="5E5E5E"/>
                </a:solidFill>
                <a:latin typeface="Courier New"/>
                <a:cs typeface="Courier New"/>
              </a:rPr>
              <a:t> </a:t>
            </a:r>
            <a:r>
              <a:rPr sz="1600" dirty="0">
                <a:solidFill>
                  <a:srgbClr val="5E5E5E"/>
                </a:solidFill>
                <a:latin typeface="Courier New"/>
                <a:cs typeface="Courier New"/>
              </a:rPr>
              <a:t>for</a:t>
            </a:r>
            <a:r>
              <a:rPr sz="1600" spc="-2" dirty="0">
                <a:solidFill>
                  <a:srgbClr val="5E5E5E"/>
                </a:solidFill>
                <a:latin typeface="Courier New"/>
                <a:cs typeface="Courier New"/>
              </a:rPr>
              <a:t> </a:t>
            </a:r>
            <a:r>
              <a:rPr sz="1600" dirty="0">
                <a:solidFill>
                  <a:srgbClr val="5E5E5E"/>
                </a:solidFill>
                <a:latin typeface="Courier New"/>
                <a:cs typeface="Courier New"/>
              </a:rPr>
              <a:t>a</a:t>
            </a:r>
            <a:r>
              <a:rPr sz="1600" spc="-2" dirty="0">
                <a:solidFill>
                  <a:srgbClr val="5E5E5E"/>
                </a:solidFill>
                <a:latin typeface="Courier New"/>
                <a:cs typeface="Courier New"/>
              </a:rPr>
              <a:t> </a:t>
            </a:r>
            <a:r>
              <a:rPr sz="1600" dirty="0">
                <a:solidFill>
                  <a:srgbClr val="5E5E5E"/>
                </a:solidFill>
                <a:latin typeface="Courier New"/>
                <a:cs typeface="Courier New"/>
              </a:rPr>
              <a:t>given</a:t>
            </a:r>
            <a:r>
              <a:rPr sz="1600" spc="-2" dirty="0">
                <a:solidFill>
                  <a:srgbClr val="5E5E5E"/>
                </a:solidFill>
                <a:latin typeface="Courier New"/>
                <a:cs typeface="Courier New"/>
              </a:rPr>
              <a:t> </a:t>
            </a:r>
            <a:r>
              <a:rPr sz="1600" spc="-5" dirty="0">
                <a:solidFill>
                  <a:srgbClr val="5E5E5E"/>
                </a:solidFill>
                <a:latin typeface="Courier New"/>
                <a:cs typeface="Courier New"/>
              </a:rPr>
              <a:t>input </a:t>
            </a:r>
            <a:r>
              <a:rPr sz="1600" dirty="0">
                <a:solidFill>
                  <a:srgbClr val="5E5E5E"/>
                </a:solidFill>
                <a:latin typeface="Courier New"/>
                <a:cs typeface="Courier New"/>
              </a:rPr>
              <a:t>of</a:t>
            </a:r>
            <a:r>
              <a:rPr sz="1600" spc="-7" dirty="0">
                <a:solidFill>
                  <a:srgbClr val="5E5E5E"/>
                </a:solidFill>
                <a:latin typeface="Courier New"/>
                <a:cs typeface="Courier New"/>
              </a:rPr>
              <a:t> </a:t>
            </a:r>
            <a:r>
              <a:rPr sz="1600" dirty="0">
                <a:solidFill>
                  <a:srgbClr val="5E5E5E"/>
                </a:solidFill>
                <a:latin typeface="Courier New"/>
                <a:cs typeface="Courier New"/>
              </a:rPr>
              <a:t>number</a:t>
            </a:r>
            <a:r>
              <a:rPr sz="1600" spc="-2" dirty="0">
                <a:solidFill>
                  <a:srgbClr val="5E5E5E"/>
                </a:solidFill>
                <a:latin typeface="Courier New"/>
                <a:cs typeface="Courier New"/>
              </a:rPr>
              <a:t> </a:t>
            </a:r>
            <a:r>
              <a:rPr sz="1600" dirty="0">
                <a:solidFill>
                  <a:srgbClr val="5E5E5E"/>
                </a:solidFill>
                <a:latin typeface="Courier New"/>
                <a:cs typeface="Courier New"/>
              </a:rPr>
              <a:t>of</a:t>
            </a:r>
            <a:r>
              <a:rPr sz="1600" spc="-2" dirty="0">
                <a:solidFill>
                  <a:srgbClr val="5E5E5E"/>
                </a:solidFill>
                <a:latin typeface="Courier New"/>
                <a:cs typeface="Courier New"/>
              </a:rPr>
              <a:t> </a:t>
            </a:r>
            <a:r>
              <a:rPr sz="1600" spc="-5" dirty="0">
                <a:solidFill>
                  <a:srgbClr val="5E5E5E"/>
                </a:solidFill>
                <a:latin typeface="Courier New"/>
                <a:cs typeface="Courier New"/>
              </a:rPr>
              <a:t>rooms.</a:t>
            </a:r>
            <a:endParaRPr sz="1600" dirty="0">
              <a:latin typeface="Courier New"/>
              <a:cs typeface="Courier New"/>
            </a:endParaRPr>
          </a:p>
        </p:txBody>
      </p:sp>
      <p:graphicFrame>
        <p:nvGraphicFramePr>
          <p:cNvPr id="5" name="object 5"/>
          <p:cNvGraphicFramePr>
            <a:graphicFrameLocks noGrp="1"/>
          </p:cNvGraphicFramePr>
          <p:nvPr/>
        </p:nvGraphicFramePr>
        <p:xfrm>
          <a:off x="1607167" y="4272291"/>
          <a:ext cx="5603082" cy="1461424"/>
        </p:xfrm>
        <a:graphic>
          <a:graphicData uri="http://schemas.openxmlformats.org/drawingml/2006/table">
            <a:tbl>
              <a:tblPr firstRow="1" bandRow="1">
                <a:tableStyleId>{2D5ABB26-0587-4C30-8999-92F81FD0307C}</a:tableStyleId>
              </a:tblPr>
              <a:tblGrid>
                <a:gridCol w="2801541">
                  <a:extLst>
                    <a:ext uri="{9D8B030D-6E8A-4147-A177-3AD203B41FA5}">
                      <a16:colId xmlns:a16="http://schemas.microsoft.com/office/drawing/2014/main" val="20000"/>
                    </a:ext>
                  </a:extLst>
                </a:gridCol>
                <a:gridCol w="2801541">
                  <a:extLst>
                    <a:ext uri="{9D8B030D-6E8A-4147-A177-3AD203B41FA5}">
                      <a16:colId xmlns:a16="http://schemas.microsoft.com/office/drawing/2014/main" val="20001"/>
                    </a:ext>
                  </a:extLst>
                </a:gridCol>
              </a:tblGrid>
              <a:tr h="365356">
                <a:tc>
                  <a:txBody>
                    <a:bodyPr/>
                    <a:lstStyle/>
                    <a:p>
                      <a:pPr algn="ctr">
                        <a:lnSpc>
                          <a:spcPct val="100000"/>
                        </a:lnSpc>
                        <a:spcBef>
                          <a:spcPts val="1595"/>
                        </a:spcBef>
                      </a:pPr>
                      <a:r>
                        <a:rPr sz="1200" dirty="0">
                          <a:latin typeface="Courier New"/>
                          <a:cs typeface="Courier New"/>
                        </a:rPr>
                        <a:t>Number</a:t>
                      </a:r>
                      <a:r>
                        <a:rPr sz="1200" spc="85" dirty="0">
                          <a:latin typeface="Courier New"/>
                          <a:cs typeface="Courier New"/>
                        </a:rPr>
                        <a:t> </a:t>
                      </a:r>
                      <a:r>
                        <a:rPr sz="1200" dirty="0">
                          <a:latin typeface="Courier New"/>
                          <a:cs typeface="Courier New"/>
                        </a:rPr>
                        <a:t>of</a:t>
                      </a:r>
                      <a:r>
                        <a:rPr sz="1200" spc="90" dirty="0">
                          <a:latin typeface="Courier New"/>
                          <a:cs typeface="Courier New"/>
                        </a:rPr>
                        <a:t> </a:t>
                      </a:r>
                      <a:r>
                        <a:rPr sz="1200" dirty="0">
                          <a:latin typeface="Courier New"/>
                          <a:cs typeface="Courier New"/>
                        </a:rPr>
                        <a:t>Rooms</a:t>
                      </a:r>
                      <a:r>
                        <a:rPr sz="1200" spc="85" dirty="0">
                          <a:latin typeface="Courier New"/>
                          <a:cs typeface="Courier New"/>
                        </a:rPr>
                        <a:t> </a:t>
                      </a:r>
                      <a:r>
                        <a:rPr sz="1200" spc="-25" dirty="0">
                          <a:latin typeface="Courier New"/>
                          <a:cs typeface="Courier New"/>
                        </a:rPr>
                        <a:t>(A)</a:t>
                      </a:r>
                      <a:endParaRPr sz="120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95"/>
                        </a:spcBef>
                      </a:pPr>
                      <a:r>
                        <a:rPr sz="1200" dirty="0">
                          <a:latin typeface="Courier New"/>
                          <a:cs typeface="Courier New"/>
                        </a:rPr>
                        <a:t>Price</a:t>
                      </a:r>
                      <a:r>
                        <a:rPr sz="1200" spc="70" dirty="0">
                          <a:latin typeface="Courier New"/>
                          <a:cs typeface="Courier New"/>
                        </a:rPr>
                        <a:t> </a:t>
                      </a:r>
                      <a:r>
                        <a:rPr sz="1200" dirty="0">
                          <a:latin typeface="Courier New"/>
                          <a:cs typeface="Courier New"/>
                        </a:rPr>
                        <a:t>of</a:t>
                      </a:r>
                      <a:r>
                        <a:rPr sz="1200" spc="75" dirty="0">
                          <a:latin typeface="Courier New"/>
                          <a:cs typeface="Courier New"/>
                        </a:rPr>
                        <a:t> </a:t>
                      </a:r>
                      <a:r>
                        <a:rPr sz="1200" spc="-10" dirty="0">
                          <a:latin typeface="Courier New"/>
                          <a:cs typeface="Courier New"/>
                        </a:rPr>
                        <a:t>House</a:t>
                      </a:r>
                      <a:endParaRPr sz="120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5356">
                <a:tc>
                  <a:txBody>
                    <a:bodyPr/>
                    <a:lstStyle/>
                    <a:p>
                      <a:pPr algn="ctr">
                        <a:lnSpc>
                          <a:spcPct val="100000"/>
                        </a:lnSpc>
                        <a:spcBef>
                          <a:spcPts val="1595"/>
                        </a:spcBef>
                      </a:pPr>
                      <a:r>
                        <a:rPr sz="1200" spc="-50" dirty="0">
                          <a:latin typeface="Courier New"/>
                          <a:cs typeface="Courier New"/>
                        </a:rPr>
                        <a:t>1</a:t>
                      </a:r>
                      <a:endParaRPr sz="120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95"/>
                        </a:spcBef>
                      </a:pPr>
                      <a:r>
                        <a:rPr sz="1200" spc="-25" dirty="0">
                          <a:latin typeface="Courier New"/>
                          <a:cs typeface="Courier New"/>
                        </a:rPr>
                        <a:t>20</a:t>
                      </a:r>
                      <a:endParaRPr sz="120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356">
                <a:tc>
                  <a:txBody>
                    <a:bodyPr/>
                    <a:lstStyle/>
                    <a:p>
                      <a:pPr algn="ctr">
                        <a:lnSpc>
                          <a:spcPct val="100000"/>
                        </a:lnSpc>
                        <a:spcBef>
                          <a:spcPts val="1595"/>
                        </a:spcBef>
                      </a:pPr>
                      <a:r>
                        <a:rPr sz="1200" spc="-50" dirty="0">
                          <a:latin typeface="Courier New"/>
                          <a:cs typeface="Courier New"/>
                        </a:rPr>
                        <a:t>2</a:t>
                      </a:r>
                      <a:endParaRPr sz="1200" dirty="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95"/>
                        </a:spcBef>
                      </a:pPr>
                      <a:r>
                        <a:rPr sz="1200" spc="-25" dirty="0">
                          <a:latin typeface="Courier New"/>
                          <a:cs typeface="Courier New"/>
                        </a:rPr>
                        <a:t>30</a:t>
                      </a:r>
                      <a:endParaRPr sz="120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356">
                <a:tc>
                  <a:txBody>
                    <a:bodyPr/>
                    <a:lstStyle/>
                    <a:p>
                      <a:pPr algn="ctr">
                        <a:lnSpc>
                          <a:spcPct val="100000"/>
                        </a:lnSpc>
                        <a:spcBef>
                          <a:spcPts val="1595"/>
                        </a:spcBef>
                      </a:pPr>
                      <a:r>
                        <a:rPr lang="en-US" sz="1200" spc="-50" dirty="0">
                          <a:latin typeface="Courier New"/>
                          <a:cs typeface="Courier New"/>
                        </a:rPr>
                        <a:t>3</a:t>
                      </a:r>
                      <a:endParaRPr sz="1200" dirty="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95"/>
                        </a:spcBef>
                      </a:pPr>
                      <a:r>
                        <a:rPr sz="1200" spc="-25" dirty="0">
                          <a:latin typeface="Courier New"/>
                          <a:cs typeface="Courier New"/>
                        </a:rPr>
                        <a:t>40</a:t>
                      </a:r>
                      <a:endParaRPr sz="1200" dirty="0">
                        <a:latin typeface="Courier New"/>
                        <a:cs typeface="Courier New"/>
                      </a:endParaRPr>
                    </a:p>
                  </a:txBody>
                  <a:tcPr marL="0" marR="0" marT="9213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7" name="Title 6">
            <a:extLst>
              <a:ext uri="{FF2B5EF4-FFF2-40B4-BE49-F238E27FC236}">
                <a16:creationId xmlns:a16="http://schemas.microsoft.com/office/drawing/2014/main" id="{D4B34A67-1475-474E-8F87-43989EE3DDC1}"/>
              </a:ext>
            </a:extLst>
          </p:cNvPr>
          <p:cNvSpPr>
            <a:spLocks noGrp="1"/>
          </p:cNvSpPr>
          <p:nvPr>
            <p:ph type="title"/>
          </p:nvPr>
        </p:nvSpPr>
        <p:spPr/>
        <p:txBody>
          <a:bodyPr>
            <a:normAutofit/>
          </a:bodyPr>
          <a:lstStyle/>
          <a:p>
            <a:r>
              <a:rPr lang="en-IN" sz="3600" dirty="0">
                <a:solidFill>
                  <a:srgbClr val="3C7DEC"/>
                </a:solidFill>
                <a:latin typeface="Courier New"/>
                <a:cs typeface="Courier New"/>
              </a:rPr>
              <a:t>Problem</a:t>
            </a:r>
            <a:r>
              <a:rPr lang="en-IN" sz="3600" spc="-98" dirty="0">
                <a:solidFill>
                  <a:srgbClr val="3C7DEC"/>
                </a:solidFill>
                <a:latin typeface="Courier New"/>
                <a:cs typeface="Courier New"/>
              </a:rPr>
              <a:t> </a:t>
            </a:r>
            <a:r>
              <a:rPr lang="en-IN" sz="3600" spc="-5" dirty="0">
                <a:solidFill>
                  <a:srgbClr val="3C7DEC"/>
                </a:solidFill>
                <a:latin typeface="Courier New"/>
                <a:cs typeface="Courier New"/>
              </a:rPr>
              <a:t>Definition</a:t>
            </a:r>
            <a:endParaRPr lang="en-IN" dirty="0"/>
          </a:p>
        </p:txBody>
      </p:sp>
    </p:spTree>
    <p:extLst>
      <p:ext uri="{BB962C8B-B14F-4D97-AF65-F5344CB8AC3E}">
        <p14:creationId xmlns:p14="http://schemas.microsoft.com/office/powerpoint/2010/main" val="323891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B5C-37F8-4331-B848-083FF2AD4865}"/>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E3D1278-46B7-4145-9DDD-FAE079F7BEB3}"/>
              </a:ext>
            </a:extLst>
          </p:cNvPr>
          <p:cNvSpPr>
            <a:spLocks noGrp="1"/>
          </p:cNvSpPr>
          <p:nvPr>
            <p:ph type="dt" sz="half" idx="10"/>
          </p:nvPr>
        </p:nvSpPr>
        <p:spPr/>
        <p:txBody>
          <a:bodyPr/>
          <a:lstStyle/>
          <a:p>
            <a:fld id="{E9249183-3F11-4576-9449-A64095111AA3}" type="datetime1">
              <a:rPr lang="en-US" smtClean="0"/>
              <a:t>1/9/2025</a:t>
            </a:fld>
            <a:endParaRPr lang="en-US" dirty="0"/>
          </a:p>
        </p:txBody>
      </p:sp>
      <p:sp>
        <p:nvSpPr>
          <p:cNvPr id="4" name="Footer Placeholder 3">
            <a:extLst>
              <a:ext uri="{FF2B5EF4-FFF2-40B4-BE49-F238E27FC236}">
                <a16:creationId xmlns:a16="http://schemas.microsoft.com/office/drawing/2014/main" id="{61B2F332-46C4-40CE-B89A-EFF8AFFB7B0B}"/>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5941D927-FCBB-4666-B9A0-E61B7154F091}"/>
              </a:ext>
            </a:extLst>
          </p:cNvPr>
          <p:cNvSpPr>
            <a:spLocks noGrp="1"/>
          </p:cNvSpPr>
          <p:nvPr>
            <p:ph type="sldNum" sz="quarter" idx="12"/>
          </p:nvPr>
        </p:nvSpPr>
        <p:spPr/>
        <p:txBody>
          <a:bodyPr/>
          <a:lstStyle/>
          <a:p>
            <a:fld id="{EA7C8D44-3667-46F6-9772-CC52308E2A7F}" type="slidenum">
              <a:rPr kumimoji="0" lang="en-US" smtClean="0"/>
              <a:pPr/>
              <a:t>7</a:t>
            </a:fld>
            <a:endParaRPr kumimoji="0" lang="en-US" dirty="0"/>
          </a:p>
        </p:txBody>
      </p:sp>
      <p:pic>
        <p:nvPicPr>
          <p:cNvPr id="8" name="Picture 7" descr="table with the number of rooms and their selling price">
            <a:extLst>
              <a:ext uri="{FF2B5EF4-FFF2-40B4-BE49-F238E27FC236}">
                <a16:creationId xmlns:a16="http://schemas.microsoft.com/office/drawing/2014/main" id="{F4AF5D2D-A672-49D5-8C8E-653DB3EE6B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2846038" cy="2521077"/>
          </a:xfrm>
          <a:prstGeom prst="rect">
            <a:avLst/>
          </a:prstGeom>
          <a:noFill/>
          <a:ln>
            <a:noFill/>
          </a:ln>
        </p:spPr>
      </p:pic>
      <p:pic>
        <p:nvPicPr>
          <p:cNvPr id="9" name="Picture 8" descr="https://assets-global.website-files.com/5e6f9b297ef3941db2593ba1/5f3a41750444d9113800027a_Screenshot%202020-08-17%20at%2010.35.55.png">
            <a:extLst>
              <a:ext uri="{FF2B5EF4-FFF2-40B4-BE49-F238E27FC236}">
                <a16:creationId xmlns:a16="http://schemas.microsoft.com/office/drawing/2014/main" id="{CF53930C-9DDB-4CAB-82E0-587A165E8B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380" y="2667000"/>
            <a:ext cx="4066620" cy="2759075"/>
          </a:xfrm>
          <a:prstGeom prst="rect">
            <a:avLst/>
          </a:prstGeom>
          <a:noFill/>
          <a:ln>
            <a:noFill/>
          </a:ln>
        </p:spPr>
      </p:pic>
    </p:spTree>
    <p:extLst>
      <p:ext uri="{BB962C8B-B14F-4D97-AF65-F5344CB8AC3E}">
        <p14:creationId xmlns:p14="http://schemas.microsoft.com/office/powerpoint/2010/main" val="336934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7F9C-5F01-4DFB-81FB-26E179DC22DA}"/>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FB92D0D8-EE4F-4FDD-B4E9-6519A525DBFE}"/>
              </a:ext>
            </a:extLst>
          </p:cNvPr>
          <p:cNvSpPr>
            <a:spLocks noGrp="1"/>
          </p:cNvSpPr>
          <p:nvPr>
            <p:ph type="dt" sz="half" idx="10"/>
          </p:nvPr>
        </p:nvSpPr>
        <p:spPr/>
        <p:txBody>
          <a:bodyPr/>
          <a:lstStyle/>
          <a:p>
            <a:fld id="{2AE322FA-A7CD-4A9A-ABD3-4EF7FB648E39}" type="datetime1">
              <a:rPr lang="en-US" smtClean="0"/>
              <a:t>1/9/2025</a:t>
            </a:fld>
            <a:endParaRPr lang="en-US" dirty="0"/>
          </a:p>
        </p:txBody>
      </p:sp>
      <p:sp>
        <p:nvSpPr>
          <p:cNvPr id="4" name="Footer Placeholder 3">
            <a:extLst>
              <a:ext uri="{FF2B5EF4-FFF2-40B4-BE49-F238E27FC236}">
                <a16:creationId xmlns:a16="http://schemas.microsoft.com/office/drawing/2014/main" id="{F296E0DE-F457-4CF7-9E95-BAC9D2D86509}"/>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7DB48738-3538-41FA-A996-A838A51825DF}"/>
              </a:ext>
            </a:extLst>
          </p:cNvPr>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7" name="Content Placeholder 6" descr="https://assets-global.website-files.com/5e6f9b297ef3941db2593ba1/5f3a41c6e320ca65aafafcf6_Screenshot%202020-08-17%20at%2010.37.14.png">
            <a:extLst>
              <a:ext uri="{FF2B5EF4-FFF2-40B4-BE49-F238E27FC236}">
                <a16:creationId xmlns:a16="http://schemas.microsoft.com/office/drawing/2014/main" id="{C1297A9F-77FA-4063-87EB-96B828639A7A}"/>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61509" y="1146734"/>
            <a:ext cx="7600358" cy="4327641"/>
          </a:xfrm>
          <a:prstGeom prst="rect">
            <a:avLst/>
          </a:prstGeom>
          <a:noFill/>
          <a:ln>
            <a:noFill/>
          </a:ln>
        </p:spPr>
      </p:pic>
      <p:sp>
        <p:nvSpPr>
          <p:cNvPr id="6" name="Rectangle 5">
            <a:extLst>
              <a:ext uri="{FF2B5EF4-FFF2-40B4-BE49-F238E27FC236}">
                <a16:creationId xmlns:a16="http://schemas.microsoft.com/office/drawing/2014/main" id="{5A4B15E2-7FB9-439F-B229-7FBB222F4762}"/>
              </a:ext>
            </a:extLst>
          </p:cNvPr>
          <p:cNvSpPr/>
          <p:nvPr/>
        </p:nvSpPr>
        <p:spPr>
          <a:xfrm>
            <a:off x="762000" y="5619446"/>
            <a:ext cx="8074152" cy="646331"/>
          </a:xfrm>
          <a:prstGeom prst="rect">
            <a:avLst/>
          </a:prstGeom>
        </p:spPr>
        <p:txBody>
          <a:bodyPr wrap="square">
            <a:spAutoFit/>
          </a:bodyPr>
          <a:lstStyle/>
          <a:p>
            <a:r>
              <a:rPr lang="en-IN" dirty="0"/>
              <a:t>This model assumes a linear relationship between the dependent variable and the predictor variable</a:t>
            </a:r>
          </a:p>
        </p:txBody>
      </p:sp>
    </p:spTree>
    <p:extLst>
      <p:ext uri="{BB962C8B-B14F-4D97-AF65-F5344CB8AC3E}">
        <p14:creationId xmlns:p14="http://schemas.microsoft.com/office/powerpoint/2010/main" val="390166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78ED-9943-40A3-AD34-911E2356863F}"/>
              </a:ext>
            </a:extLst>
          </p:cNvPr>
          <p:cNvSpPr>
            <a:spLocks noGrp="1"/>
          </p:cNvSpPr>
          <p:nvPr>
            <p:ph type="title"/>
          </p:nvPr>
        </p:nvSpPr>
        <p:spPr/>
        <p:txBody>
          <a:bodyPr/>
          <a:lstStyle/>
          <a:p>
            <a:r>
              <a:rPr lang="en-US" dirty="0"/>
              <a:t>Types of Linear Regression</a:t>
            </a:r>
            <a:endParaRPr lang="en-IN" dirty="0"/>
          </a:p>
        </p:txBody>
      </p:sp>
      <p:sp>
        <p:nvSpPr>
          <p:cNvPr id="3" name="Date Placeholder 2">
            <a:extLst>
              <a:ext uri="{FF2B5EF4-FFF2-40B4-BE49-F238E27FC236}">
                <a16:creationId xmlns:a16="http://schemas.microsoft.com/office/drawing/2014/main" id="{60E23401-53A9-430D-BE6A-B5919FB56C8B}"/>
              </a:ext>
            </a:extLst>
          </p:cNvPr>
          <p:cNvSpPr>
            <a:spLocks noGrp="1"/>
          </p:cNvSpPr>
          <p:nvPr>
            <p:ph type="dt" sz="half" idx="10"/>
          </p:nvPr>
        </p:nvSpPr>
        <p:spPr/>
        <p:txBody>
          <a:bodyPr/>
          <a:lstStyle/>
          <a:p>
            <a:fld id="{887E06DA-5A38-4145-B2E8-0D616E17BAE4}" type="datetime1">
              <a:rPr lang="en-US" smtClean="0"/>
              <a:t>1/9/2025</a:t>
            </a:fld>
            <a:endParaRPr lang="en-US" dirty="0"/>
          </a:p>
        </p:txBody>
      </p:sp>
      <p:sp>
        <p:nvSpPr>
          <p:cNvPr id="4" name="Footer Placeholder 3">
            <a:extLst>
              <a:ext uri="{FF2B5EF4-FFF2-40B4-BE49-F238E27FC236}">
                <a16:creationId xmlns:a16="http://schemas.microsoft.com/office/drawing/2014/main" id="{5AC49F38-D715-407A-95A4-0498C1E6A599}"/>
              </a:ext>
            </a:extLst>
          </p:cNvPr>
          <p:cNvSpPr>
            <a:spLocks noGrp="1"/>
          </p:cNvSpPr>
          <p:nvPr>
            <p:ph type="ftr" sz="quarter" idx="11"/>
          </p:nvPr>
        </p:nvSpPr>
        <p:spPr/>
        <p:txBody>
          <a:bodyPr/>
          <a:lstStyle/>
          <a:p>
            <a:r>
              <a:rPr lang="en-US"/>
              <a:t>Linear Regression</a:t>
            </a:r>
            <a:endParaRPr lang="en-US" dirty="0"/>
          </a:p>
        </p:txBody>
      </p:sp>
      <p:sp>
        <p:nvSpPr>
          <p:cNvPr id="5" name="Slide Number Placeholder 4">
            <a:extLst>
              <a:ext uri="{FF2B5EF4-FFF2-40B4-BE49-F238E27FC236}">
                <a16:creationId xmlns:a16="http://schemas.microsoft.com/office/drawing/2014/main" id="{0B4668F8-3B86-44CC-8F0C-21D330B2BFDC}"/>
              </a:ext>
            </a:extLst>
          </p:cNvPr>
          <p:cNvSpPr>
            <a:spLocks noGrp="1"/>
          </p:cNvSpPr>
          <p:nvPr>
            <p:ph type="sldNum" sz="quarter" idx="12"/>
          </p:nvPr>
        </p:nvSpPr>
        <p:spPr/>
        <p:txBody>
          <a:bodyPr/>
          <a:lstStyle/>
          <a:p>
            <a:fld id="{EA7C8D44-3667-46F6-9772-CC52308E2A7F}" type="slidenum">
              <a:rPr kumimoji="0" lang="en-US" smtClean="0"/>
              <a:pPr/>
              <a:t>9</a:t>
            </a:fld>
            <a:endParaRPr kumimoji="0" lang="en-US" dirty="0"/>
          </a:p>
        </p:txBody>
      </p:sp>
      <p:pic>
        <p:nvPicPr>
          <p:cNvPr id="8" name="Content Placeholder 7">
            <a:extLst>
              <a:ext uri="{FF2B5EF4-FFF2-40B4-BE49-F238E27FC236}">
                <a16:creationId xmlns:a16="http://schemas.microsoft.com/office/drawing/2014/main" id="{70BE41A7-DE68-410B-82BC-A0ADF19500AC}"/>
              </a:ext>
            </a:extLst>
          </p:cNvPr>
          <p:cNvPicPr>
            <a:picLocks noGrp="1" noChangeAspect="1"/>
          </p:cNvPicPr>
          <p:nvPr>
            <p:ph sz="quarter" idx="1"/>
          </p:nvPr>
        </p:nvPicPr>
        <p:blipFill>
          <a:blip r:embed="rId2"/>
          <a:stretch>
            <a:fillRect/>
          </a:stretch>
        </p:blipFill>
        <p:spPr>
          <a:xfrm>
            <a:off x="939797" y="2209800"/>
            <a:ext cx="6392167" cy="1819529"/>
          </a:xfrm>
          <a:prstGeom prst="rect">
            <a:avLst/>
          </a:prstGeom>
        </p:spPr>
      </p:pic>
    </p:spTree>
    <p:extLst>
      <p:ext uri="{BB962C8B-B14F-4D97-AF65-F5344CB8AC3E}">
        <p14:creationId xmlns:p14="http://schemas.microsoft.com/office/powerpoint/2010/main" val="27045334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36618</TotalTime>
  <Words>2168</Words>
  <Application>Microsoft Office PowerPoint</Application>
  <PresentationFormat>On-screen Show (4:3)</PresentationFormat>
  <Paragraphs>298</Paragraphs>
  <Slides>46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Arial Unicode MS</vt:lpstr>
      <vt:lpstr>Calibri</vt:lpstr>
      <vt:lpstr>Courier New</vt:lpstr>
      <vt:lpstr>Georgia</vt:lpstr>
      <vt:lpstr>Lucida Sans Unicode</vt:lpstr>
      <vt:lpstr>MinionPro-Regular</vt:lpstr>
      <vt:lpstr>Times New Roman</vt:lpstr>
      <vt:lpstr>Wingdings</vt:lpstr>
      <vt:lpstr>Wingdings 2</vt:lpstr>
      <vt:lpstr>Civic</vt:lpstr>
      <vt:lpstr> Dr. Jayaraj P B Associate Professor   Department of Computer Science &amp; Engineering, NIT Calicut</vt:lpstr>
      <vt:lpstr>Outline</vt:lpstr>
      <vt:lpstr>Linear Regression</vt:lpstr>
      <vt:lpstr>PowerPoint Presentation</vt:lpstr>
      <vt:lpstr>Linear Regression</vt:lpstr>
      <vt:lpstr>Problem Definition</vt:lpstr>
      <vt:lpstr>PowerPoint Presentation</vt:lpstr>
      <vt:lpstr>PowerPoint Presentation</vt:lpstr>
      <vt:lpstr>Types of Linear Regression</vt:lpstr>
      <vt:lpstr>Simple Linear Regression</vt:lpstr>
      <vt:lpstr>Multiple Linear Regression</vt:lpstr>
      <vt:lpstr>PowerPoint Presentation</vt:lpstr>
      <vt:lpstr>Multiple Linear Regression</vt:lpstr>
      <vt:lpstr>Training the Linear Regression</vt:lpstr>
      <vt:lpstr>Training the Linear Regression</vt:lpstr>
      <vt:lpstr>Training the Linear Regression</vt:lpstr>
      <vt:lpstr>Training the Linear Regression</vt:lpstr>
      <vt:lpstr>Cost Function</vt:lpstr>
      <vt:lpstr>PowerPoint Presentation</vt:lpstr>
      <vt:lpstr>Gradient Descent</vt:lpstr>
      <vt:lpstr>Gradient Descent </vt:lpstr>
      <vt:lpstr>Gradient Descent</vt:lpstr>
      <vt:lpstr>Gradient Descent Steps</vt:lpstr>
      <vt:lpstr>Learning rate too small</vt:lpstr>
      <vt:lpstr>Learning rate too large</vt:lpstr>
      <vt:lpstr>PowerPoint Presentation</vt:lpstr>
      <vt:lpstr>Challenges</vt:lpstr>
      <vt:lpstr>elongated bowl</vt:lpstr>
      <vt:lpstr>PowerPoint Presentation</vt:lpstr>
      <vt:lpstr>Batch Gradient Descent</vt:lpstr>
      <vt:lpstr>PowerPoint Presentation</vt:lpstr>
      <vt:lpstr>Stochastic Gradient Descent</vt:lpstr>
      <vt:lpstr>Stochastic Gradient Descent</vt:lpstr>
      <vt:lpstr>Mini-batch Gradient Descent</vt:lpstr>
      <vt:lpstr>hyperparameter learning rate</vt:lpstr>
      <vt:lpstr>PowerPoint Presentation</vt:lpstr>
      <vt:lpstr>Model evaluation</vt:lpstr>
      <vt:lpstr>Polynomial Regression</vt:lpstr>
      <vt:lpstr>Polynomial Regression</vt:lpstr>
      <vt:lpstr>Polynomial Regression</vt:lpstr>
      <vt:lpstr>Polynomial regression degree 3</vt:lpstr>
      <vt:lpstr>Polynomial regression degree 14</vt:lpstr>
      <vt:lpstr>Polynomial Regression</vt:lpstr>
      <vt:lpstr>PowerPoint Presentation</vt:lpstr>
      <vt:lpstr>Python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Karyotyping</dc:title>
  <dc:creator>Admin</dc:creator>
  <cp:lastModifiedBy>jayaraj</cp:lastModifiedBy>
  <cp:revision>618</cp:revision>
  <dcterms:created xsi:type="dcterms:W3CDTF">2015-05-03T17:36:12Z</dcterms:created>
  <dcterms:modified xsi:type="dcterms:W3CDTF">2025-01-09T11:56:05Z</dcterms:modified>
</cp:coreProperties>
</file>