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62" r:id="rId4"/>
    <p:sldId id="264" r:id="rId5"/>
    <p:sldId id="265" r:id="rId6"/>
    <p:sldId id="266" r:id="rId7"/>
    <p:sldId id="261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126CD3-E8BC-4A1B-88CF-C93FA55D6377}" v="1" dt="2025-08-26T13:30:43.782"/>
    <p1510:client id="{F739E87C-9130-4AC8-B2B7-70D9DFB95F1B}" v="209" dt="2025-08-26T10:51:3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A GOPAL" userId="1610f1f03e7e06cd" providerId="LiveId" clId="{53126CD3-E8BC-4A1B-88CF-C93FA55D6377}"/>
    <pc:docChg chg="modSld">
      <pc:chgData name="RAJA GOPAL" userId="1610f1f03e7e06cd" providerId="LiveId" clId="{53126CD3-E8BC-4A1B-88CF-C93FA55D6377}" dt="2025-08-26T13:31:23.649" v="16" actId="1076"/>
      <pc:docMkLst>
        <pc:docMk/>
      </pc:docMkLst>
      <pc:sldChg chg="addSp modSp mod">
        <pc:chgData name="RAJA GOPAL" userId="1610f1f03e7e06cd" providerId="LiveId" clId="{53126CD3-E8BC-4A1B-88CF-C93FA55D6377}" dt="2025-08-26T13:31:23.649" v="16" actId="1076"/>
        <pc:sldMkLst>
          <pc:docMk/>
          <pc:sldMk cId="1434787714" sldId="266"/>
        </pc:sldMkLst>
        <pc:spChg chg="mod">
          <ac:chgData name="RAJA GOPAL" userId="1610f1f03e7e06cd" providerId="LiveId" clId="{53126CD3-E8BC-4A1B-88CF-C93FA55D6377}" dt="2025-08-26T13:31:23.649" v="16" actId="1076"/>
          <ac:spMkLst>
            <pc:docMk/>
            <pc:sldMk cId="1434787714" sldId="266"/>
            <ac:spMk id="2" creationId="{730D948B-DDA2-A856-CDF4-C72B2F52276B}"/>
          </ac:spMkLst>
        </pc:spChg>
        <pc:spChg chg="add mod">
          <ac:chgData name="RAJA GOPAL" userId="1610f1f03e7e06cd" providerId="LiveId" clId="{53126CD3-E8BC-4A1B-88CF-C93FA55D6377}" dt="2025-08-26T13:31:10.219" v="13" actId="14100"/>
          <ac:spMkLst>
            <pc:docMk/>
            <pc:sldMk cId="1434787714" sldId="266"/>
            <ac:spMk id="3" creationId="{0A044123-290A-90CA-B159-06DCF7EB53DC}"/>
          </ac:spMkLst>
        </pc:spChg>
        <pc:spChg chg="mod">
          <ac:chgData name="RAJA GOPAL" userId="1610f1f03e7e06cd" providerId="LiveId" clId="{53126CD3-E8BC-4A1B-88CF-C93FA55D6377}" dt="2025-08-26T13:30:40.413" v="7" actId="14100"/>
          <ac:spMkLst>
            <pc:docMk/>
            <pc:sldMk cId="1434787714" sldId="266"/>
            <ac:spMk id="4" creationId="{15C12168-C1D5-0525-63BF-F33485273717}"/>
          </ac:spMkLst>
        </pc:spChg>
        <pc:spChg chg="mod">
          <ac:chgData name="RAJA GOPAL" userId="1610f1f03e7e06cd" providerId="LiveId" clId="{53126CD3-E8BC-4A1B-88CF-C93FA55D6377}" dt="2025-08-26T13:30:14.391" v="1" actId="14100"/>
          <ac:spMkLst>
            <pc:docMk/>
            <pc:sldMk cId="1434787714" sldId="266"/>
            <ac:spMk id="5" creationId="{2043A72D-81A7-724C-B3A8-6527198E3FD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834D4-1835-4F05-9A4B-38A87311A560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979E7-187F-4DAB-ADC6-15CE35DB79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78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79E7-187F-4DAB-ADC6-15CE35DB79E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7045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E979E7-187F-4DAB-ADC6-15CE35DB79E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93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3141-62F6-B537-0B1F-8EF5E7617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B47C3-C287-D0B6-4540-85CD2C1F1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A7E9-4A9A-7D8C-804D-EDD58FC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4A09-51D0-3278-D4DA-0A078DBAD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C706-D948-FC97-C5A1-FF98E95D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97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30DB-0259-0940-0BC1-85252738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E32D8-13E4-FD05-53F9-6E0E9CAF8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E04E-AAC8-E801-C0CA-731A2E7F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A26D9-20CB-5E90-CD5A-D0910F34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0381-C43D-6EBF-5711-D5E9BC22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73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1A723-5C2F-3DC2-1717-26E39F4310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E72CC0-4DFF-D3A0-C90F-1A53FF6EC6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06D35-9936-42A7-ECC7-0E94C5FC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168E8-C077-6D5C-51A9-31B372CB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61625-398A-14EB-CB47-CF2514E2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04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808B8-FE7A-1FD1-2254-7F126CF7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0A869-8D7E-B61A-12A4-AAAD91AF8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BF42-55D0-56B5-5557-A0D068ED6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7E620-60DB-DA90-8291-BF88F3DB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98D19-5007-9AD4-8096-F827652BB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610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04CB-8DA9-8913-DF7D-6A80797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2C48-E83A-7A0D-DD70-C6A0C3D5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B80A5-9FBB-45D7-8F3F-8ADA669E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B4743-B33C-51AE-96E7-CA821269A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81A42-95EE-F008-4DF1-D55F0AA7C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238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684C8-ADBE-4CA0-3F62-4650DAB8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0A013-C1EE-8CF3-2377-0EB6B070BE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713AA-8860-3732-780E-0739EAF1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78BA-506D-7383-12AA-1A2C7AA5A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0648-2FE4-5AE8-4E71-1D38FFC7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CE335-E770-1BAC-9F0D-2FB7F9E6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58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51526-A3B5-C2BC-CB16-0454EF03E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936D1-7901-BDEC-DEFD-0451933BF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8832CD-ED18-DC71-326E-F3CA73D9D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B6248-FAB6-4EE1-B9AF-8CADB502D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3840AF-F460-2F84-33BF-6F5CCCACC1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FD5198-FCE7-6C22-5F4A-C3552FB5F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79006B-AC73-9E71-0A82-D12D71CD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28955-DF28-F8A8-8859-2D97C305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0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09F29-58CD-2FE4-29BA-3DA75938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C5B945-DA27-ABF8-0EF9-E306B24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2E5DE-E5B2-AF62-982C-6EFA11A4B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C95F8-50E4-037C-ADF9-71D230689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C917EB-3F95-CDC9-59A5-FA1939495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D2970-DE75-AD1F-5402-4D4A12BDA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382E0-5789-17E3-5259-DB241089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80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12D46-7636-530B-E568-E56D0697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1C8C-95D3-D383-7F60-7543AB68D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C17FC5-C1D8-042B-ADB9-7D3E0211F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A0CA3-ACE5-489B-FF9A-238548E4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75FB-6AD2-D988-EA9D-0A410C379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7A240-EC6C-6821-5A30-1647DC3A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80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F9E2-EFAB-CEEB-2336-E9445A8C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ADBE2-066D-6B66-81E4-1E0592DCC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95DF5-7EB1-0F3A-8229-8336A2AB1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639F9-F4FD-1AAD-283D-1DA9A87C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4F395-F49A-55E5-2E94-F77D6B4E6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383CBB-59C3-3DA5-D8D0-60A0E226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D0A4DC-5F68-FC69-E71F-71CE5C6F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6BD83-EB85-1BC7-04D2-9CA1D1A9A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D01F7-1CFB-D683-3733-3D5A11C70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AE817-6380-4E62-A290-9A2DE9CA5CA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16BB0-4D5B-5ECC-116E-48929E281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370FB-03F1-84A7-C85D-BF4A485CC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D4DE1-B9ED-4E4C-898B-37F45FED40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168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8.svg"/><Relationship Id="rId3" Type="http://schemas.openxmlformats.org/officeDocument/2006/relationships/image" Target="../media/image36.svg"/><Relationship Id="rId7" Type="http://schemas.openxmlformats.org/officeDocument/2006/relationships/image" Target="../media/image30.svg"/><Relationship Id="rId12" Type="http://schemas.openxmlformats.org/officeDocument/2006/relationships/image" Target="../media/image37.png"/><Relationship Id="rId17" Type="http://schemas.openxmlformats.org/officeDocument/2006/relationships/image" Target="../media/image42.svg"/><Relationship Id="rId2" Type="http://schemas.openxmlformats.org/officeDocument/2006/relationships/image" Target="../media/image35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2.svg"/><Relationship Id="rId5" Type="http://schemas.openxmlformats.org/officeDocument/2006/relationships/image" Target="../media/image34.svg"/><Relationship Id="rId15" Type="http://schemas.openxmlformats.org/officeDocument/2006/relationships/image" Target="../media/image40.svg"/><Relationship Id="rId10" Type="http://schemas.openxmlformats.org/officeDocument/2006/relationships/image" Target="../media/image31.png"/><Relationship Id="rId4" Type="http://schemas.openxmlformats.org/officeDocument/2006/relationships/image" Target="../media/image33.png"/><Relationship Id="rId9" Type="http://schemas.openxmlformats.org/officeDocument/2006/relationships/image" Target="../media/image28.sv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svg"/><Relationship Id="rId7" Type="http://schemas.openxmlformats.org/officeDocument/2006/relationships/image" Target="../media/image30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4.svg"/><Relationship Id="rId5" Type="http://schemas.openxmlformats.org/officeDocument/2006/relationships/image" Target="../media/image28.sv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F2A4C47-C97E-F87E-C8A2-3FBA4585B930}"/>
              </a:ext>
            </a:extLst>
          </p:cNvPr>
          <p:cNvSpPr/>
          <p:nvPr/>
        </p:nvSpPr>
        <p:spPr>
          <a:xfrm>
            <a:off x="-138895" y="-1965766"/>
            <a:ext cx="5840399" cy="6422020"/>
          </a:xfrm>
          <a:custGeom>
            <a:avLst/>
            <a:gdLst>
              <a:gd name="connsiteX0" fmla="*/ 329879 w 5840399"/>
              <a:gd name="connsiteY0" fmla="*/ 1282861 h 6422020"/>
              <a:gd name="connsiteX1" fmla="*/ 659758 w 5840399"/>
              <a:gd name="connsiteY1" fmla="*/ 1612740 h 6422020"/>
              <a:gd name="connsiteX2" fmla="*/ 659757 w 5840399"/>
              <a:gd name="connsiteY2" fmla="*/ 6092141 h 6422020"/>
              <a:gd name="connsiteX3" fmla="*/ 329878 w 5840399"/>
              <a:gd name="connsiteY3" fmla="*/ 6422020 h 6422020"/>
              <a:gd name="connsiteX4" fmla="*/ 329879 w 5840399"/>
              <a:gd name="connsiteY4" fmla="*/ 6422019 h 6422020"/>
              <a:gd name="connsiteX5" fmla="*/ 0 w 5840399"/>
              <a:gd name="connsiteY5" fmla="*/ 6092140 h 6422020"/>
              <a:gd name="connsiteX6" fmla="*/ 0 w 5840399"/>
              <a:gd name="connsiteY6" fmla="*/ 1612740 h 6422020"/>
              <a:gd name="connsiteX7" fmla="*/ 329879 w 5840399"/>
              <a:gd name="connsiteY7" fmla="*/ 1282861 h 6422020"/>
              <a:gd name="connsiteX8" fmla="*/ 3293964 w 5840399"/>
              <a:gd name="connsiteY8" fmla="*/ 1282860 h 6422020"/>
              <a:gd name="connsiteX9" fmla="*/ 3623843 w 5840399"/>
              <a:gd name="connsiteY9" fmla="*/ 1612739 h 6422020"/>
              <a:gd name="connsiteX10" fmla="*/ 3623842 w 5840399"/>
              <a:gd name="connsiteY10" fmla="*/ 5719822 h 6422020"/>
              <a:gd name="connsiteX11" fmla="*/ 3293963 w 5840399"/>
              <a:gd name="connsiteY11" fmla="*/ 6049701 h 6422020"/>
              <a:gd name="connsiteX12" fmla="*/ 3293964 w 5840399"/>
              <a:gd name="connsiteY12" fmla="*/ 6049700 h 6422020"/>
              <a:gd name="connsiteX13" fmla="*/ 2964085 w 5840399"/>
              <a:gd name="connsiteY13" fmla="*/ 5719821 h 6422020"/>
              <a:gd name="connsiteX14" fmla="*/ 2964085 w 5840399"/>
              <a:gd name="connsiteY14" fmla="*/ 1612739 h 6422020"/>
              <a:gd name="connsiteX15" fmla="*/ 3293964 w 5840399"/>
              <a:gd name="connsiteY15" fmla="*/ 1282860 h 6422020"/>
              <a:gd name="connsiteX16" fmla="*/ 1071623 w 5840399"/>
              <a:gd name="connsiteY16" fmla="*/ 1041722 h 6422020"/>
              <a:gd name="connsiteX17" fmla="*/ 1401502 w 5840399"/>
              <a:gd name="connsiteY17" fmla="*/ 1371601 h 6422020"/>
              <a:gd name="connsiteX18" fmla="*/ 1401501 w 5840399"/>
              <a:gd name="connsiteY18" fmla="*/ 5478683 h 6422020"/>
              <a:gd name="connsiteX19" fmla="*/ 1071621 w 5840399"/>
              <a:gd name="connsiteY19" fmla="*/ 5808562 h 6422020"/>
              <a:gd name="connsiteX20" fmla="*/ 1071623 w 5840399"/>
              <a:gd name="connsiteY20" fmla="*/ 5808561 h 6422020"/>
              <a:gd name="connsiteX21" fmla="*/ 741743 w 5840399"/>
              <a:gd name="connsiteY21" fmla="*/ 5478682 h 6422020"/>
              <a:gd name="connsiteX22" fmla="*/ 741743 w 5840399"/>
              <a:gd name="connsiteY22" fmla="*/ 1371601 h 6422020"/>
              <a:gd name="connsiteX23" fmla="*/ 1071623 w 5840399"/>
              <a:gd name="connsiteY23" fmla="*/ 1041722 h 6422020"/>
              <a:gd name="connsiteX24" fmla="*/ 5510520 w 5840399"/>
              <a:gd name="connsiteY24" fmla="*/ 924046 h 6422020"/>
              <a:gd name="connsiteX25" fmla="*/ 5840399 w 5840399"/>
              <a:gd name="connsiteY25" fmla="*/ 1253925 h 6422020"/>
              <a:gd name="connsiteX26" fmla="*/ 5840398 w 5840399"/>
              <a:gd name="connsiteY26" fmla="*/ 5361007 h 6422020"/>
              <a:gd name="connsiteX27" fmla="*/ 5510519 w 5840399"/>
              <a:gd name="connsiteY27" fmla="*/ 5690886 h 6422020"/>
              <a:gd name="connsiteX28" fmla="*/ 5510520 w 5840399"/>
              <a:gd name="connsiteY28" fmla="*/ 5690885 h 6422020"/>
              <a:gd name="connsiteX29" fmla="*/ 5180641 w 5840399"/>
              <a:gd name="connsiteY29" fmla="*/ 5361006 h 6422020"/>
              <a:gd name="connsiteX30" fmla="*/ 5180641 w 5840399"/>
              <a:gd name="connsiteY30" fmla="*/ 1253925 h 6422020"/>
              <a:gd name="connsiteX31" fmla="*/ 5510520 w 5840399"/>
              <a:gd name="connsiteY31" fmla="*/ 924046 h 6422020"/>
              <a:gd name="connsiteX32" fmla="*/ 2555112 w 5840399"/>
              <a:gd name="connsiteY32" fmla="*/ 798653 h 6422020"/>
              <a:gd name="connsiteX33" fmla="*/ 2884991 w 5840399"/>
              <a:gd name="connsiteY33" fmla="*/ 1128532 h 6422020"/>
              <a:gd name="connsiteX34" fmla="*/ 2884990 w 5840399"/>
              <a:gd name="connsiteY34" fmla="*/ 5235615 h 6422020"/>
              <a:gd name="connsiteX35" fmla="*/ 2555111 w 5840399"/>
              <a:gd name="connsiteY35" fmla="*/ 5565494 h 6422020"/>
              <a:gd name="connsiteX36" fmla="*/ 2555112 w 5840399"/>
              <a:gd name="connsiteY36" fmla="*/ 5565493 h 6422020"/>
              <a:gd name="connsiteX37" fmla="*/ 2225233 w 5840399"/>
              <a:gd name="connsiteY37" fmla="*/ 5235614 h 6422020"/>
              <a:gd name="connsiteX38" fmla="*/ 2225233 w 5840399"/>
              <a:gd name="connsiteY38" fmla="*/ 1128532 h 6422020"/>
              <a:gd name="connsiteX39" fmla="*/ 2555112 w 5840399"/>
              <a:gd name="connsiteY39" fmla="*/ 798653 h 6422020"/>
              <a:gd name="connsiteX40" fmla="*/ 4032816 w 5840399"/>
              <a:gd name="connsiteY40" fmla="*/ 798653 h 6422020"/>
              <a:gd name="connsiteX41" fmla="*/ 4362695 w 5840399"/>
              <a:gd name="connsiteY41" fmla="*/ 1128532 h 6422020"/>
              <a:gd name="connsiteX42" fmla="*/ 4362694 w 5840399"/>
              <a:gd name="connsiteY42" fmla="*/ 5235615 h 6422020"/>
              <a:gd name="connsiteX43" fmla="*/ 4032815 w 5840399"/>
              <a:gd name="connsiteY43" fmla="*/ 5565494 h 6422020"/>
              <a:gd name="connsiteX44" fmla="*/ 4032816 w 5840399"/>
              <a:gd name="connsiteY44" fmla="*/ 5565493 h 6422020"/>
              <a:gd name="connsiteX45" fmla="*/ 3702937 w 5840399"/>
              <a:gd name="connsiteY45" fmla="*/ 5235614 h 6422020"/>
              <a:gd name="connsiteX46" fmla="*/ 3702937 w 5840399"/>
              <a:gd name="connsiteY46" fmla="*/ 1128532 h 6422020"/>
              <a:gd name="connsiteX47" fmla="*/ 4032816 w 5840399"/>
              <a:gd name="connsiteY47" fmla="*/ 798653 h 6422020"/>
              <a:gd name="connsiteX48" fmla="*/ 4739843 w 5840399"/>
              <a:gd name="connsiteY48" fmla="*/ 81022 h 6422020"/>
              <a:gd name="connsiteX49" fmla="*/ 5069722 w 5840399"/>
              <a:gd name="connsiteY49" fmla="*/ 410901 h 6422020"/>
              <a:gd name="connsiteX50" fmla="*/ 5069721 w 5840399"/>
              <a:gd name="connsiteY50" fmla="*/ 4517984 h 6422020"/>
              <a:gd name="connsiteX51" fmla="*/ 4739842 w 5840399"/>
              <a:gd name="connsiteY51" fmla="*/ 4847863 h 6422020"/>
              <a:gd name="connsiteX52" fmla="*/ 4739843 w 5840399"/>
              <a:gd name="connsiteY52" fmla="*/ 4847862 h 6422020"/>
              <a:gd name="connsiteX53" fmla="*/ 4409964 w 5840399"/>
              <a:gd name="connsiteY53" fmla="*/ 4517983 h 6422020"/>
              <a:gd name="connsiteX54" fmla="*/ 4409964 w 5840399"/>
              <a:gd name="connsiteY54" fmla="*/ 410901 h 6422020"/>
              <a:gd name="connsiteX55" fmla="*/ 4739843 w 5840399"/>
              <a:gd name="connsiteY55" fmla="*/ 81022 h 6422020"/>
              <a:gd name="connsiteX56" fmla="*/ 1813367 w 5840399"/>
              <a:gd name="connsiteY56" fmla="*/ 0 h 6422020"/>
              <a:gd name="connsiteX57" fmla="*/ 2143246 w 5840399"/>
              <a:gd name="connsiteY57" fmla="*/ 329879 h 6422020"/>
              <a:gd name="connsiteX58" fmla="*/ 2143245 w 5840399"/>
              <a:gd name="connsiteY58" fmla="*/ 4436961 h 6422020"/>
              <a:gd name="connsiteX59" fmla="*/ 1813366 w 5840399"/>
              <a:gd name="connsiteY59" fmla="*/ 4766840 h 6422020"/>
              <a:gd name="connsiteX60" fmla="*/ 1813367 w 5840399"/>
              <a:gd name="connsiteY60" fmla="*/ 4766839 h 6422020"/>
              <a:gd name="connsiteX61" fmla="*/ 1483488 w 5840399"/>
              <a:gd name="connsiteY61" fmla="*/ 4436960 h 6422020"/>
              <a:gd name="connsiteX62" fmla="*/ 1483488 w 5840399"/>
              <a:gd name="connsiteY62" fmla="*/ 329879 h 6422020"/>
              <a:gd name="connsiteX63" fmla="*/ 1813367 w 5840399"/>
              <a:gd name="connsiteY63" fmla="*/ 0 h 642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5840399" h="6422020">
                <a:moveTo>
                  <a:pt x="329879" y="1282861"/>
                </a:moveTo>
                <a:cubicBezTo>
                  <a:pt x="512066" y="1282861"/>
                  <a:pt x="659758" y="1430553"/>
                  <a:pt x="659758" y="1612740"/>
                </a:cubicBezTo>
                <a:cubicBezTo>
                  <a:pt x="659758" y="3105874"/>
                  <a:pt x="659757" y="4599007"/>
                  <a:pt x="659757" y="6092141"/>
                </a:cubicBezTo>
                <a:cubicBezTo>
                  <a:pt x="659757" y="6274328"/>
                  <a:pt x="512065" y="6422020"/>
                  <a:pt x="329878" y="6422020"/>
                </a:cubicBezTo>
                <a:lnTo>
                  <a:pt x="329879" y="6422019"/>
                </a:lnTo>
                <a:cubicBezTo>
                  <a:pt x="147692" y="6422019"/>
                  <a:pt x="0" y="6274327"/>
                  <a:pt x="0" y="6092140"/>
                </a:cubicBezTo>
                <a:lnTo>
                  <a:pt x="0" y="1612740"/>
                </a:lnTo>
                <a:cubicBezTo>
                  <a:pt x="0" y="1430553"/>
                  <a:pt x="147692" y="1282861"/>
                  <a:pt x="329879" y="1282861"/>
                </a:cubicBezTo>
                <a:close/>
                <a:moveTo>
                  <a:pt x="3293964" y="1282860"/>
                </a:moveTo>
                <a:cubicBezTo>
                  <a:pt x="3476151" y="1282860"/>
                  <a:pt x="3623843" y="1430552"/>
                  <a:pt x="3623843" y="1612739"/>
                </a:cubicBezTo>
                <a:cubicBezTo>
                  <a:pt x="3623843" y="2981767"/>
                  <a:pt x="3623842" y="4350794"/>
                  <a:pt x="3623842" y="5719822"/>
                </a:cubicBezTo>
                <a:cubicBezTo>
                  <a:pt x="3623842" y="5902009"/>
                  <a:pt x="3476150" y="6049701"/>
                  <a:pt x="3293963" y="6049701"/>
                </a:cubicBezTo>
                <a:lnTo>
                  <a:pt x="3293964" y="6049700"/>
                </a:lnTo>
                <a:cubicBezTo>
                  <a:pt x="3111777" y="6049700"/>
                  <a:pt x="2964085" y="5902008"/>
                  <a:pt x="2964085" y="5719821"/>
                </a:cubicBezTo>
                <a:lnTo>
                  <a:pt x="2964085" y="1612739"/>
                </a:lnTo>
                <a:cubicBezTo>
                  <a:pt x="2964085" y="1430552"/>
                  <a:pt x="3111777" y="1282860"/>
                  <a:pt x="3293964" y="1282860"/>
                </a:cubicBezTo>
                <a:close/>
                <a:moveTo>
                  <a:pt x="1071623" y="1041722"/>
                </a:moveTo>
                <a:cubicBezTo>
                  <a:pt x="1253809" y="1041722"/>
                  <a:pt x="1401502" y="1189414"/>
                  <a:pt x="1401502" y="1371601"/>
                </a:cubicBezTo>
                <a:cubicBezTo>
                  <a:pt x="1401502" y="2740629"/>
                  <a:pt x="1401501" y="4109655"/>
                  <a:pt x="1401501" y="5478683"/>
                </a:cubicBezTo>
                <a:cubicBezTo>
                  <a:pt x="1401501" y="5660870"/>
                  <a:pt x="1253809" y="5808562"/>
                  <a:pt x="1071621" y="5808562"/>
                </a:cubicBezTo>
                <a:lnTo>
                  <a:pt x="1071623" y="5808561"/>
                </a:lnTo>
                <a:cubicBezTo>
                  <a:pt x="889435" y="5808561"/>
                  <a:pt x="741743" y="5660869"/>
                  <a:pt x="741743" y="5478682"/>
                </a:cubicBezTo>
                <a:lnTo>
                  <a:pt x="741743" y="1371601"/>
                </a:lnTo>
                <a:cubicBezTo>
                  <a:pt x="741743" y="1189414"/>
                  <a:pt x="889435" y="1041722"/>
                  <a:pt x="1071623" y="1041722"/>
                </a:cubicBezTo>
                <a:close/>
                <a:moveTo>
                  <a:pt x="5510520" y="924046"/>
                </a:moveTo>
                <a:cubicBezTo>
                  <a:pt x="5692707" y="924046"/>
                  <a:pt x="5840399" y="1071738"/>
                  <a:pt x="5840399" y="1253925"/>
                </a:cubicBezTo>
                <a:cubicBezTo>
                  <a:pt x="5840399" y="2622953"/>
                  <a:pt x="5840398" y="3991979"/>
                  <a:pt x="5840398" y="5361007"/>
                </a:cubicBezTo>
                <a:cubicBezTo>
                  <a:pt x="5840398" y="5543194"/>
                  <a:pt x="5692706" y="5690886"/>
                  <a:pt x="5510519" y="5690886"/>
                </a:cubicBezTo>
                <a:lnTo>
                  <a:pt x="5510520" y="5690885"/>
                </a:lnTo>
                <a:cubicBezTo>
                  <a:pt x="5328333" y="5690885"/>
                  <a:pt x="5180641" y="5543193"/>
                  <a:pt x="5180641" y="5361006"/>
                </a:cubicBezTo>
                <a:lnTo>
                  <a:pt x="5180641" y="1253925"/>
                </a:lnTo>
                <a:cubicBezTo>
                  <a:pt x="5180641" y="1071738"/>
                  <a:pt x="5328333" y="924046"/>
                  <a:pt x="5510520" y="924046"/>
                </a:cubicBezTo>
                <a:close/>
                <a:moveTo>
                  <a:pt x="2555112" y="798653"/>
                </a:moveTo>
                <a:cubicBezTo>
                  <a:pt x="2737299" y="798653"/>
                  <a:pt x="2884991" y="946346"/>
                  <a:pt x="2884991" y="1128532"/>
                </a:cubicBezTo>
                <a:cubicBezTo>
                  <a:pt x="2884991" y="2497560"/>
                  <a:pt x="2884990" y="3866587"/>
                  <a:pt x="2884990" y="5235615"/>
                </a:cubicBezTo>
                <a:cubicBezTo>
                  <a:pt x="2884990" y="5417802"/>
                  <a:pt x="2737298" y="5565494"/>
                  <a:pt x="2555111" y="5565494"/>
                </a:cubicBezTo>
                <a:lnTo>
                  <a:pt x="2555112" y="5565493"/>
                </a:lnTo>
                <a:cubicBezTo>
                  <a:pt x="2372925" y="5565493"/>
                  <a:pt x="2225233" y="5417801"/>
                  <a:pt x="2225233" y="5235614"/>
                </a:cubicBezTo>
                <a:lnTo>
                  <a:pt x="2225233" y="1128532"/>
                </a:lnTo>
                <a:cubicBezTo>
                  <a:pt x="2225233" y="946346"/>
                  <a:pt x="2372925" y="798653"/>
                  <a:pt x="2555112" y="798653"/>
                </a:cubicBezTo>
                <a:close/>
                <a:moveTo>
                  <a:pt x="4032816" y="798653"/>
                </a:moveTo>
                <a:cubicBezTo>
                  <a:pt x="4215003" y="798653"/>
                  <a:pt x="4362695" y="946345"/>
                  <a:pt x="4362695" y="1128532"/>
                </a:cubicBezTo>
                <a:cubicBezTo>
                  <a:pt x="4362695" y="2497560"/>
                  <a:pt x="4362694" y="3866587"/>
                  <a:pt x="4362694" y="5235615"/>
                </a:cubicBezTo>
                <a:cubicBezTo>
                  <a:pt x="4362694" y="5417802"/>
                  <a:pt x="4215002" y="5565494"/>
                  <a:pt x="4032815" y="5565494"/>
                </a:cubicBezTo>
                <a:lnTo>
                  <a:pt x="4032816" y="5565493"/>
                </a:lnTo>
                <a:cubicBezTo>
                  <a:pt x="3850629" y="5565493"/>
                  <a:pt x="3702937" y="5417801"/>
                  <a:pt x="3702937" y="5235614"/>
                </a:cubicBezTo>
                <a:lnTo>
                  <a:pt x="3702937" y="1128532"/>
                </a:lnTo>
                <a:cubicBezTo>
                  <a:pt x="3702937" y="946345"/>
                  <a:pt x="3850629" y="798653"/>
                  <a:pt x="4032816" y="798653"/>
                </a:cubicBezTo>
                <a:close/>
                <a:moveTo>
                  <a:pt x="4739843" y="81022"/>
                </a:moveTo>
                <a:cubicBezTo>
                  <a:pt x="4922030" y="81022"/>
                  <a:pt x="5069722" y="228714"/>
                  <a:pt x="5069722" y="410901"/>
                </a:cubicBezTo>
                <a:cubicBezTo>
                  <a:pt x="5069722" y="1779929"/>
                  <a:pt x="5069721" y="3148956"/>
                  <a:pt x="5069721" y="4517984"/>
                </a:cubicBezTo>
                <a:cubicBezTo>
                  <a:pt x="5069721" y="4700171"/>
                  <a:pt x="4922029" y="4847863"/>
                  <a:pt x="4739842" y="4847863"/>
                </a:cubicBezTo>
                <a:lnTo>
                  <a:pt x="4739843" y="4847862"/>
                </a:lnTo>
                <a:cubicBezTo>
                  <a:pt x="4557656" y="4847862"/>
                  <a:pt x="4409964" y="4700170"/>
                  <a:pt x="4409964" y="4517983"/>
                </a:cubicBezTo>
                <a:lnTo>
                  <a:pt x="4409964" y="410901"/>
                </a:lnTo>
                <a:cubicBezTo>
                  <a:pt x="4409964" y="228714"/>
                  <a:pt x="4557656" y="81022"/>
                  <a:pt x="4739843" y="81022"/>
                </a:cubicBezTo>
                <a:close/>
                <a:moveTo>
                  <a:pt x="1813367" y="0"/>
                </a:moveTo>
                <a:cubicBezTo>
                  <a:pt x="1995554" y="0"/>
                  <a:pt x="2143246" y="147691"/>
                  <a:pt x="2143246" y="329879"/>
                </a:cubicBezTo>
                <a:cubicBezTo>
                  <a:pt x="2143246" y="1698906"/>
                  <a:pt x="2143245" y="3067934"/>
                  <a:pt x="2143245" y="4436961"/>
                </a:cubicBezTo>
                <a:cubicBezTo>
                  <a:pt x="2143245" y="4619148"/>
                  <a:pt x="1995553" y="4766840"/>
                  <a:pt x="1813366" y="4766840"/>
                </a:cubicBezTo>
                <a:lnTo>
                  <a:pt x="1813367" y="4766839"/>
                </a:lnTo>
                <a:cubicBezTo>
                  <a:pt x="1631180" y="4766839"/>
                  <a:pt x="1483488" y="4619147"/>
                  <a:pt x="1483488" y="4436960"/>
                </a:cubicBezTo>
                <a:lnTo>
                  <a:pt x="1483488" y="329879"/>
                </a:lnTo>
                <a:cubicBezTo>
                  <a:pt x="1483488" y="147691"/>
                  <a:pt x="1631180" y="0"/>
                  <a:pt x="1813367" y="0"/>
                </a:cubicBezTo>
                <a:close/>
              </a:path>
            </a:pathLst>
          </a:cu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BAFFA2-D720-BD1E-CC50-255452BF3EC0}"/>
              </a:ext>
            </a:extLst>
          </p:cNvPr>
          <p:cNvSpPr txBox="1"/>
          <p:nvPr/>
        </p:nvSpPr>
        <p:spPr>
          <a:xfrm>
            <a:off x="6067048" y="1023307"/>
            <a:ext cx="54632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CUSTOMER TREND ANALYSIS</a:t>
            </a:r>
          </a:p>
          <a:p>
            <a:pPr algn="r"/>
            <a:r>
              <a:rPr lang="en-IN" sz="54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BY FOOD BRANDS</a:t>
            </a:r>
          </a:p>
        </p:txBody>
      </p:sp>
      <p:sp>
        <p:nvSpPr>
          <p:cNvPr id="57" name="Oval 56" descr="Close-up of a pen writing on a chart">
            <a:extLst>
              <a:ext uri="{FF2B5EF4-FFF2-40B4-BE49-F238E27FC236}">
                <a16:creationId xmlns:a16="http://schemas.microsoft.com/office/drawing/2014/main" id="{B55A6FD5-B293-B38D-63E3-A3F9EFCE020F}"/>
              </a:ext>
            </a:extLst>
          </p:cNvPr>
          <p:cNvSpPr/>
          <p:nvPr/>
        </p:nvSpPr>
        <p:spPr>
          <a:xfrm>
            <a:off x="5992783" y="1418864"/>
            <a:ext cx="667475" cy="694800"/>
          </a:xfrm>
          <a:prstGeom prst="ellipse">
            <a:avLst/>
          </a:prstGeom>
          <a:blipFill dpi="0" rotWithShape="1"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8" name="Oval 57" descr="Magnifying glass showing decling performance">
            <a:extLst>
              <a:ext uri="{FF2B5EF4-FFF2-40B4-BE49-F238E27FC236}">
                <a16:creationId xmlns:a16="http://schemas.microsoft.com/office/drawing/2014/main" id="{559D26E4-EA96-6656-419E-575A6827064B}"/>
              </a:ext>
            </a:extLst>
          </p:cNvPr>
          <p:cNvSpPr/>
          <p:nvPr/>
        </p:nvSpPr>
        <p:spPr>
          <a:xfrm>
            <a:off x="4858450" y="5431570"/>
            <a:ext cx="667475" cy="694482"/>
          </a:xfrm>
          <a:prstGeom prst="ellipse">
            <a:avLst/>
          </a:prstGeom>
          <a:blipFill dpi="0" rotWithShape="1">
            <a:blip r:embed="rId5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9" name="Oval 58" descr="Magnifying glass showing decling performance">
            <a:extLst>
              <a:ext uri="{FF2B5EF4-FFF2-40B4-BE49-F238E27FC236}">
                <a16:creationId xmlns:a16="http://schemas.microsoft.com/office/drawing/2014/main" id="{BAA03910-317F-9F85-7334-A9E29BB53D7E}"/>
              </a:ext>
            </a:extLst>
          </p:cNvPr>
          <p:cNvSpPr/>
          <p:nvPr/>
        </p:nvSpPr>
        <p:spPr>
          <a:xfrm>
            <a:off x="241854" y="4695055"/>
            <a:ext cx="667475" cy="694482"/>
          </a:xfrm>
          <a:prstGeom prst="ellipse">
            <a:avLst/>
          </a:prstGeom>
          <a:blipFill dpi="0" rotWithShape="1"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0" name="Oval 59" descr="Magnifying glass showing decling performance">
            <a:extLst>
              <a:ext uri="{FF2B5EF4-FFF2-40B4-BE49-F238E27FC236}">
                <a16:creationId xmlns:a16="http://schemas.microsoft.com/office/drawing/2014/main" id="{A765DEC0-0A63-324C-EC93-8A82AE630896}"/>
              </a:ext>
            </a:extLst>
          </p:cNvPr>
          <p:cNvSpPr/>
          <p:nvPr/>
        </p:nvSpPr>
        <p:spPr>
          <a:xfrm>
            <a:off x="2904041" y="4456221"/>
            <a:ext cx="667475" cy="694482"/>
          </a:xfrm>
          <a:prstGeom prst="ellipse">
            <a:avLst/>
          </a:prstGeom>
          <a:blipFill dpi="0" rotWithShape="1"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Oval 60" descr="Close-up of a pen writing on a chart">
            <a:extLst>
              <a:ext uri="{FF2B5EF4-FFF2-40B4-BE49-F238E27FC236}">
                <a16:creationId xmlns:a16="http://schemas.microsoft.com/office/drawing/2014/main" id="{1F151186-E246-244F-5CEA-06D5CC54F7FD}"/>
              </a:ext>
            </a:extLst>
          </p:cNvPr>
          <p:cNvSpPr/>
          <p:nvPr/>
        </p:nvSpPr>
        <p:spPr>
          <a:xfrm>
            <a:off x="6817242" y="5960057"/>
            <a:ext cx="667475" cy="694800"/>
          </a:xfrm>
          <a:prstGeom prst="ellipse">
            <a:avLst/>
          </a:prstGeom>
          <a:blipFill dpi="0" rotWithShape="1"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Oval 66" descr="Magnifying glass showing decling performance">
            <a:extLst>
              <a:ext uri="{FF2B5EF4-FFF2-40B4-BE49-F238E27FC236}">
                <a16:creationId xmlns:a16="http://schemas.microsoft.com/office/drawing/2014/main" id="{5C48D514-A8A0-3AD0-7D5A-6C21DA769000}"/>
              </a:ext>
            </a:extLst>
          </p:cNvPr>
          <p:cNvSpPr/>
          <p:nvPr/>
        </p:nvSpPr>
        <p:spPr>
          <a:xfrm>
            <a:off x="11600726" y="-106261"/>
            <a:ext cx="816982" cy="864056"/>
          </a:xfrm>
          <a:prstGeom prst="ellipse">
            <a:avLst/>
          </a:prstGeom>
          <a:blipFill dpi="0" rotWithShape="1">
            <a:blip r:embed="rId8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Oval 67" descr="Magnifying glass showing decling performance">
            <a:extLst>
              <a:ext uri="{FF2B5EF4-FFF2-40B4-BE49-F238E27FC236}">
                <a16:creationId xmlns:a16="http://schemas.microsoft.com/office/drawing/2014/main" id="{AEB5BAA1-6A9A-9428-A9FA-D8B55AF1FD28}"/>
              </a:ext>
            </a:extLst>
          </p:cNvPr>
          <p:cNvSpPr/>
          <p:nvPr/>
        </p:nvSpPr>
        <p:spPr>
          <a:xfrm>
            <a:off x="11601675" y="4293133"/>
            <a:ext cx="667475" cy="694482"/>
          </a:xfrm>
          <a:prstGeom prst="ellipse">
            <a:avLst/>
          </a:prstGeom>
          <a:blipFill dpi="0" rotWithShape="1">
            <a:blip r:embed="rId6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9" name="Oval 68" descr="Magnifying glass showing decling performance">
            <a:extLst>
              <a:ext uri="{FF2B5EF4-FFF2-40B4-BE49-F238E27FC236}">
                <a16:creationId xmlns:a16="http://schemas.microsoft.com/office/drawing/2014/main" id="{BDA13487-4EFE-C8D8-EC85-6F34A05BDFE6}"/>
              </a:ext>
            </a:extLst>
          </p:cNvPr>
          <p:cNvSpPr/>
          <p:nvPr/>
        </p:nvSpPr>
        <p:spPr>
          <a:xfrm>
            <a:off x="5733311" y="-108764"/>
            <a:ext cx="667475" cy="694482"/>
          </a:xfrm>
          <a:prstGeom prst="ellipse">
            <a:avLst/>
          </a:prstGeom>
          <a:blipFill dpi="0" rotWithShape="1">
            <a:blip r:embed="rId5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Oval 70" descr="Magnifying glass showing decling performance">
            <a:extLst>
              <a:ext uri="{FF2B5EF4-FFF2-40B4-BE49-F238E27FC236}">
                <a16:creationId xmlns:a16="http://schemas.microsoft.com/office/drawing/2014/main" id="{0D0299FA-4236-272B-2E10-CFD22D1F421B}"/>
              </a:ext>
            </a:extLst>
          </p:cNvPr>
          <p:cNvSpPr/>
          <p:nvPr/>
        </p:nvSpPr>
        <p:spPr>
          <a:xfrm>
            <a:off x="6317831" y="3617467"/>
            <a:ext cx="667475" cy="694482"/>
          </a:xfrm>
          <a:prstGeom prst="ellipse">
            <a:avLst/>
          </a:prstGeom>
          <a:blipFill dpi="0" rotWithShape="1">
            <a:blip r:embed="rId7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 descr="Magnifying glass showing decling performance">
            <a:extLst>
              <a:ext uri="{FF2B5EF4-FFF2-40B4-BE49-F238E27FC236}">
                <a16:creationId xmlns:a16="http://schemas.microsoft.com/office/drawing/2014/main" id="{C6EF9B43-DFF3-1771-0653-E8693B029A7E}"/>
              </a:ext>
            </a:extLst>
          </p:cNvPr>
          <p:cNvSpPr/>
          <p:nvPr/>
        </p:nvSpPr>
        <p:spPr>
          <a:xfrm>
            <a:off x="1596403" y="5960057"/>
            <a:ext cx="816982" cy="864056"/>
          </a:xfrm>
          <a:prstGeom prst="ellipse">
            <a:avLst/>
          </a:prstGeom>
          <a:blipFill dpi="0" rotWithShape="1">
            <a:blip r:embed="rId8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6511CC-2176-A712-8706-56ACE05B2735}"/>
              </a:ext>
            </a:extLst>
          </p:cNvPr>
          <p:cNvSpPr txBox="1"/>
          <p:nvPr/>
        </p:nvSpPr>
        <p:spPr>
          <a:xfrm>
            <a:off x="8465427" y="333874"/>
            <a:ext cx="4080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TEAM:03</a:t>
            </a:r>
          </a:p>
        </p:txBody>
      </p:sp>
      <p:sp>
        <p:nvSpPr>
          <p:cNvPr id="6" name="Oval 5" descr="Magnifying glass showing decling performance">
            <a:extLst>
              <a:ext uri="{FF2B5EF4-FFF2-40B4-BE49-F238E27FC236}">
                <a16:creationId xmlns:a16="http://schemas.microsoft.com/office/drawing/2014/main" id="{2883FEB8-2DB8-7145-8F48-9D8C0A080ADA}"/>
              </a:ext>
            </a:extLst>
          </p:cNvPr>
          <p:cNvSpPr/>
          <p:nvPr/>
        </p:nvSpPr>
        <p:spPr>
          <a:xfrm>
            <a:off x="9179518" y="6307034"/>
            <a:ext cx="667475" cy="694482"/>
          </a:xfrm>
          <a:prstGeom prst="ellipse">
            <a:avLst/>
          </a:prstGeom>
          <a:blipFill dpi="0" rotWithShape="1">
            <a:blip r:embed="rId5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Oval 6" descr="Close-up of a pen writing on a chart">
            <a:extLst>
              <a:ext uri="{FF2B5EF4-FFF2-40B4-BE49-F238E27FC236}">
                <a16:creationId xmlns:a16="http://schemas.microsoft.com/office/drawing/2014/main" id="{7BEEEDC8-B7CA-1FA4-A960-222F0C19F419}"/>
              </a:ext>
            </a:extLst>
          </p:cNvPr>
          <p:cNvSpPr/>
          <p:nvPr/>
        </p:nvSpPr>
        <p:spPr>
          <a:xfrm>
            <a:off x="10968269" y="5612657"/>
            <a:ext cx="667475" cy="694800"/>
          </a:xfrm>
          <a:prstGeom prst="ellipse">
            <a:avLst/>
          </a:prstGeom>
          <a:blipFill dpi="0" rotWithShape="1">
            <a:blip r:embed="rId4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3744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50E42-4415-3A1E-9BC3-6942169B5ED7}"/>
              </a:ext>
            </a:extLst>
          </p:cNvPr>
          <p:cNvSpPr txBox="1"/>
          <p:nvPr/>
        </p:nvSpPr>
        <p:spPr>
          <a:xfrm>
            <a:off x="799439" y="2164457"/>
            <a:ext cx="125754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0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86F48-0C1A-686C-766A-F712871224E7}"/>
              </a:ext>
            </a:extLst>
          </p:cNvPr>
          <p:cNvSpPr txBox="1"/>
          <p:nvPr/>
        </p:nvSpPr>
        <p:spPr>
          <a:xfrm flipH="1">
            <a:off x="4038017" y="3855532"/>
            <a:ext cx="461838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Empowering decisions through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C74F0B-86C0-3D55-9C9B-73DCCE073FB0}"/>
              </a:ext>
            </a:extLst>
          </p:cNvPr>
          <p:cNvSpPr txBox="1"/>
          <p:nvPr/>
        </p:nvSpPr>
        <p:spPr>
          <a:xfrm>
            <a:off x="9324870" y="5787851"/>
            <a:ext cx="247189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Questions are welcome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Bahnschrift SemiBold SemiConden" panose="020B0502040204020203" pitchFamily="34" charset="0"/>
              </a:rPr>
              <a:t>Looking forward to your feedback!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Bahnschrift SemiBold SemiConden" panose="020B0502040204020203" pitchFamily="34" charset="0"/>
            </a:endParaRPr>
          </a:p>
        </p:txBody>
      </p:sp>
      <p:pic>
        <p:nvPicPr>
          <p:cNvPr id="5" name="Graphic 4" descr="Statistics with solid fill">
            <a:extLst>
              <a:ext uri="{FF2B5EF4-FFF2-40B4-BE49-F238E27FC236}">
                <a16:creationId xmlns:a16="http://schemas.microsoft.com/office/drawing/2014/main" id="{7B03D33C-3484-7A98-4D3D-33B35BF984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61" y="4161081"/>
            <a:ext cx="914400" cy="909481"/>
          </a:xfrm>
          <a:prstGeom prst="rect">
            <a:avLst/>
          </a:prstGeom>
        </p:spPr>
      </p:pic>
      <p:pic>
        <p:nvPicPr>
          <p:cNvPr id="6" name="Graphic 5" descr="Database with solid fill">
            <a:extLst>
              <a:ext uri="{FF2B5EF4-FFF2-40B4-BE49-F238E27FC236}">
                <a16:creationId xmlns:a16="http://schemas.microsoft.com/office/drawing/2014/main" id="{CB967727-4375-C962-454A-65651A7EE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6740" y="241160"/>
            <a:ext cx="914400" cy="914400"/>
          </a:xfrm>
          <a:prstGeom prst="rect">
            <a:avLst/>
          </a:prstGeom>
        </p:spPr>
      </p:pic>
      <p:pic>
        <p:nvPicPr>
          <p:cNvPr id="7" name="Graphic 6" descr="Venn diagram with solid fill">
            <a:extLst>
              <a:ext uri="{FF2B5EF4-FFF2-40B4-BE49-F238E27FC236}">
                <a16:creationId xmlns:a16="http://schemas.microsoft.com/office/drawing/2014/main" id="{857F77D0-174A-96D9-ADC4-EDDC297D8D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60661" y="1041781"/>
            <a:ext cx="914400" cy="914400"/>
          </a:xfrm>
          <a:prstGeom prst="rect">
            <a:avLst/>
          </a:prstGeom>
        </p:spPr>
      </p:pic>
      <p:pic>
        <p:nvPicPr>
          <p:cNvPr id="8" name="Graphic 7" descr="Business Growth with solid fill">
            <a:extLst>
              <a:ext uri="{FF2B5EF4-FFF2-40B4-BE49-F238E27FC236}">
                <a16:creationId xmlns:a16="http://schemas.microsoft.com/office/drawing/2014/main" id="{308E443A-A4CA-6FDC-7372-C350E790BE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72768" y="914400"/>
            <a:ext cx="914400" cy="914400"/>
          </a:xfrm>
          <a:prstGeom prst="rect">
            <a:avLst/>
          </a:prstGeom>
        </p:spPr>
      </p:pic>
      <p:pic>
        <p:nvPicPr>
          <p:cNvPr id="9" name="Graphic 8" descr="Research with solid fill">
            <a:extLst>
              <a:ext uri="{FF2B5EF4-FFF2-40B4-BE49-F238E27FC236}">
                <a16:creationId xmlns:a16="http://schemas.microsoft.com/office/drawing/2014/main" id="{B81A4361-088C-5663-B77E-0A802A8AA02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6809" y="5486400"/>
            <a:ext cx="914400" cy="914400"/>
          </a:xfrm>
          <a:prstGeom prst="rect">
            <a:avLst/>
          </a:prstGeom>
        </p:spPr>
      </p:pic>
      <p:pic>
        <p:nvPicPr>
          <p:cNvPr id="11" name="Graphic 10" descr="Bar chart with solid fill">
            <a:extLst>
              <a:ext uri="{FF2B5EF4-FFF2-40B4-BE49-F238E27FC236}">
                <a16:creationId xmlns:a16="http://schemas.microsoft.com/office/drawing/2014/main" id="{0699678E-AE79-325A-FEE6-E48C1670CA3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490982" y="4560521"/>
            <a:ext cx="914400" cy="914400"/>
          </a:xfrm>
          <a:prstGeom prst="rect">
            <a:avLst/>
          </a:prstGeom>
        </p:spPr>
      </p:pic>
      <p:pic>
        <p:nvPicPr>
          <p:cNvPr id="13" name="Graphic 12" descr="Pie chart with solid fill">
            <a:extLst>
              <a:ext uri="{FF2B5EF4-FFF2-40B4-BE49-F238E27FC236}">
                <a16:creationId xmlns:a16="http://schemas.microsoft.com/office/drawing/2014/main" id="{AA3108D9-C90F-56CE-5926-B94CF10FCD4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713406" y="698360"/>
            <a:ext cx="914400" cy="914400"/>
          </a:xfrm>
          <a:prstGeom prst="rect">
            <a:avLst/>
          </a:prstGeom>
        </p:spPr>
      </p:pic>
      <p:pic>
        <p:nvPicPr>
          <p:cNvPr id="15" name="Graphic 14" descr="Statistics with solid fill">
            <a:extLst>
              <a:ext uri="{FF2B5EF4-FFF2-40B4-BE49-F238E27FC236}">
                <a16:creationId xmlns:a16="http://schemas.microsoft.com/office/drawing/2014/main" id="{995E1690-2800-8E5C-C5E3-5081B7AE66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713406" y="427240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7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83C8C5-9913-8B6E-1422-2C8D1C886D8C}"/>
              </a:ext>
            </a:extLst>
          </p:cNvPr>
          <p:cNvSpPr/>
          <p:nvPr/>
        </p:nvSpPr>
        <p:spPr>
          <a:xfrm rot="19071862">
            <a:off x="1841220" y="6541477"/>
            <a:ext cx="3470031" cy="96129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F4AC49-7177-3120-32BC-449BAC904BF7}"/>
              </a:ext>
            </a:extLst>
          </p:cNvPr>
          <p:cNvSpPr/>
          <p:nvPr/>
        </p:nvSpPr>
        <p:spPr>
          <a:xfrm rot="19058748">
            <a:off x="-3781145" y="587412"/>
            <a:ext cx="14704556" cy="431369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52CCAC3-424F-A242-83EF-35BE07B47CE8}"/>
              </a:ext>
            </a:extLst>
          </p:cNvPr>
          <p:cNvSpPr/>
          <p:nvPr/>
        </p:nvSpPr>
        <p:spPr>
          <a:xfrm rot="19050272">
            <a:off x="232145" y="-480648"/>
            <a:ext cx="3470031" cy="961292"/>
          </a:xfrm>
          <a:prstGeom prst="roundRect">
            <a:avLst>
              <a:gd name="adj" fmla="val 5000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5FEA479-4110-A15A-CE4A-B102AE14A23D}"/>
              </a:ext>
            </a:extLst>
          </p:cNvPr>
          <p:cNvSpPr/>
          <p:nvPr/>
        </p:nvSpPr>
        <p:spPr>
          <a:xfrm rot="19436919">
            <a:off x="6711601" y="-2755529"/>
            <a:ext cx="8742925" cy="5511055"/>
          </a:xfrm>
          <a:custGeom>
            <a:avLst/>
            <a:gdLst>
              <a:gd name="connsiteX0" fmla="*/ 1187169 w 8742925"/>
              <a:gd name="connsiteY0" fmla="*/ 4303695 h 5511055"/>
              <a:gd name="connsiteX1" fmla="*/ 1302952 w 8742925"/>
              <a:gd name="connsiteY1" fmla="*/ 4997063 h 5511055"/>
              <a:gd name="connsiteX2" fmla="*/ 607556 w 8742925"/>
              <a:gd name="connsiteY2" fmla="*/ 5099963 h 5511055"/>
              <a:gd name="connsiteX3" fmla="*/ 491773 w 8742925"/>
              <a:gd name="connsiteY3" fmla="*/ 4406595 h 5511055"/>
              <a:gd name="connsiteX4" fmla="*/ 1187169 w 8742925"/>
              <a:gd name="connsiteY4" fmla="*/ 4303695 h 5511055"/>
              <a:gd name="connsiteX5" fmla="*/ 715507 w 8742925"/>
              <a:gd name="connsiteY5" fmla="*/ 1866306 h 5511055"/>
              <a:gd name="connsiteX6" fmla="*/ 715507 w 8742925"/>
              <a:gd name="connsiteY6" fmla="*/ 1866307 h 5511055"/>
              <a:gd name="connsiteX7" fmla="*/ 715507 w 8742925"/>
              <a:gd name="connsiteY7" fmla="*/ 1866307 h 5511055"/>
              <a:gd name="connsiteX8" fmla="*/ 2633367 w 8742925"/>
              <a:gd name="connsiteY8" fmla="*/ 2733364 h 5511055"/>
              <a:gd name="connsiteX9" fmla="*/ 2954219 w 8742925"/>
              <a:gd name="connsiteY9" fmla="*/ 3336815 h 5511055"/>
              <a:gd name="connsiteX10" fmla="*/ 2226482 w 8742925"/>
              <a:gd name="connsiteY10" fmla="*/ 4064552 h 5511055"/>
              <a:gd name="connsiteX11" fmla="*/ 727737 w 8742925"/>
              <a:gd name="connsiteY11" fmla="*/ 4064552 h 5511055"/>
              <a:gd name="connsiteX12" fmla="*/ 0 w 8742925"/>
              <a:gd name="connsiteY12" fmla="*/ 3336815 h 5511055"/>
              <a:gd name="connsiteX13" fmla="*/ 727737 w 8742925"/>
              <a:gd name="connsiteY13" fmla="*/ 2609078 h 5511055"/>
              <a:gd name="connsiteX14" fmla="*/ 2226482 w 8742925"/>
              <a:gd name="connsiteY14" fmla="*/ 2609078 h 5511055"/>
              <a:gd name="connsiteX15" fmla="*/ 2633367 w 8742925"/>
              <a:gd name="connsiteY15" fmla="*/ 2733364 h 5511055"/>
              <a:gd name="connsiteX16" fmla="*/ 6922081 w 8742925"/>
              <a:gd name="connsiteY16" fmla="*/ 4236404 h 5511055"/>
              <a:gd name="connsiteX17" fmla="*/ 7229307 w 8742925"/>
              <a:gd name="connsiteY17" fmla="*/ 4814226 h 5511055"/>
              <a:gd name="connsiteX18" fmla="*/ 7229306 w 8742925"/>
              <a:gd name="connsiteY18" fmla="*/ 4814226 h 5511055"/>
              <a:gd name="connsiteX19" fmla="*/ 6532477 w 8742925"/>
              <a:gd name="connsiteY19" fmla="*/ 5511055 h 5511055"/>
              <a:gd name="connsiteX20" fmla="*/ 2203761 w 8742925"/>
              <a:gd name="connsiteY20" fmla="*/ 5511053 h 5511055"/>
              <a:gd name="connsiteX21" fmla="*/ 1506932 w 8742925"/>
              <a:gd name="connsiteY21" fmla="*/ 4814224 h 5511055"/>
              <a:gd name="connsiteX22" fmla="*/ 1506932 w 8742925"/>
              <a:gd name="connsiteY22" fmla="*/ 4814226 h 5511055"/>
              <a:gd name="connsiteX23" fmla="*/ 2203761 w 8742925"/>
              <a:gd name="connsiteY23" fmla="*/ 4117396 h 5511055"/>
              <a:gd name="connsiteX24" fmla="*/ 6532478 w 8742925"/>
              <a:gd name="connsiteY24" fmla="*/ 4117397 h 5511055"/>
              <a:gd name="connsiteX25" fmla="*/ 6922081 w 8742925"/>
              <a:gd name="connsiteY25" fmla="*/ 4236404 h 5511055"/>
              <a:gd name="connsiteX26" fmla="*/ 6130656 w 8742925"/>
              <a:gd name="connsiteY26" fmla="*/ 1288486 h 5511055"/>
              <a:gd name="connsiteX27" fmla="*/ 6437881 w 8742925"/>
              <a:gd name="connsiteY27" fmla="*/ 1866308 h 5511055"/>
              <a:gd name="connsiteX28" fmla="*/ 6437880 w 8742925"/>
              <a:gd name="connsiteY28" fmla="*/ 1866308 h 5511055"/>
              <a:gd name="connsiteX29" fmla="*/ 5741052 w 8742925"/>
              <a:gd name="connsiteY29" fmla="*/ 2563137 h 5511055"/>
              <a:gd name="connsiteX30" fmla="*/ 1412336 w 8742925"/>
              <a:gd name="connsiteY30" fmla="*/ 2563135 h 5511055"/>
              <a:gd name="connsiteX31" fmla="*/ 729664 w 8742925"/>
              <a:gd name="connsiteY31" fmla="*/ 2006742 h 5511055"/>
              <a:gd name="connsiteX32" fmla="*/ 715507 w 8742925"/>
              <a:gd name="connsiteY32" fmla="*/ 1866307 h 5511055"/>
              <a:gd name="connsiteX33" fmla="*/ 729664 w 8742925"/>
              <a:gd name="connsiteY33" fmla="*/ 1725872 h 5511055"/>
              <a:gd name="connsiteX34" fmla="*/ 1412335 w 8742925"/>
              <a:gd name="connsiteY34" fmla="*/ 1169479 h 5511055"/>
              <a:gd name="connsiteX35" fmla="*/ 5741052 w 8742925"/>
              <a:gd name="connsiteY35" fmla="*/ 1169479 h 5511055"/>
              <a:gd name="connsiteX36" fmla="*/ 6130656 w 8742925"/>
              <a:gd name="connsiteY36" fmla="*/ 1288486 h 5511055"/>
              <a:gd name="connsiteX37" fmla="*/ 8422073 w 8742925"/>
              <a:gd name="connsiteY37" fmla="*/ 2723707 h 5511055"/>
              <a:gd name="connsiteX38" fmla="*/ 8742925 w 8742925"/>
              <a:gd name="connsiteY38" fmla="*/ 3327158 h 5511055"/>
              <a:gd name="connsiteX39" fmla="*/ 8015188 w 8742925"/>
              <a:gd name="connsiteY39" fmla="*/ 4054895 h 5511055"/>
              <a:gd name="connsiteX40" fmla="*/ 3748288 w 8742925"/>
              <a:gd name="connsiteY40" fmla="*/ 4054895 h 5511055"/>
              <a:gd name="connsiteX41" fmla="*/ 3020551 w 8742925"/>
              <a:gd name="connsiteY41" fmla="*/ 3327158 h 5511055"/>
              <a:gd name="connsiteX42" fmla="*/ 3748288 w 8742925"/>
              <a:gd name="connsiteY42" fmla="*/ 2599421 h 5511055"/>
              <a:gd name="connsiteX43" fmla="*/ 8015188 w 8742925"/>
              <a:gd name="connsiteY43" fmla="*/ 2599421 h 5511055"/>
              <a:gd name="connsiteX44" fmla="*/ 8422073 w 8742925"/>
              <a:gd name="connsiteY44" fmla="*/ 2723707 h 5511055"/>
              <a:gd name="connsiteX45" fmla="*/ 5851745 w 8742925"/>
              <a:gd name="connsiteY45" fmla="*/ 94713 h 5511055"/>
              <a:gd name="connsiteX46" fmla="*/ 6096251 w 8742925"/>
              <a:gd name="connsiteY46" fmla="*/ 554575 h 5511055"/>
              <a:gd name="connsiteX47" fmla="*/ 5541677 w 8742925"/>
              <a:gd name="connsiteY47" fmla="*/ 1109148 h 5511055"/>
              <a:gd name="connsiteX48" fmla="*/ 1863858 w 8742925"/>
              <a:gd name="connsiteY48" fmla="*/ 1109148 h 5511055"/>
              <a:gd name="connsiteX49" fmla="*/ 1309284 w 8742925"/>
              <a:gd name="connsiteY49" fmla="*/ 554574 h 5511055"/>
              <a:gd name="connsiteX50" fmla="*/ 1863858 w 8742925"/>
              <a:gd name="connsiteY50" fmla="*/ 0 h 5511055"/>
              <a:gd name="connsiteX51" fmla="*/ 5541677 w 8742925"/>
              <a:gd name="connsiteY51" fmla="*/ 0 h 5511055"/>
              <a:gd name="connsiteX52" fmla="*/ 5851745 w 8742925"/>
              <a:gd name="connsiteY52" fmla="*/ 94713 h 5511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8742925" h="5511055">
                <a:moveTo>
                  <a:pt x="1187169" y="4303695"/>
                </a:moveTo>
                <a:cubicBezTo>
                  <a:pt x="1411170" y="4466749"/>
                  <a:pt x="1463008" y="4777179"/>
                  <a:pt x="1302952" y="4997063"/>
                </a:cubicBezTo>
                <a:cubicBezTo>
                  <a:pt x="1142896" y="5216946"/>
                  <a:pt x="831557" y="5263016"/>
                  <a:pt x="607556" y="5099963"/>
                </a:cubicBezTo>
                <a:cubicBezTo>
                  <a:pt x="383555" y="4936909"/>
                  <a:pt x="331717" y="4626479"/>
                  <a:pt x="491773" y="4406595"/>
                </a:cubicBezTo>
                <a:cubicBezTo>
                  <a:pt x="651829" y="4186712"/>
                  <a:pt x="963168" y="4140642"/>
                  <a:pt x="1187169" y="4303695"/>
                </a:cubicBezTo>
                <a:close/>
                <a:moveTo>
                  <a:pt x="715507" y="1866306"/>
                </a:moveTo>
                <a:lnTo>
                  <a:pt x="715507" y="1866307"/>
                </a:lnTo>
                <a:lnTo>
                  <a:pt x="715507" y="1866307"/>
                </a:lnTo>
                <a:close/>
                <a:moveTo>
                  <a:pt x="2633367" y="2733364"/>
                </a:moveTo>
                <a:cubicBezTo>
                  <a:pt x="2826946" y="2864144"/>
                  <a:pt x="2954219" y="3085617"/>
                  <a:pt x="2954219" y="3336815"/>
                </a:cubicBezTo>
                <a:cubicBezTo>
                  <a:pt x="2954219" y="3738733"/>
                  <a:pt x="2628400" y="4064552"/>
                  <a:pt x="2226482" y="4064552"/>
                </a:cubicBezTo>
                <a:lnTo>
                  <a:pt x="727737" y="4064552"/>
                </a:lnTo>
                <a:cubicBezTo>
                  <a:pt x="325819" y="4064552"/>
                  <a:pt x="0" y="3738733"/>
                  <a:pt x="0" y="3336815"/>
                </a:cubicBezTo>
                <a:cubicBezTo>
                  <a:pt x="0" y="2934897"/>
                  <a:pt x="325819" y="2609078"/>
                  <a:pt x="727737" y="2609078"/>
                </a:cubicBezTo>
                <a:lnTo>
                  <a:pt x="2226482" y="2609078"/>
                </a:lnTo>
                <a:cubicBezTo>
                  <a:pt x="2377201" y="2609078"/>
                  <a:pt x="2517219" y="2654897"/>
                  <a:pt x="2633367" y="2733364"/>
                </a:cubicBezTo>
                <a:close/>
                <a:moveTo>
                  <a:pt x="6922081" y="4236404"/>
                </a:moveTo>
                <a:cubicBezTo>
                  <a:pt x="7107440" y="4361629"/>
                  <a:pt x="7229307" y="4573696"/>
                  <a:pt x="7229307" y="4814226"/>
                </a:cubicBezTo>
                <a:lnTo>
                  <a:pt x="7229306" y="4814226"/>
                </a:lnTo>
                <a:cubicBezTo>
                  <a:pt x="7229306" y="5199074"/>
                  <a:pt x="6917325" y="5511054"/>
                  <a:pt x="6532477" y="5511055"/>
                </a:cubicBezTo>
                <a:lnTo>
                  <a:pt x="2203761" y="5511053"/>
                </a:lnTo>
                <a:cubicBezTo>
                  <a:pt x="1818913" y="5511053"/>
                  <a:pt x="1506932" y="5199072"/>
                  <a:pt x="1506932" y="4814224"/>
                </a:cubicBezTo>
                <a:lnTo>
                  <a:pt x="1506932" y="4814226"/>
                </a:lnTo>
                <a:cubicBezTo>
                  <a:pt x="1506932" y="4429378"/>
                  <a:pt x="1818913" y="4117396"/>
                  <a:pt x="2203761" y="4117396"/>
                </a:cubicBezTo>
                <a:lnTo>
                  <a:pt x="6532478" y="4117397"/>
                </a:lnTo>
                <a:cubicBezTo>
                  <a:pt x="6676796" y="4117396"/>
                  <a:pt x="6810867" y="4161269"/>
                  <a:pt x="6922081" y="4236404"/>
                </a:cubicBezTo>
                <a:close/>
                <a:moveTo>
                  <a:pt x="6130656" y="1288486"/>
                </a:moveTo>
                <a:cubicBezTo>
                  <a:pt x="6316014" y="1413712"/>
                  <a:pt x="6437882" y="1625778"/>
                  <a:pt x="6437881" y="1866308"/>
                </a:cubicBezTo>
                <a:lnTo>
                  <a:pt x="6437880" y="1866308"/>
                </a:lnTo>
                <a:cubicBezTo>
                  <a:pt x="6437880" y="2251156"/>
                  <a:pt x="6125899" y="2563136"/>
                  <a:pt x="5741052" y="2563137"/>
                </a:cubicBezTo>
                <a:lnTo>
                  <a:pt x="1412336" y="2563135"/>
                </a:lnTo>
                <a:cubicBezTo>
                  <a:pt x="1075594" y="2563136"/>
                  <a:pt x="794640" y="2324275"/>
                  <a:pt x="729664" y="2006742"/>
                </a:cubicBezTo>
                <a:lnTo>
                  <a:pt x="715507" y="1866307"/>
                </a:lnTo>
                <a:lnTo>
                  <a:pt x="729664" y="1725872"/>
                </a:lnTo>
                <a:cubicBezTo>
                  <a:pt x="794640" y="1408339"/>
                  <a:pt x="1075594" y="1169478"/>
                  <a:pt x="1412335" y="1169479"/>
                </a:cubicBezTo>
                <a:lnTo>
                  <a:pt x="5741052" y="1169479"/>
                </a:lnTo>
                <a:cubicBezTo>
                  <a:pt x="5885370" y="1169479"/>
                  <a:pt x="6019441" y="1213351"/>
                  <a:pt x="6130656" y="1288486"/>
                </a:cubicBezTo>
                <a:close/>
                <a:moveTo>
                  <a:pt x="8422073" y="2723707"/>
                </a:moveTo>
                <a:cubicBezTo>
                  <a:pt x="8615652" y="2854487"/>
                  <a:pt x="8742925" y="3075960"/>
                  <a:pt x="8742925" y="3327158"/>
                </a:cubicBezTo>
                <a:cubicBezTo>
                  <a:pt x="8742926" y="3729077"/>
                  <a:pt x="8417106" y="4054895"/>
                  <a:pt x="8015188" y="4054895"/>
                </a:cubicBezTo>
                <a:lnTo>
                  <a:pt x="3748288" y="4054895"/>
                </a:lnTo>
                <a:cubicBezTo>
                  <a:pt x="3346370" y="4054895"/>
                  <a:pt x="3020551" y="3729076"/>
                  <a:pt x="3020551" y="3327158"/>
                </a:cubicBezTo>
                <a:cubicBezTo>
                  <a:pt x="3020551" y="2925240"/>
                  <a:pt x="3346370" y="2599421"/>
                  <a:pt x="3748288" y="2599421"/>
                </a:cubicBezTo>
                <a:lnTo>
                  <a:pt x="8015188" y="2599421"/>
                </a:lnTo>
                <a:cubicBezTo>
                  <a:pt x="8165907" y="2599421"/>
                  <a:pt x="8305925" y="2645240"/>
                  <a:pt x="8422073" y="2723707"/>
                </a:cubicBezTo>
                <a:close/>
                <a:moveTo>
                  <a:pt x="5851745" y="94713"/>
                </a:moveTo>
                <a:cubicBezTo>
                  <a:pt x="5999262" y="194374"/>
                  <a:pt x="6096251" y="363148"/>
                  <a:pt x="6096251" y="554575"/>
                </a:cubicBezTo>
                <a:cubicBezTo>
                  <a:pt x="6096250" y="860857"/>
                  <a:pt x="5847959" y="1109148"/>
                  <a:pt x="5541677" y="1109148"/>
                </a:cubicBezTo>
                <a:lnTo>
                  <a:pt x="1863858" y="1109148"/>
                </a:lnTo>
                <a:cubicBezTo>
                  <a:pt x="1557575" y="1109148"/>
                  <a:pt x="1309284" y="860857"/>
                  <a:pt x="1309284" y="554574"/>
                </a:cubicBezTo>
                <a:cubicBezTo>
                  <a:pt x="1309284" y="248291"/>
                  <a:pt x="1557575" y="0"/>
                  <a:pt x="1863858" y="0"/>
                </a:cubicBezTo>
                <a:lnTo>
                  <a:pt x="5541677" y="0"/>
                </a:lnTo>
                <a:cubicBezTo>
                  <a:pt x="5656533" y="0"/>
                  <a:pt x="5763234" y="34916"/>
                  <a:pt x="5851745" y="94713"/>
                </a:cubicBez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DB69CD-31B8-4305-2405-8D5F78A68139}"/>
              </a:ext>
            </a:extLst>
          </p:cNvPr>
          <p:cNvSpPr txBox="1"/>
          <p:nvPr/>
        </p:nvSpPr>
        <p:spPr>
          <a:xfrm>
            <a:off x="2515110" y="1220761"/>
            <a:ext cx="4610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1">
                    <a:lumMod val="50000"/>
                  </a:schemeClr>
                </a:solidFill>
                <a:latin typeface="Eras Bold ITC" panose="020B0907030504020204" pitchFamily="34" charset="0"/>
              </a:rPr>
              <a:t>TEAM MEMBERS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3A0D1C-84F0-69DC-4525-779F28947444}"/>
              </a:ext>
            </a:extLst>
          </p:cNvPr>
          <p:cNvSpPr txBox="1"/>
          <p:nvPr/>
        </p:nvSpPr>
        <p:spPr>
          <a:xfrm>
            <a:off x="2137312" y="186927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SAHELI BHATTACHARJEE</a:t>
            </a:r>
          </a:p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SUBHASHINI R</a:t>
            </a:r>
            <a:r>
              <a:rPr lang="en-IN" sz="3600" dirty="0">
                <a:solidFill>
                  <a:schemeClr val="accent1">
                    <a:lumMod val="75000"/>
                  </a:schemeClr>
                </a:solidFill>
              </a:rPr>
              <a:t>    </a:t>
            </a:r>
            <a:endParaRPr lang="en-IN" sz="3600" dirty="0">
              <a:solidFill>
                <a:schemeClr val="accent1">
                  <a:lumMod val="75000"/>
                </a:schemeClr>
              </a:solidFill>
              <a:latin typeface="Bahnschrift SemiCondensed" panose="020B0502040204020203" pitchFamily="34" charset="0"/>
            </a:endParaRPr>
          </a:p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THEENUL FAREEHA M</a:t>
            </a:r>
          </a:p>
          <a:p>
            <a:r>
              <a:rPr lang="en-IN" sz="3600" dirty="0">
                <a:solidFill>
                  <a:schemeClr val="accent1">
                    <a:lumMod val="75000"/>
                  </a:schemeClr>
                </a:solidFill>
                <a:latin typeface="Bahnschrift SemiCondensed" panose="020B0502040204020203" pitchFamily="34" charset="0"/>
              </a:rPr>
              <a:t>GADDAM VIVEKA VARDHAN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5FAB15-0D8C-B4C8-7AC8-72C89E19CD93}"/>
              </a:ext>
            </a:extLst>
          </p:cNvPr>
          <p:cNvSpPr txBox="1"/>
          <p:nvPr/>
        </p:nvSpPr>
        <p:spPr>
          <a:xfrm>
            <a:off x="6256774" y="5394226"/>
            <a:ext cx="69641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solidFill>
                  <a:schemeClr val="accent5">
                    <a:lumMod val="75000"/>
                  </a:schemeClr>
                </a:solidFill>
                <a:latin typeface="Eras Bold ITC" panose="020B0907030504020204" pitchFamily="34" charset="0"/>
              </a:rPr>
              <a:t>UNDER THE GUIDANCE OF MENTOR</a:t>
            </a:r>
          </a:p>
          <a:p>
            <a:endParaRPr lang="en-IN" dirty="0">
              <a:solidFill>
                <a:schemeClr val="accent5">
                  <a:lumMod val="75000"/>
                </a:schemeClr>
              </a:solidFill>
              <a:latin typeface="Eras Bold ITC" panose="020B0907030504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B267A-5A3F-4ADB-9464-1BD42D1E8B03}"/>
              </a:ext>
            </a:extLst>
          </p:cNvPr>
          <p:cNvSpPr txBox="1"/>
          <p:nvPr/>
        </p:nvSpPr>
        <p:spPr>
          <a:xfrm>
            <a:off x="7762752" y="5798506"/>
            <a:ext cx="3460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PAVITHRA KANNAN</a:t>
            </a:r>
          </a:p>
        </p:txBody>
      </p:sp>
    </p:spTree>
    <p:extLst>
      <p:ext uri="{BB962C8B-B14F-4D97-AF65-F5344CB8AC3E}">
        <p14:creationId xmlns:p14="http://schemas.microsoft.com/office/powerpoint/2010/main" val="285751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2245F1-CB8A-099A-AD30-02D62C42D534}"/>
              </a:ext>
            </a:extLst>
          </p:cNvPr>
          <p:cNvSpPr/>
          <p:nvPr/>
        </p:nvSpPr>
        <p:spPr>
          <a:xfrm rot="2808853">
            <a:off x="5549980" y="1109133"/>
            <a:ext cx="4055659" cy="1812587"/>
          </a:xfrm>
          <a:custGeom>
            <a:avLst/>
            <a:gdLst>
              <a:gd name="connsiteX0" fmla="*/ 0 w 4055659"/>
              <a:gd name="connsiteY0" fmla="*/ 932074 h 1812587"/>
              <a:gd name="connsiteX1" fmla="*/ 56311 w 4055659"/>
              <a:gd name="connsiteY1" fmla="*/ 874901 h 1812587"/>
              <a:gd name="connsiteX2" fmla="*/ 4001270 w 4055659"/>
              <a:gd name="connsiteY2" fmla="*/ 652987 h 1812587"/>
              <a:gd name="connsiteX3" fmla="*/ 4055659 w 4055659"/>
              <a:gd name="connsiteY3" fmla="*/ 701385 h 1812587"/>
              <a:gd name="connsiteX4" fmla="*/ 3012690 w 4055659"/>
              <a:gd name="connsiteY4" fmla="*/ 1812587 h 1812587"/>
              <a:gd name="connsiteX5" fmla="*/ 938117 w 4055659"/>
              <a:gd name="connsiteY5" fmla="*/ 1812587 h 1812587"/>
              <a:gd name="connsiteX6" fmla="*/ 0 w 4055659"/>
              <a:gd name="connsiteY6" fmla="*/ 932074 h 1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5659" h="1812587">
                <a:moveTo>
                  <a:pt x="0" y="932074"/>
                </a:moveTo>
                <a:lnTo>
                  <a:pt x="56311" y="874901"/>
                </a:lnTo>
                <a:cubicBezTo>
                  <a:pt x="1167818" y="-200387"/>
                  <a:pt x="2875317" y="-296438"/>
                  <a:pt x="4001270" y="652987"/>
                </a:cubicBezTo>
                <a:lnTo>
                  <a:pt x="4055659" y="701385"/>
                </a:lnTo>
                <a:lnTo>
                  <a:pt x="3012690" y="1812587"/>
                </a:lnTo>
                <a:lnTo>
                  <a:pt x="938117" y="1812587"/>
                </a:lnTo>
                <a:lnTo>
                  <a:pt x="0" y="932074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A433780-E587-AC95-949B-670AB4CA5545}"/>
              </a:ext>
            </a:extLst>
          </p:cNvPr>
          <p:cNvSpPr/>
          <p:nvPr/>
        </p:nvSpPr>
        <p:spPr>
          <a:xfrm rot="2808853">
            <a:off x="3714625" y="-22702"/>
            <a:ext cx="1770317" cy="4062128"/>
          </a:xfrm>
          <a:custGeom>
            <a:avLst/>
            <a:gdLst>
              <a:gd name="connsiteX0" fmla="*/ 797563 w 1770317"/>
              <a:gd name="connsiteY0" fmla="*/ 0 h 4062128"/>
              <a:gd name="connsiteX1" fmla="*/ 1690070 w 1770317"/>
              <a:gd name="connsiteY1" fmla="*/ 837704 h 4062128"/>
              <a:gd name="connsiteX2" fmla="*/ 1690070 w 1770317"/>
              <a:gd name="connsiteY2" fmla="*/ 3053904 h 4062128"/>
              <a:gd name="connsiteX3" fmla="*/ 1770317 w 1770317"/>
              <a:gd name="connsiteY3" fmla="*/ 3053904 h 4062128"/>
              <a:gd name="connsiteX4" fmla="*/ 824003 w 1770317"/>
              <a:gd name="connsiteY4" fmla="*/ 4062128 h 4062128"/>
              <a:gd name="connsiteX5" fmla="*/ 772259 w 1770317"/>
              <a:gd name="connsiteY5" fmla="*/ 4010911 h 4062128"/>
              <a:gd name="connsiteX6" fmla="*/ 744068 w 1770317"/>
              <a:gd name="connsiteY6" fmla="*/ 59816 h 4062128"/>
              <a:gd name="connsiteX7" fmla="*/ 797563 w 1770317"/>
              <a:gd name="connsiteY7" fmla="*/ 0 h 4062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317" h="4062128">
                <a:moveTo>
                  <a:pt x="797563" y="0"/>
                </a:moveTo>
                <a:lnTo>
                  <a:pt x="1690070" y="837704"/>
                </a:lnTo>
                <a:lnTo>
                  <a:pt x="1690070" y="3053904"/>
                </a:lnTo>
                <a:lnTo>
                  <a:pt x="1770317" y="3053904"/>
                </a:lnTo>
                <a:lnTo>
                  <a:pt x="824003" y="4062128"/>
                </a:lnTo>
                <a:lnTo>
                  <a:pt x="772259" y="4010911"/>
                </a:lnTo>
                <a:cubicBezTo>
                  <a:pt x="-246520" y="2947300"/>
                  <a:pt x="-258722" y="1237145"/>
                  <a:pt x="744068" y="59816"/>
                </a:cubicBezTo>
                <a:lnTo>
                  <a:pt x="7975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A126DE9-8979-57AB-A645-F94BA4ACA23C}"/>
              </a:ext>
            </a:extLst>
          </p:cNvPr>
          <p:cNvSpPr/>
          <p:nvPr/>
        </p:nvSpPr>
        <p:spPr>
          <a:xfrm rot="2808853">
            <a:off x="2586359" y="3936276"/>
            <a:ext cx="4055659" cy="1812589"/>
          </a:xfrm>
          <a:custGeom>
            <a:avLst/>
            <a:gdLst>
              <a:gd name="connsiteX0" fmla="*/ 0 w 4055659"/>
              <a:gd name="connsiteY0" fmla="*/ 1111202 h 1812589"/>
              <a:gd name="connsiteX1" fmla="*/ 1042968 w 4055659"/>
              <a:gd name="connsiteY1" fmla="*/ 1 h 1812589"/>
              <a:gd name="connsiteX2" fmla="*/ 3117540 w 4055659"/>
              <a:gd name="connsiteY2" fmla="*/ 0 h 1812589"/>
              <a:gd name="connsiteX3" fmla="*/ 4055659 w 4055659"/>
              <a:gd name="connsiteY3" fmla="*/ 880515 h 1812589"/>
              <a:gd name="connsiteX4" fmla="*/ 3999348 w 4055659"/>
              <a:gd name="connsiteY4" fmla="*/ 937687 h 1812589"/>
              <a:gd name="connsiteX5" fmla="*/ 54389 w 4055659"/>
              <a:gd name="connsiteY5" fmla="*/ 1159601 h 1812589"/>
              <a:gd name="connsiteX6" fmla="*/ 0 w 4055659"/>
              <a:gd name="connsiteY6" fmla="*/ 1111202 h 1812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55659" h="1812589">
                <a:moveTo>
                  <a:pt x="0" y="1111202"/>
                </a:moveTo>
                <a:lnTo>
                  <a:pt x="1042968" y="1"/>
                </a:lnTo>
                <a:lnTo>
                  <a:pt x="3117540" y="0"/>
                </a:lnTo>
                <a:lnTo>
                  <a:pt x="4055659" y="880515"/>
                </a:lnTo>
                <a:lnTo>
                  <a:pt x="3999348" y="937687"/>
                </a:lnTo>
                <a:cubicBezTo>
                  <a:pt x="2887842" y="2012975"/>
                  <a:pt x="1180342" y="2109027"/>
                  <a:pt x="54389" y="1159601"/>
                </a:cubicBezTo>
                <a:lnTo>
                  <a:pt x="0" y="1111202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3E72EA-A1A9-0F99-2EF0-095FAFD8D5F5}"/>
              </a:ext>
            </a:extLst>
          </p:cNvPr>
          <p:cNvSpPr/>
          <p:nvPr/>
        </p:nvSpPr>
        <p:spPr>
          <a:xfrm rot="2808853">
            <a:off x="6707054" y="2818569"/>
            <a:ext cx="1770318" cy="4062130"/>
          </a:xfrm>
          <a:custGeom>
            <a:avLst/>
            <a:gdLst>
              <a:gd name="connsiteX0" fmla="*/ 0 w 1770318"/>
              <a:gd name="connsiteY0" fmla="*/ 1008225 h 4062130"/>
              <a:gd name="connsiteX1" fmla="*/ 946315 w 1770318"/>
              <a:gd name="connsiteY1" fmla="*/ 0 h 4062130"/>
              <a:gd name="connsiteX2" fmla="*/ 998059 w 1770318"/>
              <a:gd name="connsiteY2" fmla="*/ 51218 h 4062130"/>
              <a:gd name="connsiteX3" fmla="*/ 1026250 w 1770318"/>
              <a:gd name="connsiteY3" fmla="*/ 4002313 h 4062130"/>
              <a:gd name="connsiteX4" fmla="*/ 972755 w 1770318"/>
              <a:gd name="connsiteY4" fmla="*/ 4062130 h 4062130"/>
              <a:gd name="connsiteX5" fmla="*/ 80247 w 1770318"/>
              <a:gd name="connsiteY5" fmla="*/ 3224426 h 4062130"/>
              <a:gd name="connsiteX6" fmla="*/ 80247 w 1770318"/>
              <a:gd name="connsiteY6" fmla="*/ 1008225 h 4062130"/>
              <a:gd name="connsiteX7" fmla="*/ 0 w 1770318"/>
              <a:gd name="connsiteY7" fmla="*/ 1008225 h 40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70318" h="4062130">
                <a:moveTo>
                  <a:pt x="0" y="1008225"/>
                </a:moveTo>
                <a:lnTo>
                  <a:pt x="946315" y="0"/>
                </a:lnTo>
                <a:lnTo>
                  <a:pt x="998059" y="51218"/>
                </a:lnTo>
                <a:cubicBezTo>
                  <a:pt x="2016838" y="1114829"/>
                  <a:pt x="2029040" y="2824984"/>
                  <a:pt x="1026250" y="4002313"/>
                </a:cubicBezTo>
                <a:lnTo>
                  <a:pt x="972755" y="4062130"/>
                </a:lnTo>
                <a:lnTo>
                  <a:pt x="80247" y="3224426"/>
                </a:lnTo>
                <a:lnTo>
                  <a:pt x="80247" y="1008225"/>
                </a:lnTo>
                <a:lnTo>
                  <a:pt x="0" y="1008225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572EB9C-9605-3271-65BC-E3BCCC579E31}"/>
              </a:ext>
            </a:extLst>
          </p:cNvPr>
          <p:cNvSpPr txBox="1"/>
          <p:nvPr/>
        </p:nvSpPr>
        <p:spPr>
          <a:xfrm>
            <a:off x="5081802" y="3207698"/>
            <a:ext cx="2127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accent5">
                    <a:lumMod val="50000"/>
                  </a:schemeClr>
                </a:solidFill>
                <a:latin typeface="Eras Bold ITC" panose="020B0907030504020204" pitchFamily="34" charset="0"/>
              </a:rPr>
              <a:t>OVERVIEW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05BC4B-E7BE-E43E-F7DF-4325E9D57383}"/>
              </a:ext>
            </a:extLst>
          </p:cNvPr>
          <p:cNvSpPr txBox="1"/>
          <p:nvPr/>
        </p:nvSpPr>
        <p:spPr>
          <a:xfrm>
            <a:off x="9552974" y="703751"/>
            <a:ext cx="26158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INTRODUCTION</a:t>
            </a:r>
          </a:p>
          <a:p>
            <a:r>
              <a:rPr lang="en-IN" sz="16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CUSTOMER TREND ANALYSIS HELPS FOOD BRANDS IDENTIFY CUSTOMER PREFERANCE</a:t>
            </a:r>
            <a:endParaRPr lang="en-IN" sz="1600" dirty="0">
              <a:solidFill>
                <a:schemeClr val="accent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B91D4D-98FC-9355-6FF4-B988AC0A9FE7}"/>
              </a:ext>
            </a:extLst>
          </p:cNvPr>
          <p:cNvSpPr txBox="1"/>
          <p:nvPr/>
        </p:nvSpPr>
        <p:spPr>
          <a:xfrm>
            <a:off x="8750888" y="445766"/>
            <a:ext cx="802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accent5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325FD-0B50-3DA6-34D1-C5524DDA885D}"/>
              </a:ext>
            </a:extLst>
          </p:cNvPr>
          <p:cNvSpPr txBox="1"/>
          <p:nvPr/>
        </p:nvSpPr>
        <p:spPr>
          <a:xfrm>
            <a:off x="9552974" y="5266986"/>
            <a:ext cx="29636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MILES STONE </a:t>
            </a:r>
            <a:endParaRPr lang="en-IN" sz="1600" u="sng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IN" sz="1600" dirty="0">
                <a:solidFill>
                  <a:schemeClr val="accent5">
                    <a:lumMod val="50000"/>
                  </a:schemeClr>
                </a:solidFill>
              </a:rPr>
              <a:t>ACCOMPLISHED TASKS FOR MILES STONE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5391CA-6F47-6E58-E10B-25B4E0529674}"/>
              </a:ext>
            </a:extLst>
          </p:cNvPr>
          <p:cNvSpPr txBox="1"/>
          <p:nvPr/>
        </p:nvSpPr>
        <p:spPr>
          <a:xfrm>
            <a:off x="8750888" y="4913043"/>
            <a:ext cx="63660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0847B2-A29E-61DB-545F-6537A6B42153}"/>
              </a:ext>
            </a:extLst>
          </p:cNvPr>
          <p:cNvSpPr txBox="1"/>
          <p:nvPr/>
        </p:nvSpPr>
        <p:spPr>
          <a:xfrm>
            <a:off x="1057529" y="788979"/>
            <a:ext cx="29636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PURPOSE</a:t>
            </a:r>
          </a:p>
          <a:p>
            <a:r>
              <a:rPr lang="en-IN" sz="16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ANALYSED THE PURPOSE OF CREATING THE DATASET</a:t>
            </a:r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</a:p>
          <a:p>
            <a:endParaRPr lang="en-IN" sz="1600" u="sng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F54B42-69D2-7A24-A728-A72B179BBFFC}"/>
              </a:ext>
            </a:extLst>
          </p:cNvPr>
          <p:cNvSpPr txBox="1"/>
          <p:nvPr/>
        </p:nvSpPr>
        <p:spPr>
          <a:xfrm>
            <a:off x="370807" y="358092"/>
            <a:ext cx="5713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accent5">
                    <a:lumMod val="75000"/>
                  </a:schemeClr>
                </a:solidFill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C8CF42-B1D0-F26D-0D4E-E218837D52BE}"/>
              </a:ext>
            </a:extLst>
          </p:cNvPr>
          <p:cNvSpPr txBox="1"/>
          <p:nvPr/>
        </p:nvSpPr>
        <p:spPr>
          <a:xfrm>
            <a:off x="1057529" y="4943820"/>
            <a:ext cx="35566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FUTURE</a:t>
            </a:r>
          </a:p>
          <a:p>
            <a:r>
              <a:rPr lang="en-IN" u="sng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ENHANCEMENT</a:t>
            </a:r>
          </a:p>
          <a:p>
            <a:r>
              <a:rPr lang="en-IN" sz="1600" dirty="0">
                <a:solidFill>
                  <a:schemeClr val="accent5">
                    <a:lumMod val="50000"/>
                  </a:schemeClr>
                </a:solidFill>
                <a:latin typeface="+mj-lt"/>
              </a:rPr>
              <a:t>FUTURE WORKS FOR UPCOMING MILESSTONES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D2B3F2-2221-1759-4415-7783CCADAD72}"/>
              </a:ext>
            </a:extLst>
          </p:cNvPr>
          <p:cNvSpPr txBox="1"/>
          <p:nvPr/>
        </p:nvSpPr>
        <p:spPr>
          <a:xfrm>
            <a:off x="341551" y="4728376"/>
            <a:ext cx="786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pic>
        <p:nvPicPr>
          <p:cNvPr id="38" name="Graphic 37" descr="Bar chart with solid fill">
            <a:extLst>
              <a:ext uri="{FF2B5EF4-FFF2-40B4-BE49-F238E27FC236}">
                <a16:creationId xmlns:a16="http://schemas.microsoft.com/office/drawing/2014/main" id="{51E96826-DA57-D3D4-A62A-E2F0A7060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41413" y="1470552"/>
            <a:ext cx="914400" cy="914400"/>
          </a:xfrm>
          <a:prstGeom prst="rect">
            <a:avLst/>
          </a:prstGeom>
        </p:spPr>
      </p:pic>
      <p:pic>
        <p:nvPicPr>
          <p:cNvPr id="46" name="Graphic 45" descr="Statistics with solid fill">
            <a:extLst>
              <a:ext uri="{FF2B5EF4-FFF2-40B4-BE49-F238E27FC236}">
                <a16:creationId xmlns:a16="http://schemas.microsoft.com/office/drawing/2014/main" id="{329F4E88-A614-DD38-6136-C6F4B692B4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8128" y="4259201"/>
            <a:ext cx="914400" cy="914400"/>
          </a:xfrm>
          <a:prstGeom prst="rect">
            <a:avLst/>
          </a:prstGeom>
        </p:spPr>
      </p:pic>
      <p:pic>
        <p:nvPicPr>
          <p:cNvPr id="48" name="Graphic 47" descr="Venn diagram with solid fill">
            <a:extLst>
              <a:ext uri="{FF2B5EF4-FFF2-40B4-BE49-F238E27FC236}">
                <a16:creationId xmlns:a16="http://schemas.microsoft.com/office/drawing/2014/main" id="{10A6993B-AD3A-A06B-FA88-9443FAE7AA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185765" y="4368169"/>
            <a:ext cx="914400" cy="914400"/>
          </a:xfrm>
          <a:prstGeom prst="rect">
            <a:avLst/>
          </a:prstGeom>
        </p:spPr>
      </p:pic>
      <p:pic>
        <p:nvPicPr>
          <p:cNvPr id="50" name="Graphic 49" descr="Business Growth with solid fill">
            <a:extLst>
              <a:ext uri="{FF2B5EF4-FFF2-40B4-BE49-F238E27FC236}">
                <a16:creationId xmlns:a16="http://schemas.microsoft.com/office/drawing/2014/main" id="{7374DE33-F3A3-3C06-2E46-155BBEE6F6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262531" y="147055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013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7FE3975-4962-D9C6-97F8-0E60A500F6B5}"/>
              </a:ext>
            </a:extLst>
          </p:cNvPr>
          <p:cNvSpPr/>
          <p:nvPr/>
        </p:nvSpPr>
        <p:spPr>
          <a:xfrm rot="10800000">
            <a:off x="5181600" y="-2"/>
            <a:ext cx="7010400" cy="6858002"/>
          </a:xfrm>
          <a:custGeom>
            <a:avLst/>
            <a:gdLst>
              <a:gd name="connsiteX0" fmla="*/ 3505200 w 7010400"/>
              <a:gd name="connsiteY0" fmla="*/ 3623187 h 6858002"/>
              <a:gd name="connsiteX1" fmla="*/ 0 w 7010400"/>
              <a:gd name="connsiteY1" fmla="*/ 0 h 6858002"/>
              <a:gd name="connsiteX2" fmla="*/ 7010400 w 7010400"/>
              <a:gd name="connsiteY2" fmla="*/ 0 h 6858002"/>
              <a:gd name="connsiteX3" fmla="*/ 0 w 7010400"/>
              <a:gd name="connsiteY3" fmla="*/ 6858000 h 6858002"/>
              <a:gd name="connsiteX4" fmla="*/ 0 w 7010400"/>
              <a:gd name="connsiteY4" fmla="*/ 162233 h 6858002"/>
              <a:gd name="connsiteX5" fmla="*/ 3451123 w 7010400"/>
              <a:gd name="connsiteY5" fmla="*/ 3705901 h 6858002"/>
              <a:gd name="connsiteX6" fmla="*/ 6744930 w 7010400"/>
              <a:gd name="connsiteY6" fmla="*/ 6858002 h 6858002"/>
              <a:gd name="connsiteX7" fmla="*/ 157317 w 7010400"/>
              <a:gd name="connsiteY7" fmla="*/ 6858002 h 6858002"/>
              <a:gd name="connsiteX8" fmla="*/ 3477935 w 7010400"/>
              <a:gd name="connsiteY8" fmla="*/ 378542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010400" h="6858002">
                <a:moveTo>
                  <a:pt x="3505200" y="3623187"/>
                </a:moveTo>
                <a:lnTo>
                  <a:pt x="0" y="0"/>
                </a:lnTo>
                <a:lnTo>
                  <a:pt x="7010400" y="0"/>
                </a:lnTo>
                <a:close/>
                <a:moveTo>
                  <a:pt x="0" y="6858000"/>
                </a:moveTo>
                <a:lnTo>
                  <a:pt x="0" y="162233"/>
                </a:lnTo>
                <a:lnTo>
                  <a:pt x="3451123" y="3705901"/>
                </a:lnTo>
                <a:close/>
                <a:moveTo>
                  <a:pt x="6744930" y="6858002"/>
                </a:moveTo>
                <a:lnTo>
                  <a:pt x="157317" y="6858002"/>
                </a:lnTo>
                <a:lnTo>
                  <a:pt x="3477935" y="3785420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DA4BC-149C-A1CA-877A-62EB01DDE939}"/>
              </a:ext>
            </a:extLst>
          </p:cNvPr>
          <p:cNvSpPr txBox="1"/>
          <p:nvPr/>
        </p:nvSpPr>
        <p:spPr>
          <a:xfrm>
            <a:off x="1002890" y="474344"/>
            <a:ext cx="46211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5">
                    <a:lumMod val="50000"/>
                  </a:schemeClr>
                </a:solidFill>
                <a:latin typeface="Eras Bold ITC" panose="020B0907030504020204" pitchFamily="34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2FC5A6-EBA0-48EE-4F1E-94CF8B2835C1}"/>
              </a:ext>
            </a:extLst>
          </p:cNvPr>
          <p:cNvSpPr txBox="1"/>
          <p:nvPr/>
        </p:nvSpPr>
        <p:spPr>
          <a:xfrm>
            <a:off x="125359" y="1397674"/>
            <a:ext cx="67695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OVERVIEW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project focuses on analyzing customer behavior and preferences toward various food brands using collected sales and feedback data.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leverages data visualization techniques to identify trends, seasonal demands, and brand performance.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goal is to support data-driven decision-making for marketing, product development, and customer engagement strategies.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61AE38-AFBD-C426-6A5F-C3A632C34738}"/>
              </a:ext>
            </a:extLst>
          </p:cNvPr>
          <p:cNvSpPr txBox="1"/>
          <p:nvPr/>
        </p:nvSpPr>
        <p:spPr>
          <a:xfrm>
            <a:off x="49161" y="3428999"/>
            <a:ext cx="7256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CORE FUNCTIONALITIES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54EF8D-0407-858F-7411-49D5640F0D0F}"/>
              </a:ext>
            </a:extLst>
          </p:cNvPr>
          <p:cNvSpPr txBox="1"/>
          <p:nvPr/>
        </p:nvSpPr>
        <p:spPr>
          <a:xfrm>
            <a:off x="125358" y="1397674"/>
            <a:ext cx="67695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OVERVIEW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This project focuses on analyzing customer behavior and preferences toward various food brands using collected sales and feedback data.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It leverages data visualization techniques to identify trends, seasonal demands, and brand performance.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goal is to support data-driven decision-making for marketing, product development, and customer engagement strategies.</a:t>
            </a:r>
          </a:p>
          <a:p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E14A24-5CF2-45E9-417D-96AD7B2A2E8C}"/>
              </a:ext>
            </a:extLst>
          </p:cNvPr>
          <p:cNvSpPr txBox="1"/>
          <p:nvPr/>
        </p:nvSpPr>
        <p:spPr>
          <a:xfrm>
            <a:off x="125359" y="3705998"/>
            <a:ext cx="73655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Collect and preprocess customer sales data from multiple food brands for accurate analysis.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Build interactive dashboards using charts, graphs, and filters to explore trends by product, time, and demographics.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Enable brand-wise and category-wise comparisons to uncover top performers and under-served segments.</a:t>
            </a:r>
          </a:p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A6CE40-2BEA-2335-22E4-185CFA043616}"/>
              </a:ext>
            </a:extLst>
          </p:cNvPr>
          <p:cNvSpPr txBox="1"/>
          <p:nvPr/>
        </p:nvSpPr>
        <p:spPr>
          <a:xfrm>
            <a:off x="125358" y="5525729"/>
            <a:ext cx="50562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OUTCOME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Understanding customer preference to make changes in marketing and decision making.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7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5C5117D-5457-0094-AE35-75054661F470}"/>
              </a:ext>
            </a:extLst>
          </p:cNvPr>
          <p:cNvGrpSpPr/>
          <p:nvPr/>
        </p:nvGrpSpPr>
        <p:grpSpPr>
          <a:xfrm>
            <a:off x="511278" y="530942"/>
            <a:ext cx="3765756" cy="5796116"/>
            <a:chOff x="835742" y="530942"/>
            <a:chExt cx="3765756" cy="5796116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1B66DF-37C2-EF07-1FAC-4B6555774B8F}"/>
                </a:ext>
              </a:extLst>
            </p:cNvPr>
            <p:cNvSpPr/>
            <p:nvPr/>
          </p:nvSpPr>
          <p:spPr>
            <a:xfrm>
              <a:off x="835742" y="530942"/>
              <a:ext cx="3657600" cy="5796116"/>
            </a:xfrm>
            <a:custGeom>
              <a:avLst/>
              <a:gdLst>
                <a:gd name="connsiteX0" fmla="*/ 0 w 3657600"/>
                <a:gd name="connsiteY0" fmla="*/ 0 h 5796116"/>
                <a:gd name="connsiteX1" fmla="*/ 3657600 w 3657600"/>
                <a:gd name="connsiteY1" fmla="*/ 0 h 5796116"/>
                <a:gd name="connsiteX2" fmla="*/ 3657600 w 3657600"/>
                <a:gd name="connsiteY2" fmla="*/ 5796116 h 5796116"/>
                <a:gd name="connsiteX3" fmla="*/ 0 w 3657600"/>
                <a:gd name="connsiteY3" fmla="*/ 5796116 h 5796116"/>
                <a:gd name="connsiteX4" fmla="*/ 0 w 3657600"/>
                <a:gd name="connsiteY4" fmla="*/ 825910 h 5796116"/>
                <a:gd name="connsiteX5" fmla="*/ 319544 w 3657600"/>
                <a:gd name="connsiteY5" fmla="*/ 825910 h 5796116"/>
                <a:gd name="connsiteX6" fmla="*/ 471947 w 3657600"/>
                <a:gd name="connsiteY6" fmla="*/ 673507 h 5796116"/>
                <a:gd name="connsiteX7" fmla="*/ 471947 w 3657600"/>
                <a:gd name="connsiteY7" fmla="*/ 535861 h 5796116"/>
                <a:gd name="connsiteX8" fmla="*/ 319544 w 3657600"/>
                <a:gd name="connsiteY8" fmla="*/ 383458 h 5796116"/>
                <a:gd name="connsiteX9" fmla="*/ 0 w 3657600"/>
                <a:gd name="connsiteY9" fmla="*/ 383458 h 579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57600" h="5796116">
                  <a:moveTo>
                    <a:pt x="0" y="0"/>
                  </a:moveTo>
                  <a:lnTo>
                    <a:pt x="3657600" y="0"/>
                  </a:lnTo>
                  <a:lnTo>
                    <a:pt x="3657600" y="5796116"/>
                  </a:lnTo>
                  <a:lnTo>
                    <a:pt x="0" y="5796116"/>
                  </a:lnTo>
                  <a:lnTo>
                    <a:pt x="0" y="825910"/>
                  </a:lnTo>
                  <a:lnTo>
                    <a:pt x="319544" y="825910"/>
                  </a:lnTo>
                  <a:cubicBezTo>
                    <a:pt x="403714" y="825910"/>
                    <a:pt x="471947" y="757677"/>
                    <a:pt x="471947" y="673507"/>
                  </a:cubicBezTo>
                  <a:lnTo>
                    <a:pt x="471947" y="535861"/>
                  </a:lnTo>
                  <a:cubicBezTo>
                    <a:pt x="471947" y="451691"/>
                    <a:pt x="403714" y="383458"/>
                    <a:pt x="319544" y="383458"/>
                  </a:cubicBezTo>
                  <a:lnTo>
                    <a:pt x="0" y="383458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0" dist="381000" dir="10800000" sx="90000" sy="90000" algn="r" rotWithShape="0">
                <a:schemeClr val="accent5">
                  <a:lumMod val="50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54C9A1B-9C96-014D-FD68-065B6C2F59D5}"/>
                </a:ext>
              </a:extLst>
            </p:cNvPr>
            <p:cNvSpPr txBox="1"/>
            <p:nvPr/>
          </p:nvSpPr>
          <p:spPr>
            <a:xfrm>
              <a:off x="835742" y="953729"/>
              <a:ext cx="5014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1</a:t>
              </a:r>
            </a:p>
          </p:txBody>
        </p:sp>
        <p:pic>
          <p:nvPicPr>
            <p:cNvPr id="8" name="Graphic 7" descr="Document with solid fill">
              <a:extLst>
                <a:ext uri="{FF2B5EF4-FFF2-40B4-BE49-F238E27FC236}">
                  <a16:creationId xmlns:a16="http://schemas.microsoft.com/office/drawing/2014/main" id="{BE08E4AA-B921-FFC7-87E7-8969F72F6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28685" y="1280651"/>
              <a:ext cx="914400" cy="9144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87A0EB-EAE5-54BB-25D1-94EBFF880247}"/>
                </a:ext>
              </a:extLst>
            </p:cNvPr>
            <p:cNvSpPr txBox="1"/>
            <p:nvPr/>
          </p:nvSpPr>
          <p:spPr>
            <a:xfrm>
              <a:off x="1086464" y="2438028"/>
              <a:ext cx="3515034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The dataset has been compiled from multiple reliable sources to ensure diversity and accuracy of insights.</a:t>
              </a:r>
              <a:br>
                <a:rPr lang="en-US" dirty="0"/>
              </a:br>
              <a:r>
                <a:rPr lang="en-US" dirty="0"/>
                <a:t>It integrates sales records, customer feedback, and demographic information across different food brands.</a:t>
              </a:r>
              <a:br>
                <a:rPr lang="en-US" dirty="0"/>
              </a:br>
              <a:r>
                <a:rPr lang="en-US" dirty="0"/>
                <a:t>This consolidated data forms the foundation for a comprehensive trend analysis and visualization.</a:t>
              </a:r>
              <a:endParaRPr lang="en-IN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76134D-EB91-89D4-DA2B-41A633C91A31}"/>
              </a:ext>
            </a:extLst>
          </p:cNvPr>
          <p:cNvGrpSpPr/>
          <p:nvPr/>
        </p:nvGrpSpPr>
        <p:grpSpPr>
          <a:xfrm>
            <a:off x="4527756" y="530942"/>
            <a:ext cx="3657600" cy="5796116"/>
            <a:chOff x="4527756" y="530942"/>
            <a:chExt cx="3657600" cy="579611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EAA2E7-1E72-5584-1855-177E4F5B6C3A}"/>
                </a:ext>
              </a:extLst>
            </p:cNvPr>
            <p:cNvSpPr/>
            <p:nvPr/>
          </p:nvSpPr>
          <p:spPr>
            <a:xfrm>
              <a:off x="4527756" y="530942"/>
              <a:ext cx="3657600" cy="5796116"/>
            </a:xfrm>
            <a:custGeom>
              <a:avLst/>
              <a:gdLst>
                <a:gd name="connsiteX0" fmla="*/ 0 w 3657600"/>
                <a:gd name="connsiteY0" fmla="*/ 0 h 5796116"/>
                <a:gd name="connsiteX1" fmla="*/ 3657600 w 3657600"/>
                <a:gd name="connsiteY1" fmla="*/ 0 h 5796116"/>
                <a:gd name="connsiteX2" fmla="*/ 3657600 w 3657600"/>
                <a:gd name="connsiteY2" fmla="*/ 5796116 h 5796116"/>
                <a:gd name="connsiteX3" fmla="*/ 0 w 3657600"/>
                <a:gd name="connsiteY3" fmla="*/ 5796116 h 5796116"/>
                <a:gd name="connsiteX4" fmla="*/ 0 w 3657600"/>
                <a:gd name="connsiteY4" fmla="*/ 822897 h 5796116"/>
                <a:gd name="connsiteX5" fmla="*/ 297108 w 3657600"/>
                <a:gd name="connsiteY5" fmla="*/ 822897 h 5796116"/>
                <a:gd name="connsiteX6" fmla="*/ 375764 w 3657600"/>
                <a:gd name="connsiteY6" fmla="*/ 822897 h 5796116"/>
                <a:gd name="connsiteX7" fmla="*/ 511277 w 3657600"/>
                <a:gd name="connsiteY7" fmla="*/ 687384 h 5796116"/>
                <a:gd name="connsiteX8" fmla="*/ 511277 w 3657600"/>
                <a:gd name="connsiteY8" fmla="*/ 558300 h 5796116"/>
                <a:gd name="connsiteX9" fmla="*/ 375764 w 3657600"/>
                <a:gd name="connsiteY9" fmla="*/ 422787 h 5796116"/>
                <a:gd name="connsiteX10" fmla="*/ 297108 w 3657600"/>
                <a:gd name="connsiteY10" fmla="*/ 422787 h 5796116"/>
                <a:gd name="connsiteX11" fmla="*/ 0 w 3657600"/>
                <a:gd name="connsiteY11" fmla="*/ 422787 h 579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57600" h="5796116">
                  <a:moveTo>
                    <a:pt x="0" y="0"/>
                  </a:moveTo>
                  <a:lnTo>
                    <a:pt x="3657600" y="0"/>
                  </a:lnTo>
                  <a:lnTo>
                    <a:pt x="3657600" y="5796116"/>
                  </a:lnTo>
                  <a:lnTo>
                    <a:pt x="0" y="5796116"/>
                  </a:lnTo>
                  <a:lnTo>
                    <a:pt x="0" y="822897"/>
                  </a:lnTo>
                  <a:lnTo>
                    <a:pt x="297108" y="822897"/>
                  </a:lnTo>
                  <a:lnTo>
                    <a:pt x="375764" y="822897"/>
                  </a:lnTo>
                  <a:cubicBezTo>
                    <a:pt x="450606" y="822897"/>
                    <a:pt x="511277" y="762226"/>
                    <a:pt x="511277" y="687384"/>
                  </a:cubicBezTo>
                  <a:lnTo>
                    <a:pt x="511277" y="558300"/>
                  </a:lnTo>
                  <a:cubicBezTo>
                    <a:pt x="511277" y="483458"/>
                    <a:pt x="450606" y="422787"/>
                    <a:pt x="375764" y="422787"/>
                  </a:cubicBezTo>
                  <a:lnTo>
                    <a:pt x="297108" y="422787"/>
                  </a:lnTo>
                  <a:lnTo>
                    <a:pt x="0" y="422787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0" dist="381000" dir="10800000" sx="90000" sy="90000" algn="r" rotWithShape="0">
                <a:srgbClr val="00B0F0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C8C098-B27B-E137-8F9C-BCF6486D6440}"/>
                </a:ext>
              </a:extLst>
            </p:cNvPr>
            <p:cNvSpPr txBox="1"/>
            <p:nvPr/>
          </p:nvSpPr>
          <p:spPr>
            <a:xfrm>
              <a:off x="4635912" y="963561"/>
              <a:ext cx="825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pic>
          <p:nvPicPr>
            <p:cNvPr id="25" name="Graphic 24" descr="Business Growth with solid fill">
              <a:extLst>
                <a:ext uri="{FF2B5EF4-FFF2-40B4-BE49-F238E27FC236}">
                  <a16:creationId xmlns:a16="http://schemas.microsoft.com/office/drawing/2014/main" id="{3A89454A-0219-81EB-DBB3-795CE7E5E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22258" y="1353839"/>
              <a:ext cx="914400" cy="9144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7C79874-0878-3AB8-2EE6-632039A9BD12}"/>
                </a:ext>
              </a:extLst>
            </p:cNvPr>
            <p:cNvSpPr txBox="1"/>
            <p:nvPr/>
          </p:nvSpPr>
          <p:spPr>
            <a:xfrm>
              <a:off x="4982497" y="2356740"/>
              <a:ext cx="2993922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structured dataset was created by collecting and organizing relevant information from various sources.</a:t>
              </a:r>
              <a:br>
                <a:rPr lang="en-US" dirty="0"/>
              </a:br>
              <a:r>
                <a:rPr lang="en-US" dirty="0"/>
                <a:t>The data was cleaned, formatted, and standardized to ensure consistency and reliability.</a:t>
              </a:r>
              <a:br>
                <a:rPr lang="en-US" dirty="0"/>
              </a:br>
              <a:r>
                <a:rPr lang="en-US" dirty="0"/>
                <a:t>This curated dataset serves as the foundation for effective analysis and visualization of customer trends.</a:t>
              </a:r>
              <a:endParaRPr lang="en-IN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614F42E-6E1F-0A15-10E6-8B7CFFB68C92}"/>
              </a:ext>
            </a:extLst>
          </p:cNvPr>
          <p:cNvGrpSpPr/>
          <p:nvPr/>
        </p:nvGrpSpPr>
        <p:grpSpPr>
          <a:xfrm>
            <a:off x="8544234" y="527929"/>
            <a:ext cx="3559277" cy="5796116"/>
            <a:chOff x="8544234" y="527929"/>
            <a:chExt cx="3559277" cy="579611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C5B98C5-1573-5452-2F9B-52FA1B6154B2}"/>
                </a:ext>
              </a:extLst>
            </p:cNvPr>
            <p:cNvSpPr/>
            <p:nvPr/>
          </p:nvSpPr>
          <p:spPr>
            <a:xfrm>
              <a:off x="8544234" y="527929"/>
              <a:ext cx="3559277" cy="5796116"/>
            </a:xfrm>
            <a:custGeom>
              <a:avLst/>
              <a:gdLst>
                <a:gd name="connsiteX0" fmla="*/ 0 w 3559277"/>
                <a:gd name="connsiteY0" fmla="*/ 0 h 5796116"/>
                <a:gd name="connsiteX1" fmla="*/ 3559277 w 3559277"/>
                <a:gd name="connsiteY1" fmla="*/ 0 h 5796116"/>
                <a:gd name="connsiteX2" fmla="*/ 3559277 w 3559277"/>
                <a:gd name="connsiteY2" fmla="*/ 5796116 h 5796116"/>
                <a:gd name="connsiteX3" fmla="*/ 0 w 3559277"/>
                <a:gd name="connsiteY3" fmla="*/ 5796116 h 5796116"/>
                <a:gd name="connsiteX4" fmla="*/ 0 w 3559277"/>
                <a:gd name="connsiteY4" fmla="*/ 824070 h 5796116"/>
                <a:gd name="connsiteX5" fmla="*/ 9115 w 3559277"/>
                <a:gd name="connsiteY5" fmla="*/ 825910 h 5796116"/>
                <a:gd name="connsiteX6" fmla="*/ 413666 w 3559277"/>
                <a:gd name="connsiteY6" fmla="*/ 825910 h 5796116"/>
                <a:gd name="connsiteX7" fmla="*/ 535855 w 3559277"/>
                <a:gd name="connsiteY7" fmla="*/ 703721 h 5796116"/>
                <a:gd name="connsiteX8" fmla="*/ 535855 w 3559277"/>
                <a:gd name="connsiteY8" fmla="*/ 568935 h 5796116"/>
                <a:gd name="connsiteX9" fmla="*/ 413666 w 3559277"/>
                <a:gd name="connsiteY9" fmla="*/ 446746 h 5796116"/>
                <a:gd name="connsiteX10" fmla="*/ 9115 w 3559277"/>
                <a:gd name="connsiteY10" fmla="*/ 446746 h 5796116"/>
                <a:gd name="connsiteX11" fmla="*/ 0 w 3559277"/>
                <a:gd name="connsiteY11" fmla="*/ 448586 h 5796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559277" h="5796116">
                  <a:moveTo>
                    <a:pt x="0" y="0"/>
                  </a:moveTo>
                  <a:lnTo>
                    <a:pt x="3559277" y="0"/>
                  </a:lnTo>
                  <a:lnTo>
                    <a:pt x="3559277" y="5796116"/>
                  </a:lnTo>
                  <a:lnTo>
                    <a:pt x="0" y="5796116"/>
                  </a:lnTo>
                  <a:lnTo>
                    <a:pt x="0" y="824070"/>
                  </a:lnTo>
                  <a:lnTo>
                    <a:pt x="9115" y="825910"/>
                  </a:lnTo>
                  <a:lnTo>
                    <a:pt x="413666" y="825910"/>
                  </a:lnTo>
                  <a:cubicBezTo>
                    <a:pt x="481149" y="825910"/>
                    <a:pt x="535855" y="771204"/>
                    <a:pt x="535855" y="703721"/>
                  </a:cubicBezTo>
                  <a:lnTo>
                    <a:pt x="535855" y="568935"/>
                  </a:lnTo>
                  <a:cubicBezTo>
                    <a:pt x="535855" y="501452"/>
                    <a:pt x="481149" y="446746"/>
                    <a:pt x="413666" y="446746"/>
                  </a:cubicBezTo>
                  <a:lnTo>
                    <a:pt x="9115" y="446746"/>
                  </a:lnTo>
                  <a:lnTo>
                    <a:pt x="0" y="448586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381000" dist="381000" dir="10800000" sx="90000" sy="90000" algn="r" rotWithShape="0">
                <a:schemeClr val="accent4">
                  <a:lumMod val="75000"/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C01EA8-8900-184A-2BD2-22C6104B87A6}"/>
                </a:ext>
              </a:extLst>
            </p:cNvPr>
            <p:cNvSpPr txBox="1"/>
            <p:nvPr/>
          </p:nvSpPr>
          <p:spPr>
            <a:xfrm>
              <a:off x="8642555" y="96356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pic>
          <p:nvPicPr>
            <p:cNvPr id="11" name="Graphic 10" descr="Bar chart with solid fill">
              <a:extLst>
                <a:ext uri="{FF2B5EF4-FFF2-40B4-BE49-F238E27FC236}">
                  <a16:creationId xmlns:a16="http://schemas.microsoft.com/office/drawing/2014/main" id="{A4F600D6-2761-66F6-ECB4-106816B5B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930579" y="1280651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A2715D-B4DE-46F5-C687-AF7188248933}"/>
                </a:ext>
              </a:extLst>
            </p:cNvPr>
            <p:cNvSpPr txBox="1"/>
            <p:nvPr/>
          </p:nvSpPr>
          <p:spPr>
            <a:xfrm>
              <a:off x="9026013" y="2356740"/>
              <a:ext cx="2793282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An interactive dashboard was developed to visualize key insights from the dataset in a clear and accessible format.</a:t>
              </a:r>
              <a:br>
                <a:rPr lang="en-US" dirty="0"/>
              </a:br>
              <a:r>
                <a:rPr lang="en-US" dirty="0"/>
                <a:t>It includes dynamic charts, filters, and drill-down features for in-depth trend analysis.</a:t>
              </a:r>
              <a:br>
                <a:rPr lang="en-US" dirty="0"/>
              </a:br>
              <a:r>
                <a:rPr lang="en-US" dirty="0"/>
                <a:t>The dashboard enables stakeholders to make data-driven decisions with real-time insights.</a:t>
              </a:r>
              <a:r>
                <a:rPr lang="en-IN" dirty="0"/>
                <a:t>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D7A9990-A05B-7F4B-7C32-700D519D4CAF}"/>
              </a:ext>
            </a:extLst>
          </p:cNvPr>
          <p:cNvSpPr txBox="1"/>
          <p:nvPr/>
        </p:nvSpPr>
        <p:spPr>
          <a:xfrm>
            <a:off x="5368412" y="82306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Eras Bold ITC" panose="020B0907030504020204" pitchFamily="34" charset="0"/>
              </a:rPr>
              <a:t>MILESTONE 1</a:t>
            </a:r>
          </a:p>
        </p:txBody>
      </p:sp>
    </p:spTree>
    <p:extLst>
      <p:ext uri="{BB962C8B-B14F-4D97-AF65-F5344CB8AC3E}">
        <p14:creationId xmlns:p14="http://schemas.microsoft.com/office/powerpoint/2010/main" val="156606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30D948B-DDA2-A856-CDF4-C72B2F52276B}"/>
              </a:ext>
            </a:extLst>
          </p:cNvPr>
          <p:cNvSpPr/>
          <p:nvPr/>
        </p:nvSpPr>
        <p:spPr>
          <a:xfrm>
            <a:off x="781663" y="782616"/>
            <a:ext cx="4901381" cy="217292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C12168-C1D5-0525-63BF-F33485273717}"/>
              </a:ext>
            </a:extLst>
          </p:cNvPr>
          <p:cNvSpPr/>
          <p:nvPr/>
        </p:nvSpPr>
        <p:spPr>
          <a:xfrm>
            <a:off x="6597447" y="3687096"/>
            <a:ext cx="4901381" cy="284643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3A72D-81A7-724C-B3A8-6527198E3FDB}"/>
              </a:ext>
            </a:extLst>
          </p:cNvPr>
          <p:cNvSpPr/>
          <p:nvPr/>
        </p:nvSpPr>
        <p:spPr>
          <a:xfrm>
            <a:off x="781664" y="3687096"/>
            <a:ext cx="4901381" cy="284643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017C27-60F8-B320-3690-C20E89E4B83E}"/>
              </a:ext>
            </a:extLst>
          </p:cNvPr>
          <p:cNvSpPr txBox="1"/>
          <p:nvPr/>
        </p:nvSpPr>
        <p:spPr>
          <a:xfrm>
            <a:off x="1641986" y="324465"/>
            <a:ext cx="2625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Eras Bold ITC" panose="020B0907030504020204" pitchFamily="34" charset="0"/>
              </a:rPr>
              <a:t>Database Created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28BC4-FD18-E10E-61AF-1E8160CF0A7A}"/>
              </a:ext>
            </a:extLst>
          </p:cNvPr>
          <p:cNvSpPr txBox="1"/>
          <p:nvPr/>
        </p:nvSpPr>
        <p:spPr>
          <a:xfrm>
            <a:off x="7833851" y="324465"/>
            <a:ext cx="295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1">
                    <a:lumMod val="50000"/>
                  </a:schemeClr>
                </a:solidFill>
                <a:latin typeface="Eras Bold ITC" panose="020B0907030504020204" pitchFamily="34" charset="0"/>
              </a:rPr>
              <a:t>Removed Duplicates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EC4F4-2BB2-D70A-48DF-81E746AC86D6}"/>
              </a:ext>
            </a:extLst>
          </p:cNvPr>
          <p:cNvSpPr txBox="1"/>
          <p:nvPr/>
        </p:nvSpPr>
        <p:spPr>
          <a:xfrm>
            <a:off x="4879257" y="3228945"/>
            <a:ext cx="2954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u="sng" dirty="0">
                <a:solidFill>
                  <a:schemeClr val="accent1">
                    <a:lumMod val="50000"/>
                  </a:schemeClr>
                </a:solidFill>
                <a:latin typeface="Eras Bold ITC" panose="020B0907030504020204" pitchFamily="34" charset="0"/>
              </a:rPr>
              <a:t>Dashboard created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044123-290A-90CA-B159-06DCF7EB53DC}"/>
              </a:ext>
            </a:extLst>
          </p:cNvPr>
          <p:cNvSpPr/>
          <p:nvPr/>
        </p:nvSpPr>
        <p:spPr>
          <a:xfrm>
            <a:off x="6597447" y="782616"/>
            <a:ext cx="4901381" cy="217292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787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BE4CA-4EC1-9739-321F-1977A4926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3878CC66-D536-3B90-303C-283CB723D52D}"/>
              </a:ext>
            </a:extLst>
          </p:cNvPr>
          <p:cNvSpPr/>
          <p:nvPr/>
        </p:nvSpPr>
        <p:spPr>
          <a:xfrm>
            <a:off x="5228382" y="2213261"/>
            <a:ext cx="2311079" cy="23004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5EC064-7BC5-696B-5B85-F7FD6F36A2BB}"/>
              </a:ext>
            </a:extLst>
          </p:cNvPr>
          <p:cNvSpPr/>
          <p:nvPr/>
        </p:nvSpPr>
        <p:spPr>
          <a:xfrm>
            <a:off x="5572729" y="2559537"/>
            <a:ext cx="1622385" cy="160791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C9FB2CA-49AD-42A6-62C6-952CF0C3FA0B}"/>
              </a:ext>
            </a:extLst>
          </p:cNvPr>
          <p:cNvSpPr/>
          <p:nvPr/>
        </p:nvSpPr>
        <p:spPr>
          <a:xfrm>
            <a:off x="5572729" y="2559537"/>
            <a:ext cx="1622385" cy="160791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F55397E-D97C-3738-AB5F-470AD8805C60}"/>
              </a:ext>
            </a:extLst>
          </p:cNvPr>
          <p:cNvSpPr/>
          <p:nvPr/>
        </p:nvSpPr>
        <p:spPr>
          <a:xfrm>
            <a:off x="5806151" y="2777286"/>
            <a:ext cx="1155541" cy="117241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F2A01D-0761-0E5E-DB5E-0EE10453712B}"/>
              </a:ext>
            </a:extLst>
          </p:cNvPr>
          <p:cNvSpPr/>
          <p:nvPr/>
        </p:nvSpPr>
        <p:spPr>
          <a:xfrm>
            <a:off x="5806151" y="2777286"/>
            <a:ext cx="1155541" cy="11724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C970976-A4DE-3518-E54F-A11355627B70}"/>
              </a:ext>
            </a:extLst>
          </p:cNvPr>
          <p:cNvSpPr/>
          <p:nvPr/>
        </p:nvSpPr>
        <p:spPr>
          <a:xfrm>
            <a:off x="5464940" y="2418589"/>
            <a:ext cx="1837963" cy="18898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8DC3FE-45B1-1A81-4439-D8A81A82B6AC}"/>
              </a:ext>
            </a:extLst>
          </p:cNvPr>
          <p:cNvSpPr/>
          <p:nvPr/>
        </p:nvSpPr>
        <p:spPr>
          <a:xfrm>
            <a:off x="5806151" y="2777286"/>
            <a:ext cx="1155541" cy="117241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1010A75-DE02-41ED-1EF9-63204BB45144}"/>
              </a:ext>
            </a:extLst>
          </p:cNvPr>
          <p:cNvSpPr/>
          <p:nvPr/>
        </p:nvSpPr>
        <p:spPr>
          <a:xfrm>
            <a:off x="5354733" y="2336845"/>
            <a:ext cx="2058376" cy="205329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9DE86E6-21DB-AA01-869E-824C51FB4467}"/>
              </a:ext>
            </a:extLst>
          </p:cNvPr>
          <p:cNvSpPr/>
          <p:nvPr/>
        </p:nvSpPr>
        <p:spPr>
          <a:xfrm>
            <a:off x="5464940" y="2418589"/>
            <a:ext cx="1837963" cy="18898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C83A1E0-EC78-0487-1786-114405785375}"/>
              </a:ext>
            </a:extLst>
          </p:cNvPr>
          <p:cNvSpPr/>
          <p:nvPr/>
        </p:nvSpPr>
        <p:spPr>
          <a:xfrm>
            <a:off x="5806151" y="2777286"/>
            <a:ext cx="1155541" cy="11724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8D977B-3712-3CEB-CE83-E38166D42758}"/>
              </a:ext>
            </a:extLst>
          </p:cNvPr>
          <p:cNvSpPr/>
          <p:nvPr/>
        </p:nvSpPr>
        <p:spPr>
          <a:xfrm>
            <a:off x="5476745" y="2427399"/>
            <a:ext cx="1814353" cy="18721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FF45232-E589-3BE3-0C8A-7B9D8BA4AD1B}"/>
              </a:ext>
            </a:extLst>
          </p:cNvPr>
          <p:cNvSpPr/>
          <p:nvPr/>
        </p:nvSpPr>
        <p:spPr>
          <a:xfrm>
            <a:off x="5572729" y="2559537"/>
            <a:ext cx="1622385" cy="16079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89AECCF-B486-9C27-7345-23E463530CF9}"/>
              </a:ext>
            </a:extLst>
          </p:cNvPr>
          <p:cNvSpPr/>
          <p:nvPr/>
        </p:nvSpPr>
        <p:spPr>
          <a:xfrm>
            <a:off x="6037877" y="3005695"/>
            <a:ext cx="692088" cy="71559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F7B756-69EF-8901-409F-C4BC6D59613D}"/>
              </a:ext>
            </a:extLst>
          </p:cNvPr>
          <p:cNvSpPr/>
          <p:nvPr/>
        </p:nvSpPr>
        <p:spPr>
          <a:xfrm>
            <a:off x="5228382" y="2213261"/>
            <a:ext cx="2311079" cy="23004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613D238-4116-1F10-237F-C418AAEB95B9}"/>
              </a:ext>
            </a:extLst>
          </p:cNvPr>
          <p:cNvSpPr txBox="1"/>
          <p:nvPr/>
        </p:nvSpPr>
        <p:spPr>
          <a:xfrm>
            <a:off x="5292033" y="2901829"/>
            <a:ext cx="2183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UNDERSTANDING CUSTOMER PREFERANCE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BBE4059-37C6-3C2B-57FA-6A1F00408FA6}"/>
              </a:ext>
            </a:extLst>
          </p:cNvPr>
          <p:cNvSpPr txBox="1"/>
          <p:nvPr/>
        </p:nvSpPr>
        <p:spPr>
          <a:xfrm>
            <a:off x="5572729" y="2901829"/>
            <a:ext cx="162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PRODUCT INNOVATION &amp; DEVELOPMENT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014CF34-D124-E9BF-5905-428311BDD4CE}"/>
              </a:ext>
            </a:extLst>
          </p:cNvPr>
          <p:cNvSpPr txBox="1"/>
          <p:nvPr/>
        </p:nvSpPr>
        <p:spPr>
          <a:xfrm>
            <a:off x="5476745" y="2763330"/>
            <a:ext cx="181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IMPROVING CUSTOMER EXPERIENCE AND RETENTION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9F48BBB-50E7-A661-088E-B61C0A128CF6}"/>
              </a:ext>
            </a:extLst>
          </p:cNvPr>
          <p:cNvSpPr txBox="1"/>
          <p:nvPr/>
        </p:nvSpPr>
        <p:spPr>
          <a:xfrm>
            <a:off x="5282676" y="2901829"/>
            <a:ext cx="220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TARGETED MARKETING &amp; PERSONALIZATION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AAE01FF-EE81-66BB-F7C5-D6458F31419D}"/>
              </a:ext>
            </a:extLst>
          </p:cNvPr>
          <p:cNvSpPr txBox="1"/>
          <p:nvPr/>
        </p:nvSpPr>
        <p:spPr>
          <a:xfrm>
            <a:off x="5323656" y="3040329"/>
            <a:ext cx="212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COMPETITIVE ADVANTAGE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4918281A-FA60-574A-C021-12998185D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721" y="2906294"/>
            <a:ext cx="914400" cy="914400"/>
          </a:xfrm>
          <a:prstGeom prst="rect">
            <a:avLst/>
          </a:prstGeom>
        </p:spPr>
      </p:pic>
      <p:pic>
        <p:nvPicPr>
          <p:cNvPr id="6" name="Graphic 5" descr="Venn diagram with solid fill">
            <a:extLst>
              <a:ext uri="{FF2B5EF4-FFF2-40B4-BE49-F238E27FC236}">
                <a16:creationId xmlns:a16="http://schemas.microsoft.com/office/drawing/2014/main" id="{70CFF251-0C44-2CBF-1707-5321F2D7CF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6721" y="2906294"/>
            <a:ext cx="914400" cy="914400"/>
          </a:xfrm>
          <a:prstGeom prst="rect">
            <a:avLst/>
          </a:prstGeom>
        </p:spPr>
      </p:pic>
      <p:pic>
        <p:nvPicPr>
          <p:cNvPr id="7" name="Graphic 6" descr="Business Growth with solid fill">
            <a:extLst>
              <a:ext uri="{FF2B5EF4-FFF2-40B4-BE49-F238E27FC236}">
                <a16:creationId xmlns:a16="http://schemas.microsoft.com/office/drawing/2014/main" id="{0E58BC09-556B-73A6-C0DD-67F3A5ABF4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26721" y="2906294"/>
            <a:ext cx="914400" cy="914400"/>
          </a:xfrm>
          <a:prstGeom prst="rect">
            <a:avLst/>
          </a:prstGeom>
        </p:spPr>
      </p:pic>
      <p:pic>
        <p:nvPicPr>
          <p:cNvPr id="12" name="Graphic 11" descr="Statistics with solid fill">
            <a:extLst>
              <a:ext uri="{FF2B5EF4-FFF2-40B4-BE49-F238E27FC236}">
                <a16:creationId xmlns:a16="http://schemas.microsoft.com/office/drawing/2014/main" id="{DFA94E50-03DC-EEE0-6F94-405C37A9F5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6721" y="2906294"/>
            <a:ext cx="914400" cy="914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52476FAA-C124-4562-4058-ECE5C920EAD2}"/>
              </a:ext>
            </a:extLst>
          </p:cNvPr>
          <p:cNvSpPr/>
          <p:nvPr/>
        </p:nvSpPr>
        <p:spPr>
          <a:xfrm>
            <a:off x="5103952" y="2043076"/>
            <a:ext cx="2559938" cy="26408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FA1C73-D6E4-9C1B-13AF-4CEB7D4B2F68}"/>
              </a:ext>
            </a:extLst>
          </p:cNvPr>
          <p:cNvSpPr txBox="1"/>
          <p:nvPr/>
        </p:nvSpPr>
        <p:spPr>
          <a:xfrm>
            <a:off x="5390722" y="2690598"/>
            <a:ext cx="1944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PURPOSE</a:t>
            </a:r>
          </a:p>
          <a:p>
            <a:pPr algn="ctr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OF CUSTOMER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532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61B7C-D5C4-4BBE-74D6-87413BE2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FB64A772-7539-4AEC-A4E1-3ADA482F6B98}"/>
              </a:ext>
            </a:extLst>
          </p:cNvPr>
          <p:cNvSpPr/>
          <p:nvPr/>
        </p:nvSpPr>
        <p:spPr>
          <a:xfrm>
            <a:off x="2812731" y="2471666"/>
            <a:ext cx="2311079" cy="23004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AD82CC9-1E41-5877-0994-333F1C51F30C}"/>
              </a:ext>
            </a:extLst>
          </p:cNvPr>
          <p:cNvSpPr/>
          <p:nvPr/>
        </p:nvSpPr>
        <p:spPr>
          <a:xfrm>
            <a:off x="6952695" y="1283549"/>
            <a:ext cx="1622385" cy="160791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411E10-F506-5EF2-6020-2A8DB58E1306}"/>
              </a:ext>
            </a:extLst>
          </p:cNvPr>
          <p:cNvSpPr/>
          <p:nvPr/>
        </p:nvSpPr>
        <p:spPr>
          <a:xfrm>
            <a:off x="3708249" y="801628"/>
            <a:ext cx="1622385" cy="1607915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2EC40FB-03C3-BCA0-5648-15AB46C9A981}"/>
              </a:ext>
            </a:extLst>
          </p:cNvPr>
          <p:cNvSpPr/>
          <p:nvPr/>
        </p:nvSpPr>
        <p:spPr>
          <a:xfrm>
            <a:off x="8604525" y="5009441"/>
            <a:ext cx="1155541" cy="1172417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AF15208-D2AD-C40A-C16E-0235A128736B}"/>
              </a:ext>
            </a:extLst>
          </p:cNvPr>
          <p:cNvSpPr/>
          <p:nvPr/>
        </p:nvSpPr>
        <p:spPr>
          <a:xfrm>
            <a:off x="8856996" y="1550260"/>
            <a:ext cx="1155541" cy="11724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67F0A0-80B4-B140-D10D-5E19E993A3C0}"/>
              </a:ext>
            </a:extLst>
          </p:cNvPr>
          <p:cNvSpPr/>
          <p:nvPr/>
        </p:nvSpPr>
        <p:spPr>
          <a:xfrm>
            <a:off x="2485674" y="4721796"/>
            <a:ext cx="1837963" cy="188981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CDDEAFA-D90D-AA2C-659C-B508EE03E7D2}"/>
              </a:ext>
            </a:extLst>
          </p:cNvPr>
          <p:cNvSpPr/>
          <p:nvPr/>
        </p:nvSpPr>
        <p:spPr>
          <a:xfrm>
            <a:off x="1724631" y="3875343"/>
            <a:ext cx="1155541" cy="1172417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778EF4-CE2E-24A1-2E4B-893ED7008142}"/>
              </a:ext>
            </a:extLst>
          </p:cNvPr>
          <p:cNvSpPr/>
          <p:nvPr/>
        </p:nvSpPr>
        <p:spPr>
          <a:xfrm>
            <a:off x="4349062" y="4530265"/>
            <a:ext cx="2058376" cy="2053299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A3432B-1CA6-8BA1-A28A-DE86CF6BDC87}"/>
              </a:ext>
            </a:extLst>
          </p:cNvPr>
          <p:cNvSpPr/>
          <p:nvPr/>
        </p:nvSpPr>
        <p:spPr>
          <a:xfrm>
            <a:off x="5302413" y="441717"/>
            <a:ext cx="1837963" cy="188981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050F07-BB5B-9D8F-48BC-6AC734AAD1E5}"/>
              </a:ext>
            </a:extLst>
          </p:cNvPr>
          <p:cNvSpPr/>
          <p:nvPr/>
        </p:nvSpPr>
        <p:spPr>
          <a:xfrm>
            <a:off x="7031672" y="115382"/>
            <a:ext cx="1155541" cy="117241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16B0D21-3C62-A07B-1613-A0E74D13F57F}"/>
              </a:ext>
            </a:extLst>
          </p:cNvPr>
          <p:cNvSpPr/>
          <p:nvPr/>
        </p:nvSpPr>
        <p:spPr>
          <a:xfrm>
            <a:off x="6467091" y="4544092"/>
            <a:ext cx="1814353" cy="1872191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D110C87-70CF-EE13-1D9A-70CF5B2CE352}"/>
              </a:ext>
            </a:extLst>
          </p:cNvPr>
          <p:cNvSpPr/>
          <p:nvPr/>
        </p:nvSpPr>
        <p:spPr>
          <a:xfrm>
            <a:off x="9420827" y="2692338"/>
            <a:ext cx="1622385" cy="1607915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2ED9336-F86B-7CAF-3C8B-CC1FAC4B15CA}"/>
              </a:ext>
            </a:extLst>
          </p:cNvPr>
          <p:cNvSpPr/>
          <p:nvPr/>
        </p:nvSpPr>
        <p:spPr>
          <a:xfrm>
            <a:off x="2936142" y="1688586"/>
            <a:ext cx="692088" cy="715599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C347820-EB80-2D62-3E18-252DAC4F6407}"/>
              </a:ext>
            </a:extLst>
          </p:cNvPr>
          <p:cNvSpPr/>
          <p:nvPr/>
        </p:nvSpPr>
        <p:spPr>
          <a:xfrm>
            <a:off x="7353998" y="2557056"/>
            <a:ext cx="2311079" cy="23004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7BE2D-CECD-7AF1-1791-D377FEDA34D3}"/>
              </a:ext>
            </a:extLst>
          </p:cNvPr>
          <p:cNvSpPr txBox="1"/>
          <p:nvPr/>
        </p:nvSpPr>
        <p:spPr>
          <a:xfrm>
            <a:off x="5144631" y="957796"/>
            <a:ext cx="2183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UNDERSTANDING CUSTOMER PREFERANCE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DAF3C4-2488-0530-CB0D-B56137ABD10E}"/>
              </a:ext>
            </a:extLst>
          </p:cNvPr>
          <p:cNvSpPr txBox="1"/>
          <p:nvPr/>
        </p:nvSpPr>
        <p:spPr>
          <a:xfrm>
            <a:off x="3206797" y="3072792"/>
            <a:ext cx="1622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PRODUCT INNOVATION &amp; DEVELOPMENT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2EAC292-DD57-42CD-9259-81CDB53F2B84}"/>
              </a:ext>
            </a:extLst>
          </p:cNvPr>
          <p:cNvSpPr txBox="1"/>
          <p:nvPr/>
        </p:nvSpPr>
        <p:spPr>
          <a:xfrm>
            <a:off x="7587692" y="3021081"/>
            <a:ext cx="1814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IMPROVING CUSTOMER EXPERIENCE AND RETENTION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93E4FB-CC00-C8E0-90B6-6E3F07A393D4}"/>
              </a:ext>
            </a:extLst>
          </p:cNvPr>
          <p:cNvSpPr txBox="1"/>
          <p:nvPr/>
        </p:nvSpPr>
        <p:spPr>
          <a:xfrm>
            <a:off x="4264601" y="5029449"/>
            <a:ext cx="22024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TARGETED MARKETING &amp; PERSONALIZATION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D27D55C-4820-C559-862A-4C80996CD2A4}"/>
              </a:ext>
            </a:extLst>
          </p:cNvPr>
          <p:cNvSpPr txBox="1"/>
          <p:nvPr/>
        </p:nvSpPr>
        <p:spPr>
          <a:xfrm>
            <a:off x="6236519" y="5157059"/>
            <a:ext cx="2120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COMPETITIVE ADVANTAGE</a:t>
            </a:r>
          </a:p>
        </p:txBody>
      </p:sp>
      <p:pic>
        <p:nvPicPr>
          <p:cNvPr id="4" name="Graphic 3" descr="Bar chart with solid fill">
            <a:extLst>
              <a:ext uri="{FF2B5EF4-FFF2-40B4-BE49-F238E27FC236}">
                <a16:creationId xmlns:a16="http://schemas.microsoft.com/office/drawing/2014/main" id="{9E998376-DA06-A944-A3C8-CD826625B9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4819" y="2950355"/>
            <a:ext cx="914400" cy="914400"/>
          </a:xfrm>
          <a:prstGeom prst="rect">
            <a:avLst/>
          </a:prstGeom>
        </p:spPr>
      </p:pic>
      <p:pic>
        <p:nvPicPr>
          <p:cNvPr id="6" name="Graphic 5" descr="Venn diagram with solid fill">
            <a:extLst>
              <a:ext uri="{FF2B5EF4-FFF2-40B4-BE49-F238E27FC236}">
                <a16:creationId xmlns:a16="http://schemas.microsoft.com/office/drawing/2014/main" id="{AD0D5BD1-8B8C-B8B3-59D0-BF1E3F015A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48134" y="5170612"/>
            <a:ext cx="914400" cy="914400"/>
          </a:xfrm>
          <a:prstGeom prst="rect">
            <a:avLst/>
          </a:prstGeom>
        </p:spPr>
      </p:pic>
      <p:pic>
        <p:nvPicPr>
          <p:cNvPr id="7" name="Graphic 6" descr="Business Growth with solid fill">
            <a:extLst>
              <a:ext uri="{FF2B5EF4-FFF2-40B4-BE49-F238E27FC236}">
                <a16:creationId xmlns:a16="http://schemas.microsoft.com/office/drawing/2014/main" id="{BD583CB0-F7C8-B01A-0AB4-7747EC9016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84546" y="1209870"/>
            <a:ext cx="914400" cy="914400"/>
          </a:xfrm>
          <a:prstGeom prst="rect">
            <a:avLst/>
          </a:prstGeom>
        </p:spPr>
      </p:pic>
      <p:pic>
        <p:nvPicPr>
          <p:cNvPr id="12" name="Graphic 11" descr="Statistics with solid fill">
            <a:extLst>
              <a:ext uri="{FF2B5EF4-FFF2-40B4-BE49-F238E27FC236}">
                <a16:creationId xmlns:a16="http://schemas.microsoft.com/office/drawing/2014/main" id="{5E408D5D-FF15-6EAB-02DF-258A9414DE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353998" y="1598599"/>
            <a:ext cx="914400" cy="9144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B29E4065-4923-1D04-32BA-C5ADF2DA50F5}"/>
              </a:ext>
            </a:extLst>
          </p:cNvPr>
          <p:cNvSpPr/>
          <p:nvPr/>
        </p:nvSpPr>
        <p:spPr>
          <a:xfrm>
            <a:off x="5007698" y="2139021"/>
            <a:ext cx="2559938" cy="2640836"/>
          </a:xfrm>
          <a:prstGeom prst="ellipse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FD077-A401-26A3-F158-BFEC592CB756}"/>
              </a:ext>
            </a:extLst>
          </p:cNvPr>
          <p:cNvSpPr txBox="1"/>
          <p:nvPr/>
        </p:nvSpPr>
        <p:spPr>
          <a:xfrm>
            <a:off x="5302326" y="2777491"/>
            <a:ext cx="19446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PURPOSE</a:t>
            </a:r>
          </a:p>
          <a:p>
            <a:pPr algn="ctr"/>
            <a:r>
              <a:rPr lang="en-IN" sz="2000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OF CUSTOMER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110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C65700F-597D-D885-6BE8-88857E3AF5E2}"/>
              </a:ext>
            </a:extLst>
          </p:cNvPr>
          <p:cNvSpPr/>
          <p:nvPr/>
        </p:nvSpPr>
        <p:spPr>
          <a:xfrm>
            <a:off x="973393" y="1052052"/>
            <a:ext cx="10127226" cy="49456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C97587-2D90-EEE9-68AD-DD89F443A9F0}"/>
              </a:ext>
            </a:extLst>
          </p:cNvPr>
          <p:cNvSpPr txBox="1"/>
          <p:nvPr/>
        </p:nvSpPr>
        <p:spPr>
          <a:xfrm>
            <a:off x="3814915" y="254583"/>
            <a:ext cx="5161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u="sng" dirty="0">
                <a:solidFill>
                  <a:schemeClr val="accent1">
                    <a:lumMod val="50000"/>
                  </a:schemeClr>
                </a:solidFill>
                <a:latin typeface="Eras Bold ITC" panose="020B0907030504020204" pitchFamily="34" charset="0"/>
              </a:rPr>
              <a:t>FUTURE ENHANCEMENT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D98F63-3E71-8608-FCE8-A0F75D49B0F5}"/>
              </a:ext>
            </a:extLst>
          </p:cNvPr>
          <p:cNvSpPr txBox="1"/>
          <p:nvPr/>
        </p:nvSpPr>
        <p:spPr>
          <a:xfrm>
            <a:off x="1115961" y="1283109"/>
            <a:ext cx="9842090" cy="4483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the future, we plan to enhance this project by adding a </a:t>
            </a:r>
            <a:r>
              <a:rPr lang="en-US" b="1" dirty="0"/>
              <a:t>segment analysis module</a:t>
            </a:r>
            <a:r>
              <a:rPr lang="en-US" dirty="0"/>
              <a:t> that will allow food brands to understand customer preferences across different demographics, regions, and time frames.</a:t>
            </a:r>
            <a:br>
              <a:rPr lang="en-US" dirty="0"/>
            </a:br>
            <a:r>
              <a:rPr lang="en-US" dirty="0"/>
              <a:t>A dedicated </a:t>
            </a:r>
            <a:r>
              <a:rPr lang="en-US" b="1" dirty="0"/>
              <a:t>product insight module</a:t>
            </a:r>
            <a:r>
              <a:rPr lang="en-US" dirty="0"/>
              <a:t> will also be developed to measure product performance, identify bestsellers, and highlight items that require strategic improvement.</a:t>
            </a:r>
            <a:br>
              <a:rPr lang="en-US" dirty="0"/>
            </a:br>
            <a:r>
              <a:rPr lang="en-US" dirty="0"/>
              <a:t>To improve personalization, the system will integrate </a:t>
            </a:r>
            <a:r>
              <a:rPr lang="en-US" b="1" dirty="0"/>
              <a:t>customer segmentation techniques</a:t>
            </a:r>
            <a:r>
              <a:rPr lang="en-US" dirty="0"/>
              <a:t>, classifying customers into groups such as loyal, new, and at-risk segments for targeted engagement.</a:t>
            </a:r>
            <a:br>
              <a:rPr lang="en-US" dirty="0"/>
            </a:br>
            <a:r>
              <a:rPr lang="en-US" dirty="0"/>
              <a:t>We also aim to build a </a:t>
            </a:r>
            <a:r>
              <a:rPr lang="en-US" b="1" dirty="0"/>
              <a:t>key-based feedback theme analysis module</a:t>
            </a:r>
            <a:r>
              <a:rPr lang="en-US" dirty="0"/>
              <a:t> that will process customer reviews, categorize feedback into themes like quality, pricing, and service, and provide sentiment-based insights.</a:t>
            </a:r>
            <a:br>
              <a:rPr lang="en-US" dirty="0"/>
            </a:br>
            <a:r>
              <a:rPr lang="en-US" dirty="0"/>
              <a:t>In addition, we plan to introduce </a:t>
            </a:r>
            <a:r>
              <a:rPr lang="en-US" b="1" dirty="0"/>
              <a:t>predictive analytics capabilities</a:t>
            </a:r>
            <a:r>
              <a:rPr lang="en-US" dirty="0"/>
              <a:t> to forecast future demand trends and seasonal patterns.</a:t>
            </a:r>
            <a:br>
              <a:rPr lang="en-US" dirty="0"/>
            </a:br>
            <a:r>
              <a:rPr lang="en-US" dirty="0"/>
              <a:t>The dashboard will be made more </a:t>
            </a:r>
            <a:r>
              <a:rPr lang="en-US" b="1" dirty="0"/>
              <a:t>interactive and customizable</a:t>
            </a:r>
            <a:r>
              <a:rPr lang="en-US" dirty="0"/>
              <a:t>, enabling stakeholders to filter data and generate tailored reports.</a:t>
            </a:r>
            <a:br>
              <a:rPr lang="en-US" dirty="0"/>
            </a:br>
            <a:r>
              <a:rPr lang="en-US" dirty="0"/>
              <a:t>We also intend to implement </a:t>
            </a:r>
            <a:r>
              <a:rPr lang="en-US" b="1" dirty="0"/>
              <a:t>real-time data integration</a:t>
            </a:r>
            <a:r>
              <a:rPr lang="en-US" dirty="0"/>
              <a:t>, ensuring that insights remain current and accurate for decision-making.</a:t>
            </a:r>
            <a:br>
              <a:rPr lang="en-US" dirty="0"/>
            </a:br>
            <a:r>
              <a:rPr lang="en-US" dirty="0"/>
              <a:t>Overall, these future enhancements will make the system more intelligent, insightful, and impactful in driving customer-centric strategies for food brands.</a:t>
            </a:r>
            <a:endParaRPr lang="en-IN" dirty="0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F0B9ECEF-441A-DA7B-14EE-36F6A0C0B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93" y="5997677"/>
            <a:ext cx="914400" cy="909481"/>
          </a:xfrm>
          <a:prstGeom prst="rect">
            <a:avLst/>
          </a:prstGeom>
        </p:spPr>
      </p:pic>
      <p:pic>
        <p:nvPicPr>
          <p:cNvPr id="10" name="Graphic 9" descr="Business Growth with solid fill">
            <a:extLst>
              <a:ext uri="{FF2B5EF4-FFF2-40B4-BE49-F238E27FC236}">
                <a16:creationId xmlns:a16="http://schemas.microsoft.com/office/drawing/2014/main" id="{D770FF39-7879-97B5-1C06-2842A3091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00619" y="15804"/>
            <a:ext cx="914400" cy="914400"/>
          </a:xfrm>
          <a:prstGeom prst="rect">
            <a:avLst/>
          </a:prstGeom>
        </p:spPr>
      </p:pic>
      <p:pic>
        <p:nvPicPr>
          <p:cNvPr id="12" name="Graphic 11" descr="Venn diagram with solid fill">
            <a:extLst>
              <a:ext uri="{FF2B5EF4-FFF2-40B4-BE49-F238E27FC236}">
                <a16:creationId xmlns:a16="http://schemas.microsoft.com/office/drawing/2014/main" id="{33EA9CF3-16B7-894E-4C4A-29A2361E99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6981" y="15804"/>
            <a:ext cx="914400" cy="914400"/>
          </a:xfrm>
          <a:prstGeom prst="rect">
            <a:avLst/>
          </a:prstGeom>
        </p:spPr>
      </p:pic>
      <p:pic>
        <p:nvPicPr>
          <p:cNvPr id="14" name="Graphic 13" descr="Research with solid fill">
            <a:extLst>
              <a:ext uri="{FF2B5EF4-FFF2-40B4-BE49-F238E27FC236}">
                <a16:creationId xmlns:a16="http://schemas.microsoft.com/office/drawing/2014/main" id="{2D10B01D-237E-DAE1-4F03-A94D7BD7C7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18607" y="5943600"/>
            <a:ext cx="914400" cy="914400"/>
          </a:xfrm>
          <a:prstGeom prst="rect">
            <a:avLst/>
          </a:prstGeom>
        </p:spPr>
      </p:pic>
      <p:pic>
        <p:nvPicPr>
          <p:cNvPr id="16" name="Graphic 15" descr="Database with solid fill">
            <a:extLst>
              <a:ext uri="{FF2B5EF4-FFF2-40B4-BE49-F238E27FC236}">
                <a16:creationId xmlns:a16="http://schemas.microsoft.com/office/drawing/2014/main" id="{216F68AF-6481-8A39-3584-454CE02F20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38683" y="599521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323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676</Words>
  <Application>Microsoft Office PowerPoint</Application>
  <PresentationFormat>Widescreen</PresentationFormat>
  <Paragraphs>67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Bahnschrift SemiBold SemiConden</vt:lpstr>
      <vt:lpstr>Bahnschrift SemiCondensed</vt:lpstr>
      <vt:lpstr>Calibri</vt:lpstr>
      <vt:lpstr>Calibri Light</vt:lpstr>
      <vt:lpstr>Eras Bold ITC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GOPAL</dc:creator>
  <cp:lastModifiedBy>RAJA GOPAL</cp:lastModifiedBy>
  <cp:revision>2</cp:revision>
  <dcterms:created xsi:type="dcterms:W3CDTF">2025-08-24T06:04:19Z</dcterms:created>
  <dcterms:modified xsi:type="dcterms:W3CDTF">2025-08-26T13:31:26Z</dcterms:modified>
</cp:coreProperties>
</file>