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E0A2FD-BA64-42DF-B1D6-EB8122A015F2}" v="53" dt="2025-09-10T21:12:44.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E4EB7-E343-4994-82B7-7A06F3CF9EAE}" type="datetimeFigureOut">
              <a:rPr lang="en-IN" smtClean="0"/>
              <a:t>11-09-2025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B4197-41EA-47CB-9C39-F5883D3DE893}" type="slidenum">
              <a:rPr lang="en-IN" smtClean="0"/>
              <a:t>‹#›</a:t>
            </a:fld>
            <a:endParaRPr lang="en-IN"/>
          </a:p>
        </p:txBody>
      </p:sp>
    </p:spTree>
    <p:extLst>
      <p:ext uri="{BB962C8B-B14F-4D97-AF65-F5344CB8AC3E}">
        <p14:creationId xmlns:p14="http://schemas.microsoft.com/office/powerpoint/2010/main" val="46856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6B4197-41EA-47CB-9C39-F5883D3DE893}" type="slidenum">
              <a:rPr lang="en-IN" smtClean="0"/>
              <a:t>1</a:t>
            </a:fld>
            <a:endParaRPr lang="en-IN"/>
          </a:p>
        </p:txBody>
      </p:sp>
    </p:spTree>
    <p:extLst>
      <p:ext uri="{BB962C8B-B14F-4D97-AF65-F5344CB8AC3E}">
        <p14:creationId xmlns:p14="http://schemas.microsoft.com/office/powerpoint/2010/main" val="186435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310E-0A14-7E5D-A7AA-2DE9ADA61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8DE2A2-9664-42B7-0B22-C3B5CF51A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3460ED-8575-5F5F-0BA2-C7BD2A02B01E}"/>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5" name="Footer Placeholder 4">
            <a:extLst>
              <a:ext uri="{FF2B5EF4-FFF2-40B4-BE49-F238E27FC236}">
                <a16:creationId xmlns:a16="http://schemas.microsoft.com/office/drawing/2014/main" id="{E7ECC6FE-DA3E-7BDE-4C56-99955E8CE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CE44D-14F0-D182-0CA9-64246536AC13}"/>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392673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AB47-AEC2-A6BD-F132-5E34FC3929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43B12-2F43-EB11-8A95-608220DD9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6A363-913B-A822-E8DF-1B922A32F13F}"/>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5" name="Footer Placeholder 4">
            <a:extLst>
              <a:ext uri="{FF2B5EF4-FFF2-40B4-BE49-F238E27FC236}">
                <a16:creationId xmlns:a16="http://schemas.microsoft.com/office/drawing/2014/main" id="{42E48CEB-E267-A5B4-78FD-6A85BA5E6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74FDA-1CBD-F176-4AF3-CDD9C34716BB}"/>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21803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9173C-071C-03C4-DEAA-E77A2B9B68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DB94A-F744-B2FC-ADB3-61979226AB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6F4130-A0FA-D6E6-BA3B-BF7744ED3540}"/>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5" name="Footer Placeholder 4">
            <a:extLst>
              <a:ext uri="{FF2B5EF4-FFF2-40B4-BE49-F238E27FC236}">
                <a16:creationId xmlns:a16="http://schemas.microsoft.com/office/drawing/2014/main" id="{14FB80FC-D0A0-CB45-3E72-70631C70D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B64F4-CD3F-AA64-1A8B-305A0EB8BF9D}"/>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143171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81E8-7EA0-E031-8ED5-CEDDC00D27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D4C102-30A2-25F5-56B8-296D3A5224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2FEEE-0928-CA6A-1576-4AE2E6A543F4}"/>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5" name="Footer Placeholder 4">
            <a:extLst>
              <a:ext uri="{FF2B5EF4-FFF2-40B4-BE49-F238E27FC236}">
                <a16:creationId xmlns:a16="http://schemas.microsoft.com/office/drawing/2014/main" id="{55DA6959-CB2E-F552-F709-22397A1D1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9DEAC-BCE0-FE9C-2814-1E1F227E0AA5}"/>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346933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17FB-3B7C-DBB2-4D6C-D62FDCA51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D1B4DC-006D-35CC-2EF0-A200FB29B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D19C6C-688B-52E8-93CF-0CC0D6621224}"/>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5" name="Footer Placeholder 4">
            <a:extLst>
              <a:ext uri="{FF2B5EF4-FFF2-40B4-BE49-F238E27FC236}">
                <a16:creationId xmlns:a16="http://schemas.microsoft.com/office/drawing/2014/main" id="{A655FACA-616D-3D8B-7606-ECBA3A1E5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7621F-5F1E-7496-3CBE-1EDA76EC3AB2}"/>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212849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2E12-CA4A-084C-0477-96B913C5D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E4C46E-EA97-41F7-2AB1-2F6BBA69CB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7C089F-0778-55EC-0568-D47CC6E352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4D4C67-6970-3C36-D56C-E76AFEE9DF58}"/>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6" name="Footer Placeholder 5">
            <a:extLst>
              <a:ext uri="{FF2B5EF4-FFF2-40B4-BE49-F238E27FC236}">
                <a16:creationId xmlns:a16="http://schemas.microsoft.com/office/drawing/2014/main" id="{796454E9-F07C-28F1-C321-F33005A68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68894-4D8C-BAD4-5961-D3487DDA2B32}"/>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65674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C3DC-FC5E-D819-4393-66DCAAC9E5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A730E-03ED-F175-0558-969D17845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8F9CC-EC9A-1727-E78A-3D89E9BFEA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35DB91-2DA6-F56B-137E-40F9393B4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C4B397-51A8-B2DC-B123-26798D8A9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F25732-3AF4-F7F0-4DFD-B4A09670B5DB}"/>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8" name="Footer Placeholder 7">
            <a:extLst>
              <a:ext uri="{FF2B5EF4-FFF2-40B4-BE49-F238E27FC236}">
                <a16:creationId xmlns:a16="http://schemas.microsoft.com/office/drawing/2014/main" id="{C8393B24-6C16-13D3-ED47-3B590C515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1729A8-DD62-5C09-EBDA-2861BF20BAB8}"/>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419587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A58F-96EA-E3FC-CB42-B8693E9529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23B21D-2CE1-4089-8029-358E512C46E9}"/>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4" name="Footer Placeholder 3">
            <a:extLst>
              <a:ext uri="{FF2B5EF4-FFF2-40B4-BE49-F238E27FC236}">
                <a16:creationId xmlns:a16="http://schemas.microsoft.com/office/drawing/2014/main" id="{45911EB8-74C0-57E4-0F53-DF2095C264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BC7FEF-EA12-0D66-C433-699D071F1FA2}"/>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20523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871AE-637F-95FB-7CEB-7FA905F3D47A}"/>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3" name="Footer Placeholder 2">
            <a:extLst>
              <a:ext uri="{FF2B5EF4-FFF2-40B4-BE49-F238E27FC236}">
                <a16:creationId xmlns:a16="http://schemas.microsoft.com/office/drawing/2014/main" id="{8CCFFEB4-6FEF-8D78-2C1F-A55AC6AA76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A79660-3494-DD1E-0F96-2F1AB684CE75}"/>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37639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DB70-91F5-EAE8-7190-442711B70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2F0F41-14DC-3A16-7935-FA9228527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AB757-ACE7-8E64-3D0D-A73AA665F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6F813-AEF2-9AB3-C452-F8040BE6B323}"/>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6" name="Footer Placeholder 5">
            <a:extLst>
              <a:ext uri="{FF2B5EF4-FFF2-40B4-BE49-F238E27FC236}">
                <a16:creationId xmlns:a16="http://schemas.microsoft.com/office/drawing/2014/main" id="{E98CDBD3-991F-BAF1-2D66-C891122EA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669BD7-20A2-099C-3C2C-210820B5DF50}"/>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199989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CB63-CED3-1C7A-EFE2-F9F35F0EA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08765E-289E-6347-45CA-7C68EAD3F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3B15CA-6B32-1F7C-D3F6-F41D6BEAE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8813E-020A-1508-5303-50481B154CB8}"/>
              </a:ext>
            </a:extLst>
          </p:cNvPr>
          <p:cNvSpPr>
            <a:spLocks noGrp="1"/>
          </p:cNvSpPr>
          <p:nvPr>
            <p:ph type="dt" sz="half" idx="10"/>
          </p:nvPr>
        </p:nvSpPr>
        <p:spPr/>
        <p:txBody>
          <a:bodyPr/>
          <a:lstStyle/>
          <a:p>
            <a:fld id="{D783A896-F8A8-4400-8FA7-6B02BDF3E99E}" type="datetimeFigureOut">
              <a:rPr lang="en-IN" smtClean="0"/>
              <a:t>11-09-2025</a:t>
            </a:fld>
            <a:endParaRPr lang="en-IN"/>
          </a:p>
        </p:txBody>
      </p:sp>
      <p:sp>
        <p:nvSpPr>
          <p:cNvPr id="6" name="Footer Placeholder 5">
            <a:extLst>
              <a:ext uri="{FF2B5EF4-FFF2-40B4-BE49-F238E27FC236}">
                <a16:creationId xmlns:a16="http://schemas.microsoft.com/office/drawing/2014/main" id="{02EE68B8-20FA-1F16-115F-513F3228E1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F6BD5-322E-C45E-C506-A112C065EF11}"/>
              </a:ext>
            </a:extLst>
          </p:cNvPr>
          <p:cNvSpPr>
            <a:spLocks noGrp="1"/>
          </p:cNvSpPr>
          <p:nvPr>
            <p:ph type="sldNum" sz="quarter" idx="12"/>
          </p:nvPr>
        </p:nvSpPr>
        <p:spPr/>
        <p:txBody>
          <a:bodyPr/>
          <a:lstStyle/>
          <a:p>
            <a:fld id="{9E186120-9C34-4722-99CA-7C7AFC7F9D69}" type="slidenum">
              <a:rPr lang="en-IN" smtClean="0"/>
              <a:t>‹#›</a:t>
            </a:fld>
            <a:endParaRPr lang="en-IN"/>
          </a:p>
        </p:txBody>
      </p:sp>
    </p:spTree>
    <p:extLst>
      <p:ext uri="{BB962C8B-B14F-4D97-AF65-F5344CB8AC3E}">
        <p14:creationId xmlns:p14="http://schemas.microsoft.com/office/powerpoint/2010/main" val="129336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B868A-021C-B412-B4D6-23DA2F8C7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0B9431-6251-A45D-3281-9841C5333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5FF5B-E70B-5DF0-3514-2393BD6D3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3A896-F8A8-4400-8FA7-6B02BDF3E99E}" type="datetimeFigureOut">
              <a:rPr lang="en-IN" smtClean="0"/>
              <a:t>11-09-2025</a:t>
            </a:fld>
            <a:endParaRPr lang="en-IN"/>
          </a:p>
        </p:txBody>
      </p:sp>
      <p:sp>
        <p:nvSpPr>
          <p:cNvPr id="5" name="Footer Placeholder 4">
            <a:extLst>
              <a:ext uri="{FF2B5EF4-FFF2-40B4-BE49-F238E27FC236}">
                <a16:creationId xmlns:a16="http://schemas.microsoft.com/office/drawing/2014/main" id="{B025D825-3F24-60EC-1165-7185D45E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EE6928-CB83-2533-EB5C-E12E5AE36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86120-9C34-4722-99CA-7C7AFC7F9D69}" type="slidenum">
              <a:rPr lang="en-IN" smtClean="0"/>
              <a:t>‹#›</a:t>
            </a:fld>
            <a:endParaRPr lang="en-IN"/>
          </a:p>
        </p:txBody>
      </p:sp>
    </p:spTree>
    <p:extLst>
      <p:ext uri="{BB962C8B-B14F-4D97-AF65-F5344CB8AC3E}">
        <p14:creationId xmlns:p14="http://schemas.microsoft.com/office/powerpoint/2010/main" val="313526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3.svg"/><Relationship Id="rId3" Type="http://schemas.openxmlformats.org/officeDocument/2006/relationships/image" Target="../media/image7.svg"/><Relationship Id="rId7" Type="http://schemas.openxmlformats.org/officeDocument/2006/relationships/image" Target="../media/image15.svg"/><Relationship Id="rId12"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9.svg"/><Relationship Id="rId5" Type="http://schemas.openxmlformats.org/officeDocument/2006/relationships/image" Target="../media/image11.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9.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svg"/><Relationship Id="rId5" Type="http://schemas.openxmlformats.org/officeDocument/2006/relationships/image" Target="../media/image15.sv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BE4D1F-AD1F-2F46-CEC7-62C4310821F3}"/>
              </a:ext>
            </a:extLst>
          </p:cNvPr>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3236702B-DA12-F943-115F-27B58F4473C9}"/>
              </a:ext>
            </a:extLst>
          </p:cNvPr>
          <p:cNvSpPr txBox="1"/>
          <p:nvPr/>
        </p:nvSpPr>
        <p:spPr>
          <a:xfrm>
            <a:off x="3136492" y="1536174"/>
            <a:ext cx="6961238" cy="3785652"/>
          </a:xfrm>
          <a:prstGeom prst="rect">
            <a:avLst/>
          </a:prstGeom>
          <a:noFill/>
        </p:spPr>
        <p:txBody>
          <a:bodyPr wrap="square" rtlCol="0">
            <a:spAutoFit/>
          </a:bodyPr>
          <a:lstStyle/>
          <a:p>
            <a:r>
              <a:rPr lang="en-IN" sz="6000" dirty="0">
                <a:solidFill>
                  <a:schemeClr val="accent1">
                    <a:lumMod val="50000"/>
                  </a:schemeClr>
                </a:solidFill>
                <a:latin typeface="Arial Black" panose="020B0A04020102020204" pitchFamily="34" charset="0"/>
              </a:rPr>
              <a:t>CUSTOMER</a:t>
            </a:r>
          </a:p>
          <a:p>
            <a:r>
              <a:rPr lang="en-IN" sz="6000" dirty="0">
                <a:solidFill>
                  <a:schemeClr val="accent1">
                    <a:lumMod val="50000"/>
                  </a:schemeClr>
                </a:solidFill>
                <a:latin typeface="Arial Black" panose="020B0A04020102020204" pitchFamily="34" charset="0"/>
              </a:rPr>
              <a:t>TREND ANALYSIS BY FOOD BRAND</a:t>
            </a:r>
          </a:p>
        </p:txBody>
      </p:sp>
      <p:sp>
        <p:nvSpPr>
          <p:cNvPr id="6" name="TextBox 5">
            <a:extLst>
              <a:ext uri="{FF2B5EF4-FFF2-40B4-BE49-F238E27FC236}">
                <a16:creationId xmlns:a16="http://schemas.microsoft.com/office/drawing/2014/main" id="{66ACA548-4916-7FBC-6AD3-52EB37DF62D0}"/>
              </a:ext>
            </a:extLst>
          </p:cNvPr>
          <p:cNvSpPr txBox="1"/>
          <p:nvPr/>
        </p:nvSpPr>
        <p:spPr>
          <a:xfrm>
            <a:off x="4508089" y="759552"/>
            <a:ext cx="3588774" cy="646331"/>
          </a:xfrm>
          <a:prstGeom prst="rect">
            <a:avLst/>
          </a:prstGeom>
          <a:noFill/>
        </p:spPr>
        <p:txBody>
          <a:bodyPr wrap="square" rtlCol="0">
            <a:spAutoFit/>
          </a:bodyPr>
          <a:lstStyle/>
          <a:p>
            <a:r>
              <a:rPr lang="en-IN" sz="3600" u="sng" dirty="0">
                <a:solidFill>
                  <a:schemeClr val="accent1">
                    <a:lumMod val="75000"/>
                  </a:schemeClr>
                </a:solidFill>
                <a:latin typeface="Franklin Gothic Demi" panose="020B0703020102020204" pitchFamily="34" charset="0"/>
              </a:rPr>
              <a:t>TEAM:03</a:t>
            </a:r>
          </a:p>
        </p:txBody>
      </p:sp>
      <p:pic>
        <p:nvPicPr>
          <p:cNvPr id="8" name="Graphic 7" descr="Statistics with solid fill">
            <a:extLst>
              <a:ext uri="{FF2B5EF4-FFF2-40B4-BE49-F238E27FC236}">
                <a16:creationId xmlns:a16="http://schemas.microsoft.com/office/drawing/2014/main" id="{AC8DF60C-8082-B23E-2DB4-896D4A343E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0156" y="2971800"/>
            <a:ext cx="914400" cy="914400"/>
          </a:xfrm>
          <a:prstGeom prst="rect">
            <a:avLst/>
          </a:prstGeom>
        </p:spPr>
      </p:pic>
      <p:pic>
        <p:nvPicPr>
          <p:cNvPr id="10" name="Graphic 9" descr="Business Growth with solid fill">
            <a:extLst>
              <a:ext uri="{FF2B5EF4-FFF2-40B4-BE49-F238E27FC236}">
                <a16:creationId xmlns:a16="http://schemas.microsoft.com/office/drawing/2014/main" id="{EA03E568-A0CC-D972-CD16-848114C6C1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23650" y="5610591"/>
            <a:ext cx="914400" cy="914400"/>
          </a:xfrm>
          <a:prstGeom prst="rect">
            <a:avLst/>
          </a:prstGeom>
        </p:spPr>
      </p:pic>
      <p:pic>
        <p:nvPicPr>
          <p:cNvPr id="12" name="Graphic 11" descr="Venn diagram with solid fill">
            <a:extLst>
              <a:ext uri="{FF2B5EF4-FFF2-40B4-BE49-F238E27FC236}">
                <a16:creationId xmlns:a16="http://schemas.microsoft.com/office/drawing/2014/main" id="{B49C9A29-36C2-8897-BAD9-7F6D34FB09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47569" y="747145"/>
            <a:ext cx="914400" cy="914400"/>
          </a:xfrm>
          <a:prstGeom prst="rect">
            <a:avLst/>
          </a:prstGeom>
        </p:spPr>
      </p:pic>
      <p:pic>
        <p:nvPicPr>
          <p:cNvPr id="14" name="Graphic 13" descr="Document with solid fill">
            <a:extLst>
              <a:ext uri="{FF2B5EF4-FFF2-40B4-BE49-F238E27FC236}">
                <a16:creationId xmlns:a16="http://schemas.microsoft.com/office/drawing/2014/main" id="{03A6A9A1-CABF-A27C-AB76-33E5BDE6C9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75841" y="4887851"/>
            <a:ext cx="914400" cy="914400"/>
          </a:xfrm>
          <a:prstGeom prst="rect">
            <a:avLst/>
          </a:prstGeom>
        </p:spPr>
      </p:pic>
      <p:pic>
        <p:nvPicPr>
          <p:cNvPr id="16" name="Graphic 15" descr="Database with solid fill">
            <a:extLst>
              <a:ext uri="{FF2B5EF4-FFF2-40B4-BE49-F238E27FC236}">
                <a16:creationId xmlns:a16="http://schemas.microsoft.com/office/drawing/2014/main" id="{B60EEFFB-B32A-85AF-2BA8-B8AB1CB18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772831" y="1078974"/>
            <a:ext cx="914400" cy="914400"/>
          </a:xfrm>
          <a:prstGeom prst="rect">
            <a:avLst/>
          </a:prstGeom>
        </p:spPr>
      </p:pic>
      <p:pic>
        <p:nvPicPr>
          <p:cNvPr id="20" name="Graphic 19" descr="Pie chart with solid fill">
            <a:extLst>
              <a:ext uri="{FF2B5EF4-FFF2-40B4-BE49-F238E27FC236}">
                <a16:creationId xmlns:a16="http://schemas.microsoft.com/office/drawing/2014/main" id="{50E0749D-2C6C-A6AF-A80B-1DE84BD3D33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60027" y="6098448"/>
            <a:ext cx="914400" cy="914400"/>
          </a:xfrm>
          <a:prstGeom prst="rect">
            <a:avLst/>
          </a:prstGeom>
        </p:spPr>
      </p:pic>
      <p:sp>
        <p:nvSpPr>
          <p:cNvPr id="2" name="TextBox 1">
            <a:extLst>
              <a:ext uri="{FF2B5EF4-FFF2-40B4-BE49-F238E27FC236}">
                <a16:creationId xmlns:a16="http://schemas.microsoft.com/office/drawing/2014/main" id="{90900D75-8B6C-F361-CBFD-CA6431F39E38}"/>
              </a:ext>
            </a:extLst>
          </p:cNvPr>
          <p:cNvSpPr txBox="1"/>
          <p:nvPr/>
        </p:nvSpPr>
        <p:spPr>
          <a:xfrm>
            <a:off x="7871954" y="6085613"/>
            <a:ext cx="3207774" cy="646331"/>
          </a:xfrm>
          <a:prstGeom prst="rect">
            <a:avLst/>
          </a:prstGeom>
          <a:noFill/>
        </p:spPr>
        <p:txBody>
          <a:bodyPr wrap="square" rtlCol="0">
            <a:spAutoFit/>
          </a:bodyPr>
          <a:lstStyle/>
          <a:p>
            <a:r>
              <a:rPr lang="en-IN" dirty="0">
                <a:solidFill>
                  <a:schemeClr val="accent1">
                    <a:lumMod val="50000"/>
                  </a:schemeClr>
                </a:solidFill>
                <a:latin typeface="Bahnschrift SemiBold SemiConden" panose="020B0502040204020203" pitchFamily="34" charset="0"/>
              </a:rPr>
              <a:t>UNDER GUIDANCE OF MENTOR PAVITHRA KANNAN </a:t>
            </a:r>
          </a:p>
        </p:txBody>
      </p:sp>
      <p:pic>
        <p:nvPicPr>
          <p:cNvPr id="4" name="Graphic 3" descr="Research with solid fill">
            <a:extLst>
              <a:ext uri="{FF2B5EF4-FFF2-40B4-BE49-F238E27FC236}">
                <a16:creationId xmlns:a16="http://schemas.microsoft.com/office/drawing/2014/main" id="{0D9FAAA2-DC96-45ED-90B7-0878F0C16A1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920752" y="3124200"/>
            <a:ext cx="914400" cy="914400"/>
          </a:xfrm>
          <a:prstGeom prst="rect">
            <a:avLst/>
          </a:prstGeom>
        </p:spPr>
      </p:pic>
    </p:spTree>
    <p:extLst>
      <p:ext uri="{BB962C8B-B14F-4D97-AF65-F5344CB8AC3E}">
        <p14:creationId xmlns:p14="http://schemas.microsoft.com/office/powerpoint/2010/main" val="146081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E5724-9E96-2208-B484-B36D97C32862}"/>
              </a:ext>
            </a:extLst>
          </p:cNvPr>
          <p:cNvSpPr/>
          <p:nvPr/>
        </p:nvSpPr>
        <p:spPr>
          <a:xfrm>
            <a:off x="0" y="0"/>
            <a:ext cx="12192000" cy="68580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511A6B9-729F-B1E8-E007-BEE623DAECB8}"/>
              </a:ext>
            </a:extLst>
          </p:cNvPr>
          <p:cNvSpPr txBox="1"/>
          <p:nvPr/>
        </p:nvSpPr>
        <p:spPr>
          <a:xfrm>
            <a:off x="0" y="1362536"/>
            <a:ext cx="2654710" cy="400110"/>
          </a:xfrm>
          <a:prstGeom prst="rect">
            <a:avLst/>
          </a:prstGeom>
          <a:noFill/>
        </p:spPr>
        <p:txBody>
          <a:bodyPr wrap="square" rtlCol="0">
            <a:spAutoFit/>
          </a:bodyPr>
          <a:lstStyle/>
          <a:p>
            <a:r>
              <a:rPr lang="en-IN" sz="2000" dirty="0">
                <a:solidFill>
                  <a:schemeClr val="accent1">
                    <a:lumMod val="75000"/>
                  </a:schemeClr>
                </a:solidFill>
                <a:latin typeface="Arial Black" panose="020B0A04020102020204" pitchFamily="34" charset="0"/>
              </a:rPr>
              <a:t>INTRODUCTION:</a:t>
            </a:r>
          </a:p>
        </p:txBody>
      </p:sp>
      <p:sp>
        <p:nvSpPr>
          <p:cNvPr id="8" name="TextBox 7">
            <a:extLst>
              <a:ext uri="{FF2B5EF4-FFF2-40B4-BE49-F238E27FC236}">
                <a16:creationId xmlns:a16="http://schemas.microsoft.com/office/drawing/2014/main" id="{171F5B2F-B2EE-482D-6480-32613D5573EF}"/>
              </a:ext>
            </a:extLst>
          </p:cNvPr>
          <p:cNvSpPr txBox="1"/>
          <p:nvPr/>
        </p:nvSpPr>
        <p:spPr>
          <a:xfrm>
            <a:off x="3696928" y="18225"/>
            <a:ext cx="4621162" cy="707886"/>
          </a:xfrm>
          <a:prstGeom prst="rect">
            <a:avLst/>
          </a:prstGeom>
          <a:noFill/>
        </p:spPr>
        <p:txBody>
          <a:bodyPr wrap="square" rtlCol="0">
            <a:spAutoFit/>
          </a:bodyPr>
          <a:lstStyle/>
          <a:p>
            <a:r>
              <a:rPr lang="en-IN" sz="4000" u="sng" dirty="0">
                <a:solidFill>
                  <a:schemeClr val="accent1">
                    <a:lumMod val="75000"/>
                  </a:schemeClr>
                </a:solidFill>
                <a:latin typeface="Arial Black" panose="020B0A04020102020204" pitchFamily="34" charset="0"/>
              </a:rPr>
              <a:t>MILES STONE 2</a:t>
            </a:r>
          </a:p>
        </p:txBody>
      </p:sp>
      <p:sp>
        <p:nvSpPr>
          <p:cNvPr id="10" name="TextBox 9">
            <a:extLst>
              <a:ext uri="{FF2B5EF4-FFF2-40B4-BE49-F238E27FC236}">
                <a16:creationId xmlns:a16="http://schemas.microsoft.com/office/drawing/2014/main" id="{384326D4-0A43-C618-76F8-5A90A18E52EA}"/>
              </a:ext>
            </a:extLst>
          </p:cNvPr>
          <p:cNvSpPr txBox="1"/>
          <p:nvPr/>
        </p:nvSpPr>
        <p:spPr>
          <a:xfrm>
            <a:off x="816078" y="2000617"/>
            <a:ext cx="10697496" cy="2862322"/>
          </a:xfrm>
          <a:prstGeom prst="rect">
            <a:avLst/>
          </a:prstGeom>
          <a:noFill/>
        </p:spPr>
        <p:txBody>
          <a:bodyPr wrap="square" rtlCol="0">
            <a:spAutoFit/>
          </a:bodyPr>
          <a:lstStyle/>
          <a:p>
            <a:pPr algn="just"/>
            <a:r>
              <a:rPr lang="en-US" dirty="0">
                <a:solidFill>
                  <a:schemeClr val="accent1">
                    <a:lumMod val="50000"/>
                  </a:schemeClr>
                </a:solidFill>
                <a:latin typeface="Franklin Gothic Medium" panose="020B0603020102020204" pitchFamily="34" charset="0"/>
              </a:rPr>
              <a:t>After successfully completing </a:t>
            </a:r>
            <a:r>
              <a:rPr lang="en-US" b="1" dirty="0">
                <a:solidFill>
                  <a:schemeClr val="accent1">
                    <a:lumMod val="50000"/>
                  </a:schemeClr>
                </a:solidFill>
                <a:latin typeface="Franklin Gothic Medium" panose="020B0603020102020204" pitchFamily="34" charset="0"/>
              </a:rPr>
              <a:t>Milestone 1</a:t>
            </a:r>
            <a:r>
              <a:rPr lang="en-US" dirty="0">
                <a:solidFill>
                  <a:schemeClr val="accent1">
                    <a:lumMod val="50000"/>
                  </a:schemeClr>
                </a:solidFill>
                <a:latin typeface="Franklin Gothic Medium" panose="020B0603020102020204" pitchFamily="34" charset="0"/>
              </a:rPr>
              <a:t>, where data from multiple sources such as surveys, social media, and reviews were cleaned, de-duplicated, and standardized into a unified data model with consistent keys, the next step focuses on extracting meaningful insights from this structured data.</a:t>
            </a:r>
          </a:p>
          <a:p>
            <a:pPr algn="just"/>
            <a:r>
              <a:rPr lang="en-US" dirty="0">
                <a:solidFill>
                  <a:schemeClr val="accent1">
                    <a:lumMod val="50000"/>
                  </a:schemeClr>
                </a:solidFill>
                <a:latin typeface="Franklin Gothic Medium" panose="020B0603020102020204" pitchFamily="34" charset="0"/>
              </a:rPr>
              <a:t>In </a:t>
            </a:r>
            <a:r>
              <a:rPr lang="en-US" b="1" dirty="0">
                <a:solidFill>
                  <a:schemeClr val="accent1">
                    <a:lumMod val="50000"/>
                  </a:schemeClr>
                </a:solidFill>
                <a:latin typeface="Franklin Gothic Medium" panose="020B0603020102020204" pitchFamily="34" charset="0"/>
              </a:rPr>
              <a:t>Milestone 2</a:t>
            </a:r>
            <a:r>
              <a:rPr lang="en-US" dirty="0">
                <a:solidFill>
                  <a:schemeClr val="accent1">
                    <a:lumMod val="50000"/>
                  </a:schemeClr>
                </a:solidFill>
                <a:latin typeface="Franklin Gothic Medium" panose="020B0603020102020204" pitchFamily="34" charset="0"/>
              </a:rPr>
              <a:t>, the primary objective is to implement and verify </a:t>
            </a:r>
            <a:r>
              <a:rPr lang="en-US" b="1" dirty="0">
                <a:solidFill>
                  <a:schemeClr val="accent1">
                    <a:lumMod val="50000"/>
                  </a:schemeClr>
                </a:solidFill>
                <a:latin typeface="Franklin Gothic Medium" panose="020B0603020102020204" pitchFamily="34" charset="0"/>
              </a:rPr>
              <a:t>sentiment analysis logic</a:t>
            </a:r>
            <a:r>
              <a:rPr lang="en-US" dirty="0">
                <a:solidFill>
                  <a:schemeClr val="accent1">
                    <a:lumMod val="50000"/>
                  </a:schemeClr>
                </a:solidFill>
                <a:latin typeface="Franklin Gothic Medium" panose="020B0603020102020204" pitchFamily="34" charset="0"/>
              </a:rPr>
              <a:t>. This involves analyzing customer feedback to determine overall sentiment (positive, negative, or neutral) and identifying recurring themes based on keywords. By integrating sentiment results into the dashboard, we aim to provide a clear view of customer perceptions, highlight key trends, and uncover areas for improvement.</a:t>
            </a:r>
          </a:p>
          <a:p>
            <a:pPr algn="just"/>
            <a:r>
              <a:rPr lang="en-US" dirty="0">
                <a:solidFill>
                  <a:schemeClr val="accent1">
                    <a:lumMod val="50000"/>
                  </a:schemeClr>
                </a:solidFill>
                <a:latin typeface="Franklin Gothic Medium" panose="020B0603020102020204" pitchFamily="34" charset="0"/>
              </a:rPr>
              <a:t>This milestone ensures that the dashboard not only displays quantitative data but also interprets qualitative feedback, offering a more holistic view of customer experience and supporting data-driven decision-making.</a:t>
            </a:r>
          </a:p>
        </p:txBody>
      </p:sp>
      <p:pic>
        <p:nvPicPr>
          <p:cNvPr id="4" name="Graphic 3" descr="Venn diagram with solid fill">
            <a:extLst>
              <a:ext uri="{FF2B5EF4-FFF2-40B4-BE49-F238E27FC236}">
                <a16:creationId xmlns:a16="http://schemas.microsoft.com/office/drawing/2014/main" id="{CA7B858E-0530-8AB6-E695-F024B2E914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2774" y="5354403"/>
            <a:ext cx="914400" cy="914400"/>
          </a:xfrm>
          <a:prstGeom prst="rect">
            <a:avLst/>
          </a:prstGeom>
        </p:spPr>
      </p:pic>
      <p:pic>
        <p:nvPicPr>
          <p:cNvPr id="5" name="Graphic 4" descr="Database with solid fill">
            <a:extLst>
              <a:ext uri="{FF2B5EF4-FFF2-40B4-BE49-F238E27FC236}">
                <a16:creationId xmlns:a16="http://schemas.microsoft.com/office/drawing/2014/main" id="{2A81068E-57ED-40F1-6103-53A97D18B9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8309" y="10535"/>
            <a:ext cx="914400" cy="914400"/>
          </a:xfrm>
          <a:prstGeom prst="rect">
            <a:avLst/>
          </a:prstGeom>
        </p:spPr>
      </p:pic>
      <p:pic>
        <p:nvPicPr>
          <p:cNvPr id="6" name="Graphic 5" descr="Research with solid fill">
            <a:extLst>
              <a:ext uri="{FF2B5EF4-FFF2-40B4-BE49-F238E27FC236}">
                <a16:creationId xmlns:a16="http://schemas.microsoft.com/office/drawing/2014/main" id="{7DA2FD93-34FA-6DAE-F352-C0110F0A9F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02309" y="0"/>
            <a:ext cx="914400" cy="914400"/>
          </a:xfrm>
          <a:prstGeom prst="rect">
            <a:avLst/>
          </a:prstGeom>
        </p:spPr>
      </p:pic>
      <p:pic>
        <p:nvPicPr>
          <p:cNvPr id="11" name="Graphic 10" descr="Business Growth with solid fill">
            <a:extLst>
              <a:ext uri="{FF2B5EF4-FFF2-40B4-BE49-F238E27FC236}">
                <a16:creationId xmlns:a16="http://schemas.microsoft.com/office/drawing/2014/main" id="{B0D9DE71-E37C-79CB-9345-91CF62E8FA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05869" y="5452136"/>
            <a:ext cx="914400" cy="914400"/>
          </a:xfrm>
          <a:prstGeom prst="rect">
            <a:avLst/>
          </a:prstGeom>
        </p:spPr>
      </p:pic>
      <p:pic>
        <p:nvPicPr>
          <p:cNvPr id="12" name="Graphic 11" descr="Document with solid fill">
            <a:extLst>
              <a:ext uri="{FF2B5EF4-FFF2-40B4-BE49-F238E27FC236}">
                <a16:creationId xmlns:a16="http://schemas.microsoft.com/office/drawing/2014/main" id="{17AFB51F-F929-1E6B-E708-14B0B1DF11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34534" y="5354403"/>
            <a:ext cx="914400" cy="914400"/>
          </a:xfrm>
          <a:prstGeom prst="rect">
            <a:avLst/>
          </a:prstGeom>
        </p:spPr>
      </p:pic>
      <p:pic>
        <p:nvPicPr>
          <p:cNvPr id="13" name="Graphic 12" descr="Pie chart with solid fill">
            <a:extLst>
              <a:ext uri="{FF2B5EF4-FFF2-40B4-BE49-F238E27FC236}">
                <a16:creationId xmlns:a16="http://schemas.microsoft.com/office/drawing/2014/main" id="{5EB1090B-DD32-8C19-4DAB-AC5E7B4D4A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974826" y="5354403"/>
            <a:ext cx="914400" cy="914400"/>
          </a:xfrm>
          <a:prstGeom prst="rect">
            <a:avLst/>
          </a:prstGeom>
        </p:spPr>
      </p:pic>
    </p:spTree>
    <p:extLst>
      <p:ext uri="{BB962C8B-B14F-4D97-AF65-F5344CB8AC3E}">
        <p14:creationId xmlns:p14="http://schemas.microsoft.com/office/powerpoint/2010/main" val="175952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0763B-5876-61DB-A96B-A84EB39F7D04}"/>
              </a:ext>
            </a:extLst>
          </p:cNvPr>
          <p:cNvSpPr/>
          <p:nvPr/>
        </p:nvSpPr>
        <p:spPr>
          <a:xfrm>
            <a:off x="0" y="0"/>
            <a:ext cx="12192000" cy="685800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215FBA59-231D-2F2B-94DA-1DE7E9E33691}"/>
              </a:ext>
            </a:extLst>
          </p:cNvPr>
          <p:cNvSpPr/>
          <p:nvPr/>
        </p:nvSpPr>
        <p:spPr>
          <a:xfrm>
            <a:off x="1194620" y="521111"/>
            <a:ext cx="9556954" cy="290788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C5C9D53-C30C-CF9B-4548-0AC16E2E5AAB}"/>
              </a:ext>
            </a:extLst>
          </p:cNvPr>
          <p:cNvSpPr/>
          <p:nvPr/>
        </p:nvSpPr>
        <p:spPr>
          <a:xfrm>
            <a:off x="1194620" y="3689555"/>
            <a:ext cx="9556954" cy="290788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D1EB19C-7E67-FC03-57DB-EE60345FB8A0}"/>
              </a:ext>
            </a:extLst>
          </p:cNvPr>
          <p:cNvSpPr txBox="1"/>
          <p:nvPr/>
        </p:nvSpPr>
        <p:spPr>
          <a:xfrm>
            <a:off x="3991896" y="75890"/>
            <a:ext cx="4906297" cy="369332"/>
          </a:xfrm>
          <a:prstGeom prst="rect">
            <a:avLst/>
          </a:prstGeom>
          <a:noFill/>
        </p:spPr>
        <p:txBody>
          <a:bodyPr wrap="square" rtlCol="0">
            <a:spAutoFit/>
          </a:bodyPr>
          <a:lstStyle/>
          <a:p>
            <a:r>
              <a:rPr lang="en-IN" u="sng" dirty="0">
                <a:solidFill>
                  <a:schemeClr val="accent1">
                    <a:lumMod val="75000"/>
                  </a:schemeClr>
                </a:solidFill>
                <a:latin typeface="Arial Black" panose="020B0A04020102020204" pitchFamily="34" charset="0"/>
              </a:rPr>
              <a:t>MILES STONE 2 SCREENSHOTS</a:t>
            </a:r>
          </a:p>
        </p:txBody>
      </p:sp>
    </p:spTree>
    <p:extLst>
      <p:ext uri="{BB962C8B-B14F-4D97-AF65-F5344CB8AC3E}">
        <p14:creationId xmlns:p14="http://schemas.microsoft.com/office/powerpoint/2010/main" val="318533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F56EE0-6A40-CDF6-C474-6063C470652F}"/>
              </a:ext>
            </a:extLst>
          </p:cNvPr>
          <p:cNvSpPr/>
          <p:nvPr/>
        </p:nvSpPr>
        <p:spPr>
          <a:xfrm>
            <a:off x="0" y="0"/>
            <a:ext cx="12192000" cy="6858000"/>
          </a:xfrm>
          <a:prstGeom prst="rect">
            <a:avLst/>
          </a:prstGeom>
          <a:solidFill>
            <a:schemeClr val="accent5">
              <a:lumMod val="20000"/>
              <a:lumOff val="80000"/>
            </a:schemeClr>
          </a:solidFill>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15918F53-0A2C-61AE-1EDD-CB54528194FC}"/>
              </a:ext>
            </a:extLst>
          </p:cNvPr>
          <p:cNvSpPr txBox="1"/>
          <p:nvPr/>
        </p:nvSpPr>
        <p:spPr>
          <a:xfrm>
            <a:off x="4355689" y="0"/>
            <a:ext cx="3982065" cy="646331"/>
          </a:xfrm>
          <a:prstGeom prst="rect">
            <a:avLst/>
          </a:prstGeom>
          <a:noFill/>
        </p:spPr>
        <p:txBody>
          <a:bodyPr wrap="square" rtlCol="0">
            <a:spAutoFit/>
          </a:bodyPr>
          <a:lstStyle/>
          <a:p>
            <a:r>
              <a:rPr lang="en-IN" sz="3600" u="sng" dirty="0">
                <a:solidFill>
                  <a:schemeClr val="accent1">
                    <a:lumMod val="50000"/>
                  </a:schemeClr>
                </a:solidFill>
                <a:latin typeface="Arial Black" panose="020B0A04020102020204" pitchFamily="34" charset="0"/>
              </a:rPr>
              <a:t>EXPLANATION</a:t>
            </a:r>
          </a:p>
        </p:txBody>
      </p:sp>
      <p:grpSp>
        <p:nvGrpSpPr>
          <p:cNvPr id="13" name="Group 12">
            <a:extLst>
              <a:ext uri="{FF2B5EF4-FFF2-40B4-BE49-F238E27FC236}">
                <a16:creationId xmlns:a16="http://schemas.microsoft.com/office/drawing/2014/main" id="{46566F24-5A1E-94F4-EF74-53D501838882}"/>
              </a:ext>
            </a:extLst>
          </p:cNvPr>
          <p:cNvGrpSpPr/>
          <p:nvPr/>
        </p:nvGrpSpPr>
        <p:grpSpPr>
          <a:xfrm>
            <a:off x="1582993" y="1042219"/>
            <a:ext cx="4109884" cy="5102942"/>
            <a:chOff x="1582993" y="1042219"/>
            <a:chExt cx="4109884" cy="5102942"/>
          </a:xfrm>
        </p:grpSpPr>
        <p:sp>
          <p:nvSpPr>
            <p:cNvPr id="8" name="Freeform: Shape 7">
              <a:extLst>
                <a:ext uri="{FF2B5EF4-FFF2-40B4-BE49-F238E27FC236}">
                  <a16:creationId xmlns:a16="http://schemas.microsoft.com/office/drawing/2014/main" id="{5E3C44BC-1253-033A-64F8-D454C0127ABC}"/>
                </a:ext>
              </a:extLst>
            </p:cNvPr>
            <p:cNvSpPr/>
            <p:nvPr/>
          </p:nvSpPr>
          <p:spPr>
            <a:xfrm>
              <a:off x="1582993" y="1042219"/>
              <a:ext cx="4109884" cy="5102942"/>
            </a:xfrm>
            <a:custGeom>
              <a:avLst/>
              <a:gdLst>
                <a:gd name="connsiteX0" fmla="*/ 0 w 4109884"/>
                <a:gd name="connsiteY0" fmla="*/ 0 h 5102942"/>
                <a:gd name="connsiteX1" fmla="*/ 4109884 w 4109884"/>
                <a:gd name="connsiteY1" fmla="*/ 0 h 5102942"/>
                <a:gd name="connsiteX2" fmla="*/ 4109884 w 4109884"/>
                <a:gd name="connsiteY2" fmla="*/ 5102942 h 5102942"/>
                <a:gd name="connsiteX3" fmla="*/ 0 w 4109884"/>
                <a:gd name="connsiteY3" fmla="*/ 5102942 h 5102942"/>
                <a:gd name="connsiteX4" fmla="*/ 0 w 4109884"/>
                <a:gd name="connsiteY4" fmla="*/ 796413 h 5102942"/>
                <a:gd name="connsiteX5" fmla="*/ 275300 w 4109884"/>
                <a:gd name="connsiteY5" fmla="*/ 796413 h 5102942"/>
                <a:gd name="connsiteX6" fmla="*/ 442452 w 4109884"/>
                <a:gd name="connsiteY6" fmla="*/ 629261 h 5102942"/>
                <a:gd name="connsiteX7" fmla="*/ 442452 w 4109884"/>
                <a:gd name="connsiteY7" fmla="*/ 550610 h 5102942"/>
                <a:gd name="connsiteX8" fmla="*/ 275300 w 4109884"/>
                <a:gd name="connsiteY8" fmla="*/ 383458 h 5102942"/>
                <a:gd name="connsiteX9" fmla="*/ 0 w 4109884"/>
                <a:gd name="connsiteY9" fmla="*/ 383458 h 510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09884" h="5102942">
                  <a:moveTo>
                    <a:pt x="0" y="0"/>
                  </a:moveTo>
                  <a:lnTo>
                    <a:pt x="4109884" y="0"/>
                  </a:lnTo>
                  <a:lnTo>
                    <a:pt x="4109884" y="5102942"/>
                  </a:lnTo>
                  <a:lnTo>
                    <a:pt x="0" y="5102942"/>
                  </a:lnTo>
                  <a:lnTo>
                    <a:pt x="0" y="796413"/>
                  </a:lnTo>
                  <a:lnTo>
                    <a:pt x="275300" y="796413"/>
                  </a:lnTo>
                  <a:cubicBezTo>
                    <a:pt x="367616" y="796413"/>
                    <a:pt x="442452" y="721577"/>
                    <a:pt x="442452" y="629261"/>
                  </a:cubicBezTo>
                  <a:lnTo>
                    <a:pt x="442452" y="550610"/>
                  </a:lnTo>
                  <a:cubicBezTo>
                    <a:pt x="442452" y="458294"/>
                    <a:pt x="367616" y="383458"/>
                    <a:pt x="275300" y="383458"/>
                  </a:cubicBezTo>
                  <a:lnTo>
                    <a:pt x="0" y="383458"/>
                  </a:lnTo>
                  <a:close/>
                </a:path>
              </a:pathLst>
            </a:custGeom>
            <a:solidFill>
              <a:schemeClr val="accent5">
                <a:lumMod val="60000"/>
                <a:lumOff val="40000"/>
              </a:schemeClr>
            </a:solidFill>
            <a:ln>
              <a:noFill/>
            </a:ln>
            <a:effectLst>
              <a:outerShdw blurRad="381000" dist="381000" dir="10800000" sx="90000" sy="90000" algn="r" rotWithShape="0">
                <a:schemeClr val="accent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4B36ABD0-F66C-6A8B-D910-DA704C1F3CDE}"/>
                </a:ext>
              </a:extLst>
            </p:cNvPr>
            <p:cNvSpPr txBox="1"/>
            <p:nvPr/>
          </p:nvSpPr>
          <p:spPr>
            <a:xfrm>
              <a:off x="1582993" y="1405562"/>
              <a:ext cx="412955" cy="461665"/>
            </a:xfrm>
            <a:prstGeom prst="rect">
              <a:avLst/>
            </a:prstGeom>
            <a:noFill/>
          </p:spPr>
          <p:txBody>
            <a:bodyPr wrap="square" rtlCol="0">
              <a:spAutoFit/>
            </a:bodyPr>
            <a:lstStyle/>
            <a:p>
              <a:r>
                <a:rPr lang="en-IN" sz="2400" dirty="0">
                  <a:solidFill>
                    <a:schemeClr val="accent1">
                      <a:lumMod val="50000"/>
                    </a:schemeClr>
                  </a:solidFill>
                  <a:latin typeface="Arial Black" panose="020B0A04020102020204" pitchFamily="34" charset="0"/>
                </a:rPr>
                <a:t>1</a:t>
              </a:r>
            </a:p>
          </p:txBody>
        </p:sp>
        <p:pic>
          <p:nvPicPr>
            <p:cNvPr id="11" name="Graphic 10" descr="Research with solid fill">
              <a:extLst>
                <a:ext uri="{FF2B5EF4-FFF2-40B4-BE49-F238E27FC236}">
                  <a16:creationId xmlns:a16="http://schemas.microsoft.com/office/drawing/2014/main" id="{6A32DE1F-F2F8-5191-0242-1CEA0AAF9A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2690" y="1222602"/>
              <a:ext cx="850489" cy="644465"/>
            </a:xfrm>
            <a:prstGeom prst="rect">
              <a:avLst/>
            </a:prstGeom>
          </p:spPr>
        </p:pic>
        <p:sp>
          <p:nvSpPr>
            <p:cNvPr id="12" name="TextBox 11">
              <a:extLst>
                <a:ext uri="{FF2B5EF4-FFF2-40B4-BE49-F238E27FC236}">
                  <a16:creationId xmlns:a16="http://schemas.microsoft.com/office/drawing/2014/main" id="{CCD3CD61-E8B1-3069-F2B9-B1447670B2A1}"/>
                </a:ext>
              </a:extLst>
            </p:cNvPr>
            <p:cNvSpPr txBox="1"/>
            <p:nvPr/>
          </p:nvSpPr>
          <p:spPr>
            <a:xfrm>
              <a:off x="1928965" y="1866987"/>
              <a:ext cx="3480620" cy="4278094"/>
            </a:xfrm>
            <a:prstGeom prst="rect">
              <a:avLst/>
            </a:prstGeom>
            <a:noFill/>
          </p:spPr>
          <p:txBody>
            <a:bodyPr wrap="square" rtlCol="0">
              <a:spAutoFit/>
            </a:bodyPr>
            <a:lstStyle/>
            <a:p>
              <a:pPr algn="just"/>
              <a:r>
                <a:rPr lang="en-US" sz="1600" dirty="0"/>
                <a:t>The first dashboard visualizes </a:t>
              </a:r>
              <a:r>
                <a:rPr lang="en-US" sz="1600" b="1" dirty="0"/>
                <a:t>customer trend analysis based on food products and sentiments</a:t>
              </a:r>
              <a:r>
                <a:rPr lang="en-US" sz="1600" dirty="0"/>
                <a:t>. It highlights the number of distinct users and products, with detailed sentiment-wise feedback records. A donut chart shows the overall sentiment distribution, while the line chart presents feedback trends across months. Bar graphs display the </a:t>
              </a:r>
              <a:r>
                <a:rPr lang="en-US" sz="1600" b="1" dirty="0"/>
                <a:t>top 10 reviewed products</a:t>
              </a:r>
              <a:r>
                <a:rPr lang="en-US" sz="1600" dirty="0"/>
                <a:t> and sentiment breakdown by product, helping identify which food items attract the most reviews and how customer opinions vary. This dashboard provides insights into both </a:t>
              </a:r>
              <a:r>
                <a:rPr lang="en-US" sz="1600" b="1" dirty="0"/>
                <a:t>product popularity and customer satisfaction trends</a:t>
              </a:r>
              <a:r>
                <a:rPr lang="en-US" sz="1600" dirty="0"/>
                <a:t>.</a:t>
              </a:r>
              <a:endParaRPr lang="en-IN" sz="1600" dirty="0"/>
            </a:p>
          </p:txBody>
        </p:sp>
      </p:grpSp>
      <p:grpSp>
        <p:nvGrpSpPr>
          <p:cNvPr id="23" name="Group 22">
            <a:extLst>
              <a:ext uri="{FF2B5EF4-FFF2-40B4-BE49-F238E27FC236}">
                <a16:creationId xmlns:a16="http://schemas.microsoft.com/office/drawing/2014/main" id="{5E14D9DA-60CB-E3C6-40FE-307A4AE0E5CD}"/>
              </a:ext>
            </a:extLst>
          </p:cNvPr>
          <p:cNvGrpSpPr/>
          <p:nvPr/>
        </p:nvGrpSpPr>
        <p:grpSpPr>
          <a:xfrm>
            <a:off x="6811296" y="1066879"/>
            <a:ext cx="4109884" cy="5355281"/>
            <a:chOff x="6811296" y="1066879"/>
            <a:chExt cx="4109884" cy="5355281"/>
          </a:xfrm>
        </p:grpSpPr>
        <p:sp>
          <p:nvSpPr>
            <p:cNvPr id="18" name="Freeform: Shape 17">
              <a:extLst>
                <a:ext uri="{FF2B5EF4-FFF2-40B4-BE49-F238E27FC236}">
                  <a16:creationId xmlns:a16="http://schemas.microsoft.com/office/drawing/2014/main" id="{6D1A38E0-9FFB-210C-82F8-DC7114AE9672}"/>
                </a:ext>
              </a:extLst>
            </p:cNvPr>
            <p:cNvSpPr/>
            <p:nvPr/>
          </p:nvSpPr>
          <p:spPr>
            <a:xfrm>
              <a:off x="6811296" y="1066879"/>
              <a:ext cx="4109884" cy="5102942"/>
            </a:xfrm>
            <a:custGeom>
              <a:avLst/>
              <a:gdLst>
                <a:gd name="connsiteX0" fmla="*/ 0 w 4109884"/>
                <a:gd name="connsiteY0" fmla="*/ 0 h 5102942"/>
                <a:gd name="connsiteX1" fmla="*/ 4109884 w 4109884"/>
                <a:gd name="connsiteY1" fmla="*/ 0 h 5102942"/>
                <a:gd name="connsiteX2" fmla="*/ 4109884 w 4109884"/>
                <a:gd name="connsiteY2" fmla="*/ 5102942 h 5102942"/>
                <a:gd name="connsiteX3" fmla="*/ 0 w 4109884"/>
                <a:gd name="connsiteY3" fmla="*/ 5102942 h 5102942"/>
                <a:gd name="connsiteX4" fmla="*/ 0 w 4109884"/>
                <a:gd name="connsiteY4" fmla="*/ 824848 h 5102942"/>
                <a:gd name="connsiteX5" fmla="*/ 238940 w 4109884"/>
                <a:gd name="connsiteY5" fmla="*/ 824848 h 5102942"/>
                <a:gd name="connsiteX6" fmla="*/ 433847 w 4109884"/>
                <a:gd name="connsiteY6" fmla="*/ 629941 h 5102942"/>
                <a:gd name="connsiteX7" fmla="*/ 433847 w 4109884"/>
                <a:gd name="connsiteY7" fmla="*/ 558250 h 5102942"/>
                <a:gd name="connsiteX8" fmla="*/ 238940 w 4109884"/>
                <a:gd name="connsiteY8" fmla="*/ 363343 h 5102942"/>
                <a:gd name="connsiteX9" fmla="*/ 0 w 4109884"/>
                <a:gd name="connsiteY9" fmla="*/ 363343 h 510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09884" h="5102942">
                  <a:moveTo>
                    <a:pt x="0" y="0"/>
                  </a:moveTo>
                  <a:lnTo>
                    <a:pt x="4109884" y="0"/>
                  </a:lnTo>
                  <a:lnTo>
                    <a:pt x="4109884" y="5102942"/>
                  </a:lnTo>
                  <a:lnTo>
                    <a:pt x="0" y="5102942"/>
                  </a:lnTo>
                  <a:lnTo>
                    <a:pt x="0" y="824848"/>
                  </a:lnTo>
                  <a:lnTo>
                    <a:pt x="238940" y="824848"/>
                  </a:lnTo>
                  <a:cubicBezTo>
                    <a:pt x="346584" y="824848"/>
                    <a:pt x="433847" y="737585"/>
                    <a:pt x="433847" y="629941"/>
                  </a:cubicBezTo>
                  <a:lnTo>
                    <a:pt x="433847" y="558250"/>
                  </a:lnTo>
                  <a:cubicBezTo>
                    <a:pt x="433847" y="450606"/>
                    <a:pt x="346584" y="363343"/>
                    <a:pt x="238940" y="363343"/>
                  </a:cubicBezTo>
                  <a:lnTo>
                    <a:pt x="0" y="363343"/>
                  </a:lnTo>
                  <a:close/>
                </a:path>
              </a:pathLst>
            </a:custGeom>
            <a:solidFill>
              <a:schemeClr val="accent5">
                <a:lumMod val="60000"/>
                <a:lumOff val="40000"/>
              </a:schemeClr>
            </a:solidFill>
            <a:ln>
              <a:noFill/>
            </a:ln>
            <a:effectLst>
              <a:outerShdw blurRad="381000" dist="381000" dir="10800000" sx="90000" sy="90000" algn="r" rotWithShape="0">
                <a:schemeClr val="accent5">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6" name="Graphic 15" descr="Business Growth with solid fill">
              <a:extLst>
                <a:ext uri="{FF2B5EF4-FFF2-40B4-BE49-F238E27FC236}">
                  <a16:creationId xmlns:a16="http://schemas.microsoft.com/office/drawing/2014/main" id="{AC090125-B5CC-AD29-DB59-27A3398CC4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31044" y="1167521"/>
              <a:ext cx="639097" cy="754626"/>
            </a:xfrm>
            <a:prstGeom prst="rect">
              <a:avLst/>
            </a:prstGeom>
          </p:spPr>
        </p:pic>
        <p:sp>
          <p:nvSpPr>
            <p:cNvPr id="20" name="TextBox 19">
              <a:extLst>
                <a:ext uri="{FF2B5EF4-FFF2-40B4-BE49-F238E27FC236}">
                  <a16:creationId xmlns:a16="http://schemas.microsoft.com/office/drawing/2014/main" id="{60DE7A9B-E383-660B-D8AB-8674133178B9}"/>
                </a:ext>
              </a:extLst>
            </p:cNvPr>
            <p:cNvSpPr txBox="1"/>
            <p:nvPr/>
          </p:nvSpPr>
          <p:spPr>
            <a:xfrm>
              <a:off x="7057717" y="1867067"/>
              <a:ext cx="3617042" cy="4555093"/>
            </a:xfrm>
            <a:prstGeom prst="rect">
              <a:avLst/>
            </a:prstGeom>
            <a:noFill/>
          </p:spPr>
          <p:txBody>
            <a:bodyPr wrap="square" rtlCol="0">
              <a:spAutoFit/>
            </a:bodyPr>
            <a:lstStyle/>
            <a:p>
              <a:pPr algn="just"/>
              <a:r>
                <a:rPr lang="en-US" sz="1600" dirty="0"/>
                <a:t>The second dashboard focuses on </a:t>
              </a:r>
              <a:r>
                <a:rPr lang="en-US" sz="1600" b="1" dirty="0"/>
                <a:t>geographical and sentiment-based insights</a:t>
              </a:r>
              <a:r>
                <a:rPr lang="en-US" sz="1600" dirty="0"/>
                <a:t>. It features a map showing review counts by location and sentiment category, highlighting regional customer preferences. A donut chart breaks down total customer sentiments into positive, neutral, and negative categories. Supporting visuals include a bar chart comparing sentiment distributions across products and a table showing location-wise review counts. This dashboard provides a clear view of </a:t>
              </a:r>
              <a:r>
                <a:rPr lang="en-US" sz="1600" b="1" dirty="0"/>
                <a:t>how customer feedback varies across different cities and products</a:t>
              </a:r>
              <a:r>
                <a:rPr lang="en-US" sz="1600" dirty="0"/>
                <a:t>, offering valuable insights for regional product performance and targeted improvements.</a:t>
              </a:r>
            </a:p>
            <a:p>
              <a:endParaRPr lang="en-IN" dirty="0"/>
            </a:p>
          </p:txBody>
        </p:sp>
        <p:sp>
          <p:nvSpPr>
            <p:cNvPr id="21" name="TextBox 20">
              <a:extLst>
                <a:ext uri="{FF2B5EF4-FFF2-40B4-BE49-F238E27FC236}">
                  <a16:creationId xmlns:a16="http://schemas.microsoft.com/office/drawing/2014/main" id="{36F93286-D668-14F9-1185-1CA7066FE4C5}"/>
                </a:ext>
              </a:extLst>
            </p:cNvPr>
            <p:cNvSpPr txBox="1"/>
            <p:nvPr/>
          </p:nvSpPr>
          <p:spPr>
            <a:xfrm>
              <a:off x="6811296" y="1430062"/>
              <a:ext cx="451055" cy="461665"/>
            </a:xfrm>
            <a:prstGeom prst="rect">
              <a:avLst/>
            </a:prstGeom>
            <a:noFill/>
          </p:spPr>
          <p:txBody>
            <a:bodyPr wrap="square" rtlCol="0">
              <a:spAutoFit/>
            </a:bodyPr>
            <a:lstStyle/>
            <a:p>
              <a:r>
                <a:rPr lang="en-IN" sz="2400" dirty="0">
                  <a:solidFill>
                    <a:schemeClr val="accent1">
                      <a:lumMod val="50000"/>
                    </a:schemeClr>
                  </a:solidFill>
                  <a:latin typeface="Arial Black" panose="020B0A04020102020204" pitchFamily="34" charset="0"/>
                </a:rPr>
                <a:t>2</a:t>
              </a:r>
            </a:p>
          </p:txBody>
        </p:sp>
      </p:grpSp>
    </p:spTree>
    <p:extLst>
      <p:ext uri="{BB962C8B-B14F-4D97-AF65-F5344CB8AC3E}">
        <p14:creationId xmlns:p14="http://schemas.microsoft.com/office/powerpoint/2010/main" val="29332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319996-F2AE-49F9-F94D-43DE6BF729F1}"/>
              </a:ext>
            </a:extLst>
          </p:cNvPr>
          <p:cNvSpPr/>
          <p:nvPr/>
        </p:nvSpPr>
        <p:spPr>
          <a:xfrm>
            <a:off x="0" y="0"/>
            <a:ext cx="12192000" cy="68580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31042C0-F6BF-6FD2-D115-B97E61282DA8}"/>
              </a:ext>
            </a:extLst>
          </p:cNvPr>
          <p:cNvSpPr txBox="1"/>
          <p:nvPr/>
        </p:nvSpPr>
        <p:spPr>
          <a:xfrm>
            <a:off x="3156154" y="226143"/>
            <a:ext cx="6145161" cy="461665"/>
          </a:xfrm>
          <a:prstGeom prst="rect">
            <a:avLst/>
          </a:prstGeom>
          <a:noFill/>
        </p:spPr>
        <p:txBody>
          <a:bodyPr wrap="square" rtlCol="0">
            <a:spAutoFit/>
          </a:bodyPr>
          <a:lstStyle/>
          <a:p>
            <a:r>
              <a:rPr lang="en-IN" sz="2400" u="sng" dirty="0">
                <a:solidFill>
                  <a:schemeClr val="accent1">
                    <a:lumMod val="50000"/>
                  </a:schemeClr>
                </a:solidFill>
                <a:latin typeface="Arial Black" panose="020B0A04020102020204" pitchFamily="34" charset="0"/>
              </a:rPr>
              <a:t>MILES STONE 1 &amp; 2 COMPARISON</a:t>
            </a:r>
          </a:p>
        </p:txBody>
      </p:sp>
      <p:sp>
        <p:nvSpPr>
          <p:cNvPr id="4" name="Rectangle: Rounded Corners 3">
            <a:extLst>
              <a:ext uri="{FF2B5EF4-FFF2-40B4-BE49-F238E27FC236}">
                <a16:creationId xmlns:a16="http://schemas.microsoft.com/office/drawing/2014/main" id="{3C195474-E880-7D25-0128-E2508027633F}"/>
              </a:ext>
            </a:extLst>
          </p:cNvPr>
          <p:cNvSpPr/>
          <p:nvPr/>
        </p:nvSpPr>
        <p:spPr>
          <a:xfrm>
            <a:off x="752166" y="1201766"/>
            <a:ext cx="4807975" cy="5142271"/>
          </a:xfrm>
          <a:prstGeom prst="roundRect">
            <a:avLst>
              <a:gd name="adj" fmla="val 17944"/>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ED88589-CBF1-4842-C07D-459EB10491D0}"/>
              </a:ext>
            </a:extLst>
          </p:cNvPr>
          <p:cNvSpPr/>
          <p:nvPr/>
        </p:nvSpPr>
        <p:spPr>
          <a:xfrm>
            <a:off x="6516326" y="1201765"/>
            <a:ext cx="4807975" cy="5142271"/>
          </a:xfrm>
          <a:prstGeom prst="roundRect">
            <a:avLst>
              <a:gd name="adj" fmla="val 17944"/>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15E8886-4936-B269-39CA-1D757F88C742}"/>
              </a:ext>
            </a:extLst>
          </p:cNvPr>
          <p:cNvSpPr txBox="1"/>
          <p:nvPr/>
        </p:nvSpPr>
        <p:spPr>
          <a:xfrm>
            <a:off x="1238863" y="2443571"/>
            <a:ext cx="3834580" cy="3693319"/>
          </a:xfrm>
          <a:prstGeom prst="rect">
            <a:avLst/>
          </a:prstGeom>
          <a:noFill/>
        </p:spPr>
        <p:txBody>
          <a:bodyPr wrap="square" rtlCol="0">
            <a:spAutoFit/>
          </a:bodyPr>
          <a:lstStyle/>
          <a:p>
            <a:pPr algn="just"/>
            <a:r>
              <a:rPr lang="en-US" dirty="0">
                <a:latin typeface="Franklin Gothic Medium" panose="020B0603020102020204" pitchFamily="34" charset="0"/>
              </a:rPr>
              <a:t>In this phase, we focused on preparing the data for analysis. Data sources were collected from surveys, social media, and customer reviews, then cleaned to remove duplicates, inconsistencies, and noise. The datasets were standardized and transformed into a unified data model with consistent keys such as </a:t>
            </a:r>
            <a:r>
              <a:rPr lang="en-US" i="1" dirty="0" err="1">
                <a:latin typeface="Franklin Gothic Medium" panose="020B0603020102020204" pitchFamily="34" charset="0"/>
              </a:rPr>
              <a:t>product_id</a:t>
            </a:r>
            <a:r>
              <a:rPr lang="en-US" dirty="0">
                <a:latin typeface="Franklin Gothic Medium" panose="020B0603020102020204" pitchFamily="34" charset="0"/>
              </a:rPr>
              <a:t> and </a:t>
            </a:r>
            <a:r>
              <a:rPr lang="en-US" i="1" dirty="0" err="1">
                <a:latin typeface="Franklin Gothic Medium" panose="020B0603020102020204" pitchFamily="34" charset="0"/>
              </a:rPr>
              <a:t>user_id</a:t>
            </a:r>
            <a:r>
              <a:rPr lang="en-US" dirty="0">
                <a:latin typeface="Franklin Gothic Medium" panose="020B0603020102020204" pitchFamily="34" charset="0"/>
              </a:rPr>
              <a:t>. This ensured that the data was validated, reliable, and ready for subsequent analysis and visualization tasks.</a:t>
            </a:r>
            <a:endParaRPr lang="en-IN" dirty="0">
              <a:latin typeface="Franklin Gothic Medium" panose="020B0603020102020204" pitchFamily="34" charset="0"/>
            </a:endParaRPr>
          </a:p>
        </p:txBody>
      </p:sp>
      <p:sp>
        <p:nvSpPr>
          <p:cNvPr id="8" name="TextBox 7">
            <a:extLst>
              <a:ext uri="{FF2B5EF4-FFF2-40B4-BE49-F238E27FC236}">
                <a16:creationId xmlns:a16="http://schemas.microsoft.com/office/drawing/2014/main" id="{C4AE8409-CB79-BB46-1AB9-CC42526A2424}"/>
              </a:ext>
            </a:extLst>
          </p:cNvPr>
          <p:cNvSpPr txBox="1"/>
          <p:nvPr/>
        </p:nvSpPr>
        <p:spPr>
          <a:xfrm>
            <a:off x="7178774" y="2050923"/>
            <a:ext cx="4245079" cy="4247317"/>
          </a:xfrm>
          <a:prstGeom prst="rect">
            <a:avLst/>
          </a:prstGeom>
          <a:noFill/>
        </p:spPr>
        <p:txBody>
          <a:bodyPr wrap="square" rtlCol="0">
            <a:spAutoFit/>
          </a:bodyPr>
          <a:lstStyle/>
          <a:p>
            <a:r>
              <a:rPr lang="en-US" dirty="0">
                <a:latin typeface="Franklin Gothic Medium" panose="020B0603020102020204" pitchFamily="34" charset="0"/>
              </a:rPr>
              <a:t>In this stage, the main goal was to extract insights through sentiment analysis. We implemented and verified sentiment analysis logic to evaluate customer feedback, categorizing it into positive, negative, and neutral sentiments. A dashboard was then developed to present overall sentiment trends along with keyword-based themes, providing a comprehensive understanding of customer perceptions. This milestone transformed the cleaned data into actionable insights through visualizations and sentiment-driven analytics.</a:t>
            </a:r>
            <a:endParaRPr lang="en-IN" dirty="0">
              <a:latin typeface="Franklin Gothic Medium" panose="020B0603020102020204" pitchFamily="34" charset="0"/>
            </a:endParaRPr>
          </a:p>
        </p:txBody>
      </p:sp>
      <p:pic>
        <p:nvPicPr>
          <p:cNvPr id="9" name="Graphic 8" descr="Research with solid fill">
            <a:extLst>
              <a:ext uri="{FF2B5EF4-FFF2-40B4-BE49-F238E27FC236}">
                <a16:creationId xmlns:a16="http://schemas.microsoft.com/office/drawing/2014/main" id="{81B51084-37BC-74EB-5B72-48598B5CDA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8953" y="1432373"/>
            <a:ext cx="914400" cy="914400"/>
          </a:xfrm>
          <a:prstGeom prst="rect">
            <a:avLst/>
          </a:prstGeom>
        </p:spPr>
      </p:pic>
      <p:pic>
        <p:nvPicPr>
          <p:cNvPr id="10" name="Graphic 9" descr="Statistics with solid fill">
            <a:extLst>
              <a:ext uri="{FF2B5EF4-FFF2-40B4-BE49-F238E27FC236}">
                <a16:creationId xmlns:a16="http://schemas.microsoft.com/office/drawing/2014/main" id="{DFC75C52-B224-5186-09B2-A2EE3D42E5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31046" y="1432373"/>
            <a:ext cx="762001" cy="734961"/>
          </a:xfrm>
          <a:prstGeom prst="rect">
            <a:avLst/>
          </a:prstGeom>
        </p:spPr>
      </p:pic>
    </p:spTree>
    <p:extLst>
      <p:ext uri="{BB962C8B-B14F-4D97-AF65-F5344CB8AC3E}">
        <p14:creationId xmlns:p14="http://schemas.microsoft.com/office/powerpoint/2010/main" val="22641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8E8242-A698-8828-3589-0E5B6E560F1E}"/>
              </a:ext>
            </a:extLst>
          </p:cNvPr>
          <p:cNvSpPr/>
          <p:nvPr/>
        </p:nvSpPr>
        <p:spPr>
          <a:xfrm>
            <a:off x="0" y="0"/>
            <a:ext cx="12192000" cy="68580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0A63EF2-EFD8-09C6-79E4-9A319FB66C43}"/>
              </a:ext>
            </a:extLst>
          </p:cNvPr>
          <p:cNvSpPr txBox="1"/>
          <p:nvPr/>
        </p:nvSpPr>
        <p:spPr>
          <a:xfrm>
            <a:off x="2182761" y="2477126"/>
            <a:ext cx="8613058" cy="1446550"/>
          </a:xfrm>
          <a:prstGeom prst="rect">
            <a:avLst/>
          </a:prstGeom>
          <a:noFill/>
        </p:spPr>
        <p:txBody>
          <a:bodyPr wrap="square" rtlCol="0">
            <a:spAutoFit/>
          </a:bodyPr>
          <a:lstStyle/>
          <a:p>
            <a:r>
              <a:rPr lang="en-IN" sz="8800" dirty="0">
                <a:solidFill>
                  <a:schemeClr val="accent1">
                    <a:lumMod val="50000"/>
                  </a:schemeClr>
                </a:solidFill>
                <a:latin typeface="Arial Black" panose="020B0A04020102020204" pitchFamily="34" charset="0"/>
              </a:rPr>
              <a:t>THANK YOU</a:t>
            </a:r>
          </a:p>
        </p:txBody>
      </p:sp>
      <p:sp>
        <p:nvSpPr>
          <p:cNvPr id="4" name="TextBox 3">
            <a:extLst>
              <a:ext uri="{FF2B5EF4-FFF2-40B4-BE49-F238E27FC236}">
                <a16:creationId xmlns:a16="http://schemas.microsoft.com/office/drawing/2014/main" id="{8ACF016B-B1D0-ABB2-3A98-F81F16752624}"/>
              </a:ext>
            </a:extLst>
          </p:cNvPr>
          <p:cNvSpPr txBox="1"/>
          <p:nvPr/>
        </p:nvSpPr>
        <p:spPr>
          <a:xfrm>
            <a:off x="7816645" y="6400801"/>
            <a:ext cx="4168878" cy="369332"/>
          </a:xfrm>
          <a:prstGeom prst="rect">
            <a:avLst/>
          </a:prstGeom>
          <a:noFill/>
        </p:spPr>
        <p:txBody>
          <a:bodyPr wrap="square" rtlCol="0">
            <a:spAutoFit/>
          </a:bodyPr>
          <a:lstStyle/>
          <a:p>
            <a:r>
              <a:rPr lang="en-IN" dirty="0">
                <a:solidFill>
                  <a:schemeClr val="accent1">
                    <a:lumMod val="50000"/>
                  </a:schemeClr>
                </a:solidFill>
                <a:latin typeface="Arial Black" panose="020B0A04020102020204" pitchFamily="34" charset="0"/>
              </a:rPr>
              <a:t>WE WELCOME YOUR QUERIES</a:t>
            </a:r>
          </a:p>
        </p:txBody>
      </p:sp>
      <p:pic>
        <p:nvPicPr>
          <p:cNvPr id="5" name="Graphic 4" descr="Venn diagram with solid fill">
            <a:extLst>
              <a:ext uri="{FF2B5EF4-FFF2-40B4-BE49-F238E27FC236}">
                <a16:creationId xmlns:a16="http://schemas.microsoft.com/office/drawing/2014/main" id="{5284D9E8-5655-E3A1-505D-291BE27ED1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6580" y="3614093"/>
            <a:ext cx="914400" cy="914400"/>
          </a:xfrm>
          <a:prstGeom prst="rect">
            <a:avLst/>
          </a:prstGeom>
        </p:spPr>
      </p:pic>
      <p:pic>
        <p:nvPicPr>
          <p:cNvPr id="6" name="Graphic 5" descr="Research with solid fill">
            <a:extLst>
              <a:ext uri="{FF2B5EF4-FFF2-40B4-BE49-F238E27FC236}">
                <a16:creationId xmlns:a16="http://schemas.microsoft.com/office/drawing/2014/main" id="{E8CE25A8-99BA-E56D-0CB3-20C2C8B980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9974" y="766966"/>
            <a:ext cx="914400" cy="914400"/>
          </a:xfrm>
          <a:prstGeom prst="rect">
            <a:avLst/>
          </a:prstGeom>
        </p:spPr>
      </p:pic>
      <p:pic>
        <p:nvPicPr>
          <p:cNvPr id="7" name="Graphic 6" descr="Database with solid fill">
            <a:extLst>
              <a:ext uri="{FF2B5EF4-FFF2-40B4-BE49-F238E27FC236}">
                <a16:creationId xmlns:a16="http://schemas.microsoft.com/office/drawing/2014/main" id="{77E020F7-D445-DFC9-B45D-5D9A767F07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885606"/>
            <a:ext cx="914400" cy="914400"/>
          </a:xfrm>
          <a:prstGeom prst="rect">
            <a:avLst/>
          </a:prstGeom>
        </p:spPr>
      </p:pic>
      <p:pic>
        <p:nvPicPr>
          <p:cNvPr id="8" name="Graphic 7" descr="Pie chart with solid fill">
            <a:extLst>
              <a:ext uri="{FF2B5EF4-FFF2-40B4-BE49-F238E27FC236}">
                <a16:creationId xmlns:a16="http://schemas.microsoft.com/office/drawing/2014/main" id="{23FD2B8E-CFF1-52C3-86E9-2B2104E3D3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94671" y="4600796"/>
            <a:ext cx="914400" cy="914400"/>
          </a:xfrm>
          <a:prstGeom prst="rect">
            <a:avLst/>
          </a:prstGeom>
        </p:spPr>
      </p:pic>
      <p:pic>
        <p:nvPicPr>
          <p:cNvPr id="9" name="Graphic 8" descr="Business Growth with solid fill">
            <a:extLst>
              <a:ext uri="{FF2B5EF4-FFF2-40B4-BE49-F238E27FC236}">
                <a16:creationId xmlns:a16="http://schemas.microsoft.com/office/drawing/2014/main" id="{0FBD9E26-A770-AB8E-F3DE-1187D2B30D0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57972" y="4019238"/>
            <a:ext cx="914400" cy="914400"/>
          </a:xfrm>
          <a:prstGeom prst="rect">
            <a:avLst/>
          </a:prstGeom>
        </p:spPr>
      </p:pic>
      <p:pic>
        <p:nvPicPr>
          <p:cNvPr id="10" name="Graphic 9" descr="Document with solid fill">
            <a:extLst>
              <a:ext uri="{FF2B5EF4-FFF2-40B4-BE49-F238E27FC236}">
                <a16:creationId xmlns:a16="http://schemas.microsoft.com/office/drawing/2014/main" id="{B063713E-BBD9-BB30-4638-B6E23B2E7F2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432026" y="1681366"/>
            <a:ext cx="914400" cy="914400"/>
          </a:xfrm>
          <a:prstGeom prst="rect">
            <a:avLst/>
          </a:prstGeom>
        </p:spPr>
      </p:pic>
      <p:sp>
        <p:nvSpPr>
          <p:cNvPr id="11" name="TextBox 10">
            <a:extLst>
              <a:ext uri="{FF2B5EF4-FFF2-40B4-BE49-F238E27FC236}">
                <a16:creationId xmlns:a16="http://schemas.microsoft.com/office/drawing/2014/main" id="{24BD3093-B4D3-D06C-5554-625C1532C35E}"/>
              </a:ext>
            </a:extLst>
          </p:cNvPr>
          <p:cNvSpPr txBox="1"/>
          <p:nvPr/>
        </p:nvSpPr>
        <p:spPr>
          <a:xfrm>
            <a:off x="3392130" y="3701961"/>
            <a:ext cx="6027174" cy="369332"/>
          </a:xfrm>
          <a:prstGeom prst="rect">
            <a:avLst/>
          </a:prstGeom>
          <a:noFill/>
        </p:spPr>
        <p:txBody>
          <a:bodyPr wrap="square" rtlCol="0">
            <a:spAutoFit/>
          </a:bodyPr>
          <a:lstStyle/>
          <a:p>
            <a:r>
              <a:rPr lang="en-US" dirty="0">
                <a:solidFill>
                  <a:schemeClr val="accent5">
                    <a:lumMod val="50000"/>
                  </a:schemeClr>
                </a:solidFill>
                <a:latin typeface="Bahnschrift SemiBold SemiConden" panose="020B0502040204020203" pitchFamily="34" charset="0"/>
              </a:rPr>
              <a:t>From Feedback to Insights: Mapping the Customer Journey</a:t>
            </a:r>
            <a:endParaRPr lang="en-IN" dirty="0">
              <a:solidFill>
                <a:schemeClr val="accent5">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070317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538</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Bahnschrift SemiBold SemiConden</vt:lpstr>
      <vt:lpstr>Calibri</vt:lpstr>
      <vt:lpstr>Calibri Light</vt:lpstr>
      <vt:lpstr>Franklin Gothic Demi</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 GOPAL</dc:creator>
  <cp:lastModifiedBy>RAJA GOPAL</cp:lastModifiedBy>
  <cp:revision>2</cp:revision>
  <dcterms:created xsi:type="dcterms:W3CDTF">2025-09-09T13:06:06Z</dcterms:created>
  <dcterms:modified xsi:type="dcterms:W3CDTF">2025-09-10T21:17:10Z</dcterms:modified>
</cp:coreProperties>
</file>