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ice" charset="1" panose="020B0603030804020204"/>
      <p:regular r:id="rId15"/>
    </p:embeddedFont>
    <p:embeddedFont>
      <p:font typeface="Anton" charset="1" panose="00000500000000000000"/>
      <p:regular r:id="rId16"/>
    </p:embeddedFont>
    <p:embeddedFont>
      <p:font typeface="Poppins" charset="1" panose="00000500000000000000"/>
      <p:regular r:id="rId17"/>
    </p:embeddedFont>
    <p:embeddedFont>
      <p:font typeface="Open Sans" charset="1" panose="020B0606030504020204"/>
      <p:regular r:id="rId18"/>
    </p:embeddedFont>
    <p:embeddedFont>
      <p:font typeface="Open Sans Italic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181932">
            <a:off x="-2893003" y="8590"/>
            <a:ext cx="9021285" cy="5969359"/>
          </a:xfrm>
          <a:custGeom>
            <a:avLst/>
            <a:gdLst/>
            <a:ahLst/>
            <a:cxnLst/>
            <a:rect r="r" b="b" t="t" l="l"/>
            <a:pathLst>
              <a:path h="5969359" w="9021285">
                <a:moveTo>
                  <a:pt x="0" y="0"/>
                </a:moveTo>
                <a:lnTo>
                  <a:pt x="9021285" y="0"/>
                </a:lnTo>
                <a:lnTo>
                  <a:pt x="9021285" y="5969359"/>
                </a:lnTo>
                <a:lnTo>
                  <a:pt x="0" y="5969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04232" y="514418"/>
            <a:ext cx="6324195" cy="8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4505" spc="49" u="sng">
                <a:solidFill>
                  <a:srgbClr val="044A6A"/>
                </a:solidFill>
                <a:latin typeface="Nice"/>
                <a:ea typeface="Nice"/>
                <a:cs typeface="Nice"/>
                <a:sym typeface="Nice"/>
              </a:rPr>
              <a:t>TEAM : 03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181932">
            <a:off x="11286547" y="4940010"/>
            <a:ext cx="9021285" cy="5969359"/>
          </a:xfrm>
          <a:custGeom>
            <a:avLst/>
            <a:gdLst/>
            <a:ahLst/>
            <a:cxnLst/>
            <a:rect r="r" b="b" t="t" l="l"/>
            <a:pathLst>
              <a:path h="5969359" w="9021285">
                <a:moveTo>
                  <a:pt x="0" y="0"/>
                </a:moveTo>
                <a:lnTo>
                  <a:pt x="9021284" y="0"/>
                </a:lnTo>
                <a:lnTo>
                  <a:pt x="9021284" y="5969359"/>
                </a:lnTo>
                <a:lnTo>
                  <a:pt x="0" y="5969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12199" y="1960853"/>
            <a:ext cx="8683161" cy="784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7"/>
              </a:lnSpc>
            </a:pPr>
            <a:r>
              <a:rPr lang="en-US" sz="6348" spc="69">
                <a:solidFill>
                  <a:srgbClr val="044A6A"/>
                </a:solidFill>
                <a:latin typeface="Anton"/>
                <a:ea typeface="Anton"/>
                <a:cs typeface="Anton"/>
                <a:sym typeface="Anton"/>
              </a:rPr>
              <a:t>CUSTOMER</a:t>
            </a:r>
            <a:r>
              <a:rPr lang="en-US" sz="6348" spc="69">
                <a:solidFill>
                  <a:srgbClr val="044A6A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  <a:p>
            <a:pPr algn="ctr">
              <a:lnSpc>
                <a:spcPts val="8887"/>
              </a:lnSpc>
            </a:pPr>
            <a:r>
              <a:rPr lang="en-US" sz="6348" spc="69">
                <a:solidFill>
                  <a:srgbClr val="044A6A"/>
                </a:solidFill>
                <a:latin typeface="Anton"/>
                <a:ea typeface="Anton"/>
                <a:cs typeface="Anton"/>
                <a:sym typeface="Anton"/>
              </a:rPr>
              <a:t>TREND</a:t>
            </a:r>
          </a:p>
          <a:p>
            <a:pPr algn="ctr">
              <a:lnSpc>
                <a:spcPts val="8887"/>
              </a:lnSpc>
            </a:pPr>
            <a:r>
              <a:rPr lang="en-US" sz="6348" spc="69">
                <a:solidFill>
                  <a:srgbClr val="044A6A"/>
                </a:solidFill>
                <a:latin typeface="Anton"/>
                <a:ea typeface="Anton"/>
                <a:cs typeface="Anton"/>
                <a:sym typeface="Anton"/>
              </a:rPr>
              <a:t>ANALYSIS</a:t>
            </a:r>
          </a:p>
          <a:p>
            <a:pPr algn="ctr">
              <a:lnSpc>
                <a:spcPts val="8887"/>
              </a:lnSpc>
            </a:pPr>
            <a:r>
              <a:rPr lang="en-US" sz="6348" spc="69">
                <a:solidFill>
                  <a:srgbClr val="044A6A"/>
                </a:solidFill>
                <a:latin typeface="Anton"/>
                <a:ea typeface="Anton"/>
                <a:cs typeface="Anton"/>
                <a:sym typeface="Anton"/>
              </a:rPr>
              <a:t>BY</a:t>
            </a:r>
          </a:p>
          <a:p>
            <a:pPr algn="ctr">
              <a:lnSpc>
                <a:spcPts val="9080"/>
              </a:lnSpc>
            </a:pPr>
            <a:r>
              <a:rPr lang="en-US" sz="6485" spc="71">
                <a:solidFill>
                  <a:srgbClr val="044A6A"/>
                </a:solidFill>
                <a:latin typeface="Anton"/>
                <a:ea typeface="Anton"/>
                <a:cs typeface="Anton"/>
                <a:sym typeface="Anton"/>
              </a:rPr>
              <a:t>FOOD</a:t>
            </a:r>
          </a:p>
          <a:p>
            <a:pPr algn="ctr">
              <a:lnSpc>
                <a:spcPts val="8887"/>
              </a:lnSpc>
            </a:pPr>
            <a:r>
              <a:rPr lang="en-US" sz="6348" spc="69">
                <a:solidFill>
                  <a:srgbClr val="044A6A"/>
                </a:solidFill>
                <a:latin typeface="Anton"/>
                <a:ea typeface="Anton"/>
                <a:cs typeface="Anton"/>
                <a:sym typeface="Anton"/>
              </a:rPr>
              <a:t>BRAND</a:t>
            </a:r>
          </a:p>
          <a:p>
            <a:pPr algn="l">
              <a:lnSpc>
                <a:spcPts val="888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689918">
            <a:off x="-4161438" y="-2056750"/>
            <a:ext cx="9021285" cy="5969359"/>
          </a:xfrm>
          <a:custGeom>
            <a:avLst/>
            <a:gdLst/>
            <a:ahLst/>
            <a:cxnLst/>
            <a:rect r="r" b="b" t="t" l="l"/>
            <a:pathLst>
              <a:path h="5969359" w="9021285">
                <a:moveTo>
                  <a:pt x="0" y="0"/>
                </a:moveTo>
                <a:lnTo>
                  <a:pt x="9021285" y="0"/>
                </a:lnTo>
                <a:lnTo>
                  <a:pt x="9021285" y="5969359"/>
                </a:lnTo>
                <a:lnTo>
                  <a:pt x="0" y="5969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6551" y="2281446"/>
            <a:ext cx="8110420" cy="1088127"/>
            <a:chOff x="0" y="0"/>
            <a:chExt cx="2136078" cy="286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36078" cy="286585"/>
            </a:xfrm>
            <a:custGeom>
              <a:avLst/>
              <a:gdLst/>
              <a:ahLst/>
              <a:cxnLst/>
              <a:rect r="r" b="b" t="t" l="l"/>
              <a:pathLst>
                <a:path h="286585" w="2136078">
                  <a:moveTo>
                    <a:pt x="48325" y="0"/>
                  </a:moveTo>
                  <a:lnTo>
                    <a:pt x="2087753" y="0"/>
                  </a:lnTo>
                  <a:cubicBezTo>
                    <a:pt x="2100569" y="0"/>
                    <a:pt x="2112861" y="5091"/>
                    <a:pt x="2121924" y="14154"/>
                  </a:cubicBezTo>
                  <a:cubicBezTo>
                    <a:pt x="2130986" y="23217"/>
                    <a:pt x="2136078" y="35508"/>
                    <a:pt x="2136078" y="48325"/>
                  </a:cubicBezTo>
                  <a:lnTo>
                    <a:pt x="2136078" y="238260"/>
                  </a:lnTo>
                  <a:cubicBezTo>
                    <a:pt x="2136078" y="251077"/>
                    <a:pt x="2130986" y="263368"/>
                    <a:pt x="2121924" y="272431"/>
                  </a:cubicBezTo>
                  <a:cubicBezTo>
                    <a:pt x="2112861" y="281494"/>
                    <a:pt x="2100569" y="286585"/>
                    <a:pt x="2087753" y="286585"/>
                  </a:cubicBezTo>
                  <a:lnTo>
                    <a:pt x="48325" y="286585"/>
                  </a:lnTo>
                  <a:cubicBezTo>
                    <a:pt x="21636" y="286585"/>
                    <a:pt x="0" y="264949"/>
                    <a:pt x="0" y="238260"/>
                  </a:cubicBezTo>
                  <a:lnTo>
                    <a:pt x="0" y="48325"/>
                  </a:lnTo>
                  <a:cubicBezTo>
                    <a:pt x="0" y="21636"/>
                    <a:pt x="21636" y="0"/>
                    <a:pt x="48325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36078" cy="324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787457" y="7541653"/>
            <a:ext cx="4577317" cy="6822560"/>
          </a:xfrm>
          <a:custGeom>
            <a:avLst/>
            <a:gdLst/>
            <a:ahLst/>
            <a:cxnLst/>
            <a:rect r="r" b="b" t="t" l="l"/>
            <a:pathLst>
              <a:path h="6822560" w="4577317">
                <a:moveTo>
                  <a:pt x="0" y="0"/>
                </a:moveTo>
                <a:lnTo>
                  <a:pt x="4577317" y="0"/>
                </a:lnTo>
                <a:lnTo>
                  <a:pt x="4577317" y="6822560"/>
                </a:lnTo>
                <a:lnTo>
                  <a:pt x="0" y="6822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81129" y="611236"/>
            <a:ext cx="7896543" cy="91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3"/>
              </a:lnSpc>
            </a:pPr>
            <a:r>
              <a:rPr lang="en-US" sz="6601" u="sng">
                <a:solidFill>
                  <a:srgbClr val="003352"/>
                </a:solidFill>
                <a:latin typeface="Poppins"/>
                <a:ea typeface="Poppins"/>
                <a:cs typeface="Poppins"/>
                <a:sym typeface="Poppins"/>
              </a:rPr>
              <a:t>TEAM MEMBERS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84366" y="2443777"/>
            <a:ext cx="11724404" cy="687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4"/>
              </a:lnSpc>
            </a:pPr>
            <a:r>
              <a:rPr lang="en-US" sz="4067" spc="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THEENUL FAREEHA 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816551" y="3619204"/>
            <a:ext cx="8267990" cy="1088127"/>
            <a:chOff x="0" y="0"/>
            <a:chExt cx="2177578" cy="2865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7578" cy="286585"/>
            </a:xfrm>
            <a:custGeom>
              <a:avLst/>
              <a:gdLst/>
              <a:ahLst/>
              <a:cxnLst/>
              <a:rect r="r" b="b" t="t" l="l"/>
              <a:pathLst>
                <a:path h="286585" w="2177578">
                  <a:moveTo>
                    <a:pt x="47404" y="0"/>
                  </a:moveTo>
                  <a:lnTo>
                    <a:pt x="2130174" y="0"/>
                  </a:lnTo>
                  <a:cubicBezTo>
                    <a:pt x="2156354" y="0"/>
                    <a:pt x="2177578" y="21223"/>
                    <a:pt x="2177578" y="47404"/>
                  </a:cubicBezTo>
                  <a:lnTo>
                    <a:pt x="2177578" y="239181"/>
                  </a:lnTo>
                  <a:cubicBezTo>
                    <a:pt x="2177578" y="251753"/>
                    <a:pt x="2172583" y="263811"/>
                    <a:pt x="2163694" y="272701"/>
                  </a:cubicBezTo>
                  <a:cubicBezTo>
                    <a:pt x="2154804" y="281591"/>
                    <a:pt x="2142746" y="286585"/>
                    <a:pt x="2130174" y="286585"/>
                  </a:cubicBezTo>
                  <a:lnTo>
                    <a:pt x="47404" y="286585"/>
                  </a:lnTo>
                  <a:cubicBezTo>
                    <a:pt x="21223" y="286585"/>
                    <a:pt x="0" y="265361"/>
                    <a:pt x="0" y="239181"/>
                  </a:cubicBezTo>
                  <a:lnTo>
                    <a:pt x="0" y="47404"/>
                  </a:lnTo>
                  <a:cubicBezTo>
                    <a:pt x="0" y="21223"/>
                    <a:pt x="21223" y="0"/>
                    <a:pt x="47404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77578" cy="324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62294" y="5016171"/>
            <a:ext cx="8267990" cy="1088127"/>
            <a:chOff x="0" y="0"/>
            <a:chExt cx="2177578" cy="28658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7578" cy="286585"/>
            </a:xfrm>
            <a:custGeom>
              <a:avLst/>
              <a:gdLst/>
              <a:ahLst/>
              <a:cxnLst/>
              <a:rect r="r" b="b" t="t" l="l"/>
              <a:pathLst>
                <a:path h="286585" w="2177578">
                  <a:moveTo>
                    <a:pt x="47404" y="0"/>
                  </a:moveTo>
                  <a:lnTo>
                    <a:pt x="2130174" y="0"/>
                  </a:lnTo>
                  <a:cubicBezTo>
                    <a:pt x="2156354" y="0"/>
                    <a:pt x="2177578" y="21223"/>
                    <a:pt x="2177578" y="47404"/>
                  </a:cubicBezTo>
                  <a:lnTo>
                    <a:pt x="2177578" y="239181"/>
                  </a:lnTo>
                  <a:cubicBezTo>
                    <a:pt x="2177578" y="251753"/>
                    <a:pt x="2172583" y="263811"/>
                    <a:pt x="2163694" y="272701"/>
                  </a:cubicBezTo>
                  <a:cubicBezTo>
                    <a:pt x="2154804" y="281591"/>
                    <a:pt x="2142746" y="286585"/>
                    <a:pt x="2130174" y="286585"/>
                  </a:cubicBezTo>
                  <a:lnTo>
                    <a:pt x="47404" y="286585"/>
                  </a:lnTo>
                  <a:cubicBezTo>
                    <a:pt x="21223" y="286585"/>
                    <a:pt x="0" y="265361"/>
                    <a:pt x="0" y="239181"/>
                  </a:cubicBezTo>
                  <a:lnTo>
                    <a:pt x="0" y="47404"/>
                  </a:lnTo>
                  <a:cubicBezTo>
                    <a:pt x="0" y="21223"/>
                    <a:pt x="21223" y="0"/>
                    <a:pt x="47404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177578" cy="324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889423" y="6384831"/>
            <a:ext cx="8413733" cy="1088127"/>
            <a:chOff x="0" y="0"/>
            <a:chExt cx="2215963" cy="2865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15963" cy="286585"/>
            </a:xfrm>
            <a:custGeom>
              <a:avLst/>
              <a:gdLst/>
              <a:ahLst/>
              <a:cxnLst/>
              <a:rect r="r" b="b" t="t" l="l"/>
              <a:pathLst>
                <a:path h="286585" w="2215963">
                  <a:moveTo>
                    <a:pt x="46583" y="0"/>
                  </a:moveTo>
                  <a:lnTo>
                    <a:pt x="2169380" y="0"/>
                  </a:lnTo>
                  <a:cubicBezTo>
                    <a:pt x="2195107" y="0"/>
                    <a:pt x="2215963" y="20856"/>
                    <a:pt x="2215963" y="46583"/>
                  </a:cubicBezTo>
                  <a:lnTo>
                    <a:pt x="2215963" y="240002"/>
                  </a:lnTo>
                  <a:cubicBezTo>
                    <a:pt x="2215963" y="252357"/>
                    <a:pt x="2211055" y="264205"/>
                    <a:pt x="2202319" y="272941"/>
                  </a:cubicBezTo>
                  <a:cubicBezTo>
                    <a:pt x="2193583" y="281677"/>
                    <a:pt x="2181734" y="286585"/>
                    <a:pt x="2169380" y="286585"/>
                  </a:cubicBezTo>
                  <a:lnTo>
                    <a:pt x="46583" y="286585"/>
                  </a:lnTo>
                  <a:cubicBezTo>
                    <a:pt x="20856" y="286585"/>
                    <a:pt x="0" y="265729"/>
                    <a:pt x="0" y="240002"/>
                  </a:cubicBezTo>
                  <a:lnTo>
                    <a:pt x="0" y="46583"/>
                  </a:lnTo>
                  <a:cubicBezTo>
                    <a:pt x="0" y="20856"/>
                    <a:pt x="20856" y="0"/>
                    <a:pt x="46583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215963" cy="324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-541936" y="3758244"/>
            <a:ext cx="11724404" cy="687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4"/>
              </a:lnSpc>
            </a:pPr>
            <a:r>
              <a:rPr lang="en-US" sz="4067" spc="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SUBHASHINI 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1216" y="5178501"/>
            <a:ext cx="11724404" cy="687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4"/>
              </a:lnSpc>
            </a:pPr>
            <a:r>
              <a:rPr lang="en-US" sz="4067" spc="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GODDAM VIVEKA VARDHAN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0" y="6544736"/>
            <a:ext cx="11724404" cy="687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4"/>
              </a:lnSpc>
            </a:pPr>
            <a:r>
              <a:rPr lang="en-US" sz="4067" spc="4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SAHELI BHATTACHARJEE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028056" y="8075520"/>
            <a:ext cx="10721585" cy="1538328"/>
            <a:chOff x="0" y="0"/>
            <a:chExt cx="2823792" cy="40515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23792" cy="405156"/>
            </a:xfrm>
            <a:custGeom>
              <a:avLst/>
              <a:gdLst/>
              <a:ahLst/>
              <a:cxnLst/>
              <a:rect r="r" b="b" t="t" l="l"/>
              <a:pathLst>
                <a:path h="405156" w="2823792">
                  <a:moveTo>
                    <a:pt x="36556" y="0"/>
                  </a:moveTo>
                  <a:lnTo>
                    <a:pt x="2787236" y="0"/>
                  </a:lnTo>
                  <a:cubicBezTo>
                    <a:pt x="2796931" y="0"/>
                    <a:pt x="2806229" y="3851"/>
                    <a:pt x="2813085" y="10707"/>
                  </a:cubicBezTo>
                  <a:cubicBezTo>
                    <a:pt x="2819940" y="17562"/>
                    <a:pt x="2823792" y="26861"/>
                    <a:pt x="2823792" y="36556"/>
                  </a:cubicBezTo>
                  <a:lnTo>
                    <a:pt x="2823792" y="368601"/>
                  </a:lnTo>
                  <a:cubicBezTo>
                    <a:pt x="2823792" y="388790"/>
                    <a:pt x="2807425" y="405156"/>
                    <a:pt x="2787236" y="405156"/>
                  </a:cubicBezTo>
                  <a:lnTo>
                    <a:pt x="36556" y="405156"/>
                  </a:lnTo>
                  <a:cubicBezTo>
                    <a:pt x="16367" y="405156"/>
                    <a:pt x="0" y="388790"/>
                    <a:pt x="0" y="368601"/>
                  </a:cubicBezTo>
                  <a:lnTo>
                    <a:pt x="0" y="36556"/>
                  </a:lnTo>
                  <a:cubicBezTo>
                    <a:pt x="0" y="16367"/>
                    <a:pt x="16367" y="0"/>
                    <a:pt x="36556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823792" cy="443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023418" y="8186036"/>
            <a:ext cx="10969902" cy="125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3"/>
              </a:lnSpc>
            </a:pPr>
            <a:r>
              <a:rPr lang="en-US" sz="3637" i="true" spc="40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UNDER THE GUIDANCE OF  MENTOR </a:t>
            </a:r>
          </a:p>
          <a:p>
            <a:pPr algn="ctr">
              <a:lnSpc>
                <a:spcPts val="5093"/>
              </a:lnSpc>
            </a:pPr>
            <a:r>
              <a:rPr lang="en-US" sz="3637" spc="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PAVITHRA KANNAN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17890" y="2731424"/>
            <a:ext cx="14083735" cy="6826023"/>
            <a:chOff x="0" y="0"/>
            <a:chExt cx="3709297" cy="1797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9296" cy="1797800"/>
            </a:xfrm>
            <a:custGeom>
              <a:avLst/>
              <a:gdLst/>
              <a:ahLst/>
              <a:cxnLst/>
              <a:rect r="r" b="b" t="t" l="l"/>
              <a:pathLst>
                <a:path h="1797800" w="3709296">
                  <a:moveTo>
                    <a:pt x="27829" y="0"/>
                  </a:moveTo>
                  <a:lnTo>
                    <a:pt x="3681468" y="0"/>
                  </a:lnTo>
                  <a:cubicBezTo>
                    <a:pt x="3696837" y="0"/>
                    <a:pt x="3709296" y="12459"/>
                    <a:pt x="3709296" y="27829"/>
                  </a:cubicBezTo>
                  <a:lnTo>
                    <a:pt x="3709296" y="1769971"/>
                  </a:lnTo>
                  <a:cubicBezTo>
                    <a:pt x="3709296" y="1785341"/>
                    <a:pt x="3696837" y="1797800"/>
                    <a:pt x="3681468" y="1797800"/>
                  </a:cubicBezTo>
                  <a:lnTo>
                    <a:pt x="27829" y="1797800"/>
                  </a:lnTo>
                  <a:cubicBezTo>
                    <a:pt x="12459" y="1797800"/>
                    <a:pt x="0" y="1785341"/>
                    <a:pt x="0" y="1769971"/>
                  </a:cubicBezTo>
                  <a:lnTo>
                    <a:pt x="0" y="27829"/>
                  </a:lnTo>
                  <a:cubicBezTo>
                    <a:pt x="0" y="12459"/>
                    <a:pt x="12459" y="0"/>
                    <a:pt x="27829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09297" cy="1835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80641" y="3158517"/>
            <a:ext cx="12919141" cy="5914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8"/>
              </a:lnSpc>
            </a:pPr>
            <a:r>
              <a:rPr lang="en-US" sz="3063" spc="3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&gt; Product-level performance </a:t>
            </a:r>
            <a:r>
              <a:rPr lang="en-US" sz="3063" spc="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dashboards implemented with        detailed category insights</a:t>
            </a:r>
          </a:p>
          <a:p>
            <a:pPr algn="l">
              <a:lnSpc>
                <a:spcPts val="4288"/>
              </a:lnSpc>
            </a:pPr>
          </a:p>
          <a:p>
            <a:pPr algn="l">
              <a:lnSpc>
                <a:spcPts val="4288"/>
              </a:lnSpc>
            </a:pPr>
            <a:r>
              <a:rPr lang="en-US" sz="3063" spc="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3063" spc="3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</a:t>
            </a:r>
            <a:r>
              <a:rPr lang="en-US" sz="3063" spc="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63" spc="3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Category-level comparisons</a:t>
            </a:r>
            <a:r>
              <a:rPr lang="en-US" sz="3063" spc="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across key dimensions: taste, price,     packaging</a:t>
            </a:r>
          </a:p>
          <a:p>
            <a:pPr algn="l">
              <a:lnSpc>
                <a:spcPts val="4288"/>
              </a:lnSpc>
            </a:pPr>
          </a:p>
          <a:p>
            <a:pPr algn="l">
              <a:lnSpc>
                <a:spcPts val="4288"/>
              </a:lnSpc>
            </a:pPr>
            <a:r>
              <a:rPr lang="en-US" sz="3063" spc="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63" spc="3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 </a:t>
            </a:r>
            <a:r>
              <a:rPr lang="en-US" sz="3063" spc="3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Cross-filtering functionality</a:t>
            </a:r>
            <a:r>
              <a:rPr lang="en-US" sz="3063" spc="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enables drill-down and interactive exploration</a:t>
            </a:r>
          </a:p>
          <a:p>
            <a:pPr algn="l">
              <a:lnSpc>
                <a:spcPts val="4288"/>
              </a:lnSpc>
            </a:pPr>
          </a:p>
          <a:p>
            <a:pPr algn="l">
              <a:lnSpc>
                <a:spcPts val="4148"/>
              </a:lnSpc>
            </a:pPr>
            <a:r>
              <a:rPr lang="en-US" sz="2963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63" spc="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 </a:t>
            </a:r>
            <a:r>
              <a:rPr lang="en-US" sz="2963" spc="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Correlation analysis</a:t>
            </a:r>
            <a:r>
              <a:rPr lang="en-US" sz="2963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between sales and sentiment provides actionable insights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3689918">
            <a:off x="-2439822" y="-1266412"/>
            <a:ext cx="6937045" cy="4590224"/>
          </a:xfrm>
          <a:custGeom>
            <a:avLst/>
            <a:gdLst/>
            <a:ahLst/>
            <a:cxnLst/>
            <a:rect r="r" b="b" t="t" l="l"/>
            <a:pathLst>
              <a:path h="4590224" w="6937045">
                <a:moveTo>
                  <a:pt x="0" y="0"/>
                </a:moveTo>
                <a:lnTo>
                  <a:pt x="6937044" y="0"/>
                </a:lnTo>
                <a:lnTo>
                  <a:pt x="6937044" y="4590224"/>
                </a:lnTo>
                <a:lnTo>
                  <a:pt x="0" y="459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64947" y="6875720"/>
            <a:ext cx="4577317" cy="6822560"/>
          </a:xfrm>
          <a:custGeom>
            <a:avLst/>
            <a:gdLst/>
            <a:ahLst/>
            <a:cxnLst/>
            <a:rect r="r" b="b" t="t" l="l"/>
            <a:pathLst>
              <a:path h="6822560" w="4577317">
                <a:moveTo>
                  <a:pt x="0" y="0"/>
                </a:moveTo>
                <a:lnTo>
                  <a:pt x="4577317" y="0"/>
                </a:lnTo>
                <a:lnTo>
                  <a:pt x="4577317" y="6822560"/>
                </a:lnTo>
                <a:lnTo>
                  <a:pt x="0" y="6822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95728" y="613203"/>
            <a:ext cx="7896543" cy="91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3"/>
              </a:lnSpc>
            </a:pPr>
            <a:r>
              <a:rPr lang="en-US" sz="6601">
                <a:solidFill>
                  <a:srgbClr val="003352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85241" y="613203"/>
            <a:ext cx="10517519" cy="91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3"/>
              </a:lnSpc>
            </a:pPr>
            <a:r>
              <a:rPr lang="en-US" sz="6601">
                <a:solidFill>
                  <a:srgbClr val="003352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812370" y="1910218"/>
            <a:ext cx="14446930" cy="7921982"/>
            <a:chOff x="0" y="0"/>
            <a:chExt cx="3804953" cy="20864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4953" cy="2086448"/>
            </a:xfrm>
            <a:custGeom>
              <a:avLst/>
              <a:gdLst/>
              <a:ahLst/>
              <a:cxnLst/>
              <a:rect r="r" b="b" t="t" l="l"/>
              <a:pathLst>
                <a:path h="2086448" w="3804953">
                  <a:moveTo>
                    <a:pt x="27129" y="0"/>
                  </a:moveTo>
                  <a:lnTo>
                    <a:pt x="3777823" y="0"/>
                  </a:lnTo>
                  <a:cubicBezTo>
                    <a:pt x="3792806" y="0"/>
                    <a:pt x="3804953" y="12146"/>
                    <a:pt x="3804953" y="27129"/>
                  </a:cubicBezTo>
                  <a:lnTo>
                    <a:pt x="3804953" y="2059318"/>
                  </a:lnTo>
                  <a:cubicBezTo>
                    <a:pt x="3804953" y="2066514"/>
                    <a:pt x="3802094" y="2073414"/>
                    <a:pt x="3797007" y="2078502"/>
                  </a:cubicBezTo>
                  <a:cubicBezTo>
                    <a:pt x="3791919" y="2083590"/>
                    <a:pt x="3785019" y="2086448"/>
                    <a:pt x="3777823" y="2086448"/>
                  </a:cubicBezTo>
                  <a:lnTo>
                    <a:pt x="27129" y="2086448"/>
                  </a:lnTo>
                  <a:cubicBezTo>
                    <a:pt x="12146" y="2086448"/>
                    <a:pt x="0" y="2074302"/>
                    <a:pt x="0" y="2059318"/>
                  </a:cubicBezTo>
                  <a:lnTo>
                    <a:pt x="0" y="27129"/>
                  </a:lnTo>
                  <a:cubicBezTo>
                    <a:pt x="0" y="12146"/>
                    <a:pt x="12146" y="0"/>
                    <a:pt x="27129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804953" cy="2124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14704" y="2184782"/>
            <a:ext cx="13242263" cy="731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2"/>
              </a:lnSpc>
            </a:pPr>
            <a:r>
              <a:rPr lang="en-US" sz="2980" spc="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</a:t>
            </a:r>
            <a:r>
              <a:rPr lang="en-US" sz="2980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This dashboard provides a visual and interactive view of product performance </a:t>
            </a:r>
          </a:p>
          <a:p>
            <a:pPr algn="l">
              <a:lnSpc>
                <a:spcPts val="4172"/>
              </a:lnSpc>
            </a:pPr>
          </a:p>
          <a:p>
            <a:pPr algn="l">
              <a:lnSpc>
                <a:spcPts val="4172"/>
              </a:lnSpc>
            </a:pPr>
            <a:r>
              <a:rPr lang="en-US" sz="2980" spc="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</a:t>
            </a:r>
            <a:r>
              <a:rPr lang="en-US" sz="2980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80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 allows comparison of product categories based on average ratings and customer feedback</a:t>
            </a:r>
          </a:p>
          <a:p>
            <a:pPr algn="l">
              <a:lnSpc>
                <a:spcPts val="4172"/>
              </a:lnSpc>
            </a:pPr>
          </a:p>
          <a:p>
            <a:pPr algn="l">
              <a:lnSpc>
                <a:spcPts val="4172"/>
              </a:lnSpc>
            </a:pPr>
            <a:r>
              <a:rPr lang="en-US" sz="2980" spc="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</a:t>
            </a:r>
            <a:r>
              <a:rPr lang="en-US" sz="2980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80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attributes such as taste, price, and packaging are analyzed for better understanding</a:t>
            </a:r>
          </a:p>
          <a:p>
            <a:pPr algn="l">
              <a:lnSpc>
                <a:spcPts val="4172"/>
              </a:lnSpc>
            </a:pPr>
          </a:p>
          <a:p>
            <a:pPr algn="l">
              <a:lnSpc>
                <a:spcPts val="4172"/>
              </a:lnSpc>
            </a:pPr>
            <a:r>
              <a:rPr lang="en-US" sz="2980" spc="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</a:t>
            </a:r>
            <a:r>
              <a:rPr lang="en-US" sz="2980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80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Interactive features like cross-filtering help explore relationships between categories and dimensions</a:t>
            </a:r>
          </a:p>
          <a:p>
            <a:pPr algn="l">
              <a:lnSpc>
                <a:spcPts val="4172"/>
              </a:lnSpc>
            </a:pPr>
          </a:p>
          <a:p>
            <a:pPr algn="l">
              <a:lnSpc>
                <a:spcPts val="4172"/>
              </a:lnSpc>
            </a:pPr>
            <a:r>
              <a:rPr lang="en-US" sz="2980" spc="3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</a:t>
            </a:r>
            <a:r>
              <a:rPr lang="en-US" sz="2980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80" spc="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 also includes correlation analysis between sales and feedback, enabling data-driven decisions.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689918">
            <a:off x="-3481942" y="-2262261"/>
            <a:ext cx="9021285" cy="5969359"/>
          </a:xfrm>
          <a:custGeom>
            <a:avLst/>
            <a:gdLst/>
            <a:ahLst/>
            <a:cxnLst/>
            <a:rect r="r" b="b" t="t" l="l"/>
            <a:pathLst>
              <a:path h="5969359" w="9021285">
                <a:moveTo>
                  <a:pt x="0" y="0"/>
                </a:moveTo>
                <a:lnTo>
                  <a:pt x="9021284" y="0"/>
                </a:lnTo>
                <a:lnTo>
                  <a:pt x="9021284" y="5969359"/>
                </a:lnTo>
                <a:lnTo>
                  <a:pt x="0" y="5969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764947" y="6875720"/>
            <a:ext cx="4577317" cy="6822560"/>
          </a:xfrm>
          <a:custGeom>
            <a:avLst/>
            <a:gdLst/>
            <a:ahLst/>
            <a:cxnLst/>
            <a:rect r="r" b="b" t="t" l="l"/>
            <a:pathLst>
              <a:path h="6822560" w="4577317">
                <a:moveTo>
                  <a:pt x="0" y="0"/>
                </a:moveTo>
                <a:lnTo>
                  <a:pt x="4577317" y="0"/>
                </a:lnTo>
                <a:lnTo>
                  <a:pt x="4577317" y="6822560"/>
                </a:lnTo>
                <a:lnTo>
                  <a:pt x="0" y="6822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8311" y="445806"/>
            <a:ext cx="8871377" cy="91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3"/>
              </a:lnSpc>
            </a:pPr>
            <a:r>
              <a:rPr lang="en-US" sz="6601">
                <a:solidFill>
                  <a:srgbClr val="003352"/>
                </a:solidFill>
                <a:latin typeface="Poppins"/>
                <a:ea typeface="Poppins"/>
                <a:cs typeface="Poppins"/>
                <a:sym typeface="Poppins"/>
              </a:rPr>
              <a:t>MILESTONE - 3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37507" y="2192463"/>
            <a:ext cx="5424786" cy="7318223"/>
            <a:chOff x="0" y="0"/>
            <a:chExt cx="1428750" cy="19274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28750" cy="1927433"/>
            </a:xfrm>
            <a:custGeom>
              <a:avLst/>
              <a:gdLst/>
              <a:ahLst/>
              <a:cxnLst/>
              <a:rect r="r" b="b" t="t" l="l"/>
              <a:pathLst>
                <a:path h="1927433" w="1428750">
                  <a:moveTo>
                    <a:pt x="72249" y="0"/>
                  </a:moveTo>
                  <a:lnTo>
                    <a:pt x="1356501" y="0"/>
                  </a:lnTo>
                  <a:cubicBezTo>
                    <a:pt x="1375663" y="0"/>
                    <a:pt x="1394040" y="7612"/>
                    <a:pt x="1407589" y="21161"/>
                  </a:cubicBezTo>
                  <a:cubicBezTo>
                    <a:pt x="1421138" y="34710"/>
                    <a:pt x="1428750" y="53087"/>
                    <a:pt x="1428750" y="72249"/>
                  </a:cubicBezTo>
                  <a:lnTo>
                    <a:pt x="1428750" y="1855184"/>
                  </a:lnTo>
                  <a:cubicBezTo>
                    <a:pt x="1428750" y="1874346"/>
                    <a:pt x="1421138" y="1892723"/>
                    <a:pt x="1407589" y="1906272"/>
                  </a:cubicBezTo>
                  <a:cubicBezTo>
                    <a:pt x="1394040" y="1919821"/>
                    <a:pt x="1375663" y="1927433"/>
                    <a:pt x="1356501" y="1927433"/>
                  </a:cubicBezTo>
                  <a:lnTo>
                    <a:pt x="72249" y="1927433"/>
                  </a:lnTo>
                  <a:cubicBezTo>
                    <a:pt x="53087" y="1927433"/>
                    <a:pt x="34710" y="1919821"/>
                    <a:pt x="21161" y="1906272"/>
                  </a:cubicBezTo>
                  <a:cubicBezTo>
                    <a:pt x="7612" y="1892723"/>
                    <a:pt x="0" y="1874346"/>
                    <a:pt x="0" y="1855184"/>
                  </a:cubicBezTo>
                  <a:lnTo>
                    <a:pt x="0" y="72249"/>
                  </a:lnTo>
                  <a:cubicBezTo>
                    <a:pt x="0" y="53087"/>
                    <a:pt x="7612" y="34710"/>
                    <a:pt x="21161" y="21161"/>
                  </a:cubicBezTo>
                  <a:cubicBezTo>
                    <a:pt x="34710" y="7612"/>
                    <a:pt x="53087" y="0"/>
                    <a:pt x="72249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28750" cy="196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19227" y="3056755"/>
            <a:ext cx="5061346" cy="553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125" spc="3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The focus was on building product-level dashboards with category-level comparisons. Products were evaluated not only on sales but also on key attributes such as taste, price, and packaging, creating a balanced view of performance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342478" y="2192463"/>
            <a:ext cx="5424786" cy="7318223"/>
            <a:chOff x="0" y="0"/>
            <a:chExt cx="1428750" cy="19274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28750" cy="1927433"/>
            </a:xfrm>
            <a:custGeom>
              <a:avLst/>
              <a:gdLst/>
              <a:ahLst/>
              <a:cxnLst/>
              <a:rect r="r" b="b" t="t" l="l"/>
              <a:pathLst>
                <a:path h="1927433" w="1428750">
                  <a:moveTo>
                    <a:pt x="72249" y="0"/>
                  </a:moveTo>
                  <a:lnTo>
                    <a:pt x="1356501" y="0"/>
                  </a:lnTo>
                  <a:cubicBezTo>
                    <a:pt x="1375663" y="0"/>
                    <a:pt x="1394040" y="7612"/>
                    <a:pt x="1407589" y="21161"/>
                  </a:cubicBezTo>
                  <a:cubicBezTo>
                    <a:pt x="1421138" y="34710"/>
                    <a:pt x="1428750" y="53087"/>
                    <a:pt x="1428750" y="72249"/>
                  </a:cubicBezTo>
                  <a:lnTo>
                    <a:pt x="1428750" y="1855184"/>
                  </a:lnTo>
                  <a:cubicBezTo>
                    <a:pt x="1428750" y="1874346"/>
                    <a:pt x="1421138" y="1892723"/>
                    <a:pt x="1407589" y="1906272"/>
                  </a:cubicBezTo>
                  <a:cubicBezTo>
                    <a:pt x="1394040" y="1919821"/>
                    <a:pt x="1375663" y="1927433"/>
                    <a:pt x="1356501" y="1927433"/>
                  </a:cubicBezTo>
                  <a:lnTo>
                    <a:pt x="72249" y="1927433"/>
                  </a:lnTo>
                  <a:cubicBezTo>
                    <a:pt x="53087" y="1927433"/>
                    <a:pt x="34710" y="1919821"/>
                    <a:pt x="21161" y="1906272"/>
                  </a:cubicBezTo>
                  <a:cubicBezTo>
                    <a:pt x="7612" y="1892723"/>
                    <a:pt x="0" y="1874346"/>
                    <a:pt x="0" y="1855184"/>
                  </a:cubicBezTo>
                  <a:lnTo>
                    <a:pt x="0" y="72249"/>
                  </a:lnTo>
                  <a:cubicBezTo>
                    <a:pt x="0" y="53087"/>
                    <a:pt x="7612" y="34710"/>
                    <a:pt x="21161" y="21161"/>
                  </a:cubicBezTo>
                  <a:cubicBezTo>
                    <a:pt x="34710" y="7612"/>
                    <a:pt x="53087" y="0"/>
                    <a:pt x="72249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28750" cy="196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247448" y="2192463"/>
            <a:ext cx="5424786" cy="7318223"/>
            <a:chOff x="0" y="0"/>
            <a:chExt cx="1428750" cy="19274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28750" cy="1927433"/>
            </a:xfrm>
            <a:custGeom>
              <a:avLst/>
              <a:gdLst/>
              <a:ahLst/>
              <a:cxnLst/>
              <a:rect r="r" b="b" t="t" l="l"/>
              <a:pathLst>
                <a:path h="1927433" w="1428750">
                  <a:moveTo>
                    <a:pt x="72249" y="0"/>
                  </a:moveTo>
                  <a:lnTo>
                    <a:pt x="1356501" y="0"/>
                  </a:lnTo>
                  <a:cubicBezTo>
                    <a:pt x="1375663" y="0"/>
                    <a:pt x="1394040" y="7612"/>
                    <a:pt x="1407589" y="21161"/>
                  </a:cubicBezTo>
                  <a:cubicBezTo>
                    <a:pt x="1421138" y="34710"/>
                    <a:pt x="1428750" y="53087"/>
                    <a:pt x="1428750" y="72249"/>
                  </a:cubicBezTo>
                  <a:lnTo>
                    <a:pt x="1428750" y="1855184"/>
                  </a:lnTo>
                  <a:cubicBezTo>
                    <a:pt x="1428750" y="1874346"/>
                    <a:pt x="1421138" y="1892723"/>
                    <a:pt x="1407589" y="1906272"/>
                  </a:cubicBezTo>
                  <a:cubicBezTo>
                    <a:pt x="1394040" y="1919821"/>
                    <a:pt x="1375663" y="1927433"/>
                    <a:pt x="1356501" y="1927433"/>
                  </a:cubicBezTo>
                  <a:lnTo>
                    <a:pt x="72249" y="1927433"/>
                  </a:lnTo>
                  <a:cubicBezTo>
                    <a:pt x="53087" y="1927433"/>
                    <a:pt x="34710" y="1919821"/>
                    <a:pt x="21161" y="1906272"/>
                  </a:cubicBezTo>
                  <a:cubicBezTo>
                    <a:pt x="7612" y="1892723"/>
                    <a:pt x="0" y="1874346"/>
                    <a:pt x="0" y="1855184"/>
                  </a:cubicBezTo>
                  <a:lnTo>
                    <a:pt x="0" y="72249"/>
                  </a:lnTo>
                  <a:cubicBezTo>
                    <a:pt x="0" y="53087"/>
                    <a:pt x="7612" y="34710"/>
                    <a:pt x="21161" y="21161"/>
                  </a:cubicBezTo>
                  <a:cubicBezTo>
                    <a:pt x="34710" y="7612"/>
                    <a:pt x="53087" y="0"/>
                    <a:pt x="72249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28750" cy="196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632374" y="3077360"/>
            <a:ext cx="5023252" cy="54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2"/>
              </a:lnSpc>
            </a:pPr>
            <a:r>
              <a:rPr lang="en-US" sz="3101" spc="3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Sentiment analysis was integrated with customer ratings to provide deeper insights. Positive, neutral, and negative feedback distributions were highlighted, while cross-filtering allowed users to drill down into category-specific performance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24489" y="3353006"/>
            <a:ext cx="5023252" cy="4939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2"/>
              </a:lnSpc>
            </a:pPr>
            <a:r>
              <a:rPr lang="en-US" sz="3101" spc="3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Correlation analysis was conducted to link sales performance with customer feedback. This provided evidence of how attributes and sentiment influence outcomes, enabling data-driven decision making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8" t="-218" r="-142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23018" y="339690"/>
            <a:ext cx="10215077" cy="689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1"/>
              </a:lnSpc>
            </a:pPr>
            <a:r>
              <a:rPr lang="en-US" sz="5001">
                <a:solidFill>
                  <a:srgbClr val="003352"/>
                </a:solidFill>
                <a:latin typeface="Poppins"/>
                <a:ea typeface="Poppins"/>
                <a:cs typeface="Poppins"/>
                <a:sym typeface="Poppins"/>
              </a:rPr>
              <a:t>KEY INSIGHTS &amp; OBSERVATIONS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23622" y="1347550"/>
            <a:ext cx="17440755" cy="8653582"/>
            <a:chOff x="0" y="0"/>
            <a:chExt cx="4593450" cy="22791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93450" cy="2279133"/>
            </a:xfrm>
            <a:custGeom>
              <a:avLst/>
              <a:gdLst/>
              <a:ahLst/>
              <a:cxnLst/>
              <a:rect r="r" b="b" t="t" l="l"/>
              <a:pathLst>
                <a:path h="2279133" w="4593450">
                  <a:moveTo>
                    <a:pt x="22472" y="0"/>
                  </a:moveTo>
                  <a:lnTo>
                    <a:pt x="4570978" y="0"/>
                  </a:lnTo>
                  <a:cubicBezTo>
                    <a:pt x="4583389" y="0"/>
                    <a:pt x="4593450" y="10061"/>
                    <a:pt x="4593450" y="22472"/>
                  </a:cubicBezTo>
                  <a:lnTo>
                    <a:pt x="4593450" y="2256660"/>
                  </a:lnTo>
                  <a:cubicBezTo>
                    <a:pt x="4593450" y="2262620"/>
                    <a:pt x="4591082" y="2268336"/>
                    <a:pt x="4586868" y="2272551"/>
                  </a:cubicBezTo>
                  <a:cubicBezTo>
                    <a:pt x="4582654" y="2276765"/>
                    <a:pt x="4576938" y="2279133"/>
                    <a:pt x="4570978" y="2279133"/>
                  </a:cubicBezTo>
                  <a:lnTo>
                    <a:pt x="22472" y="2279133"/>
                  </a:lnTo>
                  <a:cubicBezTo>
                    <a:pt x="16512" y="2279133"/>
                    <a:pt x="10796" y="2276765"/>
                    <a:pt x="6582" y="2272551"/>
                  </a:cubicBezTo>
                  <a:cubicBezTo>
                    <a:pt x="2368" y="2268336"/>
                    <a:pt x="0" y="2262620"/>
                    <a:pt x="0" y="2256660"/>
                  </a:cubicBezTo>
                  <a:lnTo>
                    <a:pt x="0" y="22472"/>
                  </a:lnTo>
                  <a:cubicBezTo>
                    <a:pt x="0" y="16512"/>
                    <a:pt x="2368" y="10796"/>
                    <a:pt x="6582" y="6582"/>
                  </a:cubicBezTo>
                  <a:cubicBezTo>
                    <a:pt x="10796" y="2368"/>
                    <a:pt x="16512" y="0"/>
                    <a:pt x="22472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593450" cy="2317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33855" y="1751409"/>
            <a:ext cx="16420289" cy="7788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5"/>
              </a:lnSpc>
            </a:pPr>
            <a:r>
              <a:rPr lang="en-US" sz="3189" spc="3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Category Leaders:</a:t>
            </a:r>
            <a:r>
              <a:rPr lang="en-US" sz="3189" spc="3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Paneer Roll and French Fries show consistently higher positive sentiment and favorable ratings</a:t>
            </a:r>
          </a:p>
          <a:p>
            <a:pPr algn="l">
              <a:lnSpc>
                <a:spcPts val="4465"/>
              </a:lnSpc>
            </a:pPr>
          </a:p>
          <a:p>
            <a:pPr algn="l">
              <a:lnSpc>
                <a:spcPts val="4465"/>
              </a:lnSpc>
            </a:pPr>
            <a:r>
              <a:rPr lang="en-US" sz="3189" spc="3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Improvement Areas:</a:t>
            </a:r>
            <a:r>
              <a:rPr lang="en-US" sz="3189" spc="3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Masala Tea and Lassi reflect low average sentiment and higher negative feedback trends</a:t>
            </a:r>
          </a:p>
          <a:p>
            <a:pPr algn="l">
              <a:lnSpc>
                <a:spcPts val="4465"/>
              </a:lnSpc>
            </a:pPr>
          </a:p>
          <a:p>
            <a:pPr algn="l">
              <a:lnSpc>
                <a:spcPts val="4465"/>
              </a:lnSpc>
            </a:pPr>
            <a:r>
              <a:rPr lang="en-US" sz="3189" spc="3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Price–Sentiment Dynamics:</a:t>
            </a:r>
            <a:r>
              <a:rPr lang="en-US" sz="3189" spc="3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Mid-priced products drive balanced sentiment, while some high-priced items underperform on perception</a:t>
            </a:r>
          </a:p>
          <a:p>
            <a:pPr algn="l">
              <a:lnSpc>
                <a:spcPts val="4465"/>
              </a:lnSpc>
            </a:pPr>
          </a:p>
          <a:p>
            <a:pPr algn="l">
              <a:lnSpc>
                <a:spcPts val="4465"/>
              </a:lnSpc>
            </a:pPr>
            <a:r>
              <a:rPr lang="en-US" sz="3189" spc="3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Taste &amp; Packaging Signals:</a:t>
            </a:r>
            <a:r>
              <a:rPr lang="en-US" sz="3189" spc="3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Feedback cloud highlights recurring concerns around taste quality and packaging issues</a:t>
            </a:r>
          </a:p>
          <a:p>
            <a:pPr algn="l">
              <a:lnSpc>
                <a:spcPts val="4465"/>
              </a:lnSpc>
            </a:pPr>
          </a:p>
          <a:p>
            <a:pPr algn="l">
              <a:lnSpc>
                <a:spcPts val="4235"/>
              </a:lnSpc>
            </a:pPr>
            <a:r>
              <a:rPr lang="en-US" sz="3025" spc="3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Overall Review Mix:</a:t>
            </a:r>
            <a:r>
              <a:rPr lang="en-US" sz="3025" spc="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Significant proportion of neutral and negative sentiment indicates scope to enhance customer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7727" y="339690"/>
            <a:ext cx="10215077" cy="689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1"/>
              </a:lnSpc>
            </a:pPr>
            <a:r>
              <a:rPr lang="en-US" sz="5001">
                <a:solidFill>
                  <a:srgbClr val="003352"/>
                </a:solidFill>
                <a:latin typeface="Poppins"/>
                <a:ea typeface="Poppins"/>
                <a:cs typeface="Poppins"/>
                <a:sym typeface="Poppins"/>
              </a:rPr>
              <a:t>FUTURE ENHANCEMENTS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992460" y="1364889"/>
            <a:ext cx="14266840" cy="8496011"/>
            <a:chOff x="0" y="0"/>
            <a:chExt cx="3757522" cy="22376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7521" cy="2237633"/>
            </a:xfrm>
            <a:custGeom>
              <a:avLst/>
              <a:gdLst/>
              <a:ahLst/>
              <a:cxnLst/>
              <a:rect r="r" b="b" t="t" l="l"/>
              <a:pathLst>
                <a:path h="2237633" w="3757521">
                  <a:moveTo>
                    <a:pt x="27472" y="0"/>
                  </a:moveTo>
                  <a:lnTo>
                    <a:pt x="3730050" y="0"/>
                  </a:lnTo>
                  <a:cubicBezTo>
                    <a:pt x="3737336" y="0"/>
                    <a:pt x="3744323" y="2894"/>
                    <a:pt x="3749475" y="8046"/>
                  </a:cubicBezTo>
                  <a:cubicBezTo>
                    <a:pt x="3754627" y="13198"/>
                    <a:pt x="3757521" y="20186"/>
                    <a:pt x="3757521" y="27472"/>
                  </a:cubicBezTo>
                  <a:lnTo>
                    <a:pt x="3757521" y="2210161"/>
                  </a:lnTo>
                  <a:cubicBezTo>
                    <a:pt x="3757521" y="2217447"/>
                    <a:pt x="3754627" y="2224434"/>
                    <a:pt x="3749475" y="2229586"/>
                  </a:cubicBezTo>
                  <a:cubicBezTo>
                    <a:pt x="3744323" y="2234738"/>
                    <a:pt x="3737336" y="2237633"/>
                    <a:pt x="3730050" y="2237633"/>
                  </a:cubicBezTo>
                  <a:lnTo>
                    <a:pt x="27472" y="2237633"/>
                  </a:lnTo>
                  <a:cubicBezTo>
                    <a:pt x="20186" y="2237633"/>
                    <a:pt x="13198" y="2234738"/>
                    <a:pt x="8046" y="2229586"/>
                  </a:cubicBezTo>
                  <a:cubicBezTo>
                    <a:pt x="2894" y="2224434"/>
                    <a:pt x="0" y="2217447"/>
                    <a:pt x="0" y="2210161"/>
                  </a:cubicBezTo>
                  <a:lnTo>
                    <a:pt x="0" y="27472"/>
                  </a:lnTo>
                  <a:cubicBezTo>
                    <a:pt x="0" y="20186"/>
                    <a:pt x="2894" y="13198"/>
                    <a:pt x="8046" y="8046"/>
                  </a:cubicBezTo>
                  <a:cubicBezTo>
                    <a:pt x="13198" y="2894"/>
                    <a:pt x="20186" y="0"/>
                    <a:pt x="27472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7522" cy="2275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322671" y="2511887"/>
            <a:ext cx="13606418" cy="6154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b="true" sz="2571" spc="28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 UNDERPERFORMING CATEGORIES:</a:t>
            </a:r>
            <a:r>
              <a:rPr lang="en-US" sz="2571" spc="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571" spc="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Improve taste profile and packaging for                                                                                                Masala Tea and Lassi</a:t>
            </a:r>
          </a:p>
          <a:p>
            <a:pPr algn="l">
              <a:lnSpc>
                <a:spcPts val="3336"/>
              </a:lnSpc>
            </a:pPr>
          </a:p>
          <a:p>
            <a:pPr algn="l">
              <a:lnSpc>
                <a:spcPts val="3616"/>
              </a:lnSpc>
            </a:pPr>
            <a:r>
              <a:rPr lang="en-US" b="true" sz="2583" spc="28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SUSTAIN HIGH PERFORMERS:</a:t>
            </a:r>
            <a:r>
              <a:rPr lang="en-US" sz="2583" spc="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Maintain quality and customer experience for Paneer Roll and French Fries.</a:t>
            </a:r>
          </a:p>
          <a:p>
            <a:pPr algn="l">
              <a:lnSpc>
                <a:spcPts val="3193"/>
              </a:lnSpc>
            </a:pPr>
          </a:p>
          <a:p>
            <a:pPr algn="l">
              <a:lnSpc>
                <a:spcPts val="3613"/>
              </a:lnSpc>
            </a:pPr>
            <a:r>
              <a:rPr lang="en-US" b="true" sz="2580" spc="28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RE-ALIGN  PRICING STRATEGY:</a:t>
            </a:r>
            <a:r>
              <a:rPr lang="en-US" sz="2580" spc="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Review premium products where price perception is misaligned with sentiment</a:t>
            </a:r>
          </a:p>
          <a:p>
            <a:pPr algn="l">
              <a:lnSpc>
                <a:spcPts val="3193"/>
              </a:lnSpc>
            </a:pPr>
          </a:p>
          <a:p>
            <a:pPr algn="l">
              <a:lnSpc>
                <a:spcPts val="3613"/>
              </a:lnSpc>
            </a:pPr>
            <a:r>
              <a:rPr lang="en-US" b="true" sz="2580" spc="28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 EXPERIENCE FOCUS:</a:t>
            </a:r>
            <a:r>
              <a:rPr lang="en-US" sz="2580" spc="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Address recurring feedback themes (e.g., taste, freshness, packaging) through targeted initiatives.</a:t>
            </a:r>
          </a:p>
          <a:p>
            <a:pPr algn="l">
              <a:lnSpc>
                <a:spcPts val="3193"/>
              </a:lnSpc>
            </a:pPr>
          </a:p>
          <a:p>
            <a:pPr algn="l">
              <a:lnSpc>
                <a:spcPts val="3613"/>
              </a:lnSpc>
            </a:pPr>
            <a:r>
              <a:rPr lang="en-US" b="true" sz="2580" spc="28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CONTINUOUS MONITORING</a:t>
            </a:r>
            <a:r>
              <a:rPr lang="en-US" b="true" sz="2580" spc="28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sz="2580" spc="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Utilize dashboards for real-time tracking of sentiment, ratings, and sales correlation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825261" y="6875720"/>
            <a:ext cx="4577317" cy="6822560"/>
          </a:xfrm>
          <a:custGeom>
            <a:avLst/>
            <a:gdLst/>
            <a:ahLst/>
            <a:cxnLst/>
            <a:rect r="r" b="b" t="t" l="l"/>
            <a:pathLst>
              <a:path h="6822560" w="4577317">
                <a:moveTo>
                  <a:pt x="0" y="0"/>
                </a:moveTo>
                <a:lnTo>
                  <a:pt x="4577318" y="0"/>
                </a:lnTo>
                <a:lnTo>
                  <a:pt x="4577318" y="6822560"/>
                </a:lnTo>
                <a:lnTo>
                  <a:pt x="0" y="682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689918">
            <a:off x="-3897716" y="-1955980"/>
            <a:ext cx="9021285" cy="5969359"/>
          </a:xfrm>
          <a:custGeom>
            <a:avLst/>
            <a:gdLst/>
            <a:ahLst/>
            <a:cxnLst/>
            <a:rect r="r" b="b" t="t" l="l"/>
            <a:pathLst>
              <a:path h="5969359" w="9021285">
                <a:moveTo>
                  <a:pt x="0" y="0"/>
                </a:moveTo>
                <a:lnTo>
                  <a:pt x="9021285" y="0"/>
                </a:lnTo>
                <a:lnTo>
                  <a:pt x="9021285" y="5969360"/>
                </a:lnTo>
                <a:lnTo>
                  <a:pt x="0" y="596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2012" y="3741344"/>
            <a:ext cx="15224698" cy="3728548"/>
            <a:chOff x="0" y="0"/>
            <a:chExt cx="4009797" cy="982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09797" cy="982004"/>
            </a:xfrm>
            <a:custGeom>
              <a:avLst/>
              <a:gdLst/>
              <a:ahLst/>
              <a:cxnLst/>
              <a:rect r="r" b="b" t="t" l="l"/>
              <a:pathLst>
                <a:path h="982004" w="4009797">
                  <a:moveTo>
                    <a:pt x="25743" y="0"/>
                  </a:moveTo>
                  <a:lnTo>
                    <a:pt x="3984054" y="0"/>
                  </a:lnTo>
                  <a:cubicBezTo>
                    <a:pt x="3998271" y="0"/>
                    <a:pt x="4009797" y="11526"/>
                    <a:pt x="4009797" y="25743"/>
                  </a:cubicBezTo>
                  <a:lnTo>
                    <a:pt x="4009797" y="956261"/>
                  </a:lnTo>
                  <a:cubicBezTo>
                    <a:pt x="4009797" y="963089"/>
                    <a:pt x="4007085" y="969636"/>
                    <a:pt x="4002257" y="974464"/>
                  </a:cubicBezTo>
                  <a:cubicBezTo>
                    <a:pt x="3997429" y="979292"/>
                    <a:pt x="3990881" y="982004"/>
                    <a:pt x="3984054" y="982004"/>
                  </a:cubicBezTo>
                  <a:lnTo>
                    <a:pt x="25743" y="982004"/>
                  </a:lnTo>
                  <a:cubicBezTo>
                    <a:pt x="18916" y="982004"/>
                    <a:pt x="12368" y="979292"/>
                    <a:pt x="7540" y="974464"/>
                  </a:cubicBezTo>
                  <a:cubicBezTo>
                    <a:pt x="2712" y="969636"/>
                    <a:pt x="0" y="963089"/>
                    <a:pt x="0" y="956261"/>
                  </a:cubicBezTo>
                  <a:lnTo>
                    <a:pt x="0" y="25743"/>
                  </a:lnTo>
                  <a:cubicBezTo>
                    <a:pt x="0" y="11526"/>
                    <a:pt x="11526" y="0"/>
                    <a:pt x="25743" y="0"/>
                  </a:cubicBezTo>
                  <a:close/>
                </a:path>
              </a:pathLst>
            </a:custGeom>
            <a:solidFill>
              <a:srgbClr val="044A6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4009797" cy="1115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799"/>
                </a:lnSpc>
              </a:pPr>
              <a:r>
                <a:rPr lang="en-US" b="true" sz="6999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THANK YOU</a:t>
              </a:r>
            </a:p>
            <a:p>
              <a:pPr algn="ctr">
                <a:lnSpc>
                  <a:spcPts val="9799"/>
                </a:lnSpc>
              </a:pP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TEAM 03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689918">
            <a:off x="-3481942" y="-1490472"/>
            <a:ext cx="9021285" cy="5969359"/>
          </a:xfrm>
          <a:custGeom>
            <a:avLst/>
            <a:gdLst/>
            <a:ahLst/>
            <a:cxnLst/>
            <a:rect r="r" b="b" t="t" l="l"/>
            <a:pathLst>
              <a:path h="5969359" w="9021285">
                <a:moveTo>
                  <a:pt x="0" y="0"/>
                </a:moveTo>
                <a:lnTo>
                  <a:pt x="9021284" y="0"/>
                </a:lnTo>
                <a:lnTo>
                  <a:pt x="9021284" y="5969359"/>
                </a:lnTo>
                <a:lnTo>
                  <a:pt x="0" y="5969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764947" y="6875720"/>
            <a:ext cx="4577317" cy="6822560"/>
          </a:xfrm>
          <a:custGeom>
            <a:avLst/>
            <a:gdLst/>
            <a:ahLst/>
            <a:cxnLst/>
            <a:rect r="r" b="b" t="t" l="l"/>
            <a:pathLst>
              <a:path h="6822560" w="4577317">
                <a:moveTo>
                  <a:pt x="0" y="0"/>
                </a:moveTo>
                <a:lnTo>
                  <a:pt x="4577317" y="0"/>
                </a:lnTo>
                <a:lnTo>
                  <a:pt x="4577317" y="6822560"/>
                </a:lnTo>
                <a:lnTo>
                  <a:pt x="0" y="6822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DAGz-Q-6Gos</dc:identifier>
  <dcterms:modified xsi:type="dcterms:W3CDTF">2011-08-01T06:04:30Z</dcterms:modified>
  <cp:revision>1</cp:revision>
  <dc:title>Blue White Elegant Professional Group Project Presentation</dc:title>
</cp:coreProperties>
</file>