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60" r:id="rId5"/>
    <p:sldId id="258" r:id="rId6"/>
    <p:sldId id="265" r:id="rId7"/>
    <p:sldId id="259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7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878B-9E77-4702-BE6A-5A7D784FA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5C4DC-8FFB-47BD-963A-1968B4CF3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45DB0-FC2B-4F5E-ADEE-9773E1DF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52D9-F8D4-4AD2-8A2F-0D94468CDD7C}" type="datetimeFigureOut">
              <a:rPr lang="en-US" smtClean="0"/>
              <a:t>10/08/2021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71A77-0C8B-4B68-AF02-5EC6374A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67F4C-5B96-4C46-91AE-F4DD97E5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993D-953B-4489-915E-BB36AEC56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2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7376-B8B9-45D5-936E-CBCAAC5F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B7632-ACD4-45A5-87ED-76B711DF4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60E2A-6561-4F72-B6A1-AAB2F73B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52D9-F8D4-4AD2-8A2F-0D94468CDD7C}" type="datetimeFigureOut">
              <a:rPr lang="en-US" smtClean="0"/>
              <a:t>10/08/2021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D17F7-9837-4C7C-B968-AEA1753B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3B52D-A1D3-4AFE-9C6C-6C474215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993D-953B-4489-915E-BB36AEC56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5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B4F8D-EA5F-48AB-88E0-1511EBBB0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64143-7085-418A-80A9-B81520AB9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82622-C1E3-469C-8023-18C48A58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52D9-F8D4-4AD2-8A2F-0D94468CDD7C}" type="datetimeFigureOut">
              <a:rPr lang="en-US" smtClean="0"/>
              <a:t>10/08/2021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34E8F-5004-4A06-BA80-E45200B6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1679D-2032-4F3C-B92E-05FC696E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993D-953B-4489-915E-BB36AEC56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50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3462F3-590D-B34D-8E72-BEC2371C84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167"/>
          <a:stretch/>
        </p:blipFill>
        <p:spPr>
          <a:xfrm>
            <a:off x="1286934" y="318060"/>
            <a:ext cx="10905066" cy="62068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4B9B1B-4B18-8E4F-AA1C-ECC600248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890" y="1887365"/>
            <a:ext cx="5871177" cy="2726149"/>
          </a:xfrm>
          <a:ln>
            <a:noFill/>
          </a:ln>
        </p:spPr>
        <p:txBody>
          <a:bodyPr anchor="t"/>
          <a:lstStyle>
            <a:lvl1pPr algn="l">
              <a:lnSpc>
                <a:spcPct val="100000"/>
              </a:lnSpc>
              <a:defRPr sz="6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76182-0002-8D4A-803C-AF8B43C46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890" y="4613515"/>
            <a:ext cx="5871177" cy="1357101"/>
          </a:xfrm>
        </p:spPr>
        <p:txBody>
          <a:bodyPr/>
          <a:lstStyle>
            <a:lvl1pPr marL="0" indent="0" algn="l">
              <a:buNone/>
              <a:defRPr sz="24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70F5F5-91F0-C94C-92F1-94E6A4D20E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890" y="572060"/>
            <a:ext cx="1132488" cy="7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06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5FF86DD-B2E0-0A4A-8784-9382D4AB32FE}"/>
              </a:ext>
            </a:extLst>
          </p:cNvPr>
          <p:cNvSpPr/>
          <p:nvPr userDrawn="1"/>
        </p:nvSpPr>
        <p:spPr>
          <a:xfrm>
            <a:off x="0" y="6188534"/>
            <a:ext cx="12192000" cy="7060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F75B6-110F-3540-8652-767D0FAAE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1367132"/>
            <a:ext cx="11106912" cy="4351338"/>
          </a:xfrm>
        </p:spPr>
        <p:txBody>
          <a:bodyPr/>
          <a:lstStyle>
            <a:lvl1pPr>
              <a:defRPr sz="25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F74B63A-FDC6-DD46-A9B9-FFD12FF2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468731"/>
            <a:ext cx="11106912" cy="743381"/>
          </a:xfrm>
          <a:ln>
            <a:noFill/>
          </a:ln>
        </p:spPr>
        <p:txBody>
          <a:bodyPr anchor="t">
            <a:normAutofit/>
          </a:bodyPr>
          <a:lstStyle>
            <a:lvl1pPr>
              <a:defRPr sz="4000" b="1" i="0">
                <a:solidFill>
                  <a:srgbClr val="2D266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344ABE8-A527-ED40-9D71-DC2F756B40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024" y="6343554"/>
            <a:ext cx="561171" cy="396000"/>
          </a:xfrm>
          <a:prstGeom prst="rect">
            <a:avLst/>
          </a:prstGeom>
        </p:spPr>
      </p:pic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9C28819D-01EF-1945-9E83-C473789459BE}"/>
              </a:ext>
            </a:extLst>
          </p:cNvPr>
          <p:cNvSpPr txBox="1">
            <a:spLocks/>
          </p:cNvSpPr>
          <p:nvPr userDrawn="1"/>
        </p:nvSpPr>
        <p:spPr>
          <a:xfrm>
            <a:off x="10328703" y="6441342"/>
            <a:ext cx="1351233" cy="20042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rgbClr val="2D266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50" b="0" i="1" dirty="0">
                <a:latin typeface="Arial" panose="020B0604020202020204" pitchFamily="34" charset="0"/>
                <a:cs typeface="Arial" panose="020B0604020202020204" pitchFamily="34" charset="0"/>
              </a:rPr>
              <a:t>UTAC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709546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6378" y="903288"/>
            <a:ext cx="5384710" cy="53975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5FF86DD-B2E0-0A4A-8784-9382D4AB32FE}"/>
              </a:ext>
            </a:extLst>
          </p:cNvPr>
          <p:cNvSpPr/>
          <p:nvPr userDrawn="1"/>
        </p:nvSpPr>
        <p:spPr>
          <a:xfrm>
            <a:off x="0" y="6188534"/>
            <a:ext cx="12192000" cy="7060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F75B6-110F-3540-8652-767D0FAAE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1367132"/>
            <a:ext cx="11106912" cy="4351338"/>
          </a:xfrm>
        </p:spPr>
        <p:txBody>
          <a:bodyPr/>
          <a:lstStyle>
            <a:lvl1pPr>
              <a:defRPr sz="25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F74B63A-FDC6-DD46-A9B9-FFD12FF2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468731"/>
            <a:ext cx="11106912" cy="743381"/>
          </a:xfrm>
          <a:ln>
            <a:noFill/>
          </a:ln>
        </p:spPr>
        <p:txBody>
          <a:bodyPr anchor="t">
            <a:normAutofit/>
          </a:bodyPr>
          <a:lstStyle>
            <a:lvl1pPr>
              <a:defRPr sz="4000" b="1" i="0">
                <a:solidFill>
                  <a:srgbClr val="2D266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344ABE8-A527-ED40-9D71-DC2F756B402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024" y="6343554"/>
            <a:ext cx="561171" cy="396000"/>
          </a:xfrm>
          <a:prstGeom prst="rect">
            <a:avLst/>
          </a:prstGeom>
        </p:spPr>
      </p:pic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9C28819D-01EF-1945-9E83-C473789459BE}"/>
              </a:ext>
            </a:extLst>
          </p:cNvPr>
          <p:cNvSpPr txBox="1">
            <a:spLocks/>
          </p:cNvSpPr>
          <p:nvPr userDrawn="1"/>
        </p:nvSpPr>
        <p:spPr>
          <a:xfrm>
            <a:off x="10328703" y="6441342"/>
            <a:ext cx="1351233" cy="20042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rgbClr val="2D266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50" b="0" i="1" dirty="0">
                <a:latin typeface="Arial" panose="020B0604020202020204" pitchFamily="34" charset="0"/>
                <a:cs typeface="Arial" panose="020B0604020202020204" pitchFamily="34" charset="0"/>
              </a:rPr>
              <a:t>UTAC Confidential.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82664-46C9-784E-AB89-3C8121B7AC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2442" y="1062332"/>
            <a:ext cx="4057085" cy="405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9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F5F7-A286-4638-BDB7-41A7B6AF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9F46E-726E-4D77-BA06-D533A9917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89B8B-83DD-4EA5-A890-40C76E5C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52D9-F8D4-4AD2-8A2F-0D94468CDD7C}" type="datetimeFigureOut">
              <a:rPr lang="en-US" smtClean="0"/>
              <a:t>10/08/2021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68A18-29E4-4B5D-8D41-7117FD93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10721-C61E-4FC9-9B02-2DE058E4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993D-953B-4489-915E-BB36AEC56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3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623F-7F06-45A5-848E-23AB9DA8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59560-0BF2-465F-83A0-4A9EC32B0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C06E0-640B-4FE5-9206-21B855A5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52D9-F8D4-4AD2-8A2F-0D94468CDD7C}" type="datetimeFigureOut">
              <a:rPr lang="en-US" smtClean="0"/>
              <a:t>10/08/2021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97E21-8E7A-4864-AF74-09122E9B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D57E8-F266-49BD-8C5D-9B6CBAA9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993D-953B-4489-915E-BB36AEC56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B3D5-1161-443A-B3A5-04034339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F87B6-7D99-4747-9454-25E0D5D42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32CE7-AD0D-4A53-9E35-A67FC9401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B1978-3AEB-4E0A-BF7A-1435225A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52D9-F8D4-4AD2-8A2F-0D94468CDD7C}" type="datetimeFigureOut">
              <a:rPr lang="en-US" smtClean="0"/>
              <a:t>10/08/2021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6A4B1-7401-43AB-8C19-08B210A0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C5619-4F36-425D-8FAB-7E5C293E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993D-953B-4489-915E-BB36AEC56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1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98B3-2122-4AC8-A60B-8289F03D0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64C5E-5E87-41E8-9703-1A1D46389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D8979-7267-47E9-ABBF-CE7E39134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07701A-7DD1-49E5-B280-87D2CBE9F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CA4D8-A304-4059-A276-951B210D3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2A07D-4520-47C7-8AC8-5B456497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52D9-F8D4-4AD2-8A2F-0D94468CDD7C}" type="datetimeFigureOut">
              <a:rPr lang="en-US" smtClean="0"/>
              <a:t>10/08/2021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F1DD1-4177-4862-A627-19A01584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A1D22-4606-44B8-AE81-9791E24E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993D-953B-4489-915E-BB36AEC56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6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64D47-2F8A-4E7C-A029-29A071B1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25DBE-8287-4260-BA27-ECE3E4E3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52D9-F8D4-4AD2-8A2F-0D94468CDD7C}" type="datetimeFigureOut">
              <a:rPr lang="en-US" smtClean="0"/>
              <a:t>10/08/2021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1245E-62D3-4287-AD27-545A989A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D3D70-EE4D-4EE0-964C-9DB0B58F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993D-953B-4489-915E-BB36AEC56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2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9D1B9-FB6F-4E55-9F2C-776ABE0F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52D9-F8D4-4AD2-8A2F-0D94468CDD7C}" type="datetimeFigureOut">
              <a:rPr lang="en-US" smtClean="0"/>
              <a:t>10/08/2021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81F6F-E983-4167-9B7F-5C8E2809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591F3-D2B1-477C-86A4-23262EBA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993D-953B-4489-915E-BB36AEC56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4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66C5-5D1E-4D12-AFE2-3ABAF845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846B-F1F9-44FB-A304-2B6029537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4A764-BF19-477B-8319-645E04CBC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2E298-E5F1-48C7-A77C-11B4FFC1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52D9-F8D4-4AD2-8A2F-0D94468CDD7C}" type="datetimeFigureOut">
              <a:rPr lang="en-US" smtClean="0"/>
              <a:t>10/08/2021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125AB-F98A-4AD8-9093-5F53CD1A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312E9-9A63-40C7-89D8-E53429B4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993D-953B-4489-915E-BB36AEC56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3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6C50-3B5C-418D-A1CD-DFB43D6B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F2C1E5-BC22-479D-A95D-C160DBB7C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83B4E-358C-41DA-9F14-767E1CE17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B499A-6F9B-4F2C-B199-BC620AE9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52D9-F8D4-4AD2-8A2F-0D94468CDD7C}" type="datetimeFigureOut">
              <a:rPr lang="en-US" smtClean="0"/>
              <a:t>10/08/2021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C531D-901A-40A7-9AD9-0B7CC3B4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62F84-7378-4B82-A9A3-960B0447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993D-953B-4489-915E-BB36AEC56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1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0F993-63D1-4E4C-8BAB-F1A23882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2FA2E-CC0D-4ABC-ADBB-B8961520E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3217E-B415-431F-81D2-46831F28A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52D9-F8D4-4AD2-8A2F-0D94468CDD7C}" type="datetimeFigureOut">
              <a:rPr lang="en-US" smtClean="0"/>
              <a:t>10/08/2021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22158-3E8A-4267-B00B-95FC3438C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F1BEF-FF88-433F-914C-4AC423789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5993D-953B-4489-915E-BB36AEC56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2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46389-B86C-7043-875A-C52C4F2F8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4E09F-7627-064F-ABFB-D7949826B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7FC56-58A8-3844-AE9C-E5CB84498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22799"/>
            <a:ext cx="2743200" cy="203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b="0" i="0">
                <a:solidFill>
                  <a:srgbClr val="2D266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56EDF81-5FBF-C347-9546-BEA7E4D98280}" type="datetime1">
              <a:rPr lang="en-SG" smtClean="0"/>
              <a:pPr/>
              <a:t>8/10/2021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C625B-08D6-6C4C-8FC2-7CCA96296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22799"/>
            <a:ext cx="2743200" cy="20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 b="0" i="0">
                <a:solidFill>
                  <a:srgbClr val="2D266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CAF963-A6A7-CB48-A16D-6B22BE3ABE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F060209-1EFE-A641-8F61-1242AE662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22799"/>
            <a:ext cx="4114800" cy="203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50" b="0" i="0" kern="1200" dirty="0">
                <a:solidFill>
                  <a:srgbClr val="2D26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5498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2D266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F4F6-9502-F349-9930-205636C58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235260"/>
            <a:ext cx="6520070" cy="2387479"/>
          </a:xfrm>
        </p:spPr>
        <p:txBody>
          <a:bodyPr>
            <a:noAutofit/>
          </a:bodyPr>
          <a:lstStyle/>
          <a:p>
            <a:pPr algn="r"/>
            <a:r>
              <a:rPr lang="en-US" sz="3600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of </a:t>
            </a:r>
            <a:br>
              <a:rPr lang="en-US" sz="3600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AI Model of Wire Bond Parameter for Bond Shear Test Prediction</a:t>
            </a:r>
            <a:br>
              <a:rPr lang="en-US" sz="3200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200" dirty="0">
              <a:solidFill>
                <a:srgbClr val="66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3D717-9BF0-4CF6-8A3E-B532F77544FF}"/>
              </a:ext>
            </a:extLst>
          </p:cNvPr>
          <p:cNvSpPr txBox="1"/>
          <p:nvPr/>
        </p:nvSpPr>
        <p:spPr>
          <a:xfrm>
            <a:off x="801762" y="5436931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October 2021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D8E314-43B7-4551-A79B-02DA956E8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78" y="5963414"/>
            <a:ext cx="2565359" cy="6659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48D872-AE45-434F-8669-016744AD9D13}"/>
              </a:ext>
            </a:extLst>
          </p:cNvPr>
          <p:cNvSpPr txBox="1"/>
          <p:nvPr/>
        </p:nvSpPr>
        <p:spPr>
          <a:xfrm>
            <a:off x="2743437" y="5818753"/>
            <a:ext cx="22204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</a:t>
            </a:r>
            <a:r>
              <a:rPr lang="en-US" sz="54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CIM</a:t>
            </a:r>
            <a:endParaRPr lang="en-U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12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60B383-8DC5-4071-98CF-56F361B55F46}"/>
              </a:ext>
            </a:extLst>
          </p:cNvPr>
          <p:cNvSpPr/>
          <p:nvPr/>
        </p:nvSpPr>
        <p:spPr>
          <a:xfrm>
            <a:off x="450574" y="742121"/>
            <a:ext cx="11171583" cy="5857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E4CE648-40B7-4807-89A2-FE2E561118C6}"/>
              </a:ext>
            </a:extLst>
          </p:cNvPr>
          <p:cNvSpPr/>
          <p:nvPr/>
        </p:nvSpPr>
        <p:spPr>
          <a:xfrm>
            <a:off x="5241951" y="727607"/>
            <a:ext cx="1899472" cy="58864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2AADFA-BE18-44BF-B18F-E2E30E02E4B7}"/>
              </a:ext>
            </a:extLst>
          </p:cNvPr>
          <p:cNvSpPr/>
          <p:nvPr/>
        </p:nvSpPr>
        <p:spPr>
          <a:xfrm>
            <a:off x="465088" y="727608"/>
            <a:ext cx="4779463" cy="58864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ylinder 107">
            <a:extLst>
              <a:ext uri="{FF2B5EF4-FFF2-40B4-BE49-F238E27FC236}">
                <a16:creationId xmlns:a16="http://schemas.microsoft.com/office/drawing/2014/main" id="{A988773C-872A-41FA-AA29-3580BB94556C}"/>
              </a:ext>
            </a:extLst>
          </p:cNvPr>
          <p:cNvSpPr/>
          <p:nvPr/>
        </p:nvSpPr>
        <p:spPr>
          <a:xfrm>
            <a:off x="642716" y="1121751"/>
            <a:ext cx="865999" cy="852714"/>
          </a:xfrm>
          <a:prstGeom prst="ca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771F0E-90C5-4B51-A25A-F1F8C8CFB9A6}"/>
              </a:ext>
            </a:extLst>
          </p:cNvPr>
          <p:cNvSpPr txBox="1"/>
          <p:nvPr/>
        </p:nvSpPr>
        <p:spPr>
          <a:xfrm>
            <a:off x="3950209" y="135899"/>
            <a:ext cx="8006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Genesis AI Model In house Development Process </a:t>
            </a:r>
            <a:endParaRPr lang="en-US" sz="2400" dirty="0">
              <a:solidFill>
                <a:srgbClr val="660066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EE306DC-FDE0-4EDA-8046-5D64FD754B67}"/>
              </a:ext>
            </a:extLst>
          </p:cNvPr>
          <p:cNvGrpSpPr/>
          <p:nvPr/>
        </p:nvGrpSpPr>
        <p:grpSpPr>
          <a:xfrm>
            <a:off x="9526363" y="3183699"/>
            <a:ext cx="1479399" cy="1400877"/>
            <a:chOff x="8459641" y="4649599"/>
            <a:chExt cx="1479399" cy="1400877"/>
          </a:xfrm>
        </p:grpSpPr>
        <p:pic>
          <p:nvPicPr>
            <p:cNvPr id="28" name="Picture 48">
              <a:extLst>
                <a:ext uri="{FF2B5EF4-FFF2-40B4-BE49-F238E27FC236}">
                  <a16:creationId xmlns:a16="http://schemas.microsoft.com/office/drawing/2014/main" id="{75850010-6685-49E7-A00E-8D677F5AE0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9641" y="4890284"/>
              <a:ext cx="1401329" cy="9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5">
              <a:extLst>
                <a:ext uri="{FF2B5EF4-FFF2-40B4-BE49-F238E27FC236}">
                  <a16:creationId xmlns:a16="http://schemas.microsoft.com/office/drawing/2014/main" id="{1B75AF2C-49CA-4044-B9F2-14FCB077A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4072" y="4649599"/>
              <a:ext cx="1464968" cy="1400877"/>
            </a:xfrm>
            <a:prstGeom prst="ellipse">
              <a:avLst/>
            </a:prstGeom>
            <a:noFill/>
            <a:ln w="57150" algn="ctr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5A5A5A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9pPr>
            </a:lstStyle>
            <a:p>
              <a:pPr defTabSz="83128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altLang="en-US" sz="909">
                <a:solidFill>
                  <a:srgbClr val="000000"/>
                </a:solidFill>
                <a:ea typeface="SimSun" panose="02010600030101010101" pitchFamily="2" charset="-122"/>
                <a:cs typeface="Arial"/>
              </a:endParaRPr>
            </a:p>
          </p:txBody>
        </p:sp>
      </p:grpSp>
      <p:sp>
        <p:nvSpPr>
          <p:cNvPr id="2" name="Cylinder 1">
            <a:extLst>
              <a:ext uri="{FF2B5EF4-FFF2-40B4-BE49-F238E27FC236}">
                <a16:creationId xmlns:a16="http://schemas.microsoft.com/office/drawing/2014/main" id="{14988B6E-1A57-4888-8E9C-FC8AD94A65E7}"/>
              </a:ext>
            </a:extLst>
          </p:cNvPr>
          <p:cNvSpPr/>
          <p:nvPr/>
        </p:nvSpPr>
        <p:spPr>
          <a:xfrm>
            <a:off x="4101540" y="3493089"/>
            <a:ext cx="865999" cy="852714"/>
          </a:xfrm>
          <a:prstGeom prst="ca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CIM</a:t>
            </a:r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502FD880-5782-40A7-AB45-C7518F038C62}"/>
              </a:ext>
            </a:extLst>
          </p:cNvPr>
          <p:cNvSpPr/>
          <p:nvPr/>
        </p:nvSpPr>
        <p:spPr>
          <a:xfrm>
            <a:off x="5561417" y="3493089"/>
            <a:ext cx="1358064" cy="852714"/>
          </a:xfrm>
          <a:prstGeom prst="flowChartMultidocumen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276F2B7A-145B-4B67-BBA0-949239FE98D1}"/>
              </a:ext>
            </a:extLst>
          </p:cNvPr>
          <p:cNvSpPr/>
          <p:nvPr/>
        </p:nvSpPr>
        <p:spPr>
          <a:xfrm>
            <a:off x="996101" y="1751770"/>
            <a:ext cx="865999" cy="852714"/>
          </a:xfrm>
          <a:prstGeom prst="ca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SPC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BB61342-C92C-4A5B-8C10-DF6B0DACC163}"/>
              </a:ext>
            </a:extLst>
          </p:cNvPr>
          <p:cNvGrpSpPr/>
          <p:nvPr/>
        </p:nvGrpSpPr>
        <p:grpSpPr>
          <a:xfrm>
            <a:off x="1026294" y="3276056"/>
            <a:ext cx="2618533" cy="1689623"/>
            <a:chOff x="615477" y="3037520"/>
            <a:chExt cx="2618533" cy="168962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B1225B6-D470-4C27-826B-4158383D0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477" y="3045333"/>
              <a:ext cx="821110" cy="140699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861869FF-CF9E-457E-A126-E03D07DFA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2683" y="3037520"/>
              <a:ext cx="821110" cy="1406999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5A96CFA-8A40-47E1-95FA-68A2C79FE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2900" y="3044517"/>
              <a:ext cx="821110" cy="1406999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D2E159A-1EF4-413C-B7A7-A6A0D71A2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8284" y="4720146"/>
              <a:ext cx="901867" cy="1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9D9E3B8-3FC5-4E07-9808-768E806DE7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0152" y="4720146"/>
              <a:ext cx="900658" cy="6997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AFDEE93-1B0E-45B2-9E1E-0BA55EFDD22E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1018284" y="4452332"/>
              <a:ext cx="7748" cy="267814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3BAE8AC-43E3-44DB-A2D5-A5C7BA2791CC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 flipV="1">
              <a:off x="1920151" y="4444519"/>
              <a:ext cx="3087" cy="275627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BB82EEE-6BE3-4F94-9613-2ADF1C4FCACA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V="1">
              <a:off x="2820810" y="4451516"/>
              <a:ext cx="2645" cy="268630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84FE3E-431D-4D2D-9E26-DB774ED43804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1745785" y="2604486"/>
            <a:ext cx="588270" cy="67157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2E651C-C993-4E92-8686-B02DFB592FFA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1923502" y="2520033"/>
            <a:ext cx="1310770" cy="76302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BD37EA-5BD4-49D8-9191-5734C07ABFA2}"/>
              </a:ext>
            </a:extLst>
          </p:cNvPr>
          <p:cNvCxnSpPr>
            <a:cxnSpLocks/>
            <a:stCxn id="46" idx="0"/>
            <a:endCxn id="27" idx="3"/>
          </p:cNvCxnSpPr>
          <p:nvPr/>
        </p:nvCxnSpPr>
        <p:spPr>
          <a:xfrm flipH="1" flipV="1">
            <a:off x="1429101" y="2604484"/>
            <a:ext cx="7748" cy="67938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D0A34BDF-9D62-4027-A397-73A0C595AC40}"/>
              </a:ext>
            </a:extLst>
          </p:cNvPr>
          <p:cNvCxnSpPr>
            <a:stCxn id="27" idx="4"/>
            <a:endCxn id="2" idx="1"/>
          </p:cNvCxnSpPr>
          <p:nvPr/>
        </p:nvCxnSpPr>
        <p:spPr>
          <a:xfrm>
            <a:off x="1862100" y="2178127"/>
            <a:ext cx="2672440" cy="1314962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2DAF29E7-720E-42DB-8E62-FCCD95BD9983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3231627" y="4345803"/>
            <a:ext cx="1302913" cy="619876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81C614C3-B650-4D7A-BC92-98C82EF665F9}"/>
              </a:ext>
            </a:extLst>
          </p:cNvPr>
          <p:cNvSpPr/>
          <p:nvPr/>
        </p:nvSpPr>
        <p:spPr>
          <a:xfrm>
            <a:off x="5088508" y="3801113"/>
            <a:ext cx="3377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9AA6A55-C228-4800-9578-86F1E21B185F}"/>
              </a:ext>
            </a:extLst>
          </p:cNvPr>
          <p:cNvSpPr txBox="1"/>
          <p:nvPr/>
        </p:nvSpPr>
        <p:spPr>
          <a:xfrm>
            <a:off x="1766390" y="1820876"/>
            <a:ext cx="26420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Bond Shear Recording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CC40F20-0499-4262-AC01-FCEAEFFBD10D}"/>
              </a:ext>
            </a:extLst>
          </p:cNvPr>
          <p:cNvSpPr txBox="1"/>
          <p:nvPr/>
        </p:nvSpPr>
        <p:spPr>
          <a:xfrm>
            <a:off x="1608210" y="5062386"/>
            <a:ext cx="28533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Wire Bonder Parameters by SECS/GEMS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09" name="Flowchart: Multidocument 108">
            <a:extLst>
              <a:ext uri="{FF2B5EF4-FFF2-40B4-BE49-F238E27FC236}">
                <a16:creationId xmlns:a16="http://schemas.microsoft.com/office/drawing/2014/main" id="{017EC10C-8FCA-4B61-939D-B22A9EA1DBC6}"/>
              </a:ext>
            </a:extLst>
          </p:cNvPr>
          <p:cNvSpPr/>
          <p:nvPr/>
        </p:nvSpPr>
        <p:spPr>
          <a:xfrm>
            <a:off x="7513359" y="3457781"/>
            <a:ext cx="1358064" cy="852714"/>
          </a:xfrm>
          <a:prstGeom prst="flowChartMultidocumen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C147F11B-D84B-414B-AE58-935C5EF8A9E7}"/>
              </a:ext>
            </a:extLst>
          </p:cNvPr>
          <p:cNvSpPr/>
          <p:nvPr/>
        </p:nvSpPr>
        <p:spPr>
          <a:xfrm rot="5400000">
            <a:off x="6017185" y="3021014"/>
            <a:ext cx="3377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5FC2312F-1F8C-4B37-B718-D5C6E0171489}"/>
              </a:ext>
            </a:extLst>
          </p:cNvPr>
          <p:cNvSpPr/>
          <p:nvPr/>
        </p:nvSpPr>
        <p:spPr>
          <a:xfrm>
            <a:off x="5561417" y="2192207"/>
            <a:ext cx="1302913" cy="695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Cleansing</a:t>
            </a: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F588AA2C-0692-435F-9E20-60768692FE59}"/>
              </a:ext>
            </a:extLst>
          </p:cNvPr>
          <p:cNvSpPr/>
          <p:nvPr/>
        </p:nvSpPr>
        <p:spPr>
          <a:xfrm>
            <a:off x="7033716" y="3794889"/>
            <a:ext cx="3377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D946FB3-5675-4BB8-9DD3-D48B1820F685}"/>
              </a:ext>
            </a:extLst>
          </p:cNvPr>
          <p:cNvSpPr/>
          <p:nvPr/>
        </p:nvSpPr>
        <p:spPr>
          <a:xfrm>
            <a:off x="9462073" y="2192207"/>
            <a:ext cx="1529907" cy="695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 Model  Development</a:t>
            </a:r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2518ECDB-0810-48BC-A69D-17EA57E7CFDB}"/>
              </a:ext>
            </a:extLst>
          </p:cNvPr>
          <p:cNvSpPr/>
          <p:nvPr/>
        </p:nvSpPr>
        <p:spPr>
          <a:xfrm>
            <a:off x="9002924" y="3773751"/>
            <a:ext cx="3377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ED92EE49-06AB-49EB-BA05-BBDEFBDE4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6696" y="6278276"/>
            <a:ext cx="1709767" cy="443825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C7160F4-06C9-428B-8967-18E892357D2B}"/>
              </a:ext>
            </a:extLst>
          </p:cNvPr>
          <p:cNvSpPr/>
          <p:nvPr/>
        </p:nvSpPr>
        <p:spPr>
          <a:xfrm>
            <a:off x="7582400" y="2192207"/>
            <a:ext cx="1302913" cy="695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Parameter Selection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906336F1-2718-4921-8480-F022D3FB1A45}"/>
              </a:ext>
            </a:extLst>
          </p:cNvPr>
          <p:cNvSpPr/>
          <p:nvPr/>
        </p:nvSpPr>
        <p:spPr>
          <a:xfrm rot="5400000">
            <a:off x="8089825" y="3027110"/>
            <a:ext cx="3377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BCFD87ED-9539-4E12-AEDA-CFEEA1FB1A44}"/>
              </a:ext>
            </a:extLst>
          </p:cNvPr>
          <p:cNvSpPr/>
          <p:nvPr/>
        </p:nvSpPr>
        <p:spPr>
          <a:xfrm>
            <a:off x="9540794" y="5165722"/>
            <a:ext cx="1358064" cy="852714"/>
          </a:xfrm>
          <a:prstGeom prst="flowChartMultidocumen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Data</a:t>
            </a: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04633C2C-CD4F-49DE-B1A2-723225F978DF}"/>
              </a:ext>
            </a:extLst>
          </p:cNvPr>
          <p:cNvSpPr/>
          <p:nvPr/>
        </p:nvSpPr>
        <p:spPr>
          <a:xfrm rot="10800000" flipH="1">
            <a:off x="8192391" y="4504554"/>
            <a:ext cx="577052" cy="100103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14E837-225E-4A31-9C0B-9D812C5F1685}"/>
              </a:ext>
            </a:extLst>
          </p:cNvPr>
          <p:cNvSpPr txBox="1"/>
          <p:nvPr/>
        </p:nvSpPr>
        <p:spPr>
          <a:xfrm>
            <a:off x="7716004" y="5614673"/>
            <a:ext cx="1709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20% Unseen  </a:t>
            </a:r>
          </a:p>
          <a:p>
            <a:pPr algn="ctr"/>
            <a:r>
              <a:rPr lang="en-US" sz="1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1EC6F2-265A-48B3-BB8E-55D45E4566A0}"/>
              </a:ext>
            </a:extLst>
          </p:cNvPr>
          <p:cNvSpPr txBox="1"/>
          <p:nvPr/>
        </p:nvSpPr>
        <p:spPr>
          <a:xfrm>
            <a:off x="1892525" y="837407"/>
            <a:ext cx="2642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Collection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EC2B92-29C3-4ED0-9386-731643A432EA}"/>
              </a:ext>
            </a:extLst>
          </p:cNvPr>
          <p:cNvSpPr txBox="1"/>
          <p:nvPr/>
        </p:nvSpPr>
        <p:spPr>
          <a:xfrm>
            <a:off x="4847563" y="833659"/>
            <a:ext cx="2642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Preprep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F2393F-7E88-46F6-B2C7-762A9A365A9D}"/>
              </a:ext>
            </a:extLst>
          </p:cNvPr>
          <p:cNvSpPr txBox="1"/>
          <p:nvPr/>
        </p:nvSpPr>
        <p:spPr>
          <a:xfrm>
            <a:off x="8052467" y="830356"/>
            <a:ext cx="2642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Development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100455-0334-4C47-9342-84289C8D09D3}"/>
              </a:ext>
            </a:extLst>
          </p:cNvPr>
          <p:cNvSpPr txBox="1"/>
          <p:nvPr/>
        </p:nvSpPr>
        <p:spPr>
          <a:xfrm>
            <a:off x="8441024" y="4191276"/>
            <a:ext cx="1450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80%</a:t>
            </a:r>
          </a:p>
          <a:p>
            <a:pPr algn="ctr"/>
            <a:r>
              <a:rPr lang="en-US" sz="1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</a:t>
            </a:r>
            <a:endParaRPr lang="en-US" sz="1400" dirty="0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381CD331-DA12-4ACF-9CD4-FB490D7484E5}"/>
              </a:ext>
            </a:extLst>
          </p:cNvPr>
          <p:cNvSpPr/>
          <p:nvPr/>
        </p:nvSpPr>
        <p:spPr>
          <a:xfrm rot="9471512" flipH="1">
            <a:off x="9774485" y="4623517"/>
            <a:ext cx="745366" cy="656183"/>
          </a:xfrm>
          <a:prstGeom prst="lightningBol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20A2EB-55C2-46EA-B658-016A613BC291}"/>
              </a:ext>
            </a:extLst>
          </p:cNvPr>
          <p:cNvSpPr/>
          <p:nvPr/>
        </p:nvSpPr>
        <p:spPr>
          <a:xfrm>
            <a:off x="1" y="1"/>
            <a:ext cx="12191999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B2A9EF7-35AA-4262-8ADB-E4FED2F25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62" y="543825"/>
            <a:ext cx="7660847" cy="6234548"/>
          </a:xfrm>
          <a:prstGeom prst="rect">
            <a:avLst/>
          </a:prstGeom>
          <a:ln w="25400"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3F61FE-88E0-4920-A46B-F920768B9B0E}"/>
              </a:ext>
            </a:extLst>
          </p:cNvPr>
          <p:cNvSpPr txBox="1"/>
          <p:nvPr/>
        </p:nvSpPr>
        <p:spPr>
          <a:xfrm>
            <a:off x="8262929" y="2642874"/>
            <a:ext cx="4300131" cy="2258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Data Description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40,308 Records of 35 Parameters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85 Machine of Wire Bonders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period 2.38 Days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07/22/2021 0:09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Last  07/24/2021 9:10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4EE5EA6-91DF-4ABB-AC4A-691AA5040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696" y="6278276"/>
            <a:ext cx="1709767" cy="443825"/>
          </a:xfrm>
          <a:prstGeom prst="rect">
            <a:avLst/>
          </a:prstGeom>
        </p:spPr>
      </p:pic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279CC1AE-4507-4F07-BBF1-72D3E921C874}"/>
              </a:ext>
            </a:extLst>
          </p:cNvPr>
          <p:cNvSpPr/>
          <p:nvPr/>
        </p:nvSpPr>
        <p:spPr>
          <a:xfrm>
            <a:off x="9381915" y="1527876"/>
            <a:ext cx="1358064" cy="852714"/>
          </a:xfrm>
          <a:prstGeom prst="flowChartMultidocumen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360583-4231-4457-9D68-3B47ECA0350D}"/>
              </a:ext>
            </a:extLst>
          </p:cNvPr>
          <p:cNvSpPr txBox="1"/>
          <p:nvPr/>
        </p:nvSpPr>
        <p:spPr>
          <a:xfrm>
            <a:off x="6027691" y="96228"/>
            <a:ext cx="59893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Dataset  </a:t>
            </a:r>
          </a:p>
          <a:p>
            <a:pPr algn="r"/>
            <a:r>
              <a:rPr lang="en-US" sz="2400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Overall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14173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FF79C8-753E-4268-BB7A-04D4D7876F90}"/>
              </a:ext>
            </a:extLst>
          </p:cNvPr>
          <p:cNvSpPr/>
          <p:nvPr/>
        </p:nvSpPr>
        <p:spPr>
          <a:xfrm>
            <a:off x="1" y="1"/>
            <a:ext cx="12191999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D730F26-3547-41A1-92B4-A2602890C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92" y="603592"/>
            <a:ext cx="7003775" cy="6117856"/>
          </a:xfrm>
          <a:prstGeom prst="rect">
            <a:avLst/>
          </a:prstGeom>
          <a:ln>
            <a:noFill/>
          </a:ln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1E512F-66BD-4D4D-805F-29037D0BCF53}"/>
              </a:ext>
            </a:extLst>
          </p:cNvPr>
          <p:cNvSpPr txBox="1"/>
          <p:nvPr/>
        </p:nvSpPr>
        <p:spPr>
          <a:xfrm>
            <a:off x="3639312" y="135899"/>
            <a:ext cx="83075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Dataset </a:t>
            </a:r>
          </a:p>
          <a:p>
            <a:pPr algn="r"/>
            <a:r>
              <a:rPr lang="en-US" sz="2400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Bond Shear Visualization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002964-64C0-43A9-B64D-18F79FC36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696" y="6278276"/>
            <a:ext cx="1709767" cy="443825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7761156-556E-43E9-AC75-FE0F2E8C4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04666"/>
              </p:ext>
            </p:extLst>
          </p:nvPr>
        </p:nvGraphicFramePr>
        <p:xfrm>
          <a:off x="372315" y="918745"/>
          <a:ext cx="2250834" cy="52551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2250834">
                  <a:extLst>
                    <a:ext uri="{9D8B030D-6E8A-4147-A177-3AD203B41FA5}">
                      <a16:colId xmlns:a16="http://schemas.microsoft.com/office/drawing/2014/main" val="2647515981"/>
                    </a:ext>
                  </a:extLst>
                </a:gridCol>
              </a:tblGrid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EN_NO       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753144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DEVICE      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10657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REMARK      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400467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SUBGRP      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849627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WIRE_SIZE   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507712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MEANX       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398361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PLANT_ID                   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931752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SD          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08400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BOM_NO      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388277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MC_ID                      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651017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MC_NO                      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95535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COUNTER     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839290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CHAR_MINOR                 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221476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PACKAGE     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668466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DATE_                      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927653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CIMprofile.cim_machine_name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008434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Parameter.Group</a:t>
                      </a:r>
                      <a:r>
                        <a:rPr lang="en-US" sz="1000" u="none" strike="noStrike" dirty="0">
                          <a:effectLst/>
                        </a:rPr>
                        <a:t>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538927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Parameter.DataType</a:t>
                      </a:r>
                      <a:r>
                        <a:rPr lang="en-US" sz="1000" u="none" strike="noStrike" dirty="0">
                          <a:effectLst/>
                        </a:rPr>
                        <a:t>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320737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Parameter.Unit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256710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Parameter.Valid</a:t>
                      </a:r>
                      <a:r>
                        <a:rPr lang="en-US" sz="1000" u="none" strike="noStrike" dirty="0">
                          <a:effectLst/>
                        </a:rPr>
                        <a:t>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77583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Parameter.No</a:t>
                      </a:r>
                      <a:r>
                        <a:rPr lang="en-US" sz="1000" u="none" strike="noStrike" dirty="0">
                          <a:effectLst/>
                        </a:rPr>
                        <a:t>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773449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Parameter.BondType</a:t>
                      </a:r>
                      <a:r>
                        <a:rPr lang="en-US" sz="1000" u="none" strike="noStrike" dirty="0">
                          <a:effectLst/>
                        </a:rPr>
                        <a:t>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109955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Parameter.No_1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91196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Parameter.Value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52565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Parameter.Max</a:t>
                      </a:r>
                      <a:r>
                        <a:rPr lang="en-US" sz="1000" u="none" strike="noStrike" dirty="0">
                          <a:effectLst/>
                        </a:rPr>
                        <a:t>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345479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Parameter.Min</a:t>
                      </a:r>
                      <a:r>
                        <a:rPr lang="en-US" sz="1000" u="none" strike="noStrike" dirty="0">
                          <a:effectLst/>
                        </a:rPr>
                        <a:t>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272281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Parameter.CreateTime</a:t>
                      </a:r>
                      <a:r>
                        <a:rPr lang="en-US" sz="1000" u="none" strike="noStrike" dirty="0">
                          <a:effectLst/>
                        </a:rPr>
                        <a:t>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544354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Parameter.EquipOpn</a:t>
                      </a:r>
                      <a:r>
                        <a:rPr lang="en-US" sz="1000" u="none" strike="noStrike" dirty="0">
                          <a:effectLst/>
                        </a:rPr>
                        <a:t>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176308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Parameter.EquipID</a:t>
                      </a:r>
                      <a:r>
                        <a:rPr lang="en-US" sz="1000" u="none" strike="noStrike" dirty="0">
                          <a:effectLst/>
                        </a:rPr>
                        <a:t>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702650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Parameter.ULotID</a:t>
                      </a:r>
                      <a:r>
                        <a:rPr lang="en-US" sz="1000" u="none" strike="noStrike" dirty="0">
                          <a:effectLst/>
                        </a:rPr>
                        <a:t>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12805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E8ACE75-E39B-4857-BA56-2DCCD11D5608}"/>
              </a:ext>
            </a:extLst>
          </p:cNvPr>
          <p:cNvSpPr txBox="1"/>
          <p:nvPr/>
        </p:nvSpPr>
        <p:spPr>
          <a:xfrm>
            <a:off x="235222" y="404165"/>
            <a:ext cx="2387927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</a:t>
            </a:r>
            <a:r>
              <a:rPr lang="en-US" sz="1800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234438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C47568A-839A-4EFA-824F-8CD1F69A9BE7}"/>
              </a:ext>
            </a:extLst>
          </p:cNvPr>
          <p:cNvGrpSpPr/>
          <p:nvPr/>
        </p:nvGrpSpPr>
        <p:grpSpPr>
          <a:xfrm>
            <a:off x="4008018" y="2416262"/>
            <a:ext cx="2013960" cy="2025475"/>
            <a:chOff x="8459641" y="4649599"/>
            <a:chExt cx="1479399" cy="1400877"/>
          </a:xfrm>
        </p:grpSpPr>
        <p:pic>
          <p:nvPicPr>
            <p:cNvPr id="7" name="Picture 48">
              <a:extLst>
                <a:ext uri="{FF2B5EF4-FFF2-40B4-BE49-F238E27FC236}">
                  <a16:creationId xmlns:a16="http://schemas.microsoft.com/office/drawing/2014/main" id="{00F097E2-458B-4DA6-89A8-04D1756AEC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9641" y="4890284"/>
              <a:ext cx="1401329" cy="9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25">
              <a:extLst>
                <a:ext uri="{FF2B5EF4-FFF2-40B4-BE49-F238E27FC236}">
                  <a16:creationId xmlns:a16="http://schemas.microsoft.com/office/drawing/2014/main" id="{7C071CAE-7506-410A-84EF-2E30A4ADF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4072" y="4649599"/>
              <a:ext cx="1464968" cy="1400877"/>
            </a:xfrm>
            <a:prstGeom prst="ellipse">
              <a:avLst/>
            </a:prstGeom>
            <a:noFill/>
            <a:ln w="57150" algn="ctr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5A5A5A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9pPr>
            </a:lstStyle>
            <a:p>
              <a:pPr defTabSz="83128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altLang="en-US" sz="909">
                <a:solidFill>
                  <a:srgbClr val="000000"/>
                </a:solidFill>
                <a:ea typeface="SimSun" panose="02010600030101010101" pitchFamily="2" charset="-122"/>
                <a:cs typeface="Arial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C095A2D-494D-4776-8AE5-CC9FAE8A9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696" y="6278276"/>
            <a:ext cx="1709767" cy="4438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080D56-72E6-45F9-AE62-404894021AF6}"/>
              </a:ext>
            </a:extLst>
          </p:cNvPr>
          <p:cNvSpPr txBox="1"/>
          <p:nvPr/>
        </p:nvSpPr>
        <p:spPr>
          <a:xfrm>
            <a:off x="284880" y="440040"/>
            <a:ext cx="3215037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Unseen  8,063 </a:t>
            </a:r>
            <a:r>
              <a:rPr lang="en-US" sz="1800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Dataset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6F6C45D-5F65-4D33-B65B-B52C9540236C}"/>
              </a:ext>
            </a:extLst>
          </p:cNvPr>
          <p:cNvSpPr/>
          <p:nvPr/>
        </p:nvSpPr>
        <p:spPr>
          <a:xfrm>
            <a:off x="3285593" y="3244334"/>
            <a:ext cx="3377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04C0329-B74D-4844-B7C3-233C11875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855" y="600002"/>
            <a:ext cx="5190875" cy="52278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9C37369-D273-43EC-87F4-B9416B5FE404}"/>
              </a:ext>
            </a:extLst>
          </p:cNvPr>
          <p:cNvSpPr txBox="1"/>
          <p:nvPr/>
        </p:nvSpPr>
        <p:spPr>
          <a:xfrm>
            <a:off x="7147595" y="29012"/>
            <a:ext cx="4744135" cy="570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Visualization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5813ED0-F045-4E11-B333-723C7573CD7D}"/>
              </a:ext>
            </a:extLst>
          </p:cNvPr>
          <p:cNvSpPr/>
          <p:nvPr/>
        </p:nvSpPr>
        <p:spPr>
          <a:xfrm>
            <a:off x="6360205" y="3242488"/>
            <a:ext cx="3377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3A5FD-42A1-4EBF-8ABF-D78981473520}"/>
              </a:ext>
            </a:extLst>
          </p:cNvPr>
          <p:cNvSpPr txBox="1"/>
          <p:nvPr/>
        </p:nvSpPr>
        <p:spPr>
          <a:xfrm>
            <a:off x="3848501" y="1739599"/>
            <a:ext cx="30744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82.4% mAP*</a:t>
            </a:r>
            <a:endParaRPr lang="en-US" sz="28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8F2E62A-C251-42BB-ADE3-55E33F4F500F}"/>
              </a:ext>
            </a:extLst>
          </p:cNvPr>
          <p:cNvGraphicFramePr>
            <a:graphicFrameLocks noGrp="1"/>
          </p:cNvGraphicFramePr>
          <p:nvPr/>
        </p:nvGraphicFramePr>
        <p:xfrm>
          <a:off x="372315" y="918745"/>
          <a:ext cx="2250834" cy="52551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2250834">
                  <a:extLst>
                    <a:ext uri="{9D8B030D-6E8A-4147-A177-3AD203B41FA5}">
                      <a16:colId xmlns:a16="http://schemas.microsoft.com/office/drawing/2014/main" val="2647515981"/>
                    </a:ext>
                  </a:extLst>
                </a:gridCol>
              </a:tblGrid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EN_NO       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753144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DEVICE      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10657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REMARK      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400467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SUBGRP      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849627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WIRE_SIZE   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507712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MEANX       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398361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PLANT_ID                   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931752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SD          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08400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BOM_NO      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388277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MC_ID                      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651017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MC_NO                      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95535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COUNTER     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839290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CHAR_MINOR                 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221476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PACKAGE     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668466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DATE_                      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927653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CIMprofile.cim_machine_name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008434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Parameter.Group</a:t>
                      </a:r>
                      <a:r>
                        <a:rPr lang="en-US" sz="1000" u="none" strike="noStrike" dirty="0">
                          <a:effectLst/>
                        </a:rPr>
                        <a:t>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538927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Parameter.DataType</a:t>
                      </a:r>
                      <a:r>
                        <a:rPr lang="en-US" sz="1000" u="none" strike="noStrike" dirty="0">
                          <a:effectLst/>
                        </a:rPr>
                        <a:t>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320737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Parameter.Unit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256710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Parameter.Valid</a:t>
                      </a:r>
                      <a:r>
                        <a:rPr lang="en-US" sz="1000" u="none" strike="noStrike" dirty="0">
                          <a:effectLst/>
                        </a:rPr>
                        <a:t>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77583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Parameter.No</a:t>
                      </a:r>
                      <a:r>
                        <a:rPr lang="en-US" sz="1000" u="none" strike="noStrike" dirty="0">
                          <a:effectLst/>
                        </a:rPr>
                        <a:t>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773449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Parameter.BondType</a:t>
                      </a:r>
                      <a:r>
                        <a:rPr lang="en-US" sz="1000" u="none" strike="noStrike" dirty="0">
                          <a:effectLst/>
                        </a:rPr>
                        <a:t>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109955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Parameter.No_1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91196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Parameter.Value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52565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Parameter.Max</a:t>
                      </a:r>
                      <a:r>
                        <a:rPr lang="en-US" sz="1000" u="none" strike="noStrike" dirty="0">
                          <a:effectLst/>
                        </a:rPr>
                        <a:t>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345479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Parameter.Min</a:t>
                      </a:r>
                      <a:r>
                        <a:rPr lang="en-US" sz="1000" u="none" strike="noStrike" dirty="0">
                          <a:effectLst/>
                        </a:rPr>
                        <a:t>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272281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Parameter.CreateTime</a:t>
                      </a:r>
                      <a:r>
                        <a:rPr lang="en-US" sz="1000" u="none" strike="noStrike" dirty="0">
                          <a:effectLst/>
                        </a:rPr>
                        <a:t>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544354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Parameter.EquipOpn</a:t>
                      </a:r>
                      <a:r>
                        <a:rPr lang="en-US" sz="1000" u="none" strike="noStrike" dirty="0">
                          <a:effectLst/>
                        </a:rPr>
                        <a:t>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176308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Parameter.EquipID</a:t>
                      </a:r>
                      <a:r>
                        <a:rPr lang="en-US" sz="1000" u="none" strike="noStrike" dirty="0">
                          <a:effectLst/>
                        </a:rPr>
                        <a:t>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702650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Parameter.ULotID</a:t>
                      </a:r>
                      <a:r>
                        <a:rPr lang="en-US" sz="1000" u="none" strike="noStrike" dirty="0">
                          <a:effectLst/>
                        </a:rPr>
                        <a:t>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12805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9B614C0-AFF4-41FB-B49B-56B2A4FC4AFD}"/>
              </a:ext>
            </a:extLst>
          </p:cNvPr>
          <p:cNvSpPr txBox="1"/>
          <p:nvPr/>
        </p:nvSpPr>
        <p:spPr>
          <a:xfrm>
            <a:off x="-256721" y="63863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sz="1800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mAP</a:t>
            </a:r>
            <a:r>
              <a:rPr lang="en-US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(Mean Average Precision)</a:t>
            </a:r>
            <a:endParaRPr lang="en-US" sz="1800" b="1" dirty="0">
              <a:solidFill>
                <a:srgbClr val="66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BE86E52-114B-4667-AF1B-7D6E74CB2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7995" y="714999"/>
            <a:ext cx="847725" cy="9382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CB4FC4-6F9C-480D-9385-778920AD0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2096" y="5741905"/>
            <a:ext cx="1743910" cy="11441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91F721D-EC29-4B6F-8697-5DDC3F32CE26}"/>
              </a:ext>
            </a:extLst>
          </p:cNvPr>
          <p:cNvSpPr txBox="1"/>
          <p:nvPr/>
        </p:nvSpPr>
        <p:spPr>
          <a:xfrm>
            <a:off x="8001753" y="1623964"/>
            <a:ext cx="2923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Type : </a:t>
            </a:r>
          </a:p>
          <a:p>
            <a:pPr algn="r"/>
            <a:r>
              <a:rPr lang="en-US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Neural Network (MLP)</a:t>
            </a:r>
          </a:p>
        </p:txBody>
      </p:sp>
    </p:spTree>
    <p:extLst>
      <p:ext uri="{BB962C8B-B14F-4D97-AF65-F5344CB8AC3E}">
        <p14:creationId xmlns:p14="http://schemas.microsoft.com/office/powerpoint/2010/main" val="300105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374ABEE-FE1B-4EA5-A1C0-628258364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349" y="516194"/>
            <a:ext cx="5346032" cy="538412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C47568A-839A-4EFA-824F-8CD1F69A9BE7}"/>
              </a:ext>
            </a:extLst>
          </p:cNvPr>
          <p:cNvGrpSpPr/>
          <p:nvPr/>
        </p:nvGrpSpPr>
        <p:grpSpPr>
          <a:xfrm>
            <a:off x="4008018" y="2416262"/>
            <a:ext cx="2013960" cy="2025475"/>
            <a:chOff x="8459641" y="4649599"/>
            <a:chExt cx="1479399" cy="1400877"/>
          </a:xfrm>
        </p:grpSpPr>
        <p:pic>
          <p:nvPicPr>
            <p:cNvPr id="7" name="Picture 48">
              <a:extLst>
                <a:ext uri="{FF2B5EF4-FFF2-40B4-BE49-F238E27FC236}">
                  <a16:creationId xmlns:a16="http://schemas.microsoft.com/office/drawing/2014/main" id="{00F097E2-458B-4DA6-89A8-04D1756AEC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9641" y="4890284"/>
              <a:ext cx="1401329" cy="9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25">
              <a:extLst>
                <a:ext uri="{FF2B5EF4-FFF2-40B4-BE49-F238E27FC236}">
                  <a16:creationId xmlns:a16="http://schemas.microsoft.com/office/drawing/2014/main" id="{7C071CAE-7506-410A-84EF-2E30A4ADF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4072" y="4649599"/>
              <a:ext cx="1464968" cy="1400877"/>
            </a:xfrm>
            <a:prstGeom prst="ellipse">
              <a:avLst/>
            </a:prstGeom>
            <a:noFill/>
            <a:ln w="57150" algn="ctr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5A5A5A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9pPr>
            </a:lstStyle>
            <a:p>
              <a:pPr defTabSz="83128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altLang="en-US" sz="909">
                <a:solidFill>
                  <a:srgbClr val="000000"/>
                </a:solidFill>
                <a:ea typeface="SimSun" panose="02010600030101010101" pitchFamily="2" charset="-122"/>
                <a:cs typeface="Arial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C095A2D-494D-4776-8AE5-CC9FAE8A9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6696" y="6278276"/>
            <a:ext cx="1709767" cy="4438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080D56-72E6-45F9-AE62-404894021AF6}"/>
              </a:ext>
            </a:extLst>
          </p:cNvPr>
          <p:cNvSpPr txBox="1"/>
          <p:nvPr/>
        </p:nvSpPr>
        <p:spPr>
          <a:xfrm>
            <a:off x="284880" y="440040"/>
            <a:ext cx="3215037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Unseen  8,063 </a:t>
            </a:r>
            <a:r>
              <a:rPr lang="en-US" sz="1800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Dataset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6F6C45D-5F65-4D33-B65B-B52C9540236C}"/>
              </a:ext>
            </a:extLst>
          </p:cNvPr>
          <p:cNvSpPr/>
          <p:nvPr/>
        </p:nvSpPr>
        <p:spPr>
          <a:xfrm>
            <a:off x="3285593" y="3244334"/>
            <a:ext cx="3377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C37369-D273-43EC-87F4-B9416B5FE404}"/>
              </a:ext>
            </a:extLst>
          </p:cNvPr>
          <p:cNvSpPr txBox="1"/>
          <p:nvPr/>
        </p:nvSpPr>
        <p:spPr>
          <a:xfrm>
            <a:off x="7147595" y="29012"/>
            <a:ext cx="4744135" cy="570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Visualization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5813ED0-F045-4E11-B333-723C7573CD7D}"/>
              </a:ext>
            </a:extLst>
          </p:cNvPr>
          <p:cNvSpPr/>
          <p:nvPr/>
        </p:nvSpPr>
        <p:spPr>
          <a:xfrm>
            <a:off x="6360205" y="3242488"/>
            <a:ext cx="3377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3A5FD-42A1-4EBF-8ABF-D78981473520}"/>
              </a:ext>
            </a:extLst>
          </p:cNvPr>
          <p:cNvSpPr txBox="1"/>
          <p:nvPr/>
        </p:nvSpPr>
        <p:spPr>
          <a:xfrm>
            <a:off x="3847856" y="1738394"/>
            <a:ext cx="2660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90.1% mAP*</a:t>
            </a:r>
            <a:endParaRPr lang="en-US" sz="28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8F2E62A-C251-42BB-ADE3-55E33F4F5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384390"/>
              </p:ext>
            </p:extLst>
          </p:nvPr>
        </p:nvGraphicFramePr>
        <p:xfrm>
          <a:off x="372315" y="918745"/>
          <a:ext cx="2250834" cy="52551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2250834">
                  <a:extLst>
                    <a:ext uri="{9D8B030D-6E8A-4147-A177-3AD203B41FA5}">
                      <a16:colId xmlns:a16="http://schemas.microsoft.com/office/drawing/2014/main" val="2647515981"/>
                    </a:ext>
                  </a:extLst>
                </a:gridCol>
              </a:tblGrid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EN_NO       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753144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DEVICE      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10657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REMARK      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400467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SUBGRP      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849627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WIRE_SIZE   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507712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MEANX       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398361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PLANT_ID                   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931752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SD          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08400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BOM_NO      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388277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MC_ID                      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651017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MC_NO                      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95535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COUNTER     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839290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CHAR_MINOR                 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221476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PACKAGE     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668466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DATE_                      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927653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CIMprofile.cim_machine_name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008434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Parameter.Group</a:t>
                      </a:r>
                      <a:r>
                        <a:rPr lang="en-US" sz="1000" u="none" strike="noStrike" dirty="0">
                          <a:effectLst/>
                        </a:rPr>
                        <a:t>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538927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Parameter.DataType</a:t>
                      </a:r>
                      <a:r>
                        <a:rPr lang="en-US" sz="1000" u="none" strike="noStrike" dirty="0">
                          <a:effectLst/>
                        </a:rPr>
                        <a:t>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320737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Parameter.Unit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256710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Parameter.Valid</a:t>
                      </a:r>
                      <a:r>
                        <a:rPr lang="en-US" sz="1000" u="none" strike="noStrike" dirty="0">
                          <a:effectLst/>
                        </a:rPr>
                        <a:t>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77583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Parameter.No</a:t>
                      </a:r>
                      <a:r>
                        <a:rPr lang="en-US" sz="1000" u="none" strike="noStrike" dirty="0">
                          <a:effectLst/>
                        </a:rPr>
                        <a:t>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773449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Parameter.BondType</a:t>
                      </a:r>
                      <a:r>
                        <a:rPr lang="en-US" sz="1000" u="none" strike="noStrike" dirty="0">
                          <a:effectLst/>
                        </a:rPr>
                        <a:t>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109955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Parameter.No_1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91196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Parameter.Value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52565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Parameter.Max</a:t>
                      </a:r>
                      <a:r>
                        <a:rPr lang="en-US" sz="1000" u="none" strike="noStrike" dirty="0">
                          <a:effectLst/>
                        </a:rPr>
                        <a:t>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345479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Parameter.Min</a:t>
                      </a:r>
                      <a:r>
                        <a:rPr lang="en-US" sz="1000" u="none" strike="noStrike" dirty="0">
                          <a:effectLst/>
                        </a:rPr>
                        <a:t>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272281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Parameter.CreateTime</a:t>
                      </a:r>
                      <a:r>
                        <a:rPr lang="en-US" sz="1000" u="none" strike="noStrike" dirty="0">
                          <a:effectLst/>
                        </a:rPr>
                        <a:t>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544354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Parameter.EquipOpn</a:t>
                      </a:r>
                      <a:r>
                        <a:rPr lang="en-US" sz="1000" u="none" strike="noStrike" dirty="0">
                          <a:effectLst/>
                        </a:rPr>
                        <a:t>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176308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Parameter.EquipID</a:t>
                      </a:r>
                      <a:r>
                        <a:rPr lang="en-US" sz="1000" u="none" strike="noStrike" dirty="0">
                          <a:effectLst/>
                        </a:rPr>
                        <a:t>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702650"/>
                  </a:ext>
                </a:extLst>
              </a:tr>
              <a:tr h="175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Parameter.ULotID</a:t>
                      </a:r>
                      <a:r>
                        <a:rPr lang="en-US" sz="1000" u="none" strike="noStrike" dirty="0">
                          <a:effectLst/>
                        </a:rPr>
                        <a:t>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128058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69EC7F0A-028C-49E4-AFE2-A1A8E6D26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7995" y="714999"/>
            <a:ext cx="847725" cy="9382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543F2B-9D93-40C3-97DC-CCD7CE47A6F2}"/>
              </a:ext>
            </a:extLst>
          </p:cNvPr>
          <p:cNvSpPr txBox="1"/>
          <p:nvPr/>
        </p:nvSpPr>
        <p:spPr>
          <a:xfrm>
            <a:off x="7800559" y="1623964"/>
            <a:ext cx="3438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Type : </a:t>
            </a:r>
          </a:p>
          <a:p>
            <a:pPr algn="r"/>
            <a:r>
              <a:rPr lang="en-US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 Regression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66BE9C-6E9B-43DF-B4CA-C914C9A6F50F}"/>
              </a:ext>
            </a:extLst>
          </p:cNvPr>
          <p:cNvSpPr txBox="1"/>
          <p:nvPr/>
        </p:nvSpPr>
        <p:spPr>
          <a:xfrm>
            <a:off x="-256721" y="63863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sz="1800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mAP</a:t>
            </a:r>
            <a:r>
              <a:rPr lang="en-US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(Mean Average Precision)</a:t>
            </a:r>
            <a:endParaRPr lang="en-US" sz="1800" b="1" dirty="0">
              <a:solidFill>
                <a:srgbClr val="66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B2E19DF-42ED-408B-BCB5-5D327B2F6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2096" y="5741905"/>
            <a:ext cx="1743910" cy="1144115"/>
          </a:xfrm>
          <a:prstGeom prst="rect">
            <a:avLst/>
          </a:prstGeom>
        </p:spPr>
      </p:pic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CDE1A86E-8C7B-46FD-B710-29FDD2B633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238" y="106597"/>
            <a:ext cx="890646" cy="76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3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C095A2D-494D-4776-8AE5-CC9FAE8A9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696" y="6278276"/>
            <a:ext cx="1709767" cy="4438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E3A5FD-42A1-4EBF-8ABF-D78981473520}"/>
              </a:ext>
            </a:extLst>
          </p:cNvPr>
          <p:cNvSpPr txBox="1"/>
          <p:nvPr/>
        </p:nvSpPr>
        <p:spPr>
          <a:xfrm>
            <a:off x="932282" y="1051775"/>
            <a:ext cx="1047943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Genesis AI model performance has some level of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Distribution of Training Dataset has potential to influence the model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should be next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more Wire bond Parameter that has strong relationship with Bond Shear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 Distribution of Training Dataset to avoid bias effect.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2B079-2201-4FF8-AD98-D97CB50A9216}"/>
              </a:ext>
            </a:extLst>
          </p:cNvPr>
          <p:cNvSpPr txBox="1"/>
          <p:nvPr/>
        </p:nvSpPr>
        <p:spPr>
          <a:xfrm>
            <a:off x="1611085" y="135899"/>
            <a:ext cx="103337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of AI Model of Wire Bond Parameter </a:t>
            </a:r>
          </a:p>
          <a:p>
            <a:pPr algn="r"/>
            <a:r>
              <a:rPr lang="en-US" sz="2400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Bond Shear Prediction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3098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C095A2D-494D-4776-8AE5-CC9FAE8A9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696" y="6278276"/>
            <a:ext cx="1709767" cy="4438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E3A5FD-42A1-4EBF-8ABF-D78981473520}"/>
              </a:ext>
            </a:extLst>
          </p:cNvPr>
          <p:cNvSpPr txBox="1"/>
          <p:nvPr/>
        </p:nvSpPr>
        <p:spPr>
          <a:xfrm>
            <a:off x="1295197" y="2661119"/>
            <a:ext cx="960160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Feed Back, Question &amp; Answer</a:t>
            </a:r>
          </a:p>
          <a:p>
            <a:pPr algn="ctr"/>
            <a:endParaRPr lang="en-US" sz="4400" b="1" dirty="0">
              <a:solidFill>
                <a:srgbClr val="66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4400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2A1E86-2A43-4D73-9888-D9C6DAD72098}"/>
              </a:ext>
            </a:extLst>
          </p:cNvPr>
          <p:cNvSpPr txBox="1"/>
          <p:nvPr/>
        </p:nvSpPr>
        <p:spPr>
          <a:xfrm>
            <a:off x="1611085" y="135899"/>
            <a:ext cx="103337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of AI Model of Wire Bond Parameter </a:t>
            </a:r>
          </a:p>
          <a:p>
            <a:pPr algn="r"/>
            <a:r>
              <a:rPr lang="en-US" sz="2400" b="1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Bond Shear Prediction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3888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D007F5F-8990-44A0-A8B5-5F615A936961}"/>
              </a:ext>
            </a:extLst>
          </p:cNvPr>
          <p:cNvGrpSpPr/>
          <p:nvPr/>
        </p:nvGrpSpPr>
        <p:grpSpPr>
          <a:xfrm>
            <a:off x="1476500" y="2511936"/>
            <a:ext cx="1479399" cy="1400877"/>
            <a:chOff x="8459641" y="4649599"/>
            <a:chExt cx="1479399" cy="1400877"/>
          </a:xfrm>
        </p:grpSpPr>
        <p:pic>
          <p:nvPicPr>
            <p:cNvPr id="5" name="Picture 48">
              <a:extLst>
                <a:ext uri="{FF2B5EF4-FFF2-40B4-BE49-F238E27FC236}">
                  <a16:creationId xmlns:a16="http://schemas.microsoft.com/office/drawing/2014/main" id="{6D7D9DC1-ADA8-4433-9A7E-D305B8D5F7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9641" y="4890284"/>
              <a:ext cx="1401329" cy="9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1E59B29-FDA5-4032-85B3-36935489E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86353" y="4996426"/>
              <a:ext cx="92685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9pPr>
            </a:lstStyle>
            <a:p>
              <a:pPr algn="ctr" defTabSz="831281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rgbClr val="7030A0"/>
                  </a:solidFill>
                  <a:latin typeface="Eras Bold ITC" panose="020B0907030504020204" pitchFamily="34" charset="0"/>
                  <a:cs typeface="Arial"/>
                </a:rPr>
                <a:t>UTAC</a:t>
              </a:r>
            </a:p>
            <a:p>
              <a:pPr algn="ctr" defTabSz="831281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rgbClr val="7030A0"/>
                  </a:solidFill>
                  <a:latin typeface="Eras Bold ITC" panose="020B0907030504020204" pitchFamily="34" charset="0"/>
                  <a:cs typeface="Arial"/>
                </a:rPr>
                <a:t>AI</a:t>
              </a:r>
            </a:p>
          </p:txBody>
        </p:sp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E172D40F-F179-4F3E-9C49-5B1EBC65D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4072" y="4649599"/>
              <a:ext cx="1464968" cy="1400877"/>
            </a:xfrm>
            <a:prstGeom prst="ellipse">
              <a:avLst/>
            </a:prstGeom>
            <a:noFill/>
            <a:ln w="57150" algn="ctr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5A5A5A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 45 Light"/>
                  <a:ea typeface="Arial Unicode MS" pitchFamily="34" charset="-128"/>
                </a:defRPr>
              </a:lvl9pPr>
            </a:lstStyle>
            <a:p>
              <a:pPr defTabSz="83128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altLang="en-US" sz="909">
                <a:solidFill>
                  <a:srgbClr val="000000"/>
                </a:solidFill>
                <a:ea typeface="SimSun" panose="02010600030101010101" pitchFamily="2" charset="-122"/>
                <a:cs typeface="Arial"/>
              </a:endParaRPr>
            </a:p>
          </p:txBody>
        </p:sp>
      </p:grpSp>
      <p:pic>
        <p:nvPicPr>
          <p:cNvPr id="8" name="Picture 4">
            <a:extLst>
              <a:ext uri="{FF2B5EF4-FFF2-40B4-BE49-F238E27FC236}">
                <a16:creationId xmlns:a16="http://schemas.microsoft.com/office/drawing/2014/main" id="{FCEDCCA5-0E09-4E27-AAB3-51974DB0E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000" y="1779263"/>
            <a:ext cx="2159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040E1D-8815-4156-A505-F02B8850A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6696" y="6278276"/>
            <a:ext cx="1709767" cy="443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1E1AAA-B18D-4D9B-8C10-F3A37F4FA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025" y="2743266"/>
            <a:ext cx="847725" cy="9382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2E7BD4-0059-43E6-AD09-E22E185F4B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1437" y="2207486"/>
            <a:ext cx="30670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UTAC Color Scheme">
      <a:dk1>
        <a:sysClr val="windowText" lastClr="000000"/>
      </a:dk1>
      <a:lt1>
        <a:sysClr val="window" lastClr="FFFFFF"/>
      </a:lt1>
      <a:dk2>
        <a:srgbClr val="2D266D"/>
      </a:dk2>
      <a:lt2>
        <a:srgbClr val="E7E6E6"/>
      </a:lt2>
      <a:accent1>
        <a:srgbClr val="80C9A7"/>
      </a:accent1>
      <a:accent2>
        <a:srgbClr val="005F76"/>
      </a:accent2>
      <a:accent3>
        <a:srgbClr val="4F86C6"/>
      </a:accent3>
      <a:accent4>
        <a:srgbClr val="F48659"/>
      </a:accent4>
      <a:accent5>
        <a:srgbClr val="8C2852"/>
      </a:accent5>
      <a:accent6>
        <a:srgbClr val="FDC24E"/>
      </a:accent6>
      <a:hlink>
        <a:srgbClr val="0070C0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475</Words>
  <Application>Microsoft Office PowerPoint</Application>
  <PresentationFormat>Widescreen</PresentationFormat>
  <Paragraphs>152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Eras Bold ITC</vt:lpstr>
      <vt:lpstr>Frutiger 45 Light</vt:lpstr>
      <vt:lpstr>Tahoma</vt:lpstr>
      <vt:lpstr>Wingdings</vt:lpstr>
      <vt:lpstr>Office Theme</vt:lpstr>
      <vt:lpstr>1_Office Theme</vt:lpstr>
      <vt:lpstr>Introduction of   AI Model of Wire Bond Parameter for Bond Shear Test Prediction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Theerawat Ramchuen (UTL)</dc:creator>
  <cp:lastModifiedBy>Theerawat Ramchuen (UTL)</cp:lastModifiedBy>
  <cp:revision>89</cp:revision>
  <dcterms:created xsi:type="dcterms:W3CDTF">2021-07-21T01:08:59Z</dcterms:created>
  <dcterms:modified xsi:type="dcterms:W3CDTF">2021-10-08T07:33:43Z</dcterms:modified>
</cp:coreProperties>
</file>