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3" r:id="rId4"/>
    <p:sldId id="279" r:id="rId5"/>
    <p:sldId id="280" r:id="rId6"/>
    <p:sldId id="281" r:id="rId7"/>
    <p:sldId id="282" r:id="rId8"/>
    <p:sldId id="283" r:id="rId9"/>
    <p:sldId id="284" r:id="rId10"/>
    <p:sldId id="304" r:id="rId11"/>
    <p:sldId id="285" r:id="rId12"/>
    <p:sldId id="291" r:id="rId13"/>
    <p:sldId id="290" r:id="rId14"/>
    <p:sldId id="292" r:id="rId15"/>
    <p:sldId id="293" r:id="rId16"/>
    <p:sldId id="289" r:id="rId17"/>
    <p:sldId id="294" r:id="rId18"/>
    <p:sldId id="295" r:id="rId19"/>
    <p:sldId id="305" r:id="rId20"/>
    <p:sldId id="296" r:id="rId21"/>
    <p:sldId id="301" r:id="rId22"/>
    <p:sldId id="299" r:id="rId23"/>
    <p:sldId id="302" r:id="rId24"/>
    <p:sldId id="303" r:id="rId25"/>
    <p:sldId id="300" r:id="rId26"/>
    <p:sldId id="297" r:id="rId27"/>
    <p:sldId id="298"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E9EBF5"/>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19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878B-9E77-4702-BE6A-5A7D784FA1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D5C4DC-8FFB-47BD-963A-1968B4CF3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845DB0-FC2B-4F5E-ADEE-9773E1DFB44B}"/>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5" name="Footer Placeholder 4">
            <a:extLst>
              <a:ext uri="{FF2B5EF4-FFF2-40B4-BE49-F238E27FC236}">
                <a16:creationId xmlns:a16="http://schemas.microsoft.com/office/drawing/2014/main" id="{4EE71A77-0C8B-4B68-AF02-5EC6374AD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67F4C-5B96-4C46-91AE-F4DD97E56BAC}"/>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285292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7376-B8B9-45D5-936E-CBCAAC5FC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B7632-ACD4-45A5-87ED-76B711DF44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60E2A-6561-4F72-B6A1-AAB2F73BCB54}"/>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5" name="Footer Placeholder 4">
            <a:extLst>
              <a:ext uri="{FF2B5EF4-FFF2-40B4-BE49-F238E27FC236}">
                <a16:creationId xmlns:a16="http://schemas.microsoft.com/office/drawing/2014/main" id="{5CAD17F7-9837-4C7C-B968-AEA1753BB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3B52D-A1D3-4AFE-9C6C-6C474215345A}"/>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378715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B4F8D-EA5F-48AB-88E0-1511EBBB02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C64143-7085-418A-80A9-B81520AB9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82622-C1E3-469C-8023-18C48A58ACE2}"/>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5" name="Footer Placeholder 4">
            <a:extLst>
              <a:ext uri="{FF2B5EF4-FFF2-40B4-BE49-F238E27FC236}">
                <a16:creationId xmlns:a16="http://schemas.microsoft.com/office/drawing/2014/main" id="{37034E8F-5004-4A06-BA80-E45200B6E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1679D-2032-4F3C-B92E-05FC696E1BE9}"/>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188695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3462F3-590D-B34D-8E72-BEC2371C84F3}"/>
              </a:ext>
            </a:extLst>
          </p:cNvPr>
          <p:cNvPicPr>
            <a:picLocks noChangeAspect="1"/>
          </p:cNvPicPr>
          <p:nvPr userDrawn="1"/>
        </p:nvPicPr>
        <p:blipFill rotWithShape="1">
          <a:blip r:embed="rId2"/>
          <a:srcRect r="4167"/>
          <a:stretch/>
        </p:blipFill>
        <p:spPr>
          <a:xfrm>
            <a:off x="1286934" y="318060"/>
            <a:ext cx="10905066" cy="6206836"/>
          </a:xfrm>
          <a:prstGeom prst="rect">
            <a:avLst/>
          </a:prstGeom>
        </p:spPr>
      </p:pic>
      <p:sp>
        <p:nvSpPr>
          <p:cNvPr id="2" name="Title 1">
            <a:extLst>
              <a:ext uri="{FF2B5EF4-FFF2-40B4-BE49-F238E27FC236}">
                <a16:creationId xmlns:a16="http://schemas.microsoft.com/office/drawing/2014/main" id="{C44B9B1B-4B18-8E4F-AA1C-ECC600248A8A}"/>
              </a:ext>
            </a:extLst>
          </p:cNvPr>
          <p:cNvSpPr>
            <a:spLocks noGrp="1"/>
          </p:cNvSpPr>
          <p:nvPr>
            <p:ph type="ctrTitle"/>
          </p:nvPr>
        </p:nvSpPr>
        <p:spPr>
          <a:xfrm>
            <a:off x="715890" y="1887365"/>
            <a:ext cx="5871177" cy="2726149"/>
          </a:xfrm>
          <a:ln>
            <a:noFill/>
          </a:ln>
        </p:spPr>
        <p:txBody>
          <a:bodyPr anchor="t"/>
          <a:lstStyle>
            <a:lvl1pPr algn="l">
              <a:lnSpc>
                <a:spcPct val="100000"/>
              </a:lnSpc>
              <a:defRPr sz="6000" b="1" i="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20D76182-0002-8D4A-803C-AF8B43C46AD4}"/>
              </a:ext>
            </a:extLst>
          </p:cNvPr>
          <p:cNvSpPr>
            <a:spLocks noGrp="1"/>
          </p:cNvSpPr>
          <p:nvPr>
            <p:ph type="subTitle" idx="1"/>
          </p:nvPr>
        </p:nvSpPr>
        <p:spPr>
          <a:xfrm>
            <a:off x="715890" y="4613515"/>
            <a:ext cx="5871177" cy="1357101"/>
          </a:xfrm>
        </p:spPr>
        <p:txBody>
          <a:bodyPr/>
          <a:lstStyle>
            <a:lvl1pPr marL="0" indent="0" algn="l">
              <a:buNone/>
              <a:defRPr sz="24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0" name="Picture 9">
            <a:extLst>
              <a:ext uri="{FF2B5EF4-FFF2-40B4-BE49-F238E27FC236}">
                <a16:creationId xmlns:a16="http://schemas.microsoft.com/office/drawing/2014/main" id="{E670F5F5-91F0-C94C-92F1-94E6A4D20E2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5890" y="572060"/>
            <a:ext cx="1132488" cy="799160"/>
          </a:xfrm>
          <a:prstGeom prst="rect">
            <a:avLst/>
          </a:prstGeom>
        </p:spPr>
      </p:pic>
    </p:spTree>
    <p:extLst>
      <p:ext uri="{BB962C8B-B14F-4D97-AF65-F5344CB8AC3E}">
        <p14:creationId xmlns:p14="http://schemas.microsoft.com/office/powerpoint/2010/main" val="39522064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5FF86DD-B2E0-0A4A-8784-9382D4AB32FE}"/>
              </a:ext>
            </a:extLst>
          </p:cNvPr>
          <p:cNvSpPr/>
          <p:nvPr userDrawn="1"/>
        </p:nvSpPr>
        <p:spPr>
          <a:xfrm>
            <a:off x="0" y="6188534"/>
            <a:ext cx="12192000" cy="7060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7EF75B6-110F-3540-8652-767D0FAAE939}"/>
              </a:ext>
            </a:extLst>
          </p:cNvPr>
          <p:cNvSpPr>
            <a:spLocks noGrp="1"/>
          </p:cNvSpPr>
          <p:nvPr>
            <p:ph idx="1"/>
          </p:nvPr>
        </p:nvSpPr>
        <p:spPr>
          <a:xfrm>
            <a:off x="573024" y="1367132"/>
            <a:ext cx="11106912" cy="4351338"/>
          </a:xfrm>
        </p:spPr>
        <p:txBody>
          <a:bodyPr/>
          <a:lstStyle>
            <a:lvl1pPr>
              <a:defRPr sz="2500" b="0" i="0">
                <a:latin typeface="Arial" panose="020B0604020202020204" pitchFamily="34" charset="0"/>
                <a:cs typeface="Arial" panose="020B0604020202020204" pitchFamily="34" charset="0"/>
              </a:defRPr>
            </a:lvl1pPr>
            <a:lvl2pPr>
              <a:defRPr sz="2400" b="0" i="0">
                <a:latin typeface="Arial" panose="020B0604020202020204" pitchFamily="34" charset="0"/>
                <a:cs typeface="Arial" panose="020B0604020202020204" pitchFamily="34" charset="0"/>
              </a:defRPr>
            </a:lvl2pPr>
            <a:lvl3pPr>
              <a:defRPr sz="22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1800"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AF74B63A-FDC6-DD46-A9B9-FFD12FF2CA46}"/>
              </a:ext>
            </a:extLst>
          </p:cNvPr>
          <p:cNvSpPr>
            <a:spLocks noGrp="1"/>
          </p:cNvSpPr>
          <p:nvPr>
            <p:ph type="title"/>
          </p:nvPr>
        </p:nvSpPr>
        <p:spPr>
          <a:xfrm>
            <a:off x="573024" y="468731"/>
            <a:ext cx="11106912" cy="743381"/>
          </a:xfrm>
          <a:ln>
            <a:noFill/>
          </a:ln>
        </p:spPr>
        <p:txBody>
          <a:bodyPr anchor="t">
            <a:normAutofit/>
          </a:bodyPr>
          <a:lstStyle>
            <a:lvl1pPr>
              <a:defRPr sz="4000" b="1" i="0">
                <a:solidFill>
                  <a:srgbClr val="2D266D"/>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24" name="Picture 23">
            <a:extLst>
              <a:ext uri="{FF2B5EF4-FFF2-40B4-BE49-F238E27FC236}">
                <a16:creationId xmlns:a16="http://schemas.microsoft.com/office/drawing/2014/main" id="{0344ABE8-A527-ED40-9D71-DC2F756B402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3024" y="6343554"/>
            <a:ext cx="561171" cy="396000"/>
          </a:xfrm>
          <a:prstGeom prst="rect">
            <a:avLst/>
          </a:prstGeom>
        </p:spPr>
      </p:pic>
      <p:sp>
        <p:nvSpPr>
          <p:cNvPr id="23" name="Footer Placeholder 5">
            <a:extLst>
              <a:ext uri="{FF2B5EF4-FFF2-40B4-BE49-F238E27FC236}">
                <a16:creationId xmlns:a16="http://schemas.microsoft.com/office/drawing/2014/main" id="{9C28819D-01EF-1945-9E83-C473789459BE}"/>
              </a:ext>
            </a:extLst>
          </p:cNvPr>
          <p:cNvSpPr txBox="1">
            <a:spLocks/>
          </p:cNvSpPr>
          <p:nvPr userDrawn="1"/>
        </p:nvSpPr>
        <p:spPr>
          <a:xfrm>
            <a:off x="10328703" y="6441342"/>
            <a:ext cx="1351233" cy="200424"/>
          </a:xfrm>
          <a:prstGeom prst="rect">
            <a:avLst/>
          </a:prstGeom>
        </p:spPr>
        <p:txBody>
          <a:bodyPr vert="horz" lIns="91440" tIns="45720" rIns="91440" bIns="45720" rtlCol="0" anchor="t"/>
          <a:lstStyle>
            <a:defPPr>
              <a:defRPr lang="en-US"/>
            </a:defPPr>
            <a:lvl1pPr marL="0" algn="ctr" defTabSz="914400" rtl="0" eaLnBrk="1" latinLnBrk="0" hangingPunct="1">
              <a:defRPr sz="1050" kern="1200">
                <a:solidFill>
                  <a:srgbClr val="2D266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50" b="0" i="1" dirty="0">
                <a:latin typeface="Arial" panose="020B0604020202020204" pitchFamily="34" charset="0"/>
                <a:cs typeface="Arial" panose="020B0604020202020204" pitchFamily="34" charset="0"/>
              </a:rPr>
              <a:t>UTAC Confidential.</a:t>
            </a:r>
          </a:p>
        </p:txBody>
      </p:sp>
    </p:spTree>
    <p:extLst>
      <p:ext uri="{BB962C8B-B14F-4D97-AF65-F5344CB8AC3E}">
        <p14:creationId xmlns:p14="http://schemas.microsoft.com/office/powerpoint/2010/main" val="1709546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10000"/>
            <a:extLst>
              <a:ext uri="{28A0092B-C50C-407E-A947-70E740481C1C}">
                <a14:useLocalDpi xmlns:a14="http://schemas.microsoft.com/office/drawing/2010/main"/>
              </a:ext>
            </a:extLst>
          </a:blip>
          <a:stretch>
            <a:fillRect/>
          </a:stretch>
        </p:blipFill>
        <p:spPr>
          <a:xfrm>
            <a:off x="7126378" y="903288"/>
            <a:ext cx="5384710" cy="5397500"/>
          </a:xfrm>
          <a:prstGeom prst="rect">
            <a:avLst/>
          </a:prstGeom>
        </p:spPr>
      </p:pic>
      <p:sp>
        <p:nvSpPr>
          <p:cNvPr id="41" name="Rectangle 40">
            <a:extLst>
              <a:ext uri="{FF2B5EF4-FFF2-40B4-BE49-F238E27FC236}">
                <a16:creationId xmlns:a16="http://schemas.microsoft.com/office/drawing/2014/main" id="{95FF86DD-B2E0-0A4A-8784-9382D4AB32FE}"/>
              </a:ext>
            </a:extLst>
          </p:cNvPr>
          <p:cNvSpPr/>
          <p:nvPr userDrawn="1"/>
        </p:nvSpPr>
        <p:spPr>
          <a:xfrm>
            <a:off x="0" y="6188534"/>
            <a:ext cx="12192000" cy="7060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7EF75B6-110F-3540-8652-767D0FAAE939}"/>
              </a:ext>
            </a:extLst>
          </p:cNvPr>
          <p:cNvSpPr>
            <a:spLocks noGrp="1"/>
          </p:cNvSpPr>
          <p:nvPr>
            <p:ph idx="1"/>
          </p:nvPr>
        </p:nvSpPr>
        <p:spPr>
          <a:xfrm>
            <a:off x="573024" y="1367132"/>
            <a:ext cx="11106912" cy="4351338"/>
          </a:xfrm>
        </p:spPr>
        <p:txBody>
          <a:bodyPr/>
          <a:lstStyle>
            <a:lvl1pPr>
              <a:defRPr sz="2500" b="0" i="0">
                <a:latin typeface="Arial" panose="020B0604020202020204" pitchFamily="34" charset="0"/>
                <a:cs typeface="Arial" panose="020B0604020202020204" pitchFamily="34" charset="0"/>
              </a:defRPr>
            </a:lvl1pPr>
            <a:lvl2pPr>
              <a:defRPr sz="2400" b="0" i="0">
                <a:latin typeface="Arial" panose="020B0604020202020204" pitchFamily="34" charset="0"/>
                <a:cs typeface="Arial" panose="020B0604020202020204" pitchFamily="34" charset="0"/>
              </a:defRPr>
            </a:lvl2pPr>
            <a:lvl3pPr>
              <a:defRPr sz="22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1800"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AF74B63A-FDC6-DD46-A9B9-FFD12FF2CA46}"/>
              </a:ext>
            </a:extLst>
          </p:cNvPr>
          <p:cNvSpPr>
            <a:spLocks noGrp="1"/>
          </p:cNvSpPr>
          <p:nvPr>
            <p:ph type="title"/>
          </p:nvPr>
        </p:nvSpPr>
        <p:spPr>
          <a:xfrm>
            <a:off x="573024" y="468731"/>
            <a:ext cx="11106912" cy="743381"/>
          </a:xfrm>
          <a:ln>
            <a:noFill/>
          </a:ln>
        </p:spPr>
        <p:txBody>
          <a:bodyPr anchor="t">
            <a:normAutofit/>
          </a:bodyPr>
          <a:lstStyle>
            <a:lvl1pPr>
              <a:defRPr sz="4000" b="1" i="0">
                <a:solidFill>
                  <a:srgbClr val="2D266D"/>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24" name="Picture 23">
            <a:extLst>
              <a:ext uri="{FF2B5EF4-FFF2-40B4-BE49-F238E27FC236}">
                <a16:creationId xmlns:a16="http://schemas.microsoft.com/office/drawing/2014/main" id="{0344ABE8-A527-ED40-9D71-DC2F756B4026}"/>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73024" y="6343554"/>
            <a:ext cx="561171" cy="396000"/>
          </a:xfrm>
          <a:prstGeom prst="rect">
            <a:avLst/>
          </a:prstGeom>
        </p:spPr>
      </p:pic>
      <p:sp>
        <p:nvSpPr>
          <p:cNvPr id="23" name="Footer Placeholder 5">
            <a:extLst>
              <a:ext uri="{FF2B5EF4-FFF2-40B4-BE49-F238E27FC236}">
                <a16:creationId xmlns:a16="http://schemas.microsoft.com/office/drawing/2014/main" id="{9C28819D-01EF-1945-9E83-C473789459BE}"/>
              </a:ext>
            </a:extLst>
          </p:cNvPr>
          <p:cNvSpPr txBox="1">
            <a:spLocks/>
          </p:cNvSpPr>
          <p:nvPr userDrawn="1"/>
        </p:nvSpPr>
        <p:spPr>
          <a:xfrm>
            <a:off x="10328703" y="6441342"/>
            <a:ext cx="1351233" cy="200424"/>
          </a:xfrm>
          <a:prstGeom prst="rect">
            <a:avLst/>
          </a:prstGeom>
        </p:spPr>
        <p:txBody>
          <a:bodyPr vert="horz" lIns="91440" tIns="45720" rIns="91440" bIns="45720" rtlCol="0" anchor="t"/>
          <a:lstStyle>
            <a:defPPr>
              <a:defRPr lang="en-US"/>
            </a:defPPr>
            <a:lvl1pPr marL="0" algn="ctr" defTabSz="914400" rtl="0" eaLnBrk="1" latinLnBrk="0" hangingPunct="1">
              <a:defRPr sz="1050" kern="1200">
                <a:solidFill>
                  <a:srgbClr val="2D266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50" b="0" i="1" dirty="0">
                <a:latin typeface="Arial" panose="020B0604020202020204" pitchFamily="34" charset="0"/>
                <a:cs typeface="Arial" panose="020B0604020202020204" pitchFamily="34" charset="0"/>
              </a:rPr>
              <a:t>UTAC Confidential.</a:t>
            </a:r>
          </a:p>
        </p:txBody>
      </p:sp>
      <p:pic>
        <p:nvPicPr>
          <p:cNvPr id="4" name="Picture 3">
            <a:extLst>
              <a:ext uri="{FF2B5EF4-FFF2-40B4-BE49-F238E27FC236}">
                <a16:creationId xmlns:a16="http://schemas.microsoft.com/office/drawing/2014/main" id="{03282664-46C9-784E-AB89-3C8121B7ACA5}"/>
              </a:ext>
            </a:extLst>
          </p:cNvPr>
          <p:cNvPicPr>
            <a:picLocks noChangeAspect="1"/>
          </p:cNvPicPr>
          <p:nvPr userDrawn="1"/>
        </p:nvPicPr>
        <p:blipFill>
          <a:blip r:embed="rId4">
            <a:alphaModFix/>
          </a:blip>
          <a:stretch>
            <a:fillRect/>
          </a:stretch>
        </p:blipFill>
        <p:spPr>
          <a:xfrm>
            <a:off x="13122442" y="1062332"/>
            <a:ext cx="4057085" cy="4057085"/>
          </a:xfrm>
          <a:prstGeom prst="rect">
            <a:avLst/>
          </a:prstGeom>
        </p:spPr>
      </p:pic>
    </p:spTree>
    <p:extLst>
      <p:ext uri="{BB962C8B-B14F-4D97-AF65-F5344CB8AC3E}">
        <p14:creationId xmlns:p14="http://schemas.microsoft.com/office/powerpoint/2010/main" val="358589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F5F7-A286-4638-BDB7-41A7B6AFB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9F46E-726E-4D77-BA06-D533A9917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89B8B-83DD-4EA5-A890-40C76E5C6615}"/>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5" name="Footer Placeholder 4">
            <a:extLst>
              <a:ext uri="{FF2B5EF4-FFF2-40B4-BE49-F238E27FC236}">
                <a16:creationId xmlns:a16="http://schemas.microsoft.com/office/drawing/2014/main" id="{34568A18-29E4-4B5D-8D41-7117FD93F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10721-C61E-4FC9-9B02-2DE058E4609C}"/>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87103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623F-7F06-45A5-848E-23AB9DA87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59560-0BF2-465F-83A0-4A9EC32B0A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C06E0-640B-4FE5-9206-21B855A58820}"/>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5" name="Footer Placeholder 4">
            <a:extLst>
              <a:ext uri="{FF2B5EF4-FFF2-40B4-BE49-F238E27FC236}">
                <a16:creationId xmlns:a16="http://schemas.microsoft.com/office/drawing/2014/main" id="{EB097E21-8E7A-4864-AF74-09122E9B7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D57E8-F266-49BD-8C5D-9B6CBAA9F533}"/>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238982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B3D5-1161-443A-B3A5-040343391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F87B6-7D99-4747-9454-25E0D5D42E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E32CE7-AD0D-4A53-9E35-A67FC94013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B1978-3AEB-4E0A-BF7A-1435225A3B03}"/>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6" name="Footer Placeholder 5">
            <a:extLst>
              <a:ext uri="{FF2B5EF4-FFF2-40B4-BE49-F238E27FC236}">
                <a16:creationId xmlns:a16="http://schemas.microsoft.com/office/drawing/2014/main" id="{8D16A4B1-7401-43AB-8C19-08B210A02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C5619-4F36-425D-8FAB-7E5C293E01AA}"/>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34817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98B3-2122-4AC8-A60B-8289F03D03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B64C5E-5E87-41E8-9703-1A1D46389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D8979-7267-47E9-ABBF-CE7E39134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07701A-7DD1-49E5-B280-87D2CBE9F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CA4D8-A304-4059-A276-951B210D3C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2A07D-4520-47C7-8AC8-5B456497FE01}"/>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8" name="Footer Placeholder 7">
            <a:extLst>
              <a:ext uri="{FF2B5EF4-FFF2-40B4-BE49-F238E27FC236}">
                <a16:creationId xmlns:a16="http://schemas.microsoft.com/office/drawing/2014/main" id="{FEDF1DD1-4177-4862-A627-19A01584D1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3A1D22-4606-44B8-AE81-9791E24ED8CB}"/>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161786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4D47-2F8A-4E7C-A029-29A071B17C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25DBE-8287-4260-BA27-ECE3E4E3651A}"/>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4" name="Footer Placeholder 3">
            <a:extLst>
              <a:ext uri="{FF2B5EF4-FFF2-40B4-BE49-F238E27FC236}">
                <a16:creationId xmlns:a16="http://schemas.microsoft.com/office/drawing/2014/main" id="{BD61245E-62D3-4287-AD27-545A989A79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2D3D70-EE4D-4EE0-964C-9DB0B58F394D}"/>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169952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9D1B9-FB6F-4E55-9F2C-776ABE0FC03F}"/>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3" name="Footer Placeholder 2">
            <a:extLst>
              <a:ext uri="{FF2B5EF4-FFF2-40B4-BE49-F238E27FC236}">
                <a16:creationId xmlns:a16="http://schemas.microsoft.com/office/drawing/2014/main" id="{23981F6F-E983-4167-9B7F-5C8E280977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9591F3-D2B1-477C-86A4-23262EBA3982}"/>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410854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66C5-5D1E-4D12-AFE2-3ABAF8451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0846B-F1F9-44FB-A304-2B6029537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14A764-BF19-477B-8319-645E04CBC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2E298-E5F1-48C7-A77C-11B4FFC17ED2}"/>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6" name="Footer Placeholder 5">
            <a:extLst>
              <a:ext uri="{FF2B5EF4-FFF2-40B4-BE49-F238E27FC236}">
                <a16:creationId xmlns:a16="http://schemas.microsoft.com/office/drawing/2014/main" id="{70F125AB-F98A-4AD8-9093-5F53CD1AC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312E9-9A63-40C7-89D8-E53429B47AFE}"/>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69443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6C50-3B5C-418D-A1CD-DFB43D6B1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F2C1E5-BC22-479D-A95D-C160DBB7C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B83B4E-358C-41DA-9F14-767E1CE17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B499A-6F9B-4F2C-B199-BC620AE9D1E7}"/>
              </a:ext>
            </a:extLst>
          </p:cNvPr>
          <p:cNvSpPr>
            <a:spLocks noGrp="1"/>
          </p:cNvSpPr>
          <p:nvPr>
            <p:ph type="dt" sz="half" idx="10"/>
          </p:nvPr>
        </p:nvSpPr>
        <p:spPr/>
        <p:txBody>
          <a:bodyPr/>
          <a:lstStyle/>
          <a:p>
            <a:fld id="{A68F52D9-F8D4-4AD2-8A2F-0D94468CDD7C}" type="datetimeFigureOut">
              <a:rPr lang="en-US" smtClean="0"/>
              <a:t>9/9/2022</a:t>
            </a:fld>
            <a:endParaRPr lang="en-US"/>
          </a:p>
        </p:txBody>
      </p:sp>
      <p:sp>
        <p:nvSpPr>
          <p:cNvPr id="6" name="Footer Placeholder 5">
            <a:extLst>
              <a:ext uri="{FF2B5EF4-FFF2-40B4-BE49-F238E27FC236}">
                <a16:creationId xmlns:a16="http://schemas.microsoft.com/office/drawing/2014/main" id="{2D3C531D-901A-40A7-9AD9-0B7CC3B47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62F84-7378-4B82-A9A3-960B04474EBC}"/>
              </a:ext>
            </a:extLst>
          </p:cNvPr>
          <p:cNvSpPr>
            <a:spLocks noGrp="1"/>
          </p:cNvSpPr>
          <p:nvPr>
            <p:ph type="sldNum" sz="quarter" idx="12"/>
          </p:nvPr>
        </p:nvSpPr>
        <p:spPr/>
        <p:txBody>
          <a:bodyPr/>
          <a:lstStyle/>
          <a:p>
            <a:fld id="{F2B5993D-953B-4489-915E-BB36AEC56D56}" type="slidenum">
              <a:rPr lang="en-US" smtClean="0"/>
              <a:t>‹#›</a:t>
            </a:fld>
            <a:endParaRPr lang="en-US"/>
          </a:p>
        </p:txBody>
      </p:sp>
    </p:spTree>
    <p:extLst>
      <p:ext uri="{BB962C8B-B14F-4D97-AF65-F5344CB8AC3E}">
        <p14:creationId xmlns:p14="http://schemas.microsoft.com/office/powerpoint/2010/main" val="124201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0F993-63D1-4E4C-8BAB-F1A238824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52FA2E-CC0D-4ABC-ADBB-B8961520E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3217E-B415-431F-81D2-46831F28A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F52D9-F8D4-4AD2-8A2F-0D94468CDD7C}" type="datetimeFigureOut">
              <a:rPr lang="en-US" smtClean="0"/>
              <a:t>9/9/2022</a:t>
            </a:fld>
            <a:endParaRPr lang="en-US"/>
          </a:p>
        </p:txBody>
      </p:sp>
      <p:sp>
        <p:nvSpPr>
          <p:cNvPr id="5" name="Footer Placeholder 4">
            <a:extLst>
              <a:ext uri="{FF2B5EF4-FFF2-40B4-BE49-F238E27FC236}">
                <a16:creationId xmlns:a16="http://schemas.microsoft.com/office/drawing/2014/main" id="{5AD22158-3E8A-4267-B00B-95FC3438C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BF1BEF-FF88-433F-914C-4AC423789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5993D-953B-4489-915E-BB36AEC56D56}" type="slidenum">
              <a:rPr lang="en-US" smtClean="0"/>
              <a:t>‹#›</a:t>
            </a:fld>
            <a:endParaRPr lang="en-US"/>
          </a:p>
        </p:txBody>
      </p:sp>
    </p:spTree>
    <p:extLst>
      <p:ext uri="{BB962C8B-B14F-4D97-AF65-F5344CB8AC3E}">
        <p14:creationId xmlns:p14="http://schemas.microsoft.com/office/powerpoint/2010/main" val="409662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246389-B86C-7043-875A-C52C4F2F8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A14E09F-7627-064F-ABFB-D7949826B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07FC56-58A8-3844-AE9C-E5CB8449842E}"/>
              </a:ext>
            </a:extLst>
          </p:cNvPr>
          <p:cNvSpPr>
            <a:spLocks noGrp="1"/>
          </p:cNvSpPr>
          <p:nvPr>
            <p:ph type="dt" sz="half" idx="2"/>
          </p:nvPr>
        </p:nvSpPr>
        <p:spPr>
          <a:xfrm>
            <a:off x="838200" y="6522799"/>
            <a:ext cx="2743200" cy="203290"/>
          </a:xfrm>
          <a:prstGeom prst="rect">
            <a:avLst/>
          </a:prstGeom>
        </p:spPr>
        <p:txBody>
          <a:bodyPr vert="horz" lIns="91440" tIns="45720" rIns="91440" bIns="45720" rtlCol="0" anchor="ctr"/>
          <a:lstStyle>
            <a:lvl1pPr algn="l">
              <a:defRPr sz="850" b="0" i="0">
                <a:solidFill>
                  <a:srgbClr val="2D266D"/>
                </a:solidFill>
                <a:latin typeface="Arial" panose="020B0604020202020204" pitchFamily="34" charset="0"/>
                <a:cs typeface="Arial" panose="020B0604020202020204" pitchFamily="34" charset="0"/>
              </a:defRPr>
            </a:lvl1pPr>
          </a:lstStyle>
          <a:p>
            <a:fld id="{156EDF81-5FBF-C347-9546-BEA7E4D98280}" type="datetime1">
              <a:rPr lang="en-SG" smtClean="0"/>
              <a:pPr/>
              <a:t>9/9/2022</a:t>
            </a:fld>
            <a:endParaRPr lang="en-US" dirty="0"/>
          </a:p>
        </p:txBody>
      </p:sp>
      <p:sp>
        <p:nvSpPr>
          <p:cNvPr id="6" name="Slide Number Placeholder 5">
            <a:extLst>
              <a:ext uri="{FF2B5EF4-FFF2-40B4-BE49-F238E27FC236}">
                <a16:creationId xmlns:a16="http://schemas.microsoft.com/office/drawing/2014/main" id="{7FFC625B-08D6-6C4C-8FC2-7CCA96296806}"/>
              </a:ext>
            </a:extLst>
          </p:cNvPr>
          <p:cNvSpPr>
            <a:spLocks noGrp="1"/>
          </p:cNvSpPr>
          <p:nvPr>
            <p:ph type="sldNum" sz="quarter" idx="4"/>
          </p:nvPr>
        </p:nvSpPr>
        <p:spPr>
          <a:xfrm>
            <a:off x="8610600" y="6522799"/>
            <a:ext cx="2743200" cy="200030"/>
          </a:xfrm>
          <a:prstGeom prst="rect">
            <a:avLst/>
          </a:prstGeom>
        </p:spPr>
        <p:txBody>
          <a:bodyPr vert="horz" lIns="91440" tIns="45720" rIns="91440" bIns="45720" rtlCol="0" anchor="ctr"/>
          <a:lstStyle>
            <a:lvl1pPr algn="r">
              <a:defRPr sz="850" b="0" i="0">
                <a:solidFill>
                  <a:srgbClr val="2D266D"/>
                </a:solidFill>
                <a:latin typeface="Arial" panose="020B0604020202020204" pitchFamily="34" charset="0"/>
                <a:cs typeface="Arial" panose="020B0604020202020204" pitchFamily="34" charset="0"/>
              </a:defRPr>
            </a:lvl1pPr>
          </a:lstStyle>
          <a:p>
            <a:fld id="{3FCAF963-A6A7-CB48-A16D-6B22BE3ABEF3}" type="slidenum">
              <a:rPr lang="en-US" smtClean="0"/>
              <a:pPr/>
              <a:t>‹#›</a:t>
            </a:fld>
            <a:endParaRPr lang="en-US" dirty="0"/>
          </a:p>
        </p:txBody>
      </p:sp>
      <p:sp>
        <p:nvSpPr>
          <p:cNvPr id="11" name="Footer Placeholder 10">
            <a:extLst>
              <a:ext uri="{FF2B5EF4-FFF2-40B4-BE49-F238E27FC236}">
                <a16:creationId xmlns:a16="http://schemas.microsoft.com/office/drawing/2014/main" id="{6F060209-1EFE-A641-8F61-1242AE66299F}"/>
              </a:ext>
            </a:extLst>
          </p:cNvPr>
          <p:cNvSpPr>
            <a:spLocks noGrp="1"/>
          </p:cNvSpPr>
          <p:nvPr>
            <p:ph type="ftr" sz="quarter" idx="3"/>
          </p:nvPr>
        </p:nvSpPr>
        <p:spPr>
          <a:xfrm>
            <a:off x="4038600" y="6522799"/>
            <a:ext cx="4114800" cy="203290"/>
          </a:xfrm>
          <a:prstGeom prst="rect">
            <a:avLst/>
          </a:prstGeom>
        </p:spPr>
        <p:txBody>
          <a:bodyPr vert="horz" lIns="91440" tIns="45720" rIns="91440" bIns="45720" rtlCol="0" anchor="ctr"/>
          <a:lstStyle>
            <a:lvl1pPr algn="ctr">
              <a:defRPr lang="en-US" sz="850" b="0" i="0" kern="1200" dirty="0">
                <a:solidFill>
                  <a:srgbClr val="2D266D"/>
                </a:solidFill>
                <a:latin typeface="Arial" panose="020B0604020202020204" pitchFamily="34" charset="0"/>
                <a:ea typeface="+mn-ea"/>
                <a:cs typeface="Arial" panose="020B0604020202020204" pitchFamily="34" charset="0"/>
              </a:defRPr>
            </a:lvl1pPr>
          </a:lstStyle>
          <a:p>
            <a:endParaRPr lang="en-SG" dirty="0"/>
          </a:p>
        </p:txBody>
      </p:sp>
    </p:spTree>
    <p:extLst>
      <p:ext uri="{BB962C8B-B14F-4D97-AF65-F5344CB8AC3E}">
        <p14:creationId xmlns:p14="http://schemas.microsoft.com/office/powerpoint/2010/main" val="1554988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lnSpc>
          <a:spcPct val="90000"/>
        </a:lnSpc>
        <a:spcBef>
          <a:spcPct val="0"/>
        </a:spcBef>
        <a:buNone/>
        <a:defRPr sz="4000" b="1" i="0" kern="1200">
          <a:solidFill>
            <a:srgbClr val="2D266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Cgxsv1riJhI" TargetMode="External"/><Relationship Id="rId2" Type="http://schemas.openxmlformats.org/officeDocument/2006/relationships/hyperlink" Target="https://pjreddie.com/darknet/" TargetMode="External"/><Relationship Id="rId1" Type="http://schemas.openxmlformats.org/officeDocument/2006/relationships/slideLayout" Target="../slideLayouts/slideLayout2.xml"/><Relationship Id="rId5" Type="http://schemas.openxmlformats.org/officeDocument/2006/relationships/hyperlink" Target="https://github.com/WongKinYiu/yolov7" TargetMode="External"/><Relationship Id="rId4" Type="http://schemas.openxmlformats.org/officeDocument/2006/relationships/hyperlink" Target="https://pjreddie.com/resu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F4F6-9502-F349-9930-205636C58016}"/>
              </a:ext>
            </a:extLst>
          </p:cNvPr>
          <p:cNvSpPr>
            <a:spLocks noGrp="1"/>
          </p:cNvSpPr>
          <p:nvPr>
            <p:ph type="ctrTitle"/>
          </p:nvPr>
        </p:nvSpPr>
        <p:spPr>
          <a:xfrm>
            <a:off x="1" y="2235260"/>
            <a:ext cx="6520070" cy="2387479"/>
          </a:xfrm>
        </p:spPr>
        <p:txBody>
          <a:bodyPr>
            <a:noAutofit/>
          </a:bodyPr>
          <a:lstStyle/>
          <a:p>
            <a:pPr algn="r"/>
            <a:r>
              <a:rPr lang="en-US" sz="3600" dirty="0">
                <a:solidFill>
                  <a:srgbClr val="660066"/>
                </a:solidFill>
                <a:latin typeface="Tahoma" panose="020B0604030504040204" pitchFamily="34" charset="0"/>
                <a:ea typeface="Tahoma" panose="020B0604030504040204" pitchFamily="34" charset="0"/>
                <a:cs typeface="Tahoma" panose="020B0604030504040204" pitchFamily="34" charset="0"/>
              </a:rPr>
              <a:t>Yolo V7 for industry object detection application</a:t>
            </a:r>
            <a:br>
              <a:rPr lang="en-US" sz="3600" dirty="0">
                <a:solidFill>
                  <a:srgbClr val="660066"/>
                </a:solidFill>
                <a:latin typeface="Tahoma" panose="020B0604030504040204" pitchFamily="34" charset="0"/>
                <a:ea typeface="Tahoma" panose="020B0604030504040204" pitchFamily="34" charset="0"/>
                <a:cs typeface="Tahoma" panose="020B0604030504040204" pitchFamily="34" charset="0"/>
              </a:rPr>
            </a:br>
            <a:br>
              <a:rPr lang="en-US" sz="3200" dirty="0">
                <a:solidFill>
                  <a:srgbClr val="660066"/>
                </a:solidFill>
                <a:latin typeface="Tahoma" panose="020B0604030504040204" pitchFamily="34" charset="0"/>
                <a:ea typeface="Tahoma" panose="020B0604030504040204" pitchFamily="34" charset="0"/>
                <a:cs typeface="Tahoma" panose="020B0604030504040204" pitchFamily="34" charset="0"/>
              </a:rPr>
            </a:br>
            <a:endParaRPr lang="en-US" sz="3200" dirty="0">
              <a:solidFill>
                <a:srgbClr val="660066"/>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2613D717-9BF0-4CF6-8A3E-B532F77544FF}"/>
              </a:ext>
            </a:extLst>
          </p:cNvPr>
          <p:cNvSpPr txBox="1"/>
          <p:nvPr/>
        </p:nvSpPr>
        <p:spPr>
          <a:xfrm>
            <a:off x="413831" y="5591014"/>
            <a:ext cx="341002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Theerawat  9 Sep 2022</a:t>
            </a:r>
          </a:p>
        </p:txBody>
      </p:sp>
      <p:pic>
        <p:nvPicPr>
          <p:cNvPr id="6" name="Picture 5">
            <a:extLst>
              <a:ext uri="{FF2B5EF4-FFF2-40B4-BE49-F238E27FC236}">
                <a16:creationId xmlns:a16="http://schemas.microsoft.com/office/drawing/2014/main" id="{2BD8E314-43B7-4551-A79B-02DA956E8028}"/>
              </a:ext>
            </a:extLst>
          </p:cNvPr>
          <p:cNvPicPr>
            <a:picLocks noChangeAspect="1"/>
          </p:cNvPicPr>
          <p:nvPr/>
        </p:nvPicPr>
        <p:blipFill>
          <a:blip r:embed="rId2"/>
          <a:stretch>
            <a:fillRect/>
          </a:stretch>
        </p:blipFill>
        <p:spPr>
          <a:xfrm>
            <a:off x="178078" y="5963414"/>
            <a:ext cx="2565359" cy="665921"/>
          </a:xfrm>
          <a:prstGeom prst="rect">
            <a:avLst/>
          </a:prstGeom>
        </p:spPr>
      </p:pic>
      <p:grpSp>
        <p:nvGrpSpPr>
          <p:cNvPr id="8" name="Group 7">
            <a:extLst>
              <a:ext uri="{FF2B5EF4-FFF2-40B4-BE49-F238E27FC236}">
                <a16:creationId xmlns:a16="http://schemas.microsoft.com/office/drawing/2014/main" id="{4ABA069E-2C21-41A6-89BC-D567AA85308E}"/>
              </a:ext>
            </a:extLst>
          </p:cNvPr>
          <p:cNvGrpSpPr/>
          <p:nvPr/>
        </p:nvGrpSpPr>
        <p:grpSpPr>
          <a:xfrm>
            <a:off x="10031429" y="168220"/>
            <a:ext cx="1994315" cy="2025475"/>
            <a:chOff x="7317221" y="1786690"/>
            <a:chExt cx="1994315" cy="2025475"/>
          </a:xfrm>
        </p:grpSpPr>
        <p:sp>
          <p:nvSpPr>
            <p:cNvPr id="9" name="Oval 25">
              <a:extLst>
                <a:ext uri="{FF2B5EF4-FFF2-40B4-BE49-F238E27FC236}">
                  <a16:creationId xmlns:a16="http://schemas.microsoft.com/office/drawing/2014/main" id="{0EE81118-58D5-46E7-9C60-431D060E2BF6}"/>
                </a:ext>
              </a:extLst>
            </p:cNvPr>
            <p:cNvSpPr>
              <a:spLocks noChangeArrowheads="1"/>
            </p:cNvSpPr>
            <p:nvPr/>
          </p:nvSpPr>
          <p:spPr bwMode="auto">
            <a:xfrm>
              <a:off x="7317221" y="1786690"/>
              <a:ext cx="1994315" cy="2025475"/>
            </a:xfrm>
            <a:prstGeom prst="ellipse">
              <a:avLst/>
            </a:prstGeom>
            <a:solidFill>
              <a:schemeClr val="bg1"/>
            </a:solidFill>
            <a:ln w="57150" algn="ctr">
              <a:solidFill>
                <a:srgbClr val="969696"/>
              </a:solidFill>
              <a:round/>
              <a:headEnd/>
              <a:tailEnd/>
            </a:ln>
            <a:effectLst/>
            <a:extLst>
              <a:ext uri="{AF507438-7753-43E0-B8FC-AC1667EBCBE1}">
                <a14:hiddenEffects xmlns:a14="http://schemas.microsoft.com/office/drawing/2010/main">
                  <a:effectLst>
                    <a:outerShdw dist="17961" dir="2700000" algn="ctr" rotWithShape="0">
                      <a:srgbClr val="5A5A5A"/>
                    </a:outerShdw>
                  </a:effectLst>
                </a14:hiddenEffects>
              </a:ext>
            </a:extLst>
          </p:spPr>
          <p:txBody>
            <a:bodyPr lIns="0" tIns="0" rIns="0" bIns="0"/>
            <a:lstStyle>
              <a:lvl1pPr>
                <a:defRPr sz="1000">
                  <a:solidFill>
                    <a:schemeClr val="tx1"/>
                  </a:solidFill>
                  <a:latin typeface="Frutiger 45 Light"/>
                  <a:ea typeface="Arial Unicode MS" pitchFamily="34" charset="-128"/>
                </a:defRPr>
              </a:lvl1pPr>
              <a:lvl2pPr marL="742950" indent="-285750">
                <a:defRPr sz="1000">
                  <a:solidFill>
                    <a:schemeClr val="tx1"/>
                  </a:solidFill>
                  <a:latin typeface="Frutiger 45 Light"/>
                  <a:ea typeface="Arial Unicode MS" pitchFamily="34" charset="-128"/>
                </a:defRPr>
              </a:lvl2pPr>
              <a:lvl3pPr marL="1143000" indent="-228600">
                <a:defRPr sz="1000">
                  <a:solidFill>
                    <a:schemeClr val="tx1"/>
                  </a:solidFill>
                  <a:latin typeface="Frutiger 45 Light"/>
                  <a:ea typeface="Arial Unicode MS" pitchFamily="34" charset="-128"/>
                </a:defRPr>
              </a:lvl3pPr>
              <a:lvl4pPr marL="1600200" indent="-228600">
                <a:defRPr sz="1000">
                  <a:solidFill>
                    <a:schemeClr val="tx1"/>
                  </a:solidFill>
                  <a:latin typeface="Frutiger 45 Light"/>
                  <a:ea typeface="Arial Unicode MS" pitchFamily="34" charset="-128"/>
                </a:defRPr>
              </a:lvl4pPr>
              <a:lvl5pPr marL="2057400" indent="-228600">
                <a:defRPr sz="1000">
                  <a:solidFill>
                    <a:schemeClr val="tx1"/>
                  </a:solidFill>
                  <a:latin typeface="Frutiger 45 Light"/>
                  <a:ea typeface="Arial Unicode MS" pitchFamily="34" charset="-128"/>
                </a:defRPr>
              </a:lvl5pPr>
              <a:lvl6pPr marL="2514600" indent="-228600" eaLnBrk="0" fontAlgn="base" hangingPunct="0">
                <a:spcBef>
                  <a:spcPct val="0"/>
                </a:spcBef>
                <a:spcAft>
                  <a:spcPct val="0"/>
                </a:spcAft>
                <a:defRPr sz="1000">
                  <a:solidFill>
                    <a:schemeClr val="tx1"/>
                  </a:solidFill>
                  <a:latin typeface="Frutiger 45 Light"/>
                  <a:ea typeface="Arial Unicode MS" pitchFamily="34" charset="-128"/>
                </a:defRPr>
              </a:lvl6pPr>
              <a:lvl7pPr marL="2971800" indent="-228600" eaLnBrk="0" fontAlgn="base" hangingPunct="0">
                <a:spcBef>
                  <a:spcPct val="0"/>
                </a:spcBef>
                <a:spcAft>
                  <a:spcPct val="0"/>
                </a:spcAft>
                <a:defRPr sz="1000">
                  <a:solidFill>
                    <a:schemeClr val="tx1"/>
                  </a:solidFill>
                  <a:latin typeface="Frutiger 45 Light"/>
                  <a:ea typeface="Arial Unicode MS" pitchFamily="34" charset="-128"/>
                </a:defRPr>
              </a:lvl7pPr>
              <a:lvl8pPr marL="3429000" indent="-228600" eaLnBrk="0" fontAlgn="base" hangingPunct="0">
                <a:spcBef>
                  <a:spcPct val="0"/>
                </a:spcBef>
                <a:spcAft>
                  <a:spcPct val="0"/>
                </a:spcAft>
                <a:defRPr sz="1000">
                  <a:solidFill>
                    <a:schemeClr val="tx1"/>
                  </a:solidFill>
                  <a:latin typeface="Frutiger 45 Light"/>
                  <a:ea typeface="Arial Unicode MS" pitchFamily="34" charset="-128"/>
                </a:defRPr>
              </a:lvl8pPr>
              <a:lvl9pPr marL="3886200" indent="-228600" eaLnBrk="0" fontAlgn="base" hangingPunct="0">
                <a:spcBef>
                  <a:spcPct val="0"/>
                </a:spcBef>
                <a:spcAft>
                  <a:spcPct val="0"/>
                </a:spcAft>
                <a:defRPr sz="1000">
                  <a:solidFill>
                    <a:schemeClr val="tx1"/>
                  </a:solidFill>
                  <a:latin typeface="Frutiger 45 Light"/>
                  <a:ea typeface="Arial Unicode MS" pitchFamily="34" charset="-128"/>
                </a:defRPr>
              </a:lvl9pPr>
            </a:lstStyle>
            <a:p>
              <a:pPr defTabSz="831281" eaLnBrk="0" fontAlgn="base" hangingPunct="0">
                <a:spcBef>
                  <a:spcPct val="50000"/>
                </a:spcBef>
                <a:spcAft>
                  <a:spcPct val="0"/>
                </a:spcAft>
              </a:pPr>
              <a:endParaRPr lang="en-US" altLang="en-US" sz="909">
                <a:solidFill>
                  <a:srgbClr val="000000"/>
                </a:solidFill>
                <a:ea typeface="SimSun" panose="02010600030101010101" pitchFamily="2" charset="-122"/>
                <a:cs typeface="Arial"/>
              </a:endParaRPr>
            </a:p>
          </p:txBody>
        </p:sp>
        <p:pic>
          <p:nvPicPr>
            <p:cNvPr id="10" name="Picture 48">
              <a:extLst>
                <a:ext uri="{FF2B5EF4-FFF2-40B4-BE49-F238E27FC236}">
                  <a16:creationId xmlns:a16="http://schemas.microsoft.com/office/drawing/2014/main" id="{86446A7A-A220-4871-93B5-4B3815040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3607" y="2250538"/>
              <a:ext cx="1560608" cy="11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3">
              <a:extLst>
                <a:ext uri="{FF2B5EF4-FFF2-40B4-BE49-F238E27FC236}">
                  <a16:creationId xmlns:a16="http://schemas.microsoft.com/office/drawing/2014/main" id="{7E10FFFD-EC2C-43A7-AFB6-703C4FC97C2C}"/>
                </a:ext>
              </a:extLst>
            </p:cNvPr>
            <p:cNvSpPr txBox="1">
              <a:spLocks noChangeArrowheads="1"/>
            </p:cNvSpPr>
            <p:nvPr/>
          </p:nvSpPr>
          <p:spPr bwMode="auto">
            <a:xfrm>
              <a:off x="8042276" y="2390085"/>
              <a:ext cx="659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Frutiger 45 Light"/>
                  <a:ea typeface="Arial Unicode MS" pitchFamily="34" charset="-128"/>
                </a:defRPr>
              </a:lvl1pPr>
              <a:lvl2pPr marL="742950" indent="-285750">
                <a:defRPr sz="1000">
                  <a:solidFill>
                    <a:schemeClr val="tx1"/>
                  </a:solidFill>
                  <a:latin typeface="Frutiger 45 Light"/>
                  <a:ea typeface="Arial Unicode MS" pitchFamily="34" charset="-128"/>
                </a:defRPr>
              </a:lvl2pPr>
              <a:lvl3pPr marL="1143000" indent="-228600">
                <a:defRPr sz="1000">
                  <a:solidFill>
                    <a:schemeClr val="tx1"/>
                  </a:solidFill>
                  <a:latin typeface="Frutiger 45 Light"/>
                  <a:ea typeface="Arial Unicode MS" pitchFamily="34" charset="-128"/>
                </a:defRPr>
              </a:lvl3pPr>
              <a:lvl4pPr marL="1600200" indent="-228600">
                <a:defRPr sz="1000">
                  <a:solidFill>
                    <a:schemeClr val="tx1"/>
                  </a:solidFill>
                  <a:latin typeface="Frutiger 45 Light"/>
                  <a:ea typeface="Arial Unicode MS" pitchFamily="34" charset="-128"/>
                </a:defRPr>
              </a:lvl4pPr>
              <a:lvl5pPr marL="2057400" indent="-228600">
                <a:defRPr sz="1000">
                  <a:solidFill>
                    <a:schemeClr val="tx1"/>
                  </a:solidFill>
                  <a:latin typeface="Frutiger 45 Light"/>
                  <a:ea typeface="Arial Unicode MS" pitchFamily="34" charset="-128"/>
                </a:defRPr>
              </a:lvl5pPr>
              <a:lvl6pPr marL="2514600" indent="-228600" eaLnBrk="0" fontAlgn="base" hangingPunct="0">
                <a:spcBef>
                  <a:spcPct val="0"/>
                </a:spcBef>
                <a:spcAft>
                  <a:spcPct val="0"/>
                </a:spcAft>
                <a:defRPr sz="1000">
                  <a:solidFill>
                    <a:schemeClr val="tx1"/>
                  </a:solidFill>
                  <a:latin typeface="Frutiger 45 Light"/>
                  <a:ea typeface="Arial Unicode MS" pitchFamily="34" charset="-128"/>
                </a:defRPr>
              </a:lvl6pPr>
              <a:lvl7pPr marL="2971800" indent="-228600" eaLnBrk="0" fontAlgn="base" hangingPunct="0">
                <a:spcBef>
                  <a:spcPct val="0"/>
                </a:spcBef>
                <a:spcAft>
                  <a:spcPct val="0"/>
                </a:spcAft>
                <a:defRPr sz="1000">
                  <a:solidFill>
                    <a:schemeClr val="tx1"/>
                  </a:solidFill>
                  <a:latin typeface="Frutiger 45 Light"/>
                  <a:ea typeface="Arial Unicode MS" pitchFamily="34" charset="-128"/>
                </a:defRPr>
              </a:lvl7pPr>
              <a:lvl8pPr marL="3429000" indent="-228600" eaLnBrk="0" fontAlgn="base" hangingPunct="0">
                <a:spcBef>
                  <a:spcPct val="0"/>
                </a:spcBef>
                <a:spcAft>
                  <a:spcPct val="0"/>
                </a:spcAft>
                <a:defRPr sz="1000">
                  <a:solidFill>
                    <a:schemeClr val="tx1"/>
                  </a:solidFill>
                  <a:latin typeface="Frutiger 45 Light"/>
                  <a:ea typeface="Arial Unicode MS" pitchFamily="34" charset="-128"/>
                </a:defRPr>
              </a:lvl8pPr>
              <a:lvl9pPr marL="3886200" indent="-228600" eaLnBrk="0" fontAlgn="base" hangingPunct="0">
                <a:spcBef>
                  <a:spcPct val="0"/>
                </a:spcBef>
                <a:spcAft>
                  <a:spcPct val="0"/>
                </a:spcAft>
                <a:defRPr sz="1000">
                  <a:solidFill>
                    <a:schemeClr val="tx1"/>
                  </a:solidFill>
                  <a:latin typeface="Frutiger 45 Light"/>
                  <a:ea typeface="Arial Unicode MS" pitchFamily="34" charset="-128"/>
                </a:defRPr>
              </a:lvl9pPr>
            </a:lstStyle>
            <a:p>
              <a:pPr algn="ctr" defTabSz="831281" eaLnBrk="0" fontAlgn="base" hangingPunct="0">
                <a:spcBef>
                  <a:spcPct val="0"/>
                </a:spcBef>
                <a:spcAft>
                  <a:spcPct val="0"/>
                </a:spcAft>
              </a:pPr>
              <a:r>
                <a:rPr lang="en-US" altLang="en-US" sz="3200" dirty="0">
                  <a:solidFill>
                    <a:srgbClr val="7030A0"/>
                  </a:solidFill>
                  <a:latin typeface="Eras Bold ITC" panose="020B0907030504020204" pitchFamily="34" charset="0"/>
                  <a:cs typeface="Arial"/>
                </a:rPr>
                <a:t>AI</a:t>
              </a:r>
              <a:endParaRPr lang="en-US" altLang="en-US" sz="3200" baseline="30000" dirty="0">
                <a:solidFill>
                  <a:srgbClr val="FF0000"/>
                </a:solidFill>
                <a:latin typeface="Eras Bold ITC" panose="020B0907030504020204" pitchFamily="34" charset="0"/>
                <a:cs typeface="Arial"/>
              </a:endParaRPr>
            </a:p>
          </p:txBody>
        </p:sp>
      </p:grpSp>
    </p:spTree>
    <p:extLst>
      <p:ext uri="{BB962C8B-B14F-4D97-AF65-F5344CB8AC3E}">
        <p14:creationId xmlns:p14="http://schemas.microsoft.com/office/powerpoint/2010/main" val="290212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193899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Pretrain model Inference demo</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Live inference with web-cam id 0</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r>
              <a:rPr lang="en-US" sz="2000" dirty="0">
                <a:latin typeface="Tahoma" panose="020B0604030504040204" pitchFamily="34" charset="0"/>
                <a:ea typeface="Tahoma" panose="020B0604030504040204" pitchFamily="34" charset="0"/>
                <a:cs typeface="Tahoma" panose="020B0604030504040204" pitchFamily="34" charset="0"/>
              </a:rPr>
              <a:t>python detect.py --weights yolov7-tiny.pt --source 0 --</a:t>
            </a:r>
            <a:r>
              <a:rPr lang="en-US" sz="2000" dirty="0" err="1">
                <a:latin typeface="Tahoma" panose="020B0604030504040204" pitchFamily="34" charset="0"/>
                <a:ea typeface="Tahoma" panose="020B0604030504040204" pitchFamily="34" charset="0"/>
                <a:cs typeface="Tahoma" panose="020B0604030504040204" pitchFamily="34" charset="0"/>
              </a:rPr>
              <a:t>img</a:t>
            </a:r>
            <a:r>
              <a:rPr lang="en-US" sz="2000" dirty="0">
                <a:latin typeface="Tahoma" panose="020B0604030504040204" pitchFamily="34" charset="0"/>
                <a:ea typeface="Tahoma" panose="020B0604030504040204" pitchFamily="34" charset="0"/>
                <a:cs typeface="Tahoma" panose="020B0604030504040204" pitchFamily="34" charset="0"/>
              </a:rPr>
              <a:t> 640</a:t>
            </a:r>
          </a:p>
          <a:p>
            <a:pPr marL="800100" lvl="1" indent="-342900">
              <a:buFont typeface="Arial" panose="020B0604020202020204" pitchFamily="34" charset="0"/>
              <a:buChar char="•"/>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p:txBody>
      </p:sp>
      <p:cxnSp>
        <p:nvCxnSpPr>
          <p:cNvPr id="15" name="Straight Connector 14">
            <a:extLst>
              <a:ext uri="{FF2B5EF4-FFF2-40B4-BE49-F238E27FC236}">
                <a16:creationId xmlns:a16="http://schemas.microsoft.com/office/drawing/2014/main" id="{6321FFF8-25C9-48AB-A947-4D5E8C6C16BB}"/>
              </a:ext>
            </a:extLst>
          </p:cNvPr>
          <p:cNvCxnSpPr>
            <a:cxnSpLocks/>
          </p:cNvCxnSpPr>
          <p:nvPr/>
        </p:nvCxnSpPr>
        <p:spPr>
          <a:xfrm>
            <a:off x="6611853" y="2930676"/>
            <a:ext cx="8834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5D3B76-AB2C-49B0-AD1B-E468B685837B}"/>
              </a:ext>
            </a:extLst>
          </p:cNvPr>
          <p:cNvCxnSpPr/>
          <p:nvPr/>
        </p:nvCxnSpPr>
        <p:spPr>
          <a:xfrm flipH="1">
            <a:off x="6802582" y="2930676"/>
            <a:ext cx="250999" cy="39412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9E4BA96-D86D-41E7-8D2D-E3F14B8EA2E3}"/>
              </a:ext>
            </a:extLst>
          </p:cNvPr>
          <p:cNvSpPr txBox="1"/>
          <p:nvPr/>
        </p:nvSpPr>
        <p:spPr>
          <a:xfrm>
            <a:off x="7184296" y="1225018"/>
            <a:ext cx="2755626" cy="400110"/>
          </a:xfrm>
          <a:prstGeom prst="rect">
            <a:avLst/>
          </a:prstGeom>
          <a:noFill/>
        </p:spPr>
        <p:txBody>
          <a:bodyPr wrap="none" rtlCol="0">
            <a:spAutoFit/>
          </a:bodyPr>
          <a:lstStyle/>
          <a:p>
            <a:r>
              <a:rPr lang="en-US" sz="2000" b="1" dirty="0">
                <a:solidFill>
                  <a:srgbClr val="660066"/>
                </a:solidFill>
              </a:rPr>
              <a:t>Input USB web-cam ID 0</a:t>
            </a:r>
          </a:p>
        </p:txBody>
      </p:sp>
      <p:sp>
        <p:nvSpPr>
          <p:cNvPr id="22" name="TextBox 21">
            <a:extLst>
              <a:ext uri="{FF2B5EF4-FFF2-40B4-BE49-F238E27FC236}">
                <a16:creationId xmlns:a16="http://schemas.microsoft.com/office/drawing/2014/main" id="{C19A0591-3EAF-4AE6-8A23-4936965D4CD8}"/>
              </a:ext>
            </a:extLst>
          </p:cNvPr>
          <p:cNvSpPr txBox="1"/>
          <p:nvPr/>
        </p:nvSpPr>
        <p:spPr>
          <a:xfrm>
            <a:off x="3753292" y="5981779"/>
            <a:ext cx="2532616" cy="400110"/>
          </a:xfrm>
          <a:prstGeom prst="rect">
            <a:avLst/>
          </a:prstGeom>
          <a:noFill/>
        </p:spPr>
        <p:txBody>
          <a:bodyPr wrap="none" rtlCol="0">
            <a:spAutoFit/>
          </a:bodyPr>
          <a:lstStyle/>
          <a:p>
            <a:r>
              <a:rPr lang="en-US" sz="2000" b="1" dirty="0">
                <a:solidFill>
                  <a:srgbClr val="660066"/>
                </a:solidFill>
              </a:rPr>
              <a:t>Live Output on Screen</a:t>
            </a:r>
          </a:p>
        </p:txBody>
      </p:sp>
      <p:pic>
        <p:nvPicPr>
          <p:cNvPr id="23" name="Picture 22">
            <a:extLst>
              <a:ext uri="{FF2B5EF4-FFF2-40B4-BE49-F238E27FC236}">
                <a16:creationId xmlns:a16="http://schemas.microsoft.com/office/drawing/2014/main" id="{D05AD3B2-35A5-4C81-8BAE-0D459934FFA7}"/>
              </a:ext>
            </a:extLst>
          </p:cNvPr>
          <p:cNvPicPr>
            <a:picLocks noChangeAspect="1"/>
          </p:cNvPicPr>
          <p:nvPr/>
        </p:nvPicPr>
        <p:blipFill>
          <a:blip r:embed="rId2"/>
          <a:stretch>
            <a:fillRect/>
          </a:stretch>
        </p:blipFill>
        <p:spPr>
          <a:xfrm>
            <a:off x="3076364" y="2794679"/>
            <a:ext cx="3886472" cy="3101879"/>
          </a:xfrm>
          <a:prstGeom prst="rect">
            <a:avLst/>
          </a:prstGeom>
        </p:spPr>
      </p:pic>
      <p:cxnSp>
        <p:nvCxnSpPr>
          <p:cNvPr id="14" name="Straight Arrow Connector 13">
            <a:extLst>
              <a:ext uri="{FF2B5EF4-FFF2-40B4-BE49-F238E27FC236}">
                <a16:creationId xmlns:a16="http://schemas.microsoft.com/office/drawing/2014/main" id="{E7C0D951-BF3B-43C5-955C-422BF5022592}"/>
              </a:ext>
            </a:extLst>
          </p:cNvPr>
          <p:cNvCxnSpPr>
            <a:cxnSpLocks/>
          </p:cNvCxnSpPr>
          <p:nvPr/>
        </p:nvCxnSpPr>
        <p:spPr>
          <a:xfrm>
            <a:off x="7343919" y="1625128"/>
            <a:ext cx="0" cy="580503"/>
          </a:xfrm>
          <a:prstGeom prst="straightConnector1">
            <a:avLst/>
          </a:prstGeom>
          <a:ln w="76200">
            <a:solidFill>
              <a:srgbClr val="66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23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347787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marL="457200" marR="0" lvl="0" indent="-457200"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Collect data</a:t>
            </a:r>
          </a:p>
          <a:p>
            <a:pPr marL="457200" marR="0" lvl="0" indent="-457200"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Label data</a:t>
            </a:r>
          </a:p>
          <a:p>
            <a:pPr marL="457200" marR="0" lvl="0" indent="-457200"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Split data (train &amp; test)</a:t>
            </a:r>
          </a:p>
          <a:p>
            <a:pPr marL="457200" marR="0" lvl="0" indent="-457200"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Prepare config files</a:t>
            </a:r>
          </a:p>
          <a:p>
            <a:pPr marL="457200" marR="0" lvl="0" indent="-457200"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Start training (Need GPU </a:t>
            </a:r>
            <a:r>
              <a:rPr lang="en-US" sz="2400" dirty="0" err="1">
                <a:solidFill>
                  <a:srgbClr val="660066"/>
                </a:solidFill>
                <a:latin typeface="Tahoma" panose="020B0604030504040204" pitchFamily="34" charset="0"/>
                <a:ea typeface="Tahoma" panose="020B0604030504040204" pitchFamily="34" charset="0"/>
                <a:cs typeface="Tahoma" panose="020B0604030504040204" pitchFamily="34" charset="0"/>
              </a:rPr>
              <a:t>nVIDIA</a:t>
            </a: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a:t>
            </a:r>
          </a:p>
          <a:p>
            <a:pPr marL="457200" marR="0" lvl="0" indent="-457200"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Use custom model</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p:txBody>
      </p:sp>
      <p:cxnSp>
        <p:nvCxnSpPr>
          <p:cNvPr id="15" name="Straight Connector 14">
            <a:extLst>
              <a:ext uri="{FF2B5EF4-FFF2-40B4-BE49-F238E27FC236}">
                <a16:creationId xmlns:a16="http://schemas.microsoft.com/office/drawing/2014/main" id="{6321FFF8-25C9-48AB-A947-4D5E8C6C16BB}"/>
              </a:ext>
            </a:extLst>
          </p:cNvPr>
          <p:cNvCxnSpPr>
            <a:cxnSpLocks/>
          </p:cNvCxnSpPr>
          <p:nvPr/>
        </p:nvCxnSpPr>
        <p:spPr>
          <a:xfrm>
            <a:off x="6611853" y="3152356"/>
            <a:ext cx="8834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5D3B76-AB2C-49B0-AD1B-E468B685837B}"/>
              </a:ext>
            </a:extLst>
          </p:cNvPr>
          <p:cNvCxnSpPr/>
          <p:nvPr/>
        </p:nvCxnSpPr>
        <p:spPr>
          <a:xfrm flipH="1">
            <a:off x="6802582" y="3152356"/>
            <a:ext cx="250999" cy="39412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0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3" y="991684"/>
            <a:ext cx="11219470" cy="89255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marL="457200" indent="-457200">
              <a:buFont typeface="+mj-lt"/>
              <a:buAutoNum type="arabicPeriod"/>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Collect data</a:t>
            </a:r>
          </a:p>
        </p:txBody>
      </p:sp>
      <p:pic>
        <p:nvPicPr>
          <p:cNvPr id="3" name="Picture 2">
            <a:extLst>
              <a:ext uri="{FF2B5EF4-FFF2-40B4-BE49-F238E27FC236}">
                <a16:creationId xmlns:a16="http://schemas.microsoft.com/office/drawing/2014/main" id="{C15E2146-5157-9E1F-A9B4-3BC38758756B}"/>
              </a:ext>
            </a:extLst>
          </p:cNvPr>
          <p:cNvPicPr>
            <a:picLocks noChangeAspect="1"/>
          </p:cNvPicPr>
          <p:nvPr/>
        </p:nvPicPr>
        <p:blipFill>
          <a:blip r:embed="rId2"/>
          <a:stretch>
            <a:fillRect/>
          </a:stretch>
        </p:blipFill>
        <p:spPr>
          <a:xfrm>
            <a:off x="2072866" y="1925403"/>
            <a:ext cx="8046267" cy="4619395"/>
          </a:xfrm>
          <a:prstGeom prst="rect">
            <a:avLst/>
          </a:prstGeom>
        </p:spPr>
      </p:pic>
    </p:spTree>
    <p:extLst>
      <p:ext uri="{BB962C8B-B14F-4D97-AF65-F5344CB8AC3E}">
        <p14:creationId xmlns:p14="http://schemas.microsoft.com/office/powerpoint/2010/main" val="24917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FA4ECD-77EE-85B9-DDA0-62B2ECCD1F48}"/>
              </a:ext>
            </a:extLst>
          </p:cNvPr>
          <p:cNvPicPr>
            <a:picLocks noChangeAspect="1"/>
          </p:cNvPicPr>
          <p:nvPr/>
        </p:nvPicPr>
        <p:blipFill>
          <a:blip r:embed="rId2"/>
          <a:stretch>
            <a:fillRect/>
          </a:stretch>
        </p:blipFill>
        <p:spPr>
          <a:xfrm>
            <a:off x="2470527" y="1968223"/>
            <a:ext cx="8184774" cy="4889777"/>
          </a:xfrm>
          <a:prstGeom prst="rect">
            <a:avLst/>
          </a:prstGeom>
        </p:spPr>
      </p:pic>
      <p:sp>
        <p:nvSpPr>
          <p:cNvPr id="8" name="TextBox 7">
            <a:extLst>
              <a:ext uri="{FF2B5EF4-FFF2-40B4-BE49-F238E27FC236}">
                <a16:creationId xmlns:a16="http://schemas.microsoft.com/office/drawing/2014/main" id="{493CC4AB-84C9-9623-D3C5-3BC66EB963C9}"/>
              </a:ext>
            </a:extLst>
          </p:cNvPr>
          <p:cNvSpPr txBox="1"/>
          <p:nvPr/>
        </p:nvSpPr>
        <p:spPr>
          <a:xfrm>
            <a:off x="725393" y="991684"/>
            <a:ext cx="11219470" cy="89255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marR="0" lvl="0" defTabSz="914400" rtl="0" eaLnBrk="1" fontAlgn="auto" latinLnBrk="0" hangingPunct="1">
              <a:lnSpc>
                <a:spcPct val="100000"/>
              </a:lnSpc>
              <a:spcBef>
                <a:spcPts val="0"/>
              </a:spcBef>
              <a:spcAft>
                <a:spcPts val="0"/>
              </a:spcAft>
              <a:buClrTx/>
              <a:buSzTx/>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2. Label data</a:t>
            </a:r>
          </a:p>
        </p:txBody>
      </p:sp>
      <p:sp>
        <p:nvSpPr>
          <p:cNvPr id="9" name="TextBox 8">
            <a:extLst>
              <a:ext uri="{FF2B5EF4-FFF2-40B4-BE49-F238E27FC236}">
                <a16:creationId xmlns:a16="http://schemas.microsoft.com/office/drawing/2014/main" id="{0B87AC6A-576B-C2C2-7FD7-C633DD640FC4}"/>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307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CCDB79-EBD5-BFB1-BC9A-889521843B11}"/>
              </a:ext>
            </a:extLst>
          </p:cNvPr>
          <p:cNvPicPr>
            <a:picLocks noChangeAspect="1"/>
          </p:cNvPicPr>
          <p:nvPr/>
        </p:nvPicPr>
        <p:blipFill>
          <a:blip r:embed="rId2"/>
          <a:stretch>
            <a:fillRect/>
          </a:stretch>
        </p:blipFill>
        <p:spPr>
          <a:xfrm>
            <a:off x="799473" y="1891640"/>
            <a:ext cx="9639927" cy="4588525"/>
          </a:xfrm>
          <a:prstGeom prst="rect">
            <a:avLst/>
          </a:prstGeom>
        </p:spPr>
      </p:pic>
      <p:pic>
        <p:nvPicPr>
          <p:cNvPr id="5" name="Picture 4">
            <a:extLst>
              <a:ext uri="{FF2B5EF4-FFF2-40B4-BE49-F238E27FC236}">
                <a16:creationId xmlns:a16="http://schemas.microsoft.com/office/drawing/2014/main" id="{C29574E6-3FAB-18E7-1FF4-20BDB8D9DAC2}"/>
              </a:ext>
            </a:extLst>
          </p:cNvPr>
          <p:cNvPicPr>
            <a:picLocks noChangeAspect="1"/>
          </p:cNvPicPr>
          <p:nvPr/>
        </p:nvPicPr>
        <p:blipFill>
          <a:blip r:embed="rId3"/>
          <a:stretch>
            <a:fillRect/>
          </a:stretch>
        </p:blipFill>
        <p:spPr>
          <a:xfrm>
            <a:off x="8337828" y="3334783"/>
            <a:ext cx="3054699" cy="1702237"/>
          </a:xfrm>
          <a:prstGeom prst="rect">
            <a:avLst/>
          </a:prstGeom>
        </p:spPr>
      </p:pic>
      <p:sp>
        <p:nvSpPr>
          <p:cNvPr id="8" name="TextBox 7">
            <a:extLst>
              <a:ext uri="{FF2B5EF4-FFF2-40B4-BE49-F238E27FC236}">
                <a16:creationId xmlns:a16="http://schemas.microsoft.com/office/drawing/2014/main" id="{5EE279CC-5F3B-D6EE-2906-B4383CABD2D2}"/>
              </a:ext>
            </a:extLst>
          </p:cNvPr>
          <p:cNvSpPr txBox="1"/>
          <p:nvPr/>
        </p:nvSpPr>
        <p:spPr>
          <a:xfrm>
            <a:off x="725392" y="991684"/>
            <a:ext cx="11219470" cy="89255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marR="0" lvl="0" defTabSz="914400" rtl="0" eaLnBrk="1" fontAlgn="auto" latinLnBrk="0" hangingPunct="1">
              <a:lnSpc>
                <a:spcPct val="100000"/>
              </a:lnSpc>
              <a:spcBef>
                <a:spcPts val="0"/>
              </a:spcBef>
              <a:spcAft>
                <a:spcPts val="0"/>
              </a:spcAft>
              <a:buClrTx/>
              <a:buSzTx/>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2.1 Export from CVAT in Yolo format </a:t>
            </a:r>
          </a:p>
        </p:txBody>
      </p:sp>
      <p:sp>
        <p:nvSpPr>
          <p:cNvPr id="9" name="TextBox 8">
            <a:extLst>
              <a:ext uri="{FF2B5EF4-FFF2-40B4-BE49-F238E27FC236}">
                <a16:creationId xmlns:a16="http://schemas.microsoft.com/office/drawing/2014/main" id="{FF752205-1373-0A58-77E0-75B40D3D0431}"/>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24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C66797-C390-4D81-983A-1148577187EB}"/>
              </a:ext>
            </a:extLst>
          </p:cNvPr>
          <p:cNvPicPr>
            <a:picLocks noChangeAspect="1"/>
          </p:cNvPicPr>
          <p:nvPr/>
        </p:nvPicPr>
        <p:blipFill rotWithShape="1">
          <a:blip r:embed="rId2"/>
          <a:srcRect r="649"/>
          <a:stretch/>
        </p:blipFill>
        <p:spPr>
          <a:xfrm>
            <a:off x="797816" y="2053026"/>
            <a:ext cx="6833369" cy="4572638"/>
          </a:xfrm>
          <a:prstGeom prst="rect">
            <a:avLst/>
          </a:prstGeom>
        </p:spPr>
      </p:pic>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89255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marR="0" lvl="0" defTabSz="914400" rtl="0" eaLnBrk="1" fontAlgn="auto" latinLnBrk="0" hangingPunct="1">
              <a:lnSpc>
                <a:spcPct val="100000"/>
              </a:lnSpc>
              <a:spcBef>
                <a:spcPts val="0"/>
              </a:spcBef>
              <a:spcAft>
                <a:spcPts val="0"/>
              </a:spcAft>
              <a:buClrTx/>
              <a:buSzTx/>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2.1 Export from CVAT in Yolo format </a:t>
            </a:r>
          </a:p>
        </p:txBody>
      </p:sp>
      <p:cxnSp>
        <p:nvCxnSpPr>
          <p:cNvPr id="15" name="Straight Connector 14">
            <a:extLst>
              <a:ext uri="{FF2B5EF4-FFF2-40B4-BE49-F238E27FC236}">
                <a16:creationId xmlns:a16="http://schemas.microsoft.com/office/drawing/2014/main" id="{6321FFF8-25C9-48AB-A947-4D5E8C6C16BB}"/>
              </a:ext>
            </a:extLst>
          </p:cNvPr>
          <p:cNvCxnSpPr>
            <a:cxnSpLocks/>
          </p:cNvCxnSpPr>
          <p:nvPr/>
        </p:nvCxnSpPr>
        <p:spPr>
          <a:xfrm>
            <a:off x="6611853" y="3152356"/>
            <a:ext cx="8834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5D3B76-AB2C-49B0-AD1B-E468B685837B}"/>
              </a:ext>
            </a:extLst>
          </p:cNvPr>
          <p:cNvCxnSpPr/>
          <p:nvPr/>
        </p:nvCxnSpPr>
        <p:spPr>
          <a:xfrm flipH="1">
            <a:off x="6802582" y="3152356"/>
            <a:ext cx="250999" cy="39412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64AE60A-5364-4D77-ADC3-E2648AB63C48}"/>
              </a:ext>
            </a:extLst>
          </p:cNvPr>
          <p:cNvPicPr>
            <a:picLocks noChangeAspect="1"/>
          </p:cNvPicPr>
          <p:nvPr/>
        </p:nvPicPr>
        <p:blipFill>
          <a:blip r:embed="rId3"/>
          <a:stretch>
            <a:fillRect/>
          </a:stretch>
        </p:blipFill>
        <p:spPr>
          <a:xfrm>
            <a:off x="8302024" y="1514069"/>
            <a:ext cx="3353268" cy="4553585"/>
          </a:xfrm>
          <a:prstGeom prst="rect">
            <a:avLst/>
          </a:prstGeom>
        </p:spPr>
      </p:pic>
      <p:cxnSp>
        <p:nvCxnSpPr>
          <p:cNvPr id="16" name="Straight Arrow Connector 15">
            <a:extLst>
              <a:ext uri="{FF2B5EF4-FFF2-40B4-BE49-F238E27FC236}">
                <a16:creationId xmlns:a16="http://schemas.microsoft.com/office/drawing/2014/main" id="{86DD0A51-EE2D-4363-9C67-D86FB8F23987}"/>
              </a:ext>
            </a:extLst>
          </p:cNvPr>
          <p:cNvCxnSpPr>
            <a:cxnSpLocks/>
          </p:cNvCxnSpPr>
          <p:nvPr/>
        </p:nvCxnSpPr>
        <p:spPr>
          <a:xfrm flipV="1">
            <a:off x="7495309" y="3366663"/>
            <a:ext cx="806715" cy="581889"/>
          </a:xfrm>
          <a:prstGeom prst="straightConnector1">
            <a:avLst/>
          </a:prstGeom>
          <a:ln w="76200">
            <a:solidFill>
              <a:srgbClr val="660066"/>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9C7AF3DA-D860-4708-B179-CB881B4D9C92}"/>
              </a:ext>
            </a:extLst>
          </p:cNvPr>
          <p:cNvSpPr/>
          <p:nvPr/>
        </p:nvSpPr>
        <p:spPr>
          <a:xfrm>
            <a:off x="5292436" y="3366662"/>
            <a:ext cx="2202873" cy="1459446"/>
          </a:xfrm>
          <a:prstGeom prst="roundRect">
            <a:avLst>
              <a:gd name="adj" fmla="val 6225"/>
            </a:avLst>
          </a:prstGeom>
          <a:noFill/>
          <a:ln w="571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83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22148-B55E-CD93-2EB4-A65E9B4CE76F}"/>
              </a:ext>
            </a:extLst>
          </p:cNvPr>
          <p:cNvSpPr txBox="1"/>
          <p:nvPr/>
        </p:nvSpPr>
        <p:spPr>
          <a:xfrm>
            <a:off x="725393" y="991684"/>
            <a:ext cx="11219470" cy="89255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marR="0" lvl="0" defTabSz="914400" rtl="0" eaLnBrk="1" fontAlgn="auto" latinLnBrk="0" hangingPunct="1">
              <a:lnSpc>
                <a:spcPct val="100000"/>
              </a:lnSpc>
              <a:spcBef>
                <a:spcPts val="0"/>
              </a:spcBef>
              <a:spcAft>
                <a:spcPts val="0"/>
              </a:spcAft>
              <a:buClrTx/>
              <a:buSzTx/>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3. Split data (train &amp; validate)</a:t>
            </a:r>
          </a:p>
        </p:txBody>
      </p:sp>
      <p:pic>
        <p:nvPicPr>
          <p:cNvPr id="6" name="Picture 5">
            <a:extLst>
              <a:ext uri="{FF2B5EF4-FFF2-40B4-BE49-F238E27FC236}">
                <a16:creationId xmlns:a16="http://schemas.microsoft.com/office/drawing/2014/main" id="{4B598C85-7882-D507-D69F-A5EEE28E791E}"/>
              </a:ext>
            </a:extLst>
          </p:cNvPr>
          <p:cNvPicPr>
            <a:picLocks noChangeAspect="1"/>
          </p:cNvPicPr>
          <p:nvPr/>
        </p:nvPicPr>
        <p:blipFill rotWithShape="1">
          <a:blip r:embed="rId2"/>
          <a:srcRect r="42005" b="2208"/>
          <a:stretch/>
        </p:blipFill>
        <p:spPr>
          <a:xfrm>
            <a:off x="7483478" y="2144434"/>
            <a:ext cx="4366079" cy="4523066"/>
          </a:xfrm>
          <a:prstGeom prst="rect">
            <a:avLst/>
          </a:prstGeom>
        </p:spPr>
      </p:pic>
      <p:pic>
        <p:nvPicPr>
          <p:cNvPr id="8" name="Picture 7">
            <a:extLst>
              <a:ext uri="{FF2B5EF4-FFF2-40B4-BE49-F238E27FC236}">
                <a16:creationId xmlns:a16="http://schemas.microsoft.com/office/drawing/2014/main" id="{BD2434BE-932C-FD9B-FF40-BB8D0D4EB9A1}"/>
              </a:ext>
            </a:extLst>
          </p:cNvPr>
          <p:cNvPicPr>
            <a:picLocks noChangeAspect="1"/>
          </p:cNvPicPr>
          <p:nvPr/>
        </p:nvPicPr>
        <p:blipFill>
          <a:blip r:embed="rId3"/>
          <a:stretch>
            <a:fillRect/>
          </a:stretch>
        </p:blipFill>
        <p:spPr>
          <a:xfrm>
            <a:off x="725393" y="2257801"/>
            <a:ext cx="6554115" cy="3991532"/>
          </a:xfrm>
          <a:prstGeom prst="rect">
            <a:avLst/>
          </a:prstGeom>
        </p:spPr>
      </p:pic>
      <p:sp>
        <p:nvSpPr>
          <p:cNvPr id="9" name="TextBox 8">
            <a:extLst>
              <a:ext uri="{FF2B5EF4-FFF2-40B4-BE49-F238E27FC236}">
                <a16:creationId xmlns:a16="http://schemas.microsoft.com/office/drawing/2014/main" id="{E13EFC75-5CF2-C9A0-6A9A-8C6A5E159D15}"/>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819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5A338-F2B1-4BEB-595C-4D95057A5DC6}"/>
              </a:ext>
            </a:extLst>
          </p:cNvPr>
          <p:cNvSpPr txBox="1"/>
          <p:nvPr/>
        </p:nvSpPr>
        <p:spPr>
          <a:xfrm>
            <a:off x="725393" y="991684"/>
            <a:ext cx="11219470" cy="89255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marR="0" lvl="0" defTabSz="914400" rtl="0" eaLnBrk="1" fontAlgn="auto" latinLnBrk="0" hangingPunct="1">
              <a:lnSpc>
                <a:spcPct val="100000"/>
              </a:lnSpc>
              <a:spcBef>
                <a:spcPts val="0"/>
              </a:spcBef>
              <a:spcAft>
                <a:spcPts val="0"/>
              </a:spcAft>
              <a:buClrTx/>
              <a:buSzTx/>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4.1 Create config files   “</a:t>
            </a:r>
            <a:r>
              <a:rPr lang="en-US" sz="2400" dirty="0" err="1">
                <a:solidFill>
                  <a:srgbClr val="660066"/>
                </a:solidFill>
                <a:latin typeface="Tahoma" panose="020B0604030504040204" pitchFamily="34" charset="0"/>
                <a:ea typeface="Tahoma" panose="020B0604030504040204" pitchFamily="34" charset="0"/>
                <a:cs typeface="Tahoma" panose="020B0604030504040204" pitchFamily="34" charset="0"/>
              </a:rPr>
              <a:t>custom.yaml</a:t>
            </a: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a:t>
            </a:r>
          </a:p>
        </p:txBody>
      </p:sp>
      <p:pic>
        <p:nvPicPr>
          <p:cNvPr id="4" name="Picture 3">
            <a:extLst>
              <a:ext uri="{FF2B5EF4-FFF2-40B4-BE49-F238E27FC236}">
                <a16:creationId xmlns:a16="http://schemas.microsoft.com/office/drawing/2014/main" id="{1DCF35E2-4351-B905-9C41-6B534D4306F4}"/>
              </a:ext>
            </a:extLst>
          </p:cNvPr>
          <p:cNvPicPr>
            <a:picLocks noChangeAspect="1"/>
          </p:cNvPicPr>
          <p:nvPr/>
        </p:nvPicPr>
        <p:blipFill rotWithShape="1">
          <a:blip r:embed="rId2"/>
          <a:srcRect r="19903" b="29850"/>
          <a:stretch/>
        </p:blipFill>
        <p:spPr>
          <a:xfrm>
            <a:off x="887118" y="2106408"/>
            <a:ext cx="5589882" cy="3392692"/>
          </a:xfrm>
          <a:prstGeom prst="rect">
            <a:avLst/>
          </a:prstGeom>
        </p:spPr>
      </p:pic>
      <p:sp>
        <p:nvSpPr>
          <p:cNvPr id="5" name="TextBox 4">
            <a:extLst>
              <a:ext uri="{FF2B5EF4-FFF2-40B4-BE49-F238E27FC236}">
                <a16:creationId xmlns:a16="http://schemas.microsoft.com/office/drawing/2014/main" id="{36CC914E-1048-4A8A-75FB-77F8DCEEC8AB}"/>
              </a:ext>
            </a:extLst>
          </p:cNvPr>
          <p:cNvSpPr txBox="1"/>
          <p:nvPr/>
        </p:nvSpPr>
        <p:spPr>
          <a:xfrm>
            <a:off x="6751844" y="2475088"/>
            <a:ext cx="5143844" cy="1200329"/>
          </a:xfrm>
          <a:prstGeom prst="rect">
            <a:avLst/>
          </a:prstGeom>
          <a:noFill/>
        </p:spPr>
        <p:txBody>
          <a:bodyPr wrap="none" rtlCol="0">
            <a:spAutoFit/>
          </a:bodyPr>
          <a:lstStyle/>
          <a:p>
            <a:r>
              <a:rPr lang="en-US" dirty="0"/>
              <a:t>train = directory of train images with labeling files</a:t>
            </a:r>
          </a:p>
          <a:p>
            <a:r>
              <a:rPr lang="en-US" dirty="0" err="1"/>
              <a:t>val</a:t>
            </a:r>
            <a:r>
              <a:rPr lang="en-US" dirty="0"/>
              <a:t> = directory of validation images with labeling files</a:t>
            </a:r>
          </a:p>
          <a:p>
            <a:r>
              <a:rPr lang="en-US" dirty="0" err="1"/>
              <a:t>nc</a:t>
            </a:r>
            <a:r>
              <a:rPr lang="en-US" dirty="0"/>
              <a:t> = Number of classes</a:t>
            </a:r>
          </a:p>
          <a:p>
            <a:r>
              <a:rPr lang="en-US" dirty="0"/>
              <a:t>names = Project name </a:t>
            </a:r>
          </a:p>
        </p:txBody>
      </p:sp>
      <p:sp>
        <p:nvSpPr>
          <p:cNvPr id="6" name="TextBox 5">
            <a:extLst>
              <a:ext uri="{FF2B5EF4-FFF2-40B4-BE49-F238E27FC236}">
                <a16:creationId xmlns:a16="http://schemas.microsoft.com/office/drawing/2014/main" id="{C49D4FFF-DF5D-49C8-59C4-8B4F4DAA5F75}"/>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644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B9F2EF-5591-B209-02D8-4CD0B5A7EDA0}"/>
              </a:ext>
            </a:extLst>
          </p:cNvPr>
          <p:cNvPicPr>
            <a:picLocks noChangeAspect="1"/>
          </p:cNvPicPr>
          <p:nvPr/>
        </p:nvPicPr>
        <p:blipFill>
          <a:blip r:embed="rId2"/>
          <a:stretch>
            <a:fillRect/>
          </a:stretch>
        </p:blipFill>
        <p:spPr>
          <a:xfrm>
            <a:off x="1529820" y="2308034"/>
            <a:ext cx="9588363" cy="3445065"/>
          </a:xfrm>
          <a:prstGeom prst="rect">
            <a:avLst/>
          </a:prstGeom>
        </p:spPr>
      </p:pic>
      <p:sp>
        <p:nvSpPr>
          <p:cNvPr id="4" name="TextBox 3">
            <a:extLst>
              <a:ext uri="{FF2B5EF4-FFF2-40B4-BE49-F238E27FC236}">
                <a16:creationId xmlns:a16="http://schemas.microsoft.com/office/drawing/2014/main" id="{22DFC3E3-6E92-373E-9E78-EC14A5B4C164}"/>
              </a:ext>
            </a:extLst>
          </p:cNvPr>
          <p:cNvSpPr txBox="1"/>
          <p:nvPr/>
        </p:nvSpPr>
        <p:spPr>
          <a:xfrm>
            <a:off x="725393" y="991684"/>
            <a:ext cx="11219470" cy="89255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marR="0" lvl="0" defTabSz="914400" rtl="0" eaLnBrk="1" fontAlgn="auto" latinLnBrk="0" hangingPunct="1">
              <a:lnSpc>
                <a:spcPct val="100000"/>
              </a:lnSpc>
              <a:spcBef>
                <a:spcPts val="0"/>
              </a:spcBef>
              <a:spcAft>
                <a:spcPts val="0"/>
              </a:spcAft>
              <a:buClrTx/>
              <a:buSzTx/>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4.2 Edit model “yolov7-void.yaml” file for require number of class </a:t>
            </a:r>
            <a:r>
              <a:rPr lang="en-US" sz="2400" i="1" dirty="0">
                <a:solidFill>
                  <a:srgbClr val="660066"/>
                </a:solidFill>
                <a:latin typeface="Tahoma" panose="020B0604030504040204" pitchFamily="34" charset="0"/>
                <a:ea typeface="Tahoma" panose="020B0604030504040204" pitchFamily="34" charset="0"/>
                <a:cs typeface="Tahoma" panose="020B0604030504040204" pitchFamily="34" charset="0"/>
              </a:rPr>
              <a:t>{line #2}</a:t>
            </a:r>
          </a:p>
        </p:txBody>
      </p:sp>
    </p:spTree>
    <p:extLst>
      <p:ext uri="{BB962C8B-B14F-4D97-AF65-F5344CB8AC3E}">
        <p14:creationId xmlns:p14="http://schemas.microsoft.com/office/powerpoint/2010/main" val="3614803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FA88CF-4E18-C0D9-1576-BEB4E8794884}"/>
              </a:ext>
            </a:extLst>
          </p:cNvPr>
          <p:cNvSpPr txBox="1"/>
          <p:nvPr/>
        </p:nvSpPr>
        <p:spPr>
          <a:xfrm>
            <a:off x="725393" y="991684"/>
            <a:ext cx="11219470" cy="89255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5. Start training (Need GPU nVIDIA)</a:t>
            </a:r>
          </a:p>
        </p:txBody>
      </p:sp>
      <p:sp>
        <p:nvSpPr>
          <p:cNvPr id="4" name="TextBox 3">
            <a:extLst>
              <a:ext uri="{FF2B5EF4-FFF2-40B4-BE49-F238E27FC236}">
                <a16:creationId xmlns:a16="http://schemas.microsoft.com/office/drawing/2014/main" id="{3BB78191-B63F-FEF7-CC1D-9A4A20FF9784}"/>
              </a:ext>
            </a:extLst>
          </p:cNvPr>
          <p:cNvSpPr txBox="1"/>
          <p:nvPr/>
        </p:nvSpPr>
        <p:spPr>
          <a:xfrm>
            <a:off x="353428" y="2228671"/>
            <a:ext cx="11963400" cy="1200329"/>
          </a:xfrm>
          <a:prstGeom prst="rect">
            <a:avLst/>
          </a:prstGeom>
          <a:noFill/>
        </p:spPr>
        <p:txBody>
          <a:bodyPr wrap="square">
            <a:spAutoFit/>
          </a:bodyPr>
          <a:lstStyle/>
          <a:p>
            <a:r>
              <a:rPr lang="en-US" dirty="0"/>
              <a:t># Script for model development## Training the model</a:t>
            </a:r>
          </a:p>
          <a:p>
            <a:r>
              <a:rPr lang="en-US" dirty="0"/>
              <a:t>$ cd yolov7</a:t>
            </a:r>
          </a:p>
          <a:p>
            <a:r>
              <a:rPr lang="en-US" dirty="0"/>
              <a:t>$ python train.py --weights yolov7.pt --data </a:t>
            </a:r>
            <a:r>
              <a:rPr lang="en-US" dirty="0">
                <a:highlight>
                  <a:srgbClr val="FFFF00"/>
                </a:highlight>
              </a:rPr>
              <a:t>"@void/</a:t>
            </a:r>
            <a:r>
              <a:rPr lang="en-US" dirty="0" err="1">
                <a:highlight>
                  <a:srgbClr val="FFFF00"/>
                </a:highlight>
              </a:rPr>
              <a:t>custom.yaml</a:t>
            </a:r>
            <a:r>
              <a:rPr lang="en-US" dirty="0">
                <a:highlight>
                  <a:srgbClr val="FFFF00"/>
                </a:highlight>
              </a:rPr>
              <a:t>" </a:t>
            </a:r>
            <a:r>
              <a:rPr lang="en-US" dirty="0"/>
              <a:t>--workers 2 --batch-size 2 --</a:t>
            </a:r>
            <a:r>
              <a:rPr lang="en-US" dirty="0" err="1"/>
              <a:t>img</a:t>
            </a:r>
            <a:r>
              <a:rPr lang="en-US" dirty="0"/>
              <a:t> 416 --</a:t>
            </a:r>
            <a:r>
              <a:rPr lang="en-US" dirty="0" err="1"/>
              <a:t>cfg</a:t>
            </a:r>
            <a:r>
              <a:rPr lang="en-US" dirty="0"/>
              <a:t> </a:t>
            </a:r>
            <a:r>
              <a:rPr lang="en-US" dirty="0">
                <a:highlight>
                  <a:srgbClr val="FFFF00"/>
                </a:highlight>
              </a:rPr>
              <a:t>@void/yolov7-void.yaml</a:t>
            </a:r>
            <a:r>
              <a:rPr lang="en-US" dirty="0"/>
              <a:t> --name </a:t>
            </a:r>
            <a:r>
              <a:rPr lang="en-US" dirty="0">
                <a:highlight>
                  <a:srgbClr val="FFFF00"/>
                </a:highlight>
              </a:rPr>
              <a:t>void</a:t>
            </a:r>
            <a:r>
              <a:rPr lang="en-US" dirty="0"/>
              <a:t> --</a:t>
            </a:r>
            <a:r>
              <a:rPr lang="en-US" dirty="0" err="1"/>
              <a:t>hyp</a:t>
            </a:r>
            <a:r>
              <a:rPr lang="en-US" dirty="0"/>
              <a:t> data/hyp.scratch.p5.yaml --epochs 1000</a:t>
            </a:r>
          </a:p>
        </p:txBody>
      </p:sp>
      <p:sp>
        <p:nvSpPr>
          <p:cNvPr id="5" name="TextBox 4">
            <a:extLst>
              <a:ext uri="{FF2B5EF4-FFF2-40B4-BE49-F238E27FC236}">
                <a16:creationId xmlns:a16="http://schemas.microsoft.com/office/drawing/2014/main" id="{A733B9AA-42CB-C1DE-9851-1CF03EB3AC83}"/>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916D390-6597-2168-D2AE-D88700C2E3B5}"/>
              </a:ext>
            </a:extLst>
          </p:cNvPr>
          <p:cNvPicPr>
            <a:picLocks noChangeAspect="1"/>
          </p:cNvPicPr>
          <p:nvPr/>
        </p:nvPicPr>
        <p:blipFill>
          <a:blip r:embed="rId2"/>
          <a:stretch>
            <a:fillRect/>
          </a:stretch>
        </p:blipFill>
        <p:spPr>
          <a:xfrm>
            <a:off x="328028" y="3773435"/>
            <a:ext cx="11230151" cy="1761144"/>
          </a:xfrm>
          <a:prstGeom prst="rect">
            <a:avLst/>
          </a:prstGeom>
        </p:spPr>
      </p:pic>
    </p:spTree>
    <p:extLst>
      <p:ext uri="{BB962C8B-B14F-4D97-AF65-F5344CB8AC3E}">
        <p14:creationId xmlns:p14="http://schemas.microsoft.com/office/powerpoint/2010/main" val="225209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464742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Inspiration: </a:t>
            </a:r>
          </a:p>
          <a:p>
            <a:pPr marL="0" marR="0" lvl="0" indent="0" defTabSz="914400" rtl="0" eaLnBrk="1" fontAlgn="auto" latinLnBrk="0" hangingPunct="1">
              <a:lnSpc>
                <a:spcPct val="100000"/>
              </a:lnSpc>
              <a:spcBef>
                <a:spcPts val="0"/>
              </a:spcBef>
              <a:spcAft>
                <a:spcPts val="0"/>
              </a:spcAft>
              <a:buClrTx/>
              <a:buSzTx/>
              <a:buFontTx/>
              <a:buNone/>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Yolo V7 is the AI Vision opensource software which delivers the best performance both accuracy and speed yet easy and make most sense ever of development environment which key trigger of the deployment. Yolo V7 is also available from single broad computer like Jetson nano onward which suitable for low cost project such AI at the Edge application.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Topic:</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Introduction: What is YOLO ? Who is Inventor ?</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Installation: Requirement</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Pretrain model Inference demo</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p:txBody>
      </p:sp>
    </p:spTree>
    <p:extLst>
      <p:ext uri="{BB962C8B-B14F-4D97-AF65-F5344CB8AC3E}">
        <p14:creationId xmlns:p14="http://schemas.microsoft.com/office/powerpoint/2010/main" val="68300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D19F2-8B8B-18B3-E8C2-85A4CB7EEDF6}"/>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A665E1C-5941-AA24-2D6F-860B2DC54485}"/>
              </a:ext>
            </a:extLst>
          </p:cNvPr>
          <p:cNvPicPr>
            <a:picLocks noChangeAspect="1"/>
          </p:cNvPicPr>
          <p:nvPr/>
        </p:nvPicPr>
        <p:blipFill>
          <a:blip r:embed="rId2"/>
          <a:stretch>
            <a:fillRect/>
          </a:stretch>
        </p:blipFill>
        <p:spPr>
          <a:xfrm>
            <a:off x="1039161" y="990259"/>
            <a:ext cx="10296978" cy="5385141"/>
          </a:xfrm>
          <a:prstGeom prst="rect">
            <a:avLst/>
          </a:prstGeom>
        </p:spPr>
      </p:pic>
    </p:spTree>
    <p:extLst>
      <p:ext uri="{BB962C8B-B14F-4D97-AF65-F5344CB8AC3E}">
        <p14:creationId xmlns:p14="http://schemas.microsoft.com/office/powerpoint/2010/main" val="526959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7C64E-ABB0-0981-AEBD-E4555B270252}"/>
              </a:ext>
            </a:extLst>
          </p:cNvPr>
          <p:cNvSpPr txBox="1"/>
          <p:nvPr/>
        </p:nvSpPr>
        <p:spPr>
          <a:xfrm>
            <a:off x="838200" y="2002135"/>
            <a:ext cx="10769600" cy="923330"/>
          </a:xfrm>
          <a:prstGeom prst="rect">
            <a:avLst/>
          </a:prstGeom>
          <a:noFill/>
        </p:spPr>
        <p:txBody>
          <a:bodyPr wrap="square">
            <a:spAutoFit/>
          </a:bodyPr>
          <a:lstStyle/>
          <a:p>
            <a:r>
              <a:rPr lang="en-US" dirty="0"/>
              <a:t>## Inference with new model</a:t>
            </a:r>
          </a:p>
          <a:p>
            <a:r>
              <a:rPr lang="en-US" dirty="0"/>
              <a:t>$ cd yolov7</a:t>
            </a:r>
          </a:p>
          <a:p>
            <a:r>
              <a:rPr lang="en-US" dirty="0"/>
              <a:t>$ python detect.py --weights </a:t>
            </a:r>
            <a:r>
              <a:rPr lang="en-US" dirty="0">
                <a:highlight>
                  <a:srgbClr val="FFFF00"/>
                </a:highlight>
              </a:rPr>
              <a:t>runs/train/void/weights/best.pt </a:t>
            </a:r>
            <a:r>
              <a:rPr lang="en-US" dirty="0"/>
              <a:t>--conf-</a:t>
            </a:r>
            <a:r>
              <a:rPr lang="en-US" dirty="0" err="1"/>
              <a:t>thres</a:t>
            </a:r>
            <a:r>
              <a:rPr lang="en-US" dirty="0"/>
              <a:t> </a:t>
            </a:r>
            <a:r>
              <a:rPr lang="en-US" dirty="0">
                <a:highlight>
                  <a:srgbClr val="FFFF00"/>
                </a:highlight>
              </a:rPr>
              <a:t>0.7</a:t>
            </a:r>
            <a:r>
              <a:rPr lang="en-US" dirty="0"/>
              <a:t> --source </a:t>
            </a:r>
            <a:r>
              <a:rPr lang="en-US" dirty="0">
                <a:highlight>
                  <a:srgbClr val="FFFF00"/>
                </a:highlight>
              </a:rPr>
              <a:t>@void/obj_train_data</a:t>
            </a:r>
          </a:p>
        </p:txBody>
      </p:sp>
      <p:sp>
        <p:nvSpPr>
          <p:cNvPr id="4" name="TextBox 3">
            <a:extLst>
              <a:ext uri="{FF2B5EF4-FFF2-40B4-BE49-F238E27FC236}">
                <a16:creationId xmlns:a16="http://schemas.microsoft.com/office/drawing/2014/main" id="{188B21EB-D0A7-7EAD-0F01-252393EA1AB1}"/>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EC256BB-832F-1355-3090-E67DE5D2410F}"/>
              </a:ext>
            </a:extLst>
          </p:cNvPr>
          <p:cNvSpPr txBox="1"/>
          <p:nvPr/>
        </p:nvSpPr>
        <p:spPr>
          <a:xfrm>
            <a:off x="725393" y="991684"/>
            <a:ext cx="11219470" cy="89255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Custom model development demo</a:t>
            </a:r>
          </a:p>
          <a:p>
            <a:pPr>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6. Use the custom model</a:t>
            </a:r>
          </a:p>
        </p:txBody>
      </p:sp>
      <p:pic>
        <p:nvPicPr>
          <p:cNvPr id="7" name="Picture 6">
            <a:extLst>
              <a:ext uri="{FF2B5EF4-FFF2-40B4-BE49-F238E27FC236}">
                <a16:creationId xmlns:a16="http://schemas.microsoft.com/office/drawing/2014/main" id="{2C10F17E-3074-BEDF-94F7-76B5DA8DBF23}"/>
              </a:ext>
            </a:extLst>
          </p:cNvPr>
          <p:cNvPicPr>
            <a:picLocks noChangeAspect="1"/>
          </p:cNvPicPr>
          <p:nvPr/>
        </p:nvPicPr>
        <p:blipFill>
          <a:blip r:embed="rId2"/>
          <a:stretch>
            <a:fillRect/>
          </a:stretch>
        </p:blipFill>
        <p:spPr>
          <a:xfrm>
            <a:off x="838200" y="3043183"/>
            <a:ext cx="10317015" cy="771633"/>
          </a:xfrm>
          <a:prstGeom prst="rect">
            <a:avLst/>
          </a:prstGeom>
        </p:spPr>
      </p:pic>
    </p:spTree>
    <p:extLst>
      <p:ext uri="{BB962C8B-B14F-4D97-AF65-F5344CB8AC3E}">
        <p14:creationId xmlns:p14="http://schemas.microsoft.com/office/powerpoint/2010/main" val="45027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68763-2974-DAE3-8903-B86822A61D45}"/>
              </a:ext>
            </a:extLst>
          </p:cNvPr>
          <p:cNvPicPr>
            <a:picLocks noChangeAspect="1"/>
          </p:cNvPicPr>
          <p:nvPr/>
        </p:nvPicPr>
        <p:blipFill>
          <a:blip r:embed="rId2"/>
          <a:stretch>
            <a:fillRect/>
          </a:stretch>
        </p:blipFill>
        <p:spPr>
          <a:xfrm>
            <a:off x="956545" y="785443"/>
            <a:ext cx="10278909" cy="5287113"/>
          </a:xfrm>
          <a:prstGeom prst="rect">
            <a:avLst/>
          </a:prstGeom>
        </p:spPr>
      </p:pic>
    </p:spTree>
    <p:extLst>
      <p:ext uri="{BB962C8B-B14F-4D97-AF65-F5344CB8AC3E}">
        <p14:creationId xmlns:p14="http://schemas.microsoft.com/office/powerpoint/2010/main" val="1954886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AC688E-B9BA-A1CA-7D9E-595ED7C4CE5D}"/>
              </a:ext>
            </a:extLst>
          </p:cNvPr>
          <p:cNvPicPr>
            <a:picLocks noChangeAspect="1"/>
          </p:cNvPicPr>
          <p:nvPr/>
        </p:nvPicPr>
        <p:blipFill>
          <a:blip r:embed="rId2"/>
          <a:stretch>
            <a:fillRect/>
          </a:stretch>
        </p:blipFill>
        <p:spPr>
          <a:xfrm>
            <a:off x="950437" y="784365"/>
            <a:ext cx="7063264" cy="2301735"/>
          </a:xfrm>
          <a:prstGeom prst="rect">
            <a:avLst/>
          </a:prstGeom>
        </p:spPr>
      </p:pic>
      <p:pic>
        <p:nvPicPr>
          <p:cNvPr id="6" name="Picture 5">
            <a:extLst>
              <a:ext uri="{FF2B5EF4-FFF2-40B4-BE49-F238E27FC236}">
                <a16:creationId xmlns:a16="http://schemas.microsoft.com/office/drawing/2014/main" id="{FAAE38C8-7093-5CC1-842F-D462CD7C748E}"/>
              </a:ext>
            </a:extLst>
          </p:cNvPr>
          <p:cNvPicPr>
            <a:picLocks noChangeAspect="1"/>
          </p:cNvPicPr>
          <p:nvPr/>
        </p:nvPicPr>
        <p:blipFill>
          <a:blip r:embed="rId3"/>
          <a:stretch>
            <a:fillRect/>
          </a:stretch>
        </p:blipFill>
        <p:spPr>
          <a:xfrm>
            <a:off x="6889750" y="2608332"/>
            <a:ext cx="3790950" cy="3790950"/>
          </a:xfrm>
          <a:prstGeom prst="rect">
            <a:avLst/>
          </a:prstGeom>
        </p:spPr>
      </p:pic>
    </p:spTree>
    <p:extLst>
      <p:ext uri="{BB962C8B-B14F-4D97-AF65-F5344CB8AC3E}">
        <p14:creationId xmlns:p14="http://schemas.microsoft.com/office/powerpoint/2010/main" val="573121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450F29-4263-E763-3921-C7A0D9CDD26B}"/>
              </a:ext>
            </a:extLst>
          </p:cNvPr>
          <p:cNvSpPr txBox="1"/>
          <p:nvPr/>
        </p:nvSpPr>
        <p:spPr>
          <a:xfrm>
            <a:off x="5087552" y="3059668"/>
            <a:ext cx="2016899" cy="646331"/>
          </a:xfrm>
          <a:prstGeom prst="rect">
            <a:avLst/>
          </a:prstGeom>
          <a:noFill/>
        </p:spPr>
        <p:txBody>
          <a:bodyPr wrap="none" rtlCol="0">
            <a:spAutoFit/>
          </a:bodyPr>
          <a:lstStyle/>
          <a:p>
            <a:pPr algn="ctr"/>
            <a:r>
              <a:rPr lang="en-US" sz="3600" b="1" dirty="0">
                <a:solidFill>
                  <a:srgbClr val="7030A0"/>
                </a:solidFill>
              </a:rPr>
              <a:t>Appendix</a:t>
            </a:r>
          </a:p>
        </p:txBody>
      </p:sp>
    </p:spTree>
    <p:extLst>
      <p:ext uri="{BB962C8B-B14F-4D97-AF65-F5344CB8AC3E}">
        <p14:creationId xmlns:p14="http://schemas.microsoft.com/office/powerpoint/2010/main" val="973247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D05886-FDC7-3F30-E2BC-F3AA32886DD7}"/>
              </a:ext>
            </a:extLst>
          </p:cNvPr>
          <p:cNvSpPr txBox="1"/>
          <p:nvPr/>
        </p:nvSpPr>
        <p:spPr>
          <a:xfrm>
            <a:off x="2320415" y="438150"/>
            <a:ext cx="7679538" cy="369332"/>
          </a:xfrm>
          <a:prstGeom prst="rect">
            <a:avLst/>
          </a:prstGeom>
          <a:noFill/>
        </p:spPr>
        <p:txBody>
          <a:bodyPr wrap="none" rtlCol="0">
            <a:spAutoFit/>
          </a:bodyPr>
          <a:lstStyle/>
          <a:p>
            <a:r>
              <a:rPr lang="en-US" b="1" dirty="0">
                <a:solidFill>
                  <a:srgbClr val="7030A0"/>
                </a:solidFill>
              </a:rPr>
              <a:t>Custom AI model Training input compared to Human knowledge development </a:t>
            </a:r>
          </a:p>
        </p:txBody>
      </p:sp>
      <p:graphicFrame>
        <p:nvGraphicFramePr>
          <p:cNvPr id="5" name="Table 5">
            <a:extLst>
              <a:ext uri="{FF2B5EF4-FFF2-40B4-BE49-F238E27FC236}">
                <a16:creationId xmlns:a16="http://schemas.microsoft.com/office/drawing/2014/main" id="{1E748802-6652-E8FC-B83E-88A1E8BDE46B}"/>
              </a:ext>
            </a:extLst>
          </p:cNvPr>
          <p:cNvGraphicFramePr>
            <a:graphicFrameLocks noGrp="1"/>
          </p:cNvGraphicFramePr>
          <p:nvPr>
            <p:extLst>
              <p:ext uri="{D42A27DB-BD31-4B8C-83A1-F6EECF244321}">
                <p14:modId xmlns:p14="http://schemas.microsoft.com/office/powerpoint/2010/main" val="1611219965"/>
              </p:ext>
            </p:extLst>
          </p:nvPr>
        </p:nvGraphicFramePr>
        <p:xfrm>
          <a:off x="1790700" y="999554"/>
          <a:ext cx="8610600" cy="5573328"/>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784488775"/>
                    </a:ext>
                  </a:extLst>
                </a:gridCol>
                <a:gridCol w="2730500">
                  <a:extLst>
                    <a:ext uri="{9D8B030D-6E8A-4147-A177-3AD203B41FA5}">
                      <a16:colId xmlns:a16="http://schemas.microsoft.com/office/drawing/2014/main" val="1010798947"/>
                    </a:ext>
                  </a:extLst>
                </a:gridCol>
                <a:gridCol w="3009900">
                  <a:extLst>
                    <a:ext uri="{9D8B030D-6E8A-4147-A177-3AD203B41FA5}">
                      <a16:colId xmlns:a16="http://schemas.microsoft.com/office/drawing/2014/main" val="2478800810"/>
                    </a:ext>
                  </a:extLst>
                </a:gridCol>
              </a:tblGrid>
              <a:tr h="656526">
                <a:tc>
                  <a:txBody>
                    <a:bodyPr/>
                    <a:lstStyle/>
                    <a:p>
                      <a:r>
                        <a:rPr lang="en-US" dirty="0"/>
                        <a:t>Custom AI model Training inputs</a:t>
                      </a:r>
                    </a:p>
                  </a:txBody>
                  <a:tcPr/>
                </a:tc>
                <a:tc>
                  <a:txBody>
                    <a:bodyPr/>
                    <a:lstStyle/>
                    <a:p>
                      <a:r>
                        <a:rPr lang="en-US" dirty="0"/>
                        <a:t>Human knowledge development </a:t>
                      </a:r>
                    </a:p>
                  </a:txBody>
                  <a:tcPr/>
                </a:tc>
                <a:tc>
                  <a:txBody>
                    <a:bodyPr/>
                    <a:lstStyle/>
                    <a:p>
                      <a:r>
                        <a:rPr lang="en-US" dirty="0"/>
                        <a:t>Comment</a:t>
                      </a:r>
                    </a:p>
                  </a:txBody>
                  <a:tcPr/>
                </a:tc>
                <a:extLst>
                  <a:ext uri="{0D108BD9-81ED-4DB2-BD59-A6C34878D82A}">
                    <a16:rowId xmlns:a16="http://schemas.microsoft.com/office/drawing/2014/main" val="175548188"/>
                  </a:ext>
                </a:extLst>
              </a:tr>
              <a:tr h="740474">
                <a:tc>
                  <a:txBody>
                    <a:bodyPr/>
                    <a:lstStyle/>
                    <a:p>
                      <a:r>
                        <a:rPr lang="en-US" dirty="0"/>
                        <a:t>weight files </a:t>
                      </a:r>
                      <a:r>
                        <a:rPr lang="en-US" i="1" dirty="0"/>
                        <a:t>{filename.pt}   </a:t>
                      </a:r>
                    </a:p>
                  </a:txBody>
                  <a:tcPr/>
                </a:tc>
                <a:tc>
                  <a:txBody>
                    <a:bodyPr/>
                    <a:lstStyle/>
                    <a:p>
                      <a:r>
                        <a:rPr lang="en-US" dirty="0">
                          <a:sym typeface="Wingdings" panose="05000000000000000000" pitchFamily="2" charset="2"/>
                        </a:rPr>
                        <a:t>Background knowledge Primary school, Bachelor , Master etc.</a:t>
                      </a:r>
                      <a:endParaRPr lang="en-US" dirty="0"/>
                    </a:p>
                  </a:txBody>
                  <a:tcPr/>
                </a:tc>
                <a:tc>
                  <a:txBody>
                    <a:bodyPr/>
                    <a:lstStyle/>
                    <a:p>
                      <a:r>
                        <a:rPr lang="en-US" dirty="0"/>
                        <a:t>Weight file must be corresponding with </a:t>
                      </a:r>
                      <a:r>
                        <a:rPr lang="en-US" dirty="0" err="1"/>
                        <a:t>cfg</a:t>
                      </a:r>
                      <a:r>
                        <a:rPr lang="en-US" dirty="0"/>
                        <a:t> file.</a:t>
                      </a:r>
                    </a:p>
                  </a:txBody>
                  <a:tcPr>
                    <a:solidFill>
                      <a:srgbClr val="CFD5EA"/>
                    </a:solidFill>
                  </a:tcPr>
                </a:tc>
                <a:extLst>
                  <a:ext uri="{0D108BD9-81ED-4DB2-BD59-A6C34878D82A}">
                    <a16:rowId xmlns:a16="http://schemas.microsoft.com/office/drawing/2014/main" val="1947594837"/>
                  </a:ext>
                </a:extLst>
              </a:tr>
              <a:tr h="937894">
                <a:tc>
                  <a:txBody>
                    <a:bodyPr/>
                    <a:lstStyle/>
                    <a:p>
                      <a:r>
                        <a:rPr lang="en-US" dirty="0"/>
                        <a:t>train images </a:t>
                      </a:r>
                      <a:r>
                        <a:rPr lang="en-US" i="1" dirty="0"/>
                        <a:t>{folder of train}</a:t>
                      </a:r>
                    </a:p>
                  </a:txBody>
                  <a:tcPr/>
                </a:tc>
                <a:tc>
                  <a:txBody>
                    <a:bodyPr/>
                    <a:lstStyle/>
                    <a:p>
                      <a:r>
                        <a:rPr lang="en-US" dirty="0">
                          <a:sym typeface="Wingdings" panose="05000000000000000000" pitchFamily="2" charset="2"/>
                        </a:rPr>
                        <a:t>Text Book , Information or other material to gain specific knowledge </a:t>
                      </a:r>
                      <a:endParaRPr lang="en-US" dirty="0"/>
                    </a:p>
                  </a:txBody>
                  <a:tcPr/>
                </a:tc>
                <a:tc>
                  <a:txBody>
                    <a:bodyPr/>
                    <a:lstStyle/>
                    <a:p>
                      <a:endParaRPr lang="en-US"/>
                    </a:p>
                  </a:txBody>
                  <a:tcPr/>
                </a:tc>
                <a:extLst>
                  <a:ext uri="{0D108BD9-81ED-4DB2-BD59-A6C34878D82A}">
                    <a16:rowId xmlns:a16="http://schemas.microsoft.com/office/drawing/2014/main" val="1616916376"/>
                  </a:ext>
                </a:extLst>
              </a:tr>
              <a:tr h="656526">
                <a:tc>
                  <a:txBody>
                    <a:bodyPr/>
                    <a:lstStyle/>
                    <a:p>
                      <a:r>
                        <a:rPr lang="en-US" dirty="0"/>
                        <a:t>valid images </a:t>
                      </a:r>
                      <a:r>
                        <a:rPr lang="en-US" i="1" dirty="0"/>
                        <a:t>{folder of valid}</a:t>
                      </a:r>
                      <a:endParaRPr lang="en-US" dirty="0"/>
                    </a:p>
                  </a:txBody>
                  <a:tcPr/>
                </a:tc>
                <a:tc>
                  <a:txBody>
                    <a:bodyPr/>
                    <a:lstStyle/>
                    <a:p>
                      <a:r>
                        <a:rPr lang="en-US" dirty="0"/>
                        <a:t>Examination to validate knowledge score</a:t>
                      </a:r>
                    </a:p>
                  </a:txBody>
                  <a:tcPr/>
                </a:tc>
                <a:tc>
                  <a:txBody>
                    <a:bodyPr/>
                    <a:lstStyle/>
                    <a:p>
                      <a:endParaRPr lang="en-US"/>
                    </a:p>
                  </a:txBody>
                  <a:tcPr/>
                </a:tc>
                <a:extLst>
                  <a:ext uri="{0D108BD9-81ED-4DB2-BD59-A6C34878D82A}">
                    <a16:rowId xmlns:a16="http://schemas.microsoft.com/office/drawing/2014/main" val="3364642933"/>
                  </a:ext>
                </a:extLst>
              </a:tr>
              <a:tr h="1219262">
                <a:tc>
                  <a:txBody>
                    <a:bodyPr/>
                    <a:lstStyle/>
                    <a:p>
                      <a:r>
                        <a:rPr lang="en-US" dirty="0"/>
                        <a:t>worker, batch-size, image </a:t>
                      </a:r>
                      <a:r>
                        <a:rPr lang="en-US" i="1" dirty="0"/>
                        <a:t>{numeric}</a:t>
                      </a:r>
                    </a:p>
                  </a:txBody>
                  <a:tcPr/>
                </a:tc>
                <a:tc>
                  <a:txBody>
                    <a:bodyPr/>
                    <a:lstStyle/>
                    <a:p>
                      <a:r>
                        <a:rPr lang="en-US" dirty="0"/>
                        <a:t>Time to finish the studying of the course </a:t>
                      </a:r>
                    </a:p>
                  </a:txBody>
                  <a:tcPr/>
                </a:tc>
                <a:tc>
                  <a:txBody>
                    <a:bodyPr/>
                    <a:lstStyle/>
                    <a:p>
                      <a:r>
                        <a:rPr lang="en-US" dirty="0"/>
                        <a:t>Time to spend for learning per day. More time spend per day is shorter learning period of time</a:t>
                      </a:r>
                    </a:p>
                  </a:txBody>
                  <a:tcPr/>
                </a:tc>
                <a:extLst>
                  <a:ext uri="{0D108BD9-81ED-4DB2-BD59-A6C34878D82A}">
                    <a16:rowId xmlns:a16="http://schemas.microsoft.com/office/drawing/2014/main" val="3288899028"/>
                  </a:ext>
                </a:extLst>
              </a:tr>
              <a:tr h="380368">
                <a:tc>
                  <a:txBody>
                    <a:bodyPr/>
                    <a:lstStyle/>
                    <a:p>
                      <a:r>
                        <a:rPr lang="en-US" dirty="0" err="1"/>
                        <a:t>cfg</a:t>
                      </a:r>
                      <a:r>
                        <a:rPr lang="en-US" dirty="0"/>
                        <a:t>  </a:t>
                      </a:r>
                      <a:r>
                        <a:rPr lang="en-US" i="1" dirty="0"/>
                        <a:t>{</a:t>
                      </a:r>
                      <a:r>
                        <a:rPr lang="en-US" i="1" dirty="0" err="1"/>
                        <a:t>filename.yaml</a:t>
                      </a:r>
                      <a:r>
                        <a:rPr lang="en-US" i="1"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Brain cells volume, Age</a:t>
                      </a:r>
                      <a:endParaRPr lang="en-US" dirty="0"/>
                    </a:p>
                  </a:txBody>
                  <a:tcPr/>
                </a:tc>
                <a:tc>
                  <a:txBody>
                    <a:bodyPr/>
                    <a:lstStyle/>
                    <a:p>
                      <a:r>
                        <a:rPr lang="en-US" dirty="0"/>
                        <a:t>Yolov7 has </a:t>
                      </a:r>
                    </a:p>
                    <a:p>
                      <a:r>
                        <a:rPr lang="en-US" dirty="0"/>
                        <a:t>37M cells</a:t>
                      </a:r>
                    </a:p>
                    <a:p>
                      <a:endParaRPr lang="en-US" dirty="0"/>
                    </a:p>
                    <a:p>
                      <a:endParaRPr lang="en-US" dirty="0"/>
                    </a:p>
                  </a:txBody>
                  <a:tcPr>
                    <a:noFill/>
                  </a:tcPr>
                </a:tc>
                <a:extLst>
                  <a:ext uri="{0D108BD9-81ED-4DB2-BD59-A6C34878D82A}">
                    <a16:rowId xmlns:a16="http://schemas.microsoft.com/office/drawing/2014/main" val="3241485583"/>
                  </a:ext>
                </a:extLst>
              </a:tr>
            </a:tbl>
          </a:graphicData>
        </a:graphic>
      </p:graphicFrame>
      <p:pic>
        <p:nvPicPr>
          <p:cNvPr id="3" name="Picture 2">
            <a:extLst>
              <a:ext uri="{FF2B5EF4-FFF2-40B4-BE49-F238E27FC236}">
                <a16:creationId xmlns:a16="http://schemas.microsoft.com/office/drawing/2014/main" id="{C88771A9-DC1D-E055-D7D0-55C0A358A919}"/>
              </a:ext>
            </a:extLst>
          </p:cNvPr>
          <p:cNvPicPr>
            <a:picLocks noChangeAspect="1"/>
          </p:cNvPicPr>
          <p:nvPr/>
        </p:nvPicPr>
        <p:blipFill>
          <a:blip r:embed="rId2"/>
          <a:stretch>
            <a:fillRect/>
          </a:stretch>
        </p:blipFill>
        <p:spPr>
          <a:xfrm>
            <a:off x="8439844" y="5616140"/>
            <a:ext cx="742256" cy="556692"/>
          </a:xfrm>
          <a:prstGeom prst="rect">
            <a:avLst/>
          </a:prstGeom>
        </p:spPr>
      </p:pic>
      <p:pic>
        <p:nvPicPr>
          <p:cNvPr id="2" name="Picture 1">
            <a:extLst>
              <a:ext uri="{FF2B5EF4-FFF2-40B4-BE49-F238E27FC236}">
                <a16:creationId xmlns:a16="http://schemas.microsoft.com/office/drawing/2014/main" id="{36DAC1E7-C46E-EA4B-D696-928DEE5420FC}"/>
              </a:ext>
            </a:extLst>
          </p:cNvPr>
          <p:cNvPicPr>
            <a:picLocks noChangeAspect="1"/>
          </p:cNvPicPr>
          <p:nvPr/>
        </p:nvPicPr>
        <p:blipFill>
          <a:blip r:embed="rId2"/>
          <a:stretch>
            <a:fillRect/>
          </a:stretch>
        </p:blipFill>
        <p:spPr>
          <a:xfrm>
            <a:off x="9231866" y="5474611"/>
            <a:ext cx="1119667" cy="839750"/>
          </a:xfrm>
          <a:prstGeom prst="rect">
            <a:avLst/>
          </a:prstGeom>
        </p:spPr>
      </p:pic>
    </p:spTree>
    <p:extLst>
      <p:ext uri="{BB962C8B-B14F-4D97-AF65-F5344CB8AC3E}">
        <p14:creationId xmlns:p14="http://schemas.microsoft.com/office/powerpoint/2010/main" val="226337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D05886-FDC7-3F30-E2BC-F3AA32886DD7}"/>
              </a:ext>
            </a:extLst>
          </p:cNvPr>
          <p:cNvSpPr txBox="1"/>
          <p:nvPr/>
        </p:nvSpPr>
        <p:spPr>
          <a:xfrm>
            <a:off x="2320415" y="438150"/>
            <a:ext cx="7551170" cy="369332"/>
          </a:xfrm>
          <a:prstGeom prst="rect">
            <a:avLst/>
          </a:prstGeom>
          <a:noFill/>
        </p:spPr>
        <p:txBody>
          <a:bodyPr wrap="none" rtlCol="0">
            <a:spAutoFit/>
          </a:bodyPr>
          <a:lstStyle/>
          <a:p>
            <a:r>
              <a:rPr lang="en-US" dirty="0"/>
              <a:t>Custom AI model Training input compared to Human knowledge development </a:t>
            </a:r>
          </a:p>
        </p:txBody>
      </p:sp>
      <p:graphicFrame>
        <p:nvGraphicFramePr>
          <p:cNvPr id="5" name="Table 5">
            <a:extLst>
              <a:ext uri="{FF2B5EF4-FFF2-40B4-BE49-F238E27FC236}">
                <a16:creationId xmlns:a16="http://schemas.microsoft.com/office/drawing/2014/main" id="{1E748802-6652-E8FC-B83E-88A1E8BDE46B}"/>
              </a:ext>
            </a:extLst>
          </p:cNvPr>
          <p:cNvGraphicFramePr>
            <a:graphicFrameLocks noGrp="1"/>
          </p:cNvGraphicFramePr>
          <p:nvPr>
            <p:extLst>
              <p:ext uri="{D42A27DB-BD31-4B8C-83A1-F6EECF244321}">
                <p14:modId xmlns:p14="http://schemas.microsoft.com/office/powerpoint/2010/main" val="2677661521"/>
              </p:ext>
            </p:extLst>
          </p:nvPr>
        </p:nvGraphicFramePr>
        <p:xfrm>
          <a:off x="1790700" y="999554"/>
          <a:ext cx="8610600" cy="3165346"/>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784488775"/>
                    </a:ext>
                  </a:extLst>
                </a:gridCol>
                <a:gridCol w="2730500">
                  <a:extLst>
                    <a:ext uri="{9D8B030D-6E8A-4147-A177-3AD203B41FA5}">
                      <a16:colId xmlns:a16="http://schemas.microsoft.com/office/drawing/2014/main" val="1010798947"/>
                    </a:ext>
                  </a:extLst>
                </a:gridCol>
                <a:gridCol w="3009900">
                  <a:extLst>
                    <a:ext uri="{9D8B030D-6E8A-4147-A177-3AD203B41FA5}">
                      <a16:colId xmlns:a16="http://schemas.microsoft.com/office/drawing/2014/main" val="2478800810"/>
                    </a:ext>
                  </a:extLst>
                </a:gridCol>
              </a:tblGrid>
              <a:tr h="656526">
                <a:tc>
                  <a:txBody>
                    <a:bodyPr/>
                    <a:lstStyle/>
                    <a:p>
                      <a:r>
                        <a:rPr lang="en-US" dirty="0"/>
                        <a:t>Custom AI model Training inputs</a:t>
                      </a:r>
                    </a:p>
                  </a:txBody>
                  <a:tcPr/>
                </a:tc>
                <a:tc>
                  <a:txBody>
                    <a:bodyPr/>
                    <a:lstStyle/>
                    <a:p>
                      <a:r>
                        <a:rPr lang="en-US" dirty="0"/>
                        <a:t>Human knowledge development </a:t>
                      </a:r>
                    </a:p>
                  </a:txBody>
                  <a:tcPr/>
                </a:tc>
                <a:tc>
                  <a:txBody>
                    <a:bodyPr/>
                    <a:lstStyle/>
                    <a:p>
                      <a:r>
                        <a:rPr lang="en-US" dirty="0"/>
                        <a:t>Comment</a:t>
                      </a:r>
                    </a:p>
                  </a:txBody>
                  <a:tcPr/>
                </a:tc>
                <a:extLst>
                  <a:ext uri="{0D108BD9-81ED-4DB2-BD59-A6C34878D82A}">
                    <a16:rowId xmlns:a16="http://schemas.microsoft.com/office/drawing/2014/main" val="175548188"/>
                  </a:ext>
                </a:extLst>
              </a:tr>
              <a:tr h="740474">
                <a:tc>
                  <a:txBody>
                    <a:bodyPr/>
                    <a:lstStyle/>
                    <a:p>
                      <a:r>
                        <a:rPr lang="en-US" dirty="0"/>
                        <a:t>name </a:t>
                      </a:r>
                      <a:r>
                        <a:rPr lang="en-US" i="1" dirty="0"/>
                        <a:t>{ai model name}</a:t>
                      </a:r>
                      <a:endParaRPr lang="en-US" dirty="0"/>
                    </a:p>
                  </a:txBody>
                  <a:tcPr/>
                </a:tc>
                <a:tc>
                  <a:txBody>
                    <a:bodyPr/>
                    <a:lstStyle/>
                    <a:p>
                      <a:r>
                        <a:rPr lang="en-US" dirty="0">
                          <a:sym typeface="Wingdings" panose="05000000000000000000" pitchFamily="2" charset="2"/>
                        </a:rPr>
                        <a:t>Name of specific knowledge or Subject name </a:t>
                      </a:r>
                      <a:endParaRPr lang="en-US" dirty="0"/>
                    </a:p>
                  </a:txBody>
                  <a:tcPr/>
                </a:tc>
                <a:tc>
                  <a:txBody>
                    <a:bodyPr/>
                    <a:lstStyle/>
                    <a:p>
                      <a:endParaRPr lang="en-US" dirty="0"/>
                    </a:p>
                  </a:txBody>
                  <a:tcPr>
                    <a:solidFill>
                      <a:srgbClr val="CFD5EA"/>
                    </a:solidFill>
                  </a:tcPr>
                </a:tc>
                <a:extLst>
                  <a:ext uri="{0D108BD9-81ED-4DB2-BD59-A6C34878D82A}">
                    <a16:rowId xmlns:a16="http://schemas.microsoft.com/office/drawing/2014/main" val="1947594837"/>
                  </a:ext>
                </a:extLst>
              </a:tr>
              <a:tr h="937894">
                <a:tc>
                  <a:txBody>
                    <a:bodyPr/>
                    <a:lstStyle/>
                    <a:p>
                      <a:r>
                        <a:rPr lang="en-US" dirty="0" err="1"/>
                        <a:t>hyp</a:t>
                      </a:r>
                      <a:r>
                        <a:rPr lang="en-US" dirty="0"/>
                        <a:t>   {</a:t>
                      </a:r>
                      <a:r>
                        <a:rPr lang="en-US" i="1" dirty="0"/>
                        <a:t>hyper parameters}</a:t>
                      </a:r>
                    </a:p>
                  </a:txBody>
                  <a:tcPr/>
                </a:tc>
                <a:tc>
                  <a:txBody>
                    <a:bodyPr/>
                    <a:lstStyle/>
                    <a:p>
                      <a:r>
                        <a:rPr lang="en-US" dirty="0"/>
                        <a:t>Tutor’s technic to get learning curve real quick. </a:t>
                      </a:r>
                    </a:p>
                  </a:txBody>
                  <a:tcPr/>
                </a:tc>
                <a:tc>
                  <a:txBody>
                    <a:bodyPr/>
                    <a:lstStyle/>
                    <a:p>
                      <a:r>
                        <a:rPr lang="en-US" dirty="0"/>
                        <a:t>tutor’s technic can not help improve your learning every case. </a:t>
                      </a:r>
                    </a:p>
                  </a:txBody>
                  <a:tcPr/>
                </a:tc>
                <a:extLst>
                  <a:ext uri="{0D108BD9-81ED-4DB2-BD59-A6C34878D82A}">
                    <a16:rowId xmlns:a16="http://schemas.microsoft.com/office/drawing/2014/main" val="1616916376"/>
                  </a:ext>
                </a:extLst>
              </a:tr>
              <a:tr h="656526">
                <a:tc>
                  <a:txBody>
                    <a:bodyPr/>
                    <a:lstStyle/>
                    <a:p>
                      <a:r>
                        <a:rPr lang="en-US" dirty="0"/>
                        <a:t>epoch</a:t>
                      </a:r>
                    </a:p>
                  </a:txBody>
                  <a:tcPr/>
                </a:tc>
                <a:tc>
                  <a:txBody>
                    <a:bodyPr/>
                    <a:lstStyle/>
                    <a:p>
                      <a:r>
                        <a:rPr lang="en-US" dirty="0"/>
                        <a:t>Exercise  </a:t>
                      </a:r>
                    </a:p>
                  </a:txBody>
                  <a:tcPr/>
                </a:tc>
                <a:tc>
                  <a:txBody>
                    <a:bodyPr/>
                    <a:lstStyle/>
                    <a:p>
                      <a:r>
                        <a:rPr lang="en-US" dirty="0"/>
                        <a:t>More exercise gain more accuracy</a:t>
                      </a:r>
                    </a:p>
                  </a:txBody>
                  <a:tcPr>
                    <a:solidFill>
                      <a:srgbClr val="CFD5EA"/>
                    </a:solidFill>
                  </a:tcPr>
                </a:tc>
                <a:extLst>
                  <a:ext uri="{0D108BD9-81ED-4DB2-BD59-A6C34878D82A}">
                    <a16:rowId xmlns:a16="http://schemas.microsoft.com/office/drawing/2014/main" val="3364642933"/>
                  </a:ext>
                </a:extLst>
              </a:tr>
            </a:tbl>
          </a:graphicData>
        </a:graphic>
      </p:graphicFrame>
    </p:spTree>
    <p:extLst>
      <p:ext uri="{BB962C8B-B14F-4D97-AF65-F5344CB8AC3E}">
        <p14:creationId xmlns:p14="http://schemas.microsoft.com/office/powerpoint/2010/main" val="2737207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45D50-71DD-43E7-A53A-83997BD7E4F5}"/>
              </a:ext>
            </a:extLst>
          </p:cNvPr>
          <p:cNvPicPr>
            <a:picLocks noChangeAspect="1"/>
          </p:cNvPicPr>
          <p:nvPr/>
        </p:nvPicPr>
        <p:blipFill rotWithShape="1">
          <a:blip r:embed="rId2"/>
          <a:srcRect l="9886" t="15943" r="21023" b="14326"/>
          <a:stretch/>
        </p:blipFill>
        <p:spPr>
          <a:xfrm>
            <a:off x="1481353" y="810491"/>
            <a:ext cx="9229294" cy="5237017"/>
          </a:xfrm>
          <a:prstGeom prst="rect">
            <a:avLst/>
          </a:prstGeom>
        </p:spPr>
      </p:pic>
    </p:spTree>
    <p:extLst>
      <p:ext uri="{BB962C8B-B14F-4D97-AF65-F5344CB8AC3E}">
        <p14:creationId xmlns:p14="http://schemas.microsoft.com/office/powerpoint/2010/main" val="417964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236988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Introduction: What is YOLO ? Who is Inventor ?</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hlinkClick r:id="rId2"/>
              </a:rPr>
              <a:t>https://pjreddie.com/darknet/</a:t>
            </a: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hlinkClick r:id="rId3"/>
              </a:rPr>
              <a:t>https://www.youtube.com/watch?v=Cgxsv1riJhI</a:t>
            </a: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hlinkClick r:id="rId4"/>
              </a:rPr>
              <a:t>https://pjreddie.com/resume/</a:t>
            </a: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hlinkClick r:id="rId5"/>
              </a:rPr>
              <a:t>https://github.com/WongKinYiu/yolov7</a:t>
            </a: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296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575542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Installation: Requirement</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CPU ARM or x86</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GPU nVIDIA (option for Custom Dataset Model Training) </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OS 64 Bit</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Python 3.8 Environment such as Anaconda</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Source code https://github.com/theerawatramchuen/yolov7</a:t>
            </a:r>
          </a:p>
          <a:p>
            <a:pPr marR="0" lvl="0" defTabSz="914400" rtl="0" eaLnBrk="1" fontAlgn="auto" latinLnBrk="0" hangingPunct="1">
              <a:lnSpc>
                <a:spcPct val="100000"/>
              </a:lnSpc>
              <a:spcBef>
                <a:spcPts val="0"/>
              </a:spcBef>
              <a:spcAft>
                <a:spcPts val="0"/>
              </a:spcAft>
              <a:buClrTx/>
              <a:buSzTx/>
              <a:tabLst/>
              <a:defRPr/>
            </a:pPr>
            <a:endPar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Procedure:</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Create Python 3.8 with anaconda</a:t>
            </a:r>
          </a:p>
          <a:p>
            <a:pPr marL="800100" lvl="1" indent="-342900">
              <a:buFont typeface="Wingdings" panose="05000000000000000000" pitchFamily="2" charset="2"/>
              <a:buChar char="Ø"/>
              <a:defRPr/>
            </a:pPr>
            <a:r>
              <a:rPr lang="it-IT" sz="2400" dirty="0">
                <a:latin typeface="Tahoma" panose="020B0604030504040204" pitchFamily="34" charset="0"/>
                <a:ea typeface="Tahoma" panose="020B0604030504040204" pitchFamily="34" charset="0"/>
                <a:cs typeface="Tahoma" panose="020B0604030504040204" pitchFamily="34" charset="0"/>
              </a:rPr>
              <a:t>conda create -n yolov7 python=3.8</a:t>
            </a: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r>
              <a:rPr lang="en-US" sz="2400" dirty="0">
                <a:latin typeface="Tahoma" panose="020B0604030504040204" pitchFamily="34" charset="0"/>
                <a:ea typeface="Tahoma" panose="020B0604030504040204" pitchFamily="34" charset="0"/>
                <a:cs typeface="Tahoma" panose="020B0604030504040204" pitchFamily="34" charset="0"/>
              </a:rPr>
              <a:t>conda activate yolov7 </a:t>
            </a:r>
          </a:p>
          <a:p>
            <a:pPr marL="800100" lvl="1" indent="-342900">
              <a:buFont typeface="Arial" panose="020B0604020202020204" pitchFamily="34" charset="0"/>
              <a:buChar char="•"/>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55BFFDB3-61E2-4B5D-AC97-85933A5E5656}"/>
              </a:ext>
            </a:extLst>
          </p:cNvPr>
          <p:cNvPicPr>
            <a:picLocks noChangeAspect="1"/>
          </p:cNvPicPr>
          <p:nvPr/>
        </p:nvPicPr>
        <p:blipFill>
          <a:blip r:embed="rId2"/>
          <a:stretch>
            <a:fillRect/>
          </a:stretch>
        </p:blipFill>
        <p:spPr>
          <a:xfrm>
            <a:off x="1593274" y="4897271"/>
            <a:ext cx="4401164" cy="342948"/>
          </a:xfrm>
          <a:prstGeom prst="rect">
            <a:avLst/>
          </a:prstGeom>
        </p:spPr>
      </p:pic>
      <p:pic>
        <p:nvPicPr>
          <p:cNvPr id="5" name="Picture 4">
            <a:extLst>
              <a:ext uri="{FF2B5EF4-FFF2-40B4-BE49-F238E27FC236}">
                <a16:creationId xmlns:a16="http://schemas.microsoft.com/office/drawing/2014/main" id="{3842AEAC-73E7-4582-B194-AE10531CD77C}"/>
              </a:ext>
            </a:extLst>
          </p:cNvPr>
          <p:cNvPicPr>
            <a:picLocks noChangeAspect="1"/>
          </p:cNvPicPr>
          <p:nvPr/>
        </p:nvPicPr>
        <p:blipFill rotWithShape="1">
          <a:blip r:embed="rId3"/>
          <a:srcRect t="28633"/>
          <a:stretch/>
        </p:blipFill>
        <p:spPr>
          <a:xfrm>
            <a:off x="1593274" y="6025918"/>
            <a:ext cx="4534533" cy="557493"/>
          </a:xfrm>
          <a:prstGeom prst="rect">
            <a:avLst/>
          </a:prstGeom>
        </p:spPr>
      </p:pic>
    </p:spTree>
    <p:extLst>
      <p:ext uri="{BB962C8B-B14F-4D97-AF65-F5344CB8AC3E}">
        <p14:creationId xmlns:p14="http://schemas.microsoft.com/office/powerpoint/2010/main" val="336272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458587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Procedure:</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Clone source code from </a:t>
            </a:r>
            <a:r>
              <a:rPr lang="en-US" sz="2400" dirty="0" err="1">
                <a:solidFill>
                  <a:srgbClr val="660066"/>
                </a:solidFill>
                <a:latin typeface="Tahoma" panose="020B0604030504040204" pitchFamily="34" charset="0"/>
                <a:ea typeface="Tahoma" panose="020B0604030504040204" pitchFamily="34" charset="0"/>
                <a:cs typeface="Tahoma" panose="020B0604030504040204" pitchFamily="34" charset="0"/>
              </a:rPr>
              <a:t>github</a:t>
            </a: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r>
              <a:rPr lang="it-IT" sz="2400" dirty="0">
                <a:latin typeface="Tahoma" panose="020B0604030504040204" pitchFamily="34" charset="0"/>
                <a:ea typeface="Tahoma" panose="020B0604030504040204" pitchFamily="34" charset="0"/>
                <a:cs typeface="Tahoma" panose="020B0604030504040204" pitchFamily="34" charset="0"/>
              </a:rPr>
              <a:t>git clone https://github.com/theerawatramchuen/yolov7</a:t>
            </a: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r>
              <a:rPr lang="en-US" sz="2400" dirty="0">
                <a:latin typeface="Tahoma" panose="020B0604030504040204" pitchFamily="34" charset="0"/>
                <a:ea typeface="Tahoma" panose="020B0604030504040204" pitchFamily="34" charset="0"/>
                <a:cs typeface="Tahoma" panose="020B0604030504040204" pitchFamily="34" charset="0"/>
              </a:rPr>
              <a:t>cd yolov7 </a:t>
            </a:r>
          </a:p>
          <a:p>
            <a:pPr marL="800100" lvl="1" indent="-342900">
              <a:buFont typeface="Arial" panose="020B0604020202020204" pitchFamily="34" charset="0"/>
              <a:buChar char="•"/>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4DCC0228-258E-4DA0-B37D-CFE9DCBDD6B1}"/>
              </a:ext>
            </a:extLst>
          </p:cNvPr>
          <p:cNvPicPr>
            <a:picLocks noChangeAspect="1"/>
          </p:cNvPicPr>
          <p:nvPr/>
        </p:nvPicPr>
        <p:blipFill>
          <a:blip r:embed="rId2"/>
          <a:stretch>
            <a:fillRect/>
          </a:stretch>
        </p:blipFill>
        <p:spPr>
          <a:xfrm>
            <a:off x="1593274" y="2652817"/>
            <a:ext cx="6096851" cy="1657581"/>
          </a:xfrm>
          <a:prstGeom prst="rect">
            <a:avLst/>
          </a:prstGeom>
        </p:spPr>
      </p:pic>
      <p:pic>
        <p:nvPicPr>
          <p:cNvPr id="7" name="Picture 6">
            <a:extLst>
              <a:ext uri="{FF2B5EF4-FFF2-40B4-BE49-F238E27FC236}">
                <a16:creationId xmlns:a16="http://schemas.microsoft.com/office/drawing/2014/main" id="{E1ED80CC-D1EA-4007-9FD3-94A18FC33D53}"/>
              </a:ext>
            </a:extLst>
          </p:cNvPr>
          <p:cNvPicPr>
            <a:picLocks noChangeAspect="1"/>
          </p:cNvPicPr>
          <p:nvPr/>
        </p:nvPicPr>
        <p:blipFill>
          <a:blip r:embed="rId3"/>
          <a:stretch>
            <a:fillRect/>
          </a:stretch>
        </p:blipFill>
        <p:spPr>
          <a:xfrm>
            <a:off x="1593274" y="4895385"/>
            <a:ext cx="4163006" cy="447737"/>
          </a:xfrm>
          <a:prstGeom prst="rect">
            <a:avLst/>
          </a:prstGeom>
        </p:spPr>
      </p:pic>
    </p:spTree>
    <p:extLst>
      <p:ext uri="{BB962C8B-B14F-4D97-AF65-F5344CB8AC3E}">
        <p14:creationId xmlns:p14="http://schemas.microsoft.com/office/powerpoint/2010/main" val="233379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421653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Procedure:</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Update Installation Software</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r>
              <a:rPr lang="sv-SE" sz="2400" dirty="0">
                <a:latin typeface="Tahoma" panose="020B0604030504040204" pitchFamily="34" charset="0"/>
                <a:ea typeface="Tahoma" panose="020B0604030504040204" pitchFamily="34" charset="0"/>
                <a:cs typeface="Tahoma" panose="020B0604030504040204" pitchFamily="34" charset="0"/>
              </a:rPr>
              <a:t>python -m pip install --upgrade pip</a:t>
            </a:r>
            <a:endParaRPr lang="it-IT" sz="24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1C3E4DF2-5B11-41C3-970B-8E789C0EF602}"/>
              </a:ext>
            </a:extLst>
          </p:cNvPr>
          <p:cNvPicPr>
            <a:picLocks noChangeAspect="1"/>
          </p:cNvPicPr>
          <p:nvPr/>
        </p:nvPicPr>
        <p:blipFill>
          <a:blip r:embed="rId2"/>
          <a:stretch>
            <a:fillRect/>
          </a:stretch>
        </p:blipFill>
        <p:spPr>
          <a:xfrm>
            <a:off x="1611709" y="2718174"/>
            <a:ext cx="9231013" cy="2019582"/>
          </a:xfrm>
          <a:prstGeom prst="rect">
            <a:avLst/>
          </a:prstGeom>
        </p:spPr>
      </p:pic>
    </p:spTree>
    <p:extLst>
      <p:ext uri="{BB962C8B-B14F-4D97-AF65-F5344CB8AC3E}">
        <p14:creationId xmlns:p14="http://schemas.microsoft.com/office/powerpoint/2010/main" val="103496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532453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Procedure:</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Install yolov7 to our machine</a:t>
            </a:r>
            <a:endParaRPr lang="it-IT"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r>
              <a:rPr lang="en-US" sz="2400" dirty="0">
                <a:latin typeface="Tahoma" panose="020B0604030504040204" pitchFamily="34" charset="0"/>
                <a:ea typeface="Tahoma" panose="020B0604030504040204" pitchFamily="34" charset="0"/>
                <a:cs typeface="Tahoma" panose="020B0604030504040204" pitchFamily="34" charset="0"/>
              </a:rPr>
              <a:t>pip install -r requirements.txt</a:t>
            </a:r>
          </a:p>
          <a:p>
            <a:pPr marL="800100" lvl="1" indent="-342900">
              <a:buFont typeface="Wingdings" panose="05000000000000000000" pitchFamily="2" charset="2"/>
              <a:buChar char="Ø"/>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Download pretrain model to {yolov7} folder (option)</a:t>
            </a:r>
          </a:p>
          <a:p>
            <a:pPr marL="800100" lvl="1" indent="-342900">
              <a:buFont typeface="Wingdings" panose="05000000000000000000" pitchFamily="2" charset="2"/>
              <a:buChar char="Ø"/>
              <a:defRPr/>
            </a:pPr>
            <a:r>
              <a:rPr lang="en-US" sz="2400" dirty="0">
                <a:latin typeface="Tahoma" panose="020B0604030504040204" pitchFamily="34" charset="0"/>
                <a:ea typeface="Tahoma" panose="020B0604030504040204" pitchFamily="34" charset="0"/>
                <a:cs typeface="Tahoma" panose="020B0604030504040204" pitchFamily="34" charset="0"/>
              </a:rPr>
              <a:t>https://github.com/WongKinYiu/yolov7/releases/download/v0.1/yolov7.pt</a:t>
            </a:r>
          </a:p>
        </p:txBody>
      </p:sp>
      <p:pic>
        <p:nvPicPr>
          <p:cNvPr id="9" name="Picture 8">
            <a:extLst>
              <a:ext uri="{FF2B5EF4-FFF2-40B4-BE49-F238E27FC236}">
                <a16:creationId xmlns:a16="http://schemas.microsoft.com/office/drawing/2014/main" id="{3A5827E8-388D-4326-8B43-F331C6FAF7E1}"/>
              </a:ext>
            </a:extLst>
          </p:cNvPr>
          <p:cNvPicPr>
            <a:picLocks noChangeAspect="1"/>
          </p:cNvPicPr>
          <p:nvPr/>
        </p:nvPicPr>
        <p:blipFill>
          <a:blip r:embed="rId2"/>
          <a:stretch>
            <a:fillRect/>
          </a:stretch>
        </p:blipFill>
        <p:spPr>
          <a:xfrm>
            <a:off x="1238768" y="2335661"/>
            <a:ext cx="10421804" cy="2991267"/>
          </a:xfrm>
          <a:prstGeom prst="rect">
            <a:avLst/>
          </a:prstGeom>
        </p:spPr>
      </p:pic>
    </p:spTree>
    <p:extLst>
      <p:ext uri="{BB962C8B-B14F-4D97-AF65-F5344CB8AC3E}">
        <p14:creationId xmlns:p14="http://schemas.microsoft.com/office/powerpoint/2010/main" val="319015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FD77F8-1776-4C42-BD9E-6A8FD32918E3}"/>
              </a:ext>
            </a:extLst>
          </p:cNvPr>
          <p:cNvPicPr>
            <a:picLocks noChangeAspect="1"/>
          </p:cNvPicPr>
          <p:nvPr/>
        </p:nvPicPr>
        <p:blipFill>
          <a:blip r:embed="rId2"/>
          <a:stretch>
            <a:fillRect/>
          </a:stretch>
        </p:blipFill>
        <p:spPr>
          <a:xfrm>
            <a:off x="2698401" y="3346533"/>
            <a:ext cx="4971809" cy="3293100"/>
          </a:xfrm>
          <a:prstGeom prst="rect">
            <a:avLst/>
          </a:prstGeom>
        </p:spPr>
      </p:pic>
      <p:sp>
        <p:nvSpPr>
          <p:cNvPr id="51" name="TextBox 50">
            <a:extLst>
              <a:ext uri="{FF2B5EF4-FFF2-40B4-BE49-F238E27FC236}">
                <a16:creationId xmlns:a16="http://schemas.microsoft.com/office/drawing/2014/main" id="{F8CD956E-DFFE-4FF1-96CD-861AFD8C83C0}"/>
              </a:ext>
            </a:extLst>
          </p:cNvPr>
          <p:cNvSpPr txBox="1"/>
          <p:nvPr/>
        </p:nvSpPr>
        <p:spPr>
          <a:xfrm>
            <a:off x="4170219" y="135899"/>
            <a:ext cx="7774644" cy="46166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0066"/>
                </a:solidFill>
                <a:effectLst/>
                <a:uLnTx/>
                <a:uFillTx/>
                <a:latin typeface="Tahoma" panose="020B0604030504040204" pitchFamily="34" charset="0"/>
                <a:ea typeface="Tahoma" panose="020B0604030504040204" pitchFamily="34" charset="0"/>
                <a:cs typeface="Tahoma" panose="020B0604030504040204" pitchFamily="34" charset="0"/>
              </a:rPr>
              <a:t>Yolo V7 for industry object detection application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BCA964A-FF28-4824-AF19-69F07383D247}"/>
              </a:ext>
            </a:extLst>
          </p:cNvPr>
          <p:cNvSpPr txBox="1"/>
          <p:nvPr/>
        </p:nvSpPr>
        <p:spPr>
          <a:xfrm>
            <a:off x="725392" y="991684"/>
            <a:ext cx="11219470" cy="1938992"/>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rgbClr val="660066"/>
                </a:solidFill>
                <a:latin typeface="Tahoma" panose="020B0604030504040204" pitchFamily="34" charset="0"/>
                <a:ea typeface="Tahoma" panose="020B0604030504040204" pitchFamily="34" charset="0"/>
                <a:cs typeface="Tahoma" panose="020B0604030504040204" pitchFamily="34" charset="0"/>
              </a:rPr>
              <a:t>Procedure:</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rPr>
              <a:t>Verify Installation </a:t>
            </a:r>
          </a:p>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a:p>
            <a:pPr marL="800100" lvl="1" indent="-342900">
              <a:buFont typeface="Wingdings" panose="05000000000000000000" pitchFamily="2" charset="2"/>
              <a:buChar char="Ø"/>
              <a:defRPr/>
            </a:pPr>
            <a:r>
              <a:rPr lang="en-US" sz="2000" dirty="0">
                <a:latin typeface="Tahoma" panose="020B0604030504040204" pitchFamily="34" charset="0"/>
                <a:ea typeface="Tahoma" panose="020B0604030504040204" pitchFamily="34" charset="0"/>
                <a:cs typeface="Tahoma" panose="020B0604030504040204" pitchFamily="34" charset="0"/>
              </a:rPr>
              <a:t>python detect.py --weights yolov7-tiny.pt --source inference/images/horses.jpg --</a:t>
            </a:r>
            <a:r>
              <a:rPr lang="en-US" sz="2000" dirty="0" err="1">
                <a:latin typeface="Tahoma" panose="020B0604030504040204" pitchFamily="34" charset="0"/>
                <a:ea typeface="Tahoma" panose="020B0604030504040204" pitchFamily="34" charset="0"/>
                <a:cs typeface="Tahoma" panose="020B0604030504040204" pitchFamily="34" charset="0"/>
              </a:rPr>
              <a:t>img</a:t>
            </a:r>
            <a:r>
              <a:rPr lang="en-US" sz="2000" dirty="0">
                <a:latin typeface="Tahoma" panose="020B0604030504040204" pitchFamily="34" charset="0"/>
                <a:ea typeface="Tahoma" panose="020B0604030504040204" pitchFamily="34" charset="0"/>
                <a:cs typeface="Tahoma" panose="020B0604030504040204" pitchFamily="34" charset="0"/>
              </a:rPr>
              <a:t> 640</a:t>
            </a:r>
          </a:p>
          <a:p>
            <a:pPr marL="800100" lvl="1" indent="-342900">
              <a:buFont typeface="Arial" panose="020B0604020202020204" pitchFamily="34" charset="0"/>
              <a:buChar char="•"/>
              <a:defRPr/>
            </a:pPr>
            <a:endParaRPr lang="en-US" sz="2400" dirty="0">
              <a:solidFill>
                <a:srgbClr val="660066"/>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7E52EF12-2E84-4085-8DA7-C88E8CC5EBB5}"/>
              </a:ext>
            </a:extLst>
          </p:cNvPr>
          <p:cNvPicPr>
            <a:picLocks noChangeAspect="1"/>
          </p:cNvPicPr>
          <p:nvPr/>
        </p:nvPicPr>
        <p:blipFill>
          <a:blip r:embed="rId3"/>
          <a:stretch>
            <a:fillRect/>
          </a:stretch>
        </p:blipFill>
        <p:spPr>
          <a:xfrm>
            <a:off x="1640043" y="2696058"/>
            <a:ext cx="6030167" cy="628738"/>
          </a:xfrm>
          <a:prstGeom prst="rect">
            <a:avLst/>
          </a:prstGeom>
        </p:spPr>
      </p:pic>
      <p:pic>
        <p:nvPicPr>
          <p:cNvPr id="7" name="Picture 6" descr="A picture containing grass, sky, outdoor, field&#10;&#10;Description automatically generated">
            <a:extLst>
              <a:ext uri="{FF2B5EF4-FFF2-40B4-BE49-F238E27FC236}">
                <a16:creationId xmlns:a16="http://schemas.microsoft.com/office/drawing/2014/main" id="{692745D2-309F-4E79-9F69-170E4F858F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8687" y="3190913"/>
            <a:ext cx="3495386" cy="2315185"/>
          </a:xfrm>
          <a:prstGeom prst="rect">
            <a:avLst/>
          </a:prstGeom>
        </p:spPr>
      </p:pic>
      <p:cxnSp>
        <p:nvCxnSpPr>
          <p:cNvPr id="10" name="Straight Arrow Connector 9">
            <a:extLst>
              <a:ext uri="{FF2B5EF4-FFF2-40B4-BE49-F238E27FC236}">
                <a16:creationId xmlns:a16="http://schemas.microsoft.com/office/drawing/2014/main" id="{F090202A-7966-443A-A5EA-02C1DB8A355E}"/>
              </a:ext>
            </a:extLst>
          </p:cNvPr>
          <p:cNvCxnSpPr>
            <a:cxnSpLocks/>
            <a:endCxn id="7" idx="0"/>
          </p:cNvCxnSpPr>
          <p:nvPr/>
        </p:nvCxnSpPr>
        <p:spPr>
          <a:xfrm>
            <a:off x="9753600" y="2549236"/>
            <a:ext cx="302780" cy="641677"/>
          </a:xfrm>
          <a:prstGeom prst="straightConnector1">
            <a:avLst/>
          </a:prstGeom>
          <a:ln w="76200">
            <a:solidFill>
              <a:srgbClr val="66006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CD3C52-42F5-4DDD-BEAA-BBFE36F44561}"/>
              </a:ext>
            </a:extLst>
          </p:cNvPr>
          <p:cNvCxnSpPr/>
          <p:nvPr/>
        </p:nvCxnSpPr>
        <p:spPr>
          <a:xfrm>
            <a:off x="9365673" y="2549236"/>
            <a:ext cx="1052945" cy="0"/>
          </a:xfrm>
          <a:prstGeom prst="line">
            <a:avLst/>
          </a:prstGeom>
          <a:ln w="76200">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21FFF8-25C9-48AB-A947-4D5E8C6C16BB}"/>
              </a:ext>
            </a:extLst>
          </p:cNvPr>
          <p:cNvCxnSpPr>
            <a:cxnSpLocks/>
          </p:cNvCxnSpPr>
          <p:nvPr/>
        </p:nvCxnSpPr>
        <p:spPr>
          <a:xfrm>
            <a:off x="6611853" y="2930676"/>
            <a:ext cx="8834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5D3B76-AB2C-49B0-AD1B-E468B685837B}"/>
              </a:ext>
            </a:extLst>
          </p:cNvPr>
          <p:cNvCxnSpPr/>
          <p:nvPr/>
        </p:nvCxnSpPr>
        <p:spPr>
          <a:xfrm flipH="1">
            <a:off x="6802582" y="2930676"/>
            <a:ext cx="250999" cy="39412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9E4BA96-D86D-41E7-8D2D-E3F14B8EA2E3}"/>
              </a:ext>
            </a:extLst>
          </p:cNvPr>
          <p:cNvSpPr txBox="1"/>
          <p:nvPr/>
        </p:nvSpPr>
        <p:spPr>
          <a:xfrm>
            <a:off x="9365673" y="5581669"/>
            <a:ext cx="1562094" cy="400110"/>
          </a:xfrm>
          <a:prstGeom prst="rect">
            <a:avLst/>
          </a:prstGeom>
          <a:noFill/>
        </p:spPr>
        <p:txBody>
          <a:bodyPr wrap="none" rtlCol="0">
            <a:spAutoFit/>
          </a:bodyPr>
          <a:lstStyle/>
          <a:p>
            <a:r>
              <a:rPr lang="en-US" sz="2000" b="1" dirty="0">
                <a:solidFill>
                  <a:srgbClr val="660066"/>
                </a:solidFill>
              </a:rPr>
              <a:t>Input images</a:t>
            </a:r>
          </a:p>
        </p:txBody>
      </p:sp>
      <p:sp>
        <p:nvSpPr>
          <p:cNvPr id="22" name="TextBox 21">
            <a:extLst>
              <a:ext uri="{FF2B5EF4-FFF2-40B4-BE49-F238E27FC236}">
                <a16:creationId xmlns:a16="http://schemas.microsoft.com/office/drawing/2014/main" id="{C19A0591-3EAF-4AE6-8A23-4936965D4CD8}"/>
              </a:ext>
            </a:extLst>
          </p:cNvPr>
          <p:cNvSpPr txBox="1"/>
          <p:nvPr/>
        </p:nvSpPr>
        <p:spPr>
          <a:xfrm>
            <a:off x="943945" y="4635050"/>
            <a:ext cx="1754455" cy="400110"/>
          </a:xfrm>
          <a:prstGeom prst="rect">
            <a:avLst/>
          </a:prstGeom>
          <a:noFill/>
        </p:spPr>
        <p:txBody>
          <a:bodyPr wrap="none" rtlCol="0">
            <a:spAutoFit/>
          </a:bodyPr>
          <a:lstStyle/>
          <a:p>
            <a:r>
              <a:rPr lang="en-US" sz="2000" b="1" dirty="0">
                <a:solidFill>
                  <a:srgbClr val="660066"/>
                </a:solidFill>
              </a:rPr>
              <a:t>Output images</a:t>
            </a:r>
          </a:p>
        </p:txBody>
      </p:sp>
    </p:spTree>
    <p:extLst>
      <p:ext uri="{BB962C8B-B14F-4D97-AF65-F5344CB8AC3E}">
        <p14:creationId xmlns:p14="http://schemas.microsoft.com/office/powerpoint/2010/main" val="90851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3D346-7807-E448-2C7A-09CF9A432654}"/>
              </a:ext>
            </a:extLst>
          </p:cNvPr>
          <p:cNvPicPr>
            <a:picLocks noChangeAspect="1"/>
          </p:cNvPicPr>
          <p:nvPr/>
        </p:nvPicPr>
        <p:blipFill>
          <a:blip r:embed="rId2"/>
          <a:stretch>
            <a:fillRect/>
          </a:stretch>
        </p:blipFill>
        <p:spPr>
          <a:xfrm>
            <a:off x="1030695" y="948986"/>
            <a:ext cx="10130609" cy="5261314"/>
          </a:xfrm>
          <a:prstGeom prst="rect">
            <a:avLst/>
          </a:prstGeom>
        </p:spPr>
      </p:pic>
    </p:spTree>
    <p:extLst>
      <p:ext uri="{BB962C8B-B14F-4D97-AF65-F5344CB8AC3E}">
        <p14:creationId xmlns:p14="http://schemas.microsoft.com/office/powerpoint/2010/main" val="2011681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UTAC Color Scheme">
      <a:dk1>
        <a:sysClr val="windowText" lastClr="000000"/>
      </a:dk1>
      <a:lt1>
        <a:sysClr val="window" lastClr="FFFFFF"/>
      </a:lt1>
      <a:dk2>
        <a:srgbClr val="2D266D"/>
      </a:dk2>
      <a:lt2>
        <a:srgbClr val="E7E6E6"/>
      </a:lt2>
      <a:accent1>
        <a:srgbClr val="80C9A7"/>
      </a:accent1>
      <a:accent2>
        <a:srgbClr val="005F76"/>
      </a:accent2>
      <a:accent3>
        <a:srgbClr val="4F86C6"/>
      </a:accent3>
      <a:accent4>
        <a:srgbClr val="F48659"/>
      </a:accent4>
      <a:accent5>
        <a:srgbClr val="8C2852"/>
      </a:accent5>
      <a:accent6>
        <a:srgbClr val="FDC24E"/>
      </a:accent6>
      <a:hlink>
        <a:srgbClr val="0070C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4925</TotalTime>
  <Words>925</Words>
  <Application>Microsoft Office PowerPoint</Application>
  <PresentationFormat>Widescreen</PresentationFormat>
  <Paragraphs>158</Paragraphs>
  <Slides>27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Calibri Light</vt:lpstr>
      <vt:lpstr>Eras Bold ITC</vt:lpstr>
      <vt:lpstr>Frutiger 45 Light</vt:lpstr>
      <vt:lpstr>Tahoma</vt:lpstr>
      <vt:lpstr>Wingdings</vt:lpstr>
      <vt:lpstr>Office Theme</vt:lpstr>
      <vt:lpstr>1_Office Theme</vt:lpstr>
      <vt:lpstr>Yolo V7 for industry object detection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Theerawat Ramchuen (UTL)</dc:creator>
  <cp:lastModifiedBy>Theerawat Ramchuen</cp:lastModifiedBy>
  <cp:revision>315</cp:revision>
  <dcterms:created xsi:type="dcterms:W3CDTF">2021-07-21T01:08:59Z</dcterms:created>
  <dcterms:modified xsi:type="dcterms:W3CDTF">2022-09-08T22:09:58Z</dcterms:modified>
</cp:coreProperties>
</file>