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71" r:id="rId8"/>
    <p:sldId id="272" r:id="rId9"/>
    <p:sldId id="273" r:id="rId10"/>
    <p:sldId id="274" r:id="rId11"/>
    <p:sldId id="265" r:id="rId12"/>
    <p:sldId id="266" r:id="rId13"/>
    <p:sldId id="267" r:id="rId14"/>
    <p:sldId id="268" r:id="rId15"/>
    <p:sldId id="269" r:id="rId16"/>
    <p:sldId id="270" r:id="rId17"/>
    <p:sldId id="275" r:id="rId18"/>
    <p:sldId id="276" r:id="rId19"/>
    <p:sldId id="277" r:id="rId20"/>
  </p:sldIdLst>
  <p:sldSz cx="18288000" cy="10287000"/>
  <p:notesSz cx="6858000" cy="9144000"/>
  <p:embeddedFontLst>
    <p:embeddedFont>
      <p:font typeface="Garet" panose="020B0604020202020204" charset="0"/>
      <p:regular r:id="rId21"/>
    </p:embeddedFont>
    <p:embeddedFont>
      <p:font typeface="Garet Bold" panose="020B0604020202020204" charset="0"/>
      <p:regular r:id="rId22"/>
    </p:embeddedFont>
    <p:embeddedFont>
      <p:font typeface="Yeseva One" panose="020B0604020202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-3200400" y="2857500"/>
            <a:ext cx="21939162" cy="16279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971"/>
              </a:lnSpc>
            </a:pPr>
            <a:r>
              <a:rPr lang="en-US" sz="8000" dirty="0">
                <a:solidFill>
                  <a:srgbClr val="0D0F68"/>
                </a:solidFill>
                <a:latin typeface="Yeseva One"/>
              </a:rPr>
              <a:t>Reliable Echo Detection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49936" y="6284133"/>
            <a:ext cx="11680579" cy="2734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 dirty="0">
                <a:solidFill>
                  <a:srgbClr val="0D0F68"/>
                </a:solidFill>
                <a:latin typeface="Garet"/>
              </a:rPr>
              <a:t>By:</a:t>
            </a:r>
          </a:p>
          <a:p>
            <a:pPr>
              <a:lnSpc>
                <a:spcPts val="7279"/>
              </a:lnSpc>
            </a:pPr>
            <a:r>
              <a:rPr lang="en-US" sz="5199" dirty="0">
                <a:solidFill>
                  <a:srgbClr val="0D0F68"/>
                </a:solidFill>
                <a:latin typeface="Garet"/>
              </a:rPr>
              <a:t>Richa </a:t>
            </a:r>
            <a:r>
              <a:rPr lang="en-US" sz="5199" dirty="0" err="1">
                <a:solidFill>
                  <a:srgbClr val="0D0F68"/>
                </a:solidFill>
                <a:latin typeface="Garet"/>
              </a:rPr>
              <a:t>Padhi</a:t>
            </a:r>
            <a:r>
              <a:rPr lang="en-US" sz="5199" dirty="0">
                <a:solidFill>
                  <a:srgbClr val="0D0F68"/>
                </a:solidFill>
                <a:latin typeface="Garet"/>
              </a:rPr>
              <a:t>(1438260)</a:t>
            </a:r>
          </a:p>
          <a:p>
            <a:pPr>
              <a:lnSpc>
                <a:spcPts val="7279"/>
              </a:lnSpc>
            </a:pPr>
            <a:r>
              <a:rPr lang="en-US" sz="5199" dirty="0" err="1">
                <a:solidFill>
                  <a:srgbClr val="0D0F68"/>
                </a:solidFill>
                <a:latin typeface="Garet"/>
              </a:rPr>
              <a:t>Theertha</a:t>
            </a:r>
            <a:r>
              <a:rPr lang="en-US" sz="5199" dirty="0">
                <a:solidFill>
                  <a:srgbClr val="0D0F68"/>
                </a:solidFill>
                <a:latin typeface="Garet"/>
              </a:rPr>
              <a:t> </a:t>
            </a:r>
            <a:r>
              <a:rPr lang="en-US" sz="5199" dirty="0" err="1">
                <a:solidFill>
                  <a:srgbClr val="0D0F68"/>
                </a:solidFill>
                <a:latin typeface="Garet"/>
              </a:rPr>
              <a:t>Bharathan</a:t>
            </a:r>
            <a:r>
              <a:rPr lang="en-US" sz="5199" dirty="0">
                <a:solidFill>
                  <a:srgbClr val="0D0F68"/>
                </a:solidFill>
                <a:latin typeface="Garet"/>
              </a:rPr>
              <a:t>(1445457)</a:t>
            </a:r>
          </a:p>
        </p:txBody>
      </p:sp>
      <p:pic>
        <p:nvPicPr>
          <p:cNvPr id="2050" name="Picture 2" descr="campUAS">
            <a:extLst>
              <a:ext uri="{FF2B5EF4-FFF2-40B4-BE49-F238E27FC236}">
                <a16:creationId xmlns:a16="http://schemas.microsoft.com/office/drawing/2014/main" id="{FDC69ECA-FC57-6E46-0DD7-6F0558356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8" y="398953"/>
            <a:ext cx="276225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BFBFB">
                <a:alpha val="89804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1601846" y="419788"/>
            <a:ext cx="7163655" cy="1217823"/>
            <a:chOff x="0" y="0"/>
            <a:chExt cx="1886724" cy="32074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886724" cy="320744"/>
            </a:xfrm>
            <a:custGeom>
              <a:avLst/>
              <a:gdLst/>
              <a:ahLst/>
              <a:cxnLst/>
              <a:rect l="l" t="t" r="r" b="b"/>
              <a:pathLst>
                <a:path w="1886724" h="320744">
                  <a:moveTo>
                    <a:pt x="55117" y="0"/>
                  </a:moveTo>
                  <a:lnTo>
                    <a:pt x="1831607" y="0"/>
                  </a:lnTo>
                  <a:cubicBezTo>
                    <a:pt x="1862047" y="0"/>
                    <a:pt x="1886724" y="24677"/>
                    <a:pt x="1886724" y="55117"/>
                  </a:cubicBezTo>
                  <a:lnTo>
                    <a:pt x="1886724" y="265627"/>
                  </a:lnTo>
                  <a:cubicBezTo>
                    <a:pt x="1886724" y="280245"/>
                    <a:pt x="1880917" y="294264"/>
                    <a:pt x="1870581" y="304600"/>
                  </a:cubicBezTo>
                  <a:cubicBezTo>
                    <a:pt x="1860244" y="314937"/>
                    <a:pt x="1846225" y="320744"/>
                    <a:pt x="1831607" y="320744"/>
                  </a:cubicBezTo>
                  <a:lnTo>
                    <a:pt x="55117" y="320744"/>
                  </a:lnTo>
                  <a:cubicBezTo>
                    <a:pt x="40499" y="320744"/>
                    <a:pt x="26480" y="314937"/>
                    <a:pt x="16143" y="304600"/>
                  </a:cubicBezTo>
                  <a:cubicBezTo>
                    <a:pt x="5807" y="294264"/>
                    <a:pt x="0" y="280245"/>
                    <a:pt x="0" y="265627"/>
                  </a:cubicBezTo>
                  <a:lnTo>
                    <a:pt x="0" y="55117"/>
                  </a:lnTo>
                  <a:cubicBezTo>
                    <a:pt x="0" y="40499"/>
                    <a:pt x="5807" y="26480"/>
                    <a:pt x="16143" y="16143"/>
                  </a:cubicBezTo>
                  <a:cubicBezTo>
                    <a:pt x="26480" y="5807"/>
                    <a:pt x="40499" y="0"/>
                    <a:pt x="55117" y="0"/>
                  </a:cubicBezTo>
                  <a:close/>
                </a:path>
              </a:pathLst>
            </a:custGeom>
            <a:solidFill>
              <a:srgbClr val="0D0F68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886724" cy="3588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435754" y="2349027"/>
            <a:ext cx="10325018" cy="7518185"/>
          </a:xfrm>
          <a:custGeom>
            <a:avLst/>
            <a:gdLst/>
            <a:ahLst/>
            <a:cxnLst/>
            <a:rect l="l" t="t" r="r" b="b"/>
            <a:pathLst>
              <a:path w="9278540" h="7518185">
                <a:moveTo>
                  <a:pt x="0" y="0"/>
                </a:moveTo>
                <a:lnTo>
                  <a:pt x="9278540" y="0"/>
                </a:lnTo>
                <a:lnTo>
                  <a:pt x="9278540" y="7518185"/>
                </a:lnTo>
                <a:lnTo>
                  <a:pt x="0" y="75181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435754" y="1589987"/>
            <a:ext cx="11709795" cy="528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0D0F68"/>
                </a:solidFill>
                <a:latin typeface="Garet Bold"/>
              </a:rPr>
              <a:t>ADC to FFT plot for soft object sitting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760772" y="600075"/>
            <a:ext cx="6492683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FFFFFF"/>
                </a:solidFill>
                <a:latin typeface="Yeseva One Bold"/>
              </a:rPr>
              <a:t>Implementation</a:t>
            </a:r>
          </a:p>
        </p:txBody>
      </p:sp>
      <p:pic>
        <p:nvPicPr>
          <p:cNvPr id="12" name="Picture 2" descr="campUAS">
            <a:extLst>
              <a:ext uri="{FF2B5EF4-FFF2-40B4-BE49-F238E27FC236}">
                <a16:creationId xmlns:a16="http://schemas.microsoft.com/office/drawing/2014/main" id="{E4F60EA3-FBAC-2C7B-937A-4933E1847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8" y="398953"/>
            <a:ext cx="276225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939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BFBFB">
                <a:alpha val="89804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1601846" y="419788"/>
            <a:ext cx="7163655" cy="1217823"/>
            <a:chOff x="0" y="0"/>
            <a:chExt cx="1886724" cy="32074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886724" cy="320744"/>
            </a:xfrm>
            <a:custGeom>
              <a:avLst/>
              <a:gdLst/>
              <a:ahLst/>
              <a:cxnLst/>
              <a:rect l="l" t="t" r="r" b="b"/>
              <a:pathLst>
                <a:path w="1886724" h="320744">
                  <a:moveTo>
                    <a:pt x="55117" y="0"/>
                  </a:moveTo>
                  <a:lnTo>
                    <a:pt x="1831607" y="0"/>
                  </a:lnTo>
                  <a:cubicBezTo>
                    <a:pt x="1862047" y="0"/>
                    <a:pt x="1886724" y="24677"/>
                    <a:pt x="1886724" y="55117"/>
                  </a:cubicBezTo>
                  <a:lnTo>
                    <a:pt x="1886724" y="265627"/>
                  </a:lnTo>
                  <a:cubicBezTo>
                    <a:pt x="1886724" y="280245"/>
                    <a:pt x="1880917" y="294264"/>
                    <a:pt x="1870581" y="304600"/>
                  </a:cubicBezTo>
                  <a:cubicBezTo>
                    <a:pt x="1860244" y="314937"/>
                    <a:pt x="1846225" y="320744"/>
                    <a:pt x="1831607" y="320744"/>
                  </a:cubicBezTo>
                  <a:lnTo>
                    <a:pt x="55117" y="320744"/>
                  </a:lnTo>
                  <a:cubicBezTo>
                    <a:pt x="40499" y="320744"/>
                    <a:pt x="26480" y="314937"/>
                    <a:pt x="16143" y="304600"/>
                  </a:cubicBezTo>
                  <a:cubicBezTo>
                    <a:pt x="5807" y="294264"/>
                    <a:pt x="0" y="280245"/>
                    <a:pt x="0" y="265627"/>
                  </a:cubicBezTo>
                  <a:lnTo>
                    <a:pt x="0" y="55117"/>
                  </a:lnTo>
                  <a:cubicBezTo>
                    <a:pt x="0" y="40499"/>
                    <a:pt x="5807" y="26480"/>
                    <a:pt x="16143" y="16143"/>
                  </a:cubicBezTo>
                  <a:cubicBezTo>
                    <a:pt x="26480" y="5807"/>
                    <a:pt x="40499" y="0"/>
                    <a:pt x="55117" y="0"/>
                  </a:cubicBezTo>
                  <a:close/>
                </a:path>
              </a:pathLst>
            </a:custGeom>
            <a:solidFill>
              <a:srgbClr val="0D0F68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886724" cy="3588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847809" y="4273687"/>
            <a:ext cx="11815124" cy="4497896"/>
          </a:xfrm>
          <a:custGeom>
            <a:avLst/>
            <a:gdLst/>
            <a:ahLst/>
            <a:cxnLst/>
            <a:rect l="l" t="t" r="r" b="b"/>
            <a:pathLst>
              <a:path w="11815124" h="4497896">
                <a:moveTo>
                  <a:pt x="0" y="0"/>
                </a:moveTo>
                <a:lnTo>
                  <a:pt x="11815124" y="0"/>
                </a:lnTo>
                <a:lnTo>
                  <a:pt x="11815124" y="4497895"/>
                </a:lnTo>
                <a:lnTo>
                  <a:pt x="0" y="449789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1760772" y="600075"/>
            <a:ext cx="6492683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FFFFFF"/>
                </a:solidFill>
                <a:latin typeface="Yeseva One Bold"/>
              </a:rPr>
              <a:t>Implementation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124893" y="1879737"/>
            <a:ext cx="10038214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D0F68"/>
                </a:solidFill>
                <a:latin typeface="Yeseva One Bold"/>
              </a:rPr>
              <a:t>Models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48229" y="3232287"/>
            <a:ext cx="11709795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D0F68"/>
                </a:solidFill>
                <a:latin typeface="Garet Bold"/>
              </a:rPr>
              <a:t>CNN (Convolutional Neural Networks )</a:t>
            </a:r>
          </a:p>
        </p:txBody>
      </p:sp>
      <p:pic>
        <p:nvPicPr>
          <p:cNvPr id="13" name="Picture 2" descr="campUAS">
            <a:extLst>
              <a:ext uri="{FF2B5EF4-FFF2-40B4-BE49-F238E27FC236}">
                <a16:creationId xmlns:a16="http://schemas.microsoft.com/office/drawing/2014/main" id="{AE23295F-427F-F16E-68AA-C1B504F3D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8" y="398953"/>
            <a:ext cx="276225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841175" y="1189435"/>
            <a:ext cx="16230600" cy="8229600"/>
            <a:chOff x="0" y="0"/>
            <a:chExt cx="4274726" cy="216746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BFBFB">
                <a:alpha val="89804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1601846" y="419788"/>
            <a:ext cx="7163655" cy="1217823"/>
            <a:chOff x="0" y="0"/>
            <a:chExt cx="1886724" cy="32074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886724" cy="320744"/>
            </a:xfrm>
            <a:custGeom>
              <a:avLst/>
              <a:gdLst/>
              <a:ahLst/>
              <a:cxnLst/>
              <a:rect l="l" t="t" r="r" b="b"/>
              <a:pathLst>
                <a:path w="1886724" h="320744">
                  <a:moveTo>
                    <a:pt x="55117" y="0"/>
                  </a:moveTo>
                  <a:lnTo>
                    <a:pt x="1831607" y="0"/>
                  </a:lnTo>
                  <a:cubicBezTo>
                    <a:pt x="1862047" y="0"/>
                    <a:pt x="1886724" y="24677"/>
                    <a:pt x="1886724" y="55117"/>
                  </a:cubicBezTo>
                  <a:lnTo>
                    <a:pt x="1886724" y="265627"/>
                  </a:lnTo>
                  <a:cubicBezTo>
                    <a:pt x="1886724" y="280245"/>
                    <a:pt x="1880917" y="294264"/>
                    <a:pt x="1870581" y="304600"/>
                  </a:cubicBezTo>
                  <a:cubicBezTo>
                    <a:pt x="1860244" y="314937"/>
                    <a:pt x="1846225" y="320744"/>
                    <a:pt x="1831607" y="320744"/>
                  </a:cubicBezTo>
                  <a:lnTo>
                    <a:pt x="55117" y="320744"/>
                  </a:lnTo>
                  <a:cubicBezTo>
                    <a:pt x="40499" y="320744"/>
                    <a:pt x="26480" y="314937"/>
                    <a:pt x="16143" y="304600"/>
                  </a:cubicBezTo>
                  <a:cubicBezTo>
                    <a:pt x="5807" y="294264"/>
                    <a:pt x="0" y="280245"/>
                    <a:pt x="0" y="265627"/>
                  </a:cubicBezTo>
                  <a:lnTo>
                    <a:pt x="0" y="55117"/>
                  </a:lnTo>
                  <a:cubicBezTo>
                    <a:pt x="0" y="40499"/>
                    <a:pt x="5807" y="26480"/>
                    <a:pt x="16143" y="16143"/>
                  </a:cubicBezTo>
                  <a:cubicBezTo>
                    <a:pt x="26480" y="5807"/>
                    <a:pt x="40499" y="0"/>
                    <a:pt x="55117" y="0"/>
                  </a:cubicBezTo>
                  <a:close/>
                </a:path>
              </a:pathLst>
            </a:custGeom>
            <a:solidFill>
              <a:srgbClr val="0D0F68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886724" cy="3588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652377" y="2537923"/>
            <a:ext cx="11484309" cy="6293538"/>
          </a:xfrm>
          <a:custGeom>
            <a:avLst/>
            <a:gdLst/>
            <a:ahLst/>
            <a:cxnLst/>
            <a:rect l="l" t="t" r="r" b="b"/>
            <a:pathLst>
              <a:path w="7345520" h="7414180">
                <a:moveTo>
                  <a:pt x="0" y="0"/>
                </a:moveTo>
                <a:lnTo>
                  <a:pt x="7345520" y="0"/>
                </a:lnTo>
                <a:lnTo>
                  <a:pt x="7345520" y="7414179"/>
                </a:lnTo>
                <a:lnTo>
                  <a:pt x="0" y="74141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2552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841175" y="1704287"/>
            <a:ext cx="11709795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D0F68"/>
                </a:solidFill>
                <a:latin typeface="Garet Bold"/>
              </a:rPr>
              <a:t>CNN (Convolutional Neural Networks )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760772" y="600075"/>
            <a:ext cx="6492683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FFFFFF"/>
                </a:solidFill>
                <a:latin typeface="Yeseva One Bold"/>
              </a:rPr>
              <a:t>Implementation</a:t>
            </a:r>
          </a:p>
        </p:txBody>
      </p:sp>
      <p:pic>
        <p:nvPicPr>
          <p:cNvPr id="12" name="Picture 2" descr="campUAS">
            <a:extLst>
              <a:ext uri="{FF2B5EF4-FFF2-40B4-BE49-F238E27FC236}">
                <a16:creationId xmlns:a16="http://schemas.microsoft.com/office/drawing/2014/main" id="{CBB7ED40-C461-4E23-998B-CE8671337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8" y="398953"/>
            <a:ext cx="276225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841175" y="1189435"/>
            <a:ext cx="16230600" cy="8229600"/>
            <a:chOff x="0" y="0"/>
            <a:chExt cx="4274726" cy="216746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BFBFB">
                <a:alpha val="89804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1601846" y="419788"/>
            <a:ext cx="7163655" cy="1217823"/>
            <a:chOff x="0" y="0"/>
            <a:chExt cx="1886724" cy="32074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886724" cy="320744"/>
            </a:xfrm>
            <a:custGeom>
              <a:avLst/>
              <a:gdLst/>
              <a:ahLst/>
              <a:cxnLst/>
              <a:rect l="l" t="t" r="r" b="b"/>
              <a:pathLst>
                <a:path w="1886724" h="320744">
                  <a:moveTo>
                    <a:pt x="55117" y="0"/>
                  </a:moveTo>
                  <a:lnTo>
                    <a:pt x="1831607" y="0"/>
                  </a:lnTo>
                  <a:cubicBezTo>
                    <a:pt x="1862047" y="0"/>
                    <a:pt x="1886724" y="24677"/>
                    <a:pt x="1886724" y="55117"/>
                  </a:cubicBezTo>
                  <a:lnTo>
                    <a:pt x="1886724" y="265627"/>
                  </a:lnTo>
                  <a:cubicBezTo>
                    <a:pt x="1886724" y="280245"/>
                    <a:pt x="1880917" y="294264"/>
                    <a:pt x="1870581" y="304600"/>
                  </a:cubicBezTo>
                  <a:cubicBezTo>
                    <a:pt x="1860244" y="314937"/>
                    <a:pt x="1846225" y="320744"/>
                    <a:pt x="1831607" y="320744"/>
                  </a:cubicBezTo>
                  <a:lnTo>
                    <a:pt x="55117" y="320744"/>
                  </a:lnTo>
                  <a:cubicBezTo>
                    <a:pt x="40499" y="320744"/>
                    <a:pt x="26480" y="314937"/>
                    <a:pt x="16143" y="304600"/>
                  </a:cubicBezTo>
                  <a:cubicBezTo>
                    <a:pt x="5807" y="294264"/>
                    <a:pt x="0" y="280245"/>
                    <a:pt x="0" y="265627"/>
                  </a:cubicBezTo>
                  <a:lnTo>
                    <a:pt x="0" y="55117"/>
                  </a:lnTo>
                  <a:cubicBezTo>
                    <a:pt x="0" y="40499"/>
                    <a:pt x="5807" y="26480"/>
                    <a:pt x="16143" y="16143"/>
                  </a:cubicBezTo>
                  <a:cubicBezTo>
                    <a:pt x="26480" y="5807"/>
                    <a:pt x="40499" y="0"/>
                    <a:pt x="55117" y="0"/>
                  </a:cubicBezTo>
                  <a:close/>
                </a:path>
              </a:pathLst>
            </a:custGeom>
            <a:solidFill>
              <a:srgbClr val="0D0F68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886724" cy="3588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295400" y="2283724"/>
            <a:ext cx="10465372" cy="7135311"/>
          </a:xfrm>
          <a:custGeom>
            <a:avLst/>
            <a:gdLst/>
            <a:ahLst/>
            <a:cxnLst/>
            <a:rect l="l" t="t" r="r" b="b"/>
            <a:pathLst>
              <a:path w="10143899" h="7603149">
                <a:moveTo>
                  <a:pt x="0" y="0"/>
                </a:moveTo>
                <a:lnTo>
                  <a:pt x="10143899" y="0"/>
                </a:lnTo>
                <a:lnTo>
                  <a:pt x="10143899" y="7603148"/>
                </a:lnTo>
                <a:lnTo>
                  <a:pt x="0" y="76031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1760772" y="600075"/>
            <a:ext cx="6492683" cy="1571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FFFFFF"/>
                </a:solidFill>
                <a:latin typeface="Yeseva One Bold"/>
              </a:rPr>
              <a:t>Implementation</a:t>
            </a:r>
          </a:p>
          <a:p>
            <a:pPr algn="ctr">
              <a:lnSpc>
                <a:spcPts val="6299"/>
              </a:lnSpc>
            </a:pPr>
            <a:endParaRPr lang="en-US" sz="4500">
              <a:solidFill>
                <a:srgbClr val="FFFFFF"/>
              </a:solidFill>
              <a:latin typeface="Yeseva One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435754" y="1570937"/>
            <a:ext cx="11709795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>
                <a:solidFill>
                  <a:srgbClr val="0D0F68"/>
                </a:solidFill>
                <a:latin typeface="Garet Bold"/>
              </a:rPr>
              <a:t>Random Forest</a:t>
            </a:r>
          </a:p>
        </p:txBody>
      </p:sp>
      <p:pic>
        <p:nvPicPr>
          <p:cNvPr id="12" name="Picture 2" descr="campUAS">
            <a:extLst>
              <a:ext uri="{FF2B5EF4-FFF2-40B4-BE49-F238E27FC236}">
                <a16:creationId xmlns:a16="http://schemas.microsoft.com/office/drawing/2014/main" id="{67B2D35A-2B07-DEB5-975F-0500351F8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8" y="398953"/>
            <a:ext cx="276225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841175" y="1189435"/>
            <a:ext cx="16230600" cy="8229600"/>
            <a:chOff x="0" y="0"/>
            <a:chExt cx="4274726" cy="216746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BFBFB">
                <a:alpha val="89804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1601846" y="419788"/>
            <a:ext cx="7163655" cy="1217823"/>
            <a:chOff x="0" y="0"/>
            <a:chExt cx="1886724" cy="32074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886724" cy="320744"/>
            </a:xfrm>
            <a:custGeom>
              <a:avLst/>
              <a:gdLst/>
              <a:ahLst/>
              <a:cxnLst/>
              <a:rect l="l" t="t" r="r" b="b"/>
              <a:pathLst>
                <a:path w="1886724" h="320744">
                  <a:moveTo>
                    <a:pt x="55117" y="0"/>
                  </a:moveTo>
                  <a:lnTo>
                    <a:pt x="1831607" y="0"/>
                  </a:lnTo>
                  <a:cubicBezTo>
                    <a:pt x="1862047" y="0"/>
                    <a:pt x="1886724" y="24677"/>
                    <a:pt x="1886724" y="55117"/>
                  </a:cubicBezTo>
                  <a:lnTo>
                    <a:pt x="1886724" y="265627"/>
                  </a:lnTo>
                  <a:cubicBezTo>
                    <a:pt x="1886724" y="280245"/>
                    <a:pt x="1880917" y="294264"/>
                    <a:pt x="1870581" y="304600"/>
                  </a:cubicBezTo>
                  <a:cubicBezTo>
                    <a:pt x="1860244" y="314937"/>
                    <a:pt x="1846225" y="320744"/>
                    <a:pt x="1831607" y="320744"/>
                  </a:cubicBezTo>
                  <a:lnTo>
                    <a:pt x="55117" y="320744"/>
                  </a:lnTo>
                  <a:cubicBezTo>
                    <a:pt x="40499" y="320744"/>
                    <a:pt x="26480" y="314937"/>
                    <a:pt x="16143" y="304600"/>
                  </a:cubicBezTo>
                  <a:cubicBezTo>
                    <a:pt x="5807" y="294264"/>
                    <a:pt x="0" y="280245"/>
                    <a:pt x="0" y="265627"/>
                  </a:cubicBezTo>
                  <a:lnTo>
                    <a:pt x="0" y="55117"/>
                  </a:lnTo>
                  <a:cubicBezTo>
                    <a:pt x="0" y="40499"/>
                    <a:pt x="5807" y="26480"/>
                    <a:pt x="16143" y="16143"/>
                  </a:cubicBezTo>
                  <a:cubicBezTo>
                    <a:pt x="26480" y="5807"/>
                    <a:pt x="40499" y="0"/>
                    <a:pt x="55117" y="0"/>
                  </a:cubicBezTo>
                  <a:close/>
                </a:path>
              </a:pathLst>
            </a:custGeom>
            <a:solidFill>
              <a:srgbClr val="0D0F68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886724" cy="3588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435754" y="2311238"/>
            <a:ext cx="11061046" cy="6786327"/>
          </a:xfrm>
          <a:custGeom>
            <a:avLst/>
            <a:gdLst/>
            <a:ahLst/>
            <a:cxnLst/>
            <a:rect l="l" t="t" r="r" b="b"/>
            <a:pathLst>
              <a:path w="8453911" h="8120423">
                <a:moveTo>
                  <a:pt x="0" y="0"/>
                </a:moveTo>
                <a:lnTo>
                  <a:pt x="8453910" y="0"/>
                </a:lnTo>
                <a:lnTo>
                  <a:pt x="8453910" y="8120422"/>
                </a:lnTo>
                <a:lnTo>
                  <a:pt x="0" y="812042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1760772" y="600075"/>
            <a:ext cx="6492683" cy="1571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FFFFFF"/>
                </a:solidFill>
                <a:latin typeface="Yeseva One Bold"/>
              </a:rPr>
              <a:t>Implementation</a:t>
            </a:r>
          </a:p>
          <a:p>
            <a:pPr algn="ctr">
              <a:lnSpc>
                <a:spcPts val="6299"/>
              </a:lnSpc>
            </a:pPr>
            <a:endParaRPr lang="en-US" sz="4500">
              <a:solidFill>
                <a:srgbClr val="FFFFFF"/>
              </a:solidFill>
              <a:latin typeface="Yeseva One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435754" y="1570937"/>
            <a:ext cx="11709795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>
                <a:solidFill>
                  <a:srgbClr val="0D0F68"/>
                </a:solidFill>
                <a:latin typeface="Garet Bold"/>
              </a:rPr>
              <a:t>Random Forest</a:t>
            </a:r>
          </a:p>
        </p:txBody>
      </p:sp>
      <p:pic>
        <p:nvPicPr>
          <p:cNvPr id="12" name="Picture 2" descr="campUAS">
            <a:extLst>
              <a:ext uri="{FF2B5EF4-FFF2-40B4-BE49-F238E27FC236}">
                <a16:creationId xmlns:a16="http://schemas.microsoft.com/office/drawing/2014/main" id="{63B22C2D-BC0E-6B36-9116-093C1AFC7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8" y="398953"/>
            <a:ext cx="276225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841175" y="1189435"/>
            <a:ext cx="16230600" cy="8229600"/>
            <a:chOff x="0" y="0"/>
            <a:chExt cx="4274726" cy="216746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BFBFB">
                <a:alpha val="89804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1601846" y="419788"/>
            <a:ext cx="7163655" cy="1217823"/>
            <a:chOff x="0" y="0"/>
            <a:chExt cx="1886724" cy="32074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886724" cy="320744"/>
            </a:xfrm>
            <a:custGeom>
              <a:avLst/>
              <a:gdLst/>
              <a:ahLst/>
              <a:cxnLst/>
              <a:rect l="l" t="t" r="r" b="b"/>
              <a:pathLst>
                <a:path w="1886724" h="320744">
                  <a:moveTo>
                    <a:pt x="55117" y="0"/>
                  </a:moveTo>
                  <a:lnTo>
                    <a:pt x="1831607" y="0"/>
                  </a:lnTo>
                  <a:cubicBezTo>
                    <a:pt x="1862047" y="0"/>
                    <a:pt x="1886724" y="24677"/>
                    <a:pt x="1886724" y="55117"/>
                  </a:cubicBezTo>
                  <a:lnTo>
                    <a:pt x="1886724" y="265627"/>
                  </a:lnTo>
                  <a:cubicBezTo>
                    <a:pt x="1886724" y="280245"/>
                    <a:pt x="1880917" y="294264"/>
                    <a:pt x="1870581" y="304600"/>
                  </a:cubicBezTo>
                  <a:cubicBezTo>
                    <a:pt x="1860244" y="314937"/>
                    <a:pt x="1846225" y="320744"/>
                    <a:pt x="1831607" y="320744"/>
                  </a:cubicBezTo>
                  <a:lnTo>
                    <a:pt x="55117" y="320744"/>
                  </a:lnTo>
                  <a:cubicBezTo>
                    <a:pt x="40499" y="320744"/>
                    <a:pt x="26480" y="314937"/>
                    <a:pt x="16143" y="304600"/>
                  </a:cubicBezTo>
                  <a:cubicBezTo>
                    <a:pt x="5807" y="294264"/>
                    <a:pt x="0" y="280245"/>
                    <a:pt x="0" y="265627"/>
                  </a:cubicBezTo>
                  <a:lnTo>
                    <a:pt x="0" y="55117"/>
                  </a:lnTo>
                  <a:cubicBezTo>
                    <a:pt x="0" y="40499"/>
                    <a:pt x="5807" y="26480"/>
                    <a:pt x="16143" y="16143"/>
                  </a:cubicBezTo>
                  <a:cubicBezTo>
                    <a:pt x="26480" y="5807"/>
                    <a:pt x="40499" y="0"/>
                    <a:pt x="55117" y="0"/>
                  </a:cubicBezTo>
                  <a:close/>
                </a:path>
              </a:pathLst>
            </a:custGeom>
            <a:solidFill>
              <a:srgbClr val="0D0F68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886724" cy="3588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454804" y="2617601"/>
            <a:ext cx="10866622" cy="6456759"/>
          </a:xfrm>
          <a:custGeom>
            <a:avLst/>
            <a:gdLst/>
            <a:ahLst/>
            <a:cxnLst/>
            <a:rect l="l" t="t" r="r" b="b"/>
            <a:pathLst>
              <a:path w="11327882" h="8302823">
                <a:moveTo>
                  <a:pt x="0" y="0"/>
                </a:moveTo>
                <a:lnTo>
                  <a:pt x="11327882" y="0"/>
                </a:lnTo>
                <a:lnTo>
                  <a:pt x="11327882" y="8302823"/>
                </a:lnTo>
                <a:lnTo>
                  <a:pt x="0" y="830282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435754" y="1570937"/>
            <a:ext cx="11709795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>
                <a:solidFill>
                  <a:srgbClr val="0D0F68"/>
                </a:solidFill>
                <a:latin typeface="Garet Bold"/>
              </a:rPr>
              <a:t>XG Boost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760772" y="600075"/>
            <a:ext cx="6492683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FFFFFF"/>
                </a:solidFill>
                <a:latin typeface="Yeseva One Bold"/>
              </a:rPr>
              <a:t>Implementation</a:t>
            </a:r>
          </a:p>
        </p:txBody>
      </p:sp>
      <p:pic>
        <p:nvPicPr>
          <p:cNvPr id="12" name="Picture 2" descr="campUAS">
            <a:extLst>
              <a:ext uri="{FF2B5EF4-FFF2-40B4-BE49-F238E27FC236}">
                <a16:creationId xmlns:a16="http://schemas.microsoft.com/office/drawing/2014/main" id="{AE7F5616-D4F5-42A7-D13E-52FBAD13E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8" y="398953"/>
            <a:ext cx="276225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841175" y="1189435"/>
            <a:ext cx="16230600" cy="8229600"/>
            <a:chOff x="0" y="0"/>
            <a:chExt cx="4274726" cy="216746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BFBFB">
                <a:alpha val="89804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1601846" y="419788"/>
            <a:ext cx="7163655" cy="1217823"/>
            <a:chOff x="0" y="0"/>
            <a:chExt cx="1886724" cy="32074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886724" cy="320744"/>
            </a:xfrm>
            <a:custGeom>
              <a:avLst/>
              <a:gdLst/>
              <a:ahLst/>
              <a:cxnLst/>
              <a:rect l="l" t="t" r="r" b="b"/>
              <a:pathLst>
                <a:path w="1886724" h="320744">
                  <a:moveTo>
                    <a:pt x="55117" y="0"/>
                  </a:moveTo>
                  <a:lnTo>
                    <a:pt x="1831607" y="0"/>
                  </a:lnTo>
                  <a:cubicBezTo>
                    <a:pt x="1862047" y="0"/>
                    <a:pt x="1886724" y="24677"/>
                    <a:pt x="1886724" y="55117"/>
                  </a:cubicBezTo>
                  <a:lnTo>
                    <a:pt x="1886724" y="265627"/>
                  </a:lnTo>
                  <a:cubicBezTo>
                    <a:pt x="1886724" y="280245"/>
                    <a:pt x="1880917" y="294264"/>
                    <a:pt x="1870581" y="304600"/>
                  </a:cubicBezTo>
                  <a:cubicBezTo>
                    <a:pt x="1860244" y="314937"/>
                    <a:pt x="1846225" y="320744"/>
                    <a:pt x="1831607" y="320744"/>
                  </a:cubicBezTo>
                  <a:lnTo>
                    <a:pt x="55117" y="320744"/>
                  </a:lnTo>
                  <a:cubicBezTo>
                    <a:pt x="40499" y="320744"/>
                    <a:pt x="26480" y="314937"/>
                    <a:pt x="16143" y="304600"/>
                  </a:cubicBezTo>
                  <a:cubicBezTo>
                    <a:pt x="5807" y="294264"/>
                    <a:pt x="0" y="280245"/>
                    <a:pt x="0" y="265627"/>
                  </a:cubicBezTo>
                  <a:lnTo>
                    <a:pt x="0" y="55117"/>
                  </a:lnTo>
                  <a:cubicBezTo>
                    <a:pt x="0" y="40499"/>
                    <a:pt x="5807" y="26480"/>
                    <a:pt x="16143" y="16143"/>
                  </a:cubicBezTo>
                  <a:cubicBezTo>
                    <a:pt x="26480" y="5807"/>
                    <a:pt x="40499" y="0"/>
                    <a:pt x="55117" y="0"/>
                  </a:cubicBezTo>
                  <a:close/>
                </a:path>
              </a:pathLst>
            </a:custGeom>
            <a:solidFill>
              <a:srgbClr val="0D0F68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886724" cy="3588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411940" y="2408573"/>
            <a:ext cx="10551459" cy="6833654"/>
          </a:xfrm>
          <a:custGeom>
            <a:avLst/>
            <a:gdLst/>
            <a:ahLst/>
            <a:cxnLst/>
            <a:rect l="l" t="t" r="r" b="b"/>
            <a:pathLst>
              <a:path w="8546928" h="8648075">
                <a:moveTo>
                  <a:pt x="0" y="0"/>
                </a:moveTo>
                <a:lnTo>
                  <a:pt x="8546928" y="0"/>
                </a:lnTo>
                <a:lnTo>
                  <a:pt x="8546928" y="8648075"/>
                </a:lnTo>
                <a:lnTo>
                  <a:pt x="0" y="86480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435754" y="1570937"/>
            <a:ext cx="11709795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>
                <a:solidFill>
                  <a:srgbClr val="0D0F68"/>
                </a:solidFill>
                <a:latin typeface="Garet Bold"/>
              </a:rPr>
              <a:t>XG Boost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760772" y="600075"/>
            <a:ext cx="6492683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FFFFFF"/>
                </a:solidFill>
                <a:latin typeface="Yeseva One Bold"/>
              </a:rPr>
              <a:t>Implementation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BFBFB">
                <a:alpha val="89804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1601846" y="419788"/>
            <a:ext cx="7163655" cy="1217823"/>
            <a:chOff x="0" y="0"/>
            <a:chExt cx="1886724" cy="32074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886724" cy="320744"/>
            </a:xfrm>
            <a:custGeom>
              <a:avLst/>
              <a:gdLst/>
              <a:ahLst/>
              <a:cxnLst/>
              <a:rect l="l" t="t" r="r" b="b"/>
              <a:pathLst>
                <a:path w="1886724" h="320744">
                  <a:moveTo>
                    <a:pt x="55117" y="0"/>
                  </a:moveTo>
                  <a:lnTo>
                    <a:pt x="1831607" y="0"/>
                  </a:lnTo>
                  <a:cubicBezTo>
                    <a:pt x="1862047" y="0"/>
                    <a:pt x="1886724" y="24677"/>
                    <a:pt x="1886724" y="55117"/>
                  </a:cubicBezTo>
                  <a:lnTo>
                    <a:pt x="1886724" y="265627"/>
                  </a:lnTo>
                  <a:cubicBezTo>
                    <a:pt x="1886724" y="280245"/>
                    <a:pt x="1880917" y="294264"/>
                    <a:pt x="1870581" y="304600"/>
                  </a:cubicBezTo>
                  <a:cubicBezTo>
                    <a:pt x="1860244" y="314937"/>
                    <a:pt x="1846225" y="320744"/>
                    <a:pt x="1831607" y="320744"/>
                  </a:cubicBezTo>
                  <a:lnTo>
                    <a:pt x="55117" y="320744"/>
                  </a:lnTo>
                  <a:cubicBezTo>
                    <a:pt x="40499" y="320744"/>
                    <a:pt x="26480" y="314937"/>
                    <a:pt x="16143" y="304600"/>
                  </a:cubicBezTo>
                  <a:cubicBezTo>
                    <a:pt x="5807" y="294264"/>
                    <a:pt x="0" y="280245"/>
                    <a:pt x="0" y="265627"/>
                  </a:cubicBezTo>
                  <a:lnTo>
                    <a:pt x="0" y="55117"/>
                  </a:lnTo>
                  <a:cubicBezTo>
                    <a:pt x="0" y="40499"/>
                    <a:pt x="5807" y="26480"/>
                    <a:pt x="16143" y="16143"/>
                  </a:cubicBezTo>
                  <a:cubicBezTo>
                    <a:pt x="26480" y="5807"/>
                    <a:pt x="40499" y="0"/>
                    <a:pt x="55117" y="0"/>
                  </a:cubicBezTo>
                  <a:close/>
                </a:path>
              </a:pathLst>
            </a:custGeom>
            <a:solidFill>
              <a:srgbClr val="0D0F68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886724" cy="3588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435754" y="2827534"/>
            <a:ext cx="12493273" cy="5777521"/>
          </a:xfrm>
          <a:custGeom>
            <a:avLst/>
            <a:gdLst/>
            <a:ahLst/>
            <a:cxnLst/>
            <a:rect l="l" t="t" r="r" b="b"/>
            <a:pathLst>
              <a:path w="12493273" h="5777521">
                <a:moveTo>
                  <a:pt x="0" y="0"/>
                </a:moveTo>
                <a:lnTo>
                  <a:pt x="12493273" y="0"/>
                </a:lnTo>
                <a:lnTo>
                  <a:pt x="12493273" y="5777522"/>
                </a:lnTo>
                <a:lnTo>
                  <a:pt x="0" y="577752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435754" y="1589987"/>
            <a:ext cx="11709795" cy="528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0D0F68"/>
                </a:solidFill>
                <a:latin typeface="Garet Bold"/>
              </a:rPr>
              <a:t>Distance and Peak Position Calculation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760772" y="600075"/>
            <a:ext cx="6492683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FFFFFF"/>
                </a:solidFill>
                <a:latin typeface="Yeseva One Bold"/>
              </a:rPr>
              <a:t>Implementation</a:t>
            </a:r>
          </a:p>
        </p:txBody>
      </p:sp>
      <p:pic>
        <p:nvPicPr>
          <p:cNvPr id="12" name="Picture 2" descr="campUAS">
            <a:extLst>
              <a:ext uri="{FF2B5EF4-FFF2-40B4-BE49-F238E27FC236}">
                <a16:creationId xmlns:a16="http://schemas.microsoft.com/office/drawing/2014/main" id="{2486F6BB-BC23-25F3-CCCA-4AC639E26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8" y="398953"/>
            <a:ext cx="276225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BFBFB">
                <a:alpha val="89804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1601846" y="419788"/>
            <a:ext cx="7163655" cy="1217823"/>
            <a:chOff x="0" y="0"/>
            <a:chExt cx="1886724" cy="32074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886724" cy="320744"/>
            </a:xfrm>
            <a:custGeom>
              <a:avLst/>
              <a:gdLst/>
              <a:ahLst/>
              <a:cxnLst/>
              <a:rect l="l" t="t" r="r" b="b"/>
              <a:pathLst>
                <a:path w="1886724" h="320744">
                  <a:moveTo>
                    <a:pt x="55117" y="0"/>
                  </a:moveTo>
                  <a:lnTo>
                    <a:pt x="1831607" y="0"/>
                  </a:lnTo>
                  <a:cubicBezTo>
                    <a:pt x="1862047" y="0"/>
                    <a:pt x="1886724" y="24677"/>
                    <a:pt x="1886724" y="55117"/>
                  </a:cubicBezTo>
                  <a:lnTo>
                    <a:pt x="1886724" y="265627"/>
                  </a:lnTo>
                  <a:cubicBezTo>
                    <a:pt x="1886724" y="280245"/>
                    <a:pt x="1880917" y="294264"/>
                    <a:pt x="1870581" y="304600"/>
                  </a:cubicBezTo>
                  <a:cubicBezTo>
                    <a:pt x="1860244" y="314937"/>
                    <a:pt x="1846225" y="320744"/>
                    <a:pt x="1831607" y="320744"/>
                  </a:cubicBezTo>
                  <a:lnTo>
                    <a:pt x="55117" y="320744"/>
                  </a:lnTo>
                  <a:cubicBezTo>
                    <a:pt x="40499" y="320744"/>
                    <a:pt x="26480" y="314937"/>
                    <a:pt x="16143" y="304600"/>
                  </a:cubicBezTo>
                  <a:cubicBezTo>
                    <a:pt x="5807" y="294264"/>
                    <a:pt x="0" y="280245"/>
                    <a:pt x="0" y="265627"/>
                  </a:cubicBezTo>
                  <a:lnTo>
                    <a:pt x="0" y="55117"/>
                  </a:lnTo>
                  <a:cubicBezTo>
                    <a:pt x="0" y="40499"/>
                    <a:pt x="5807" y="26480"/>
                    <a:pt x="16143" y="16143"/>
                  </a:cubicBezTo>
                  <a:cubicBezTo>
                    <a:pt x="26480" y="5807"/>
                    <a:pt x="40499" y="0"/>
                    <a:pt x="55117" y="0"/>
                  </a:cubicBezTo>
                  <a:close/>
                </a:path>
              </a:pathLst>
            </a:custGeom>
            <a:solidFill>
              <a:srgbClr val="0D0F68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886724" cy="3588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2446545" y="600075"/>
            <a:ext cx="5474256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FFFFFF"/>
                </a:solidFill>
                <a:latin typeface="Yeseva One Bold"/>
                <a:ea typeface="Yeseva One Bold"/>
              </a:rPr>
              <a:t>﻿Conclusion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65150" y="2622396"/>
            <a:ext cx="1603265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D0F68"/>
                </a:solidFill>
                <a:latin typeface="Yeseva One"/>
              </a:rPr>
              <a:t>01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768415" y="2317596"/>
            <a:ext cx="6884580" cy="2647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0D0F68"/>
                </a:solidFill>
                <a:latin typeface="Garet"/>
              </a:rPr>
              <a:t>Utilized Red Pitaya STEMLAB board and Ultrasonic sensor SRF02 to locate the first echo from ultrasonic waves, revealing varied behavior with different materials.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65150" y="5682667"/>
            <a:ext cx="1603265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D0F68"/>
                </a:solidFill>
                <a:latin typeface="Yeseva One"/>
              </a:rPr>
              <a:t>03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768415" y="5492167"/>
            <a:ext cx="6375585" cy="3181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0D0F68"/>
                </a:solidFill>
                <a:latin typeface="Garet"/>
              </a:rPr>
              <a:t>Highlighted the significance of parameter tuning, particularly window size, in balancing accuracy and computational efficiency in signal processing and machine learning tasks.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144000" y="2641446"/>
            <a:ext cx="1603265" cy="946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00"/>
              </a:lnSpc>
            </a:pPr>
            <a:r>
              <a:rPr lang="en-US" sz="5500">
                <a:solidFill>
                  <a:srgbClr val="0D0F68"/>
                </a:solidFill>
                <a:latin typeface="Yeseva One"/>
              </a:rPr>
              <a:t>02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747265" y="2107908"/>
            <a:ext cx="7173536" cy="2647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0D0F68"/>
                </a:solidFill>
                <a:latin typeface="Garet"/>
              </a:rPr>
              <a:t>Comparative analysis of CNN, Random Forest, and XGBoost models on the 1m dataset provided insights into their strengths and weaknesses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144000" y="5682667"/>
            <a:ext cx="1603265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D0F68"/>
                </a:solidFill>
                <a:latin typeface="Yeseva One"/>
              </a:rPr>
              <a:t>04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747265" y="5492167"/>
            <a:ext cx="6964948" cy="3714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0D0F68"/>
                </a:solidFill>
                <a:latin typeface="Garet"/>
              </a:rPr>
              <a:t> Identified the potential for improving classification rates by augmenting training data volume and considering the use of larger, pre-trained models to enhance precision in predicting the first echo.</a:t>
            </a:r>
          </a:p>
        </p:txBody>
      </p:sp>
      <p:pic>
        <p:nvPicPr>
          <p:cNvPr id="18" name="Picture 2" descr="campUAS">
            <a:extLst>
              <a:ext uri="{FF2B5EF4-FFF2-40B4-BE49-F238E27FC236}">
                <a16:creationId xmlns:a16="http://schemas.microsoft.com/office/drawing/2014/main" id="{0D7BC12F-EB49-15AA-169F-D66E19CF9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8" y="398953"/>
            <a:ext cx="276225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788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804359" y="4558708"/>
            <a:ext cx="14679282" cy="20084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350"/>
              </a:lnSpc>
            </a:pPr>
            <a:r>
              <a:rPr lang="en-US" sz="11679">
                <a:solidFill>
                  <a:srgbClr val="0D0F68"/>
                </a:solidFill>
                <a:latin typeface="Yeseva One"/>
              </a:rPr>
              <a:t>Thank You</a:t>
            </a:r>
          </a:p>
        </p:txBody>
      </p:sp>
      <p:pic>
        <p:nvPicPr>
          <p:cNvPr id="7" name="Picture 2" descr="campUAS">
            <a:extLst>
              <a:ext uri="{FF2B5EF4-FFF2-40B4-BE49-F238E27FC236}">
                <a16:creationId xmlns:a16="http://schemas.microsoft.com/office/drawing/2014/main" id="{0B68B698-9A4A-6495-CE8B-C6C4AF2A5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8" y="398953"/>
            <a:ext cx="276225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45122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5948168" y="1418432"/>
            <a:ext cx="6391665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0D0F68"/>
                </a:solidFill>
                <a:latin typeface="Yeseva One Bold"/>
              </a:rPr>
              <a:t>Contents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848506" y="3555048"/>
            <a:ext cx="6904975" cy="1020279"/>
            <a:chOff x="0" y="0"/>
            <a:chExt cx="1818594" cy="32074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818594" cy="320744"/>
            </a:xfrm>
            <a:custGeom>
              <a:avLst/>
              <a:gdLst/>
              <a:ahLst/>
              <a:cxnLst/>
              <a:rect l="l" t="t" r="r" b="b"/>
              <a:pathLst>
                <a:path w="1818594" h="320744">
                  <a:moveTo>
                    <a:pt x="57182" y="0"/>
                  </a:moveTo>
                  <a:lnTo>
                    <a:pt x="1761413" y="0"/>
                  </a:lnTo>
                  <a:cubicBezTo>
                    <a:pt x="1792993" y="0"/>
                    <a:pt x="1818594" y="25601"/>
                    <a:pt x="1818594" y="57182"/>
                  </a:cubicBezTo>
                  <a:lnTo>
                    <a:pt x="1818594" y="263562"/>
                  </a:lnTo>
                  <a:cubicBezTo>
                    <a:pt x="1818594" y="278727"/>
                    <a:pt x="1812570" y="293272"/>
                    <a:pt x="1801846" y="303995"/>
                  </a:cubicBezTo>
                  <a:cubicBezTo>
                    <a:pt x="1791122" y="314719"/>
                    <a:pt x="1776578" y="320744"/>
                    <a:pt x="1761413" y="320744"/>
                  </a:cubicBezTo>
                  <a:lnTo>
                    <a:pt x="57182" y="320744"/>
                  </a:lnTo>
                  <a:cubicBezTo>
                    <a:pt x="42016" y="320744"/>
                    <a:pt x="27472" y="314719"/>
                    <a:pt x="16748" y="303995"/>
                  </a:cubicBezTo>
                  <a:cubicBezTo>
                    <a:pt x="6024" y="293272"/>
                    <a:pt x="0" y="278727"/>
                    <a:pt x="0" y="263562"/>
                  </a:cubicBezTo>
                  <a:lnTo>
                    <a:pt x="0" y="57182"/>
                  </a:lnTo>
                  <a:cubicBezTo>
                    <a:pt x="0" y="42016"/>
                    <a:pt x="6024" y="27472"/>
                    <a:pt x="16748" y="16748"/>
                  </a:cubicBezTo>
                  <a:cubicBezTo>
                    <a:pt x="27472" y="6024"/>
                    <a:pt x="42016" y="0"/>
                    <a:pt x="57182" y="0"/>
                  </a:cubicBezTo>
                  <a:close/>
                </a:path>
              </a:pathLst>
            </a:custGeom>
            <a:solidFill>
              <a:srgbClr val="0D0F68"/>
            </a:solidFill>
            <a:ln cap="rnd">
              <a:noFill/>
              <a:prstDash val="dash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1818594" cy="3588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370474" y="3699537"/>
            <a:ext cx="884008" cy="7444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3600" dirty="0">
                <a:solidFill>
                  <a:srgbClr val="FFFFFF"/>
                </a:solidFill>
                <a:latin typeface="Garet Bold"/>
              </a:rPr>
              <a:t>01</a:t>
            </a:r>
            <a:endParaRPr lang="en-US" sz="4500" dirty="0">
              <a:solidFill>
                <a:srgbClr val="FFFFFF"/>
              </a:solidFill>
              <a:latin typeface="Garet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514731" y="3786849"/>
            <a:ext cx="4687954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200" dirty="0">
                <a:solidFill>
                  <a:srgbClr val="FFFFFF"/>
                </a:solidFill>
                <a:latin typeface="Garet"/>
              </a:rPr>
              <a:t>Introduction</a:t>
            </a:r>
            <a:endParaRPr lang="en-US" sz="3500" dirty="0">
              <a:solidFill>
                <a:srgbClr val="FFFFFF"/>
              </a:solidFill>
              <a:latin typeface="Garet"/>
            </a:endParaRPr>
          </a:p>
        </p:txBody>
      </p:sp>
      <p:grpSp>
        <p:nvGrpSpPr>
          <p:cNvPr id="37" name="Group 7">
            <a:extLst>
              <a:ext uri="{FF2B5EF4-FFF2-40B4-BE49-F238E27FC236}">
                <a16:creationId xmlns:a16="http://schemas.microsoft.com/office/drawing/2014/main" id="{B7BC0CAC-15D5-8B92-2159-FBD6F3E380C7}"/>
              </a:ext>
            </a:extLst>
          </p:cNvPr>
          <p:cNvGrpSpPr/>
          <p:nvPr/>
        </p:nvGrpSpPr>
        <p:grpSpPr>
          <a:xfrm>
            <a:off x="848506" y="5286633"/>
            <a:ext cx="6904975" cy="943602"/>
            <a:chOff x="0" y="0"/>
            <a:chExt cx="1818594" cy="320744"/>
          </a:xfrm>
        </p:grpSpPr>
        <p:sp>
          <p:nvSpPr>
            <p:cNvPr id="38" name="Freeform 8">
              <a:extLst>
                <a:ext uri="{FF2B5EF4-FFF2-40B4-BE49-F238E27FC236}">
                  <a16:creationId xmlns:a16="http://schemas.microsoft.com/office/drawing/2014/main" id="{3ABB3C34-A90D-60F1-6AD0-B2BCD6289ED6}"/>
                </a:ext>
              </a:extLst>
            </p:cNvPr>
            <p:cNvSpPr/>
            <p:nvPr/>
          </p:nvSpPr>
          <p:spPr>
            <a:xfrm>
              <a:off x="0" y="0"/>
              <a:ext cx="1818594" cy="320744"/>
            </a:xfrm>
            <a:custGeom>
              <a:avLst/>
              <a:gdLst/>
              <a:ahLst/>
              <a:cxnLst/>
              <a:rect l="l" t="t" r="r" b="b"/>
              <a:pathLst>
                <a:path w="1818594" h="320744">
                  <a:moveTo>
                    <a:pt x="57182" y="0"/>
                  </a:moveTo>
                  <a:lnTo>
                    <a:pt x="1761413" y="0"/>
                  </a:lnTo>
                  <a:cubicBezTo>
                    <a:pt x="1792993" y="0"/>
                    <a:pt x="1818594" y="25601"/>
                    <a:pt x="1818594" y="57182"/>
                  </a:cubicBezTo>
                  <a:lnTo>
                    <a:pt x="1818594" y="263562"/>
                  </a:lnTo>
                  <a:cubicBezTo>
                    <a:pt x="1818594" y="278727"/>
                    <a:pt x="1812570" y="293272"/>
                    <a:pt x="1801846" y="303995"/>
                  </a:cubicBezTo>
                  <a:cubicBezTo>
                    <a:pt x="1791122" y="314719"/>
                    <a:pt x="1776578" y="320744"/>
                    <a:pt x="1761413" y="320744"/>
                  </a:cubicBezTo>
                  <a:lnTo>
                    <a:pt x="57182" y="320744"/>
                  </a:lnTo>
                  <a:cubicBezTo>
                    <a:pt x="42016" y="320744"/>
                    <a:pt x="27472" y="314719"/>
                    <a:pt x="16748" y="303995"/>
                  </a:cubicBezTo>
                  <a:cubicBezTo>
                    <a:pt x="6024" y="293272"/>
                    <a:pt x="0" y="278727"/>
                    <a:pt x="0" y="263562"/>
                  </a:cubicBezTo>
                  <a:lnTo>
                    <a:pt x="0" y="57182"/>
                  </a:lnTo>
                  <a:cubicBezTo>
                    <a:pt x="0" y="42016"/>
                    <a:pt x="6024" y="27472"/>
                    <a:pt x="16748" y="16748"/>
                  </a:cubicBezTo>
                  <a:cubicBezTo>
                    <a:pt x="27472" y="6024"/>
                    <a:pt x="42016" y="0"/>
                    <a:pt x="57182" y="0"/>
                  </a:cubicBezTo>
                  <a:close/>
                </a:path>
              </a:pathLst>
            </a:custGeom>
            <a:solidFill>
              <a:srgbClr val="0D0F68"/>
            </a:solidFill>
            <a:ln cap="rnd">
              <a:noFill/>
              <a:prstDash val="dash"/>
              <a:round/>
            </a:ln>
          </p:spPr>
        </p:sp>
        <p:sp>
          <p:nvSpPr>
            <p:cNvPr id="39" name="TextBox 9">
              <a:extLst>
                <a:ext uri="{FF2B5EF4-FFF2-40B4-BE49-F238E27FC236}">
                  <a16:creationId xmlns:a16="http://schemas.microsoft.com/office/drawing/2014/main" id="{6CF0FFEB-7557-A407-CA69-57B24BF274A1}"/>
                </a:ext>
              </a:extLst>
            </p:cNvPr>
            <p:cNvSpPr txBox="1"/>
            <p:nvPr/>
          </p:nvSpPr>
          <p:spPr>
            <a:xfrm>
              <a:off x="0" y="-38100"/>
              <a:ext cx="1818594" cy="3588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40" name="TextBox 10">
            <a:extLst>
              <a:ext uri="{FF2B5EF4-FFF2-40B4-BE49-F238E27FC236}">
                <a16:creationId xmlns:a16="http://schemas.microsoft.com/office/drawing/2014/main" id="{D7137E69-EB29-0172-B480-8C34ED6AF1F4}"/>
              </a:ext>
            </a:extLst>
          </p:cNvPr>
          <p:cNvSpPr txBox="1"/>
          <p:nvPr/>
        </p:nvSpPr>
        <p:spPr>
          <a:xfrm>
            <a:off x="1370474" y="5431121"/>
            <a:ext cx="884008" cy="7444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3600" dirty="0">
                <a:solidFill>
                  <a:srgbClr val="FFFFFF"/>
                </a:solidFill>
                <a:latin typeface="Garet Bold"/>
              </a:rPr>
              <a:t>02</a:t>
            </a:r>
            <a:endParaRPr lang="en-US" sz="4500" dirty="0">
              <a:solidFill>
                <a:srgbClr val="FFFFFF"/>
              </a:solidFill>
              <a:latin typeface="Garet Bold"/>
            </a:endParaRPr>
          </a:p>
        </p:txBody>
      </p:sp>
      <p:sp>
        <p:nvSpPr>
          <p:cNvPr id="41" name="TextBox 11">
            <a:extLst>
              <a:ext uri="{FF2B5EF4-FFF2-40B4-BE49-F238E27FC236}">
                <a16:creationId xmlns:a16="http://schemas.microsoft.com/office/drawing/2014/main" id="{2AD5F379-F9F8-E297-D2B6-BC4DED279CCB}"/>
              </a:ext>
            </a:extLst>
          </p:cNvPr>
          <p:cNvSpPr txBox="1"/>
          <p:nvPr/>
        </p:nvSpPr>
        <p:spPr>
          <a:xfrm>
            <a:off x="2514731" y="5518433"/>
            <a:ext cx="4687954" cy="60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200" dirty="0">
                <a:solidFill>
                  <a:srgbClr val="FFFFFF"/>
                </a:solidFill>
                <a:latin typeface="Garet"/>
              </a:rPr>
              <a:t>Methodology</a:t>
            </a:r>
            <a:endParaRPr lang="en-US" sz="3500" dirty="0">
              <a:solidFill>
                <a:srgbClr val="FFFFFF"/>
              </a:solidFill>
              <a:latin typeface="Garet"/>
            </a:endParaRPr>
          </a:p>
        </p:txBody>
      </p:sp>
      <p:grpSp>
        <p:nvGrpSpPr>
          <p:cNvPr id="42" name="Group 22">
            <a:extLst>
              <a:ext uri="{FF2B5EF4-FFF2-40B4-BE49-F238E27FC236}">
                <a16:creationId xmlns:a16="http://schemas.microsoft.com/office/drawing/2014/main" id="{81F6BBBC-241C-5BB8-0DC9-9202F7A8C5BB}"/>
              </a:ext>
            </a:extLst>
          </p:cNvPr>
          <p:cNvGrpSpPr/>
          <p:nvPr/>
        </p:nvGrpSpPr>
        <p:grpSpPr>
          <a:xfrm>
            <a:off x="1403811" y="6481777"/>
            <a:ext cx="6904974" cy="778456"/>
            <a:chOff x="0" y="0"/>
            <a:chExt cx="1710020" cy="320744"/>
          </a:xfrm>
        </p:grpSpPr>
        <p:sp>
          <p:nvSpPr>
            <p:cNvPr id="43" name="Freeform 23">
              <a:extLst>
                <a:ext uri="{FF2B5EF4-FFF2-40B4-BE49-F238E27FC236}">
                  <a16:creationId xmlns:a16="http://schemas.microsoft.com/office/drawing/2014/main" id="{7604F79E-E0EF-C567-EB8C-6AAEDED77A26}"/>
                </a:ext>
              </a:extLst>
            </p:cNvPr>
            <p:cNvSpPr/>
            <p:nvPr/>
          </p:nvSpPr>
          <p:spPr>
            <a:xfrm>
              <a:off x="0" y="0"/>
              <a:ext cx="1710020" cy="320744"/>
            </a:xfrm>
            <a:custGeom>
              <a:avLst/>
              <a:gdLst/>
              <a:ahLst/>
              <a:cxnLst/>
              <a:rect l="l" t="t" r="r" b="b"/>
              <a:pathLst>
                <a:path w="1710020" h="320744">
                  <a:moveTo>
                    <a:pt x="60812" y="0"/>
                  </a:moveTo>
                  <a:lnTo>
                    <a:pt x="1649208" y="0"/>
                  </a:lnTo>
                  <a:cubicBezTo>
                    <a:pt x="1682793" y="0"/>
                    <a:pt x="1710020" y="27227"/>
                    <a:pt x="1710020" y="60812"/>
                  </a:cubicBezTo>
                  <a:lnTo>
                    <a:pt x="1710020" y="259931"/>
                  </a:lnTo>
                  <a:cubicBezTo>
                    <a:pt x="1710020" y="293517"/>
                    <a:pt x="1682793" y="320744"/>
                    <a:pt x="1649208" y="320744"/>
                  </a:cubicBezTo>
                  <a:lnTo>
                    <a:pt x="60812" y="320744"/>
                  </a:lnTo>
                  <a:cubicBezTo>
                    <a:pt x="27227" y="320744"/>
                    <a:pt x="0" y="293517"/>
                    <a:pt x="0" y="259931"/>
                  </a:cubicBezTo>
                  <a:lnTo>
                    <a:pt x="0" y="60812"/>
                  </a:lnTo>
                  <a:cubicBezTo>
                    <a:pt x="0" y="27227"/>
                    <a:pt x="27227" y="0"/>
                    <a:pt x="60812" y="0"/>
                  </a:cubicBezTo>
                  <a:close/>
                </a:path>
              </a:pathLst>
            </a:custGeom>
            <a:solidFill>
              <a:srgbClr val="65A4CD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44" name="TextBox 24">
              <a:extLst>
                <a:ext uri="{FF2B5EF4-FFF2-40B4-BE49-F238E27FC236}">
                  <a16:creationId xmlns:a16="http://schemas.microsoft.com/office/drawing/2014/main" id="{0D4E33C3-4E85-B49E-A741-1338D26D0F81}"/>
                </a:ext>
              </a:extLst>
            </p:cNvPr>
            <p:cNvSpPr txBox="1"/>
            <p:nvPr/>
          </p:nvSpPr>
          <p:spPr>
            <a:xfrm>
              <a:off x="0" y="-38100"/>
              <a:ext cx="1710020" cy="3588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47" name="TextBox 26">
            <a:extLst>
              <a:ext uri="{FF2B5EF4-FFF2-40B4-BE49-F238E27FC236}">
                <a16:creationId xmlns:a16="http://schemas.microsoft.com/office/drawing/2014/main" id="{5D842F60-9CFB-3F9B-7B2F-42DD10AB3D0F}"/>
              </a:ext>
            </a:extLst>
          </p:cNvPr>
          <p:cNvSpPr txBox="1"/>
          <p:nvPr/>
        </p:nvSpPr>
        <p:spPr>
          <a:xfrm>
            <a:off x="1654886" y="6509761"/>
            <a:ext cx="10062934" cy="5790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2800" dirty="0">
                <a:solidFill>
                  <a:srgbClr val="0D0F68"/>
                </a:solidFill>
                <a:latin typeface="Garet"/>
              </a:rPr>
              <a:t>2.1 Ultrasonic Object Differentiation</a:t>
            </a:r>
          </a:p>
        </p:txBody>
      </p:sp>
      <p:grpSp>
        <p:nvGrpSpPr>
          <p:cNvPr id="56" name="Group 27">
            <a:extLst>
              <a:ext uri="{FF2B5EF4-FFF2-40B4-BE49-F238E27FC236}">
                <a16:creationId xmlns:a16="http://schemas.microsoft.com/office/drawing/2014/main" id="{A7F046F7-47AF-83A6-36A5-52E73171B90A}"/>
              </a:ext>
            </a:extLst>
          </p:cNvPr>
          <p:cNvGrpSpPr/>
          <p:nvPr/>
        </p:nvGrpSpPr>
        <p:grpSpPr>
          <a:xfrm>
            <a:off x="10147084" y="7065594"/>
            <a:ext cx="6904975" cy="1061510"/>
            <a:chOff x="0" y="0"/>
            <a:chExt cx="1818594" cy="320744"/>
          </a:xfrm>
        </p:grpSpPr>
        <p:sp>
          <p:nvSpPr>
            <p:cNvPr id="57" name="Freeform 28">
              <a:extLst>
                <a:ext uri="{FF2B5EF4-FFF2-40B4-BE49-F238E27FC236}">
                  <a16:creationId xmlns:a16="http://schemas.microsoft.com/office/drawing/2014/main" id="{44A15EAD-B078-6C52-DB5B-607E134F8608}"/>
                </a:ext>
              </a:extLst>
            </p:cNvPr>
            <p:cNvSpPr/>
            <p:nvPr/>
          </p:nvSpPr>
          <p:spPr>
            <a:xfrm>
              <a:off x="0" y="0"/>
              <a:ext cx="1818594" cy="320744"/>
            </a:xfrm>
            <a:custGeom>
              <a:avLst/>
              <a:gdLst/>
              <a:ahLst/>
              <a:cxnLst/>
              <a:rect l="l" t="t" r="r" b="b"/>
              <a:pathLst>
                <a:path w="1818594" h="320744">
                  <a:moveTo>
                    <a:pt x="57182" y="0"/>
                  </a:moveTo>
                  <a:lnTo>
                    <a:pt x="1761413" y="0"/>
                  </a:lnTo>
                  <a:cubicBezTo>
                    <a:pt x="1792993" y="0"/>
                    <a:pt x="1818594" y="25601"/>
                    <a:pt x="1818594" y="57182"/>
                  </a:cubicBezTo>
                  <a:lnTo>
                    <a:pt x="1818594" y="263562"/>
                  </a:lnTo>
                  <a:cubicBezTo>
                    <a:pt x="1818594" y="278727"/>
                    <a:pt x="1812570" y="293272"/>
                    <a:pt x="1801846" y="303995"/>
                  </a:cubicBezTo>
                  <a:cubicBezTo>
                    <a:pt x="1791122" y="314719"/>
                    <a:pt x="1776578" y="320744"/>
                    <a:pt x="1761413" y="320744"/>
                  </a:cubicBezTo>
                  <a:lnTo>
                    <a:pt x="57182" y="320744"/>
                  </a:lnTo>
                  <a:cubicBezTo>
                    <a:pt x="42016" y="320744"/>
                    <a:pt x="27472" y="314719"/>
                    <a:pt x="16748" y="303995"/>
                  </a:cubicBezTo>
                  <a:cubicBezTo>
                    <a:pt x="6024" y="293272"/>
                    <a:pt x="0" y="278727"/>
                    <a:pt x="0" y="263562"/>
                  </a:cubicBezTo>
                  <a:lnTo>
                    <a:pt x="0" y="57182"/>
                  </a:lnTo>
                  <a:cubicBezTo>
                    <a:pt x="0" y="42016"/>
                    <a:pt x="6024" y="27472"/>
                    <a:pt x="16748" y="16748"/>
                  </a:cubicBezTo>
                  <a:cubicBezTo>
                    <a:pt x="27472" y="6024"/>
                    <a:pt x="42016" y="0"/>
                    <a:pt x="57182" y="0"/>
                  </a:cubicBezTo>
                  <a:close/>
                </a:path>
              </a:pathLst>
            </a:custGeom>
            <a:solidFill>
              <a:srgbClr val="0D0F68"/>
            </a:solidFill>
          </p:spPr>
        </p:sp>
        <p:sp>
          <p:nvSpPr>
            <p:cNvPr id="58" name="TextBox 29">
              <a:extLst>
                <a:ext uri="{FF2B5EF4-FFF2-40B4-BE49-F238E27FC236}">
                  <a16:creationId xmlns:a16="http://schemas.microsoft.com/office/drawing/2014/main" id="{B83E1ADE-A4E9-34F8-85DF-CAAF2CC27E38}"/>
                </a:ext>
              </a:extLst>
            </p:cNvPr>
            <p:cNvSpPr txBox="1"/>
            <p:nvPr/>
          </p:nvSpPr>
          <p:spPr>
            <a:xfrm>
              <a:off x="0" y="-38100"/>
              <a:ext cx="1818594" cy="3588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9" name="TextBox 30">
            <a:extLst>
              <a:ext uri="{FF2B5EF4-FFF2-40B4-BE49-F238E27FC236}">
                <a16:creationId xmlns:a16="http://schemas.microsoft.com/office/drawing/2014/main" id="{B810F1A9-101C-72BE-1B7D-40F6F05D9695}"/>
              </a:ext>
            </a:extLst>
          </p:cNvPr>
          <p:cNvSpPr txBox="1"/>
          <p:nvPr/>
        </p:nvSpPr>
        <p:spPr>
          <a:xfrm>
            <a:off x="10406803" y="7146288"/>
            <a:ext cx="884008" cy="7444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3200" dirty="0">
                <a:solidFill>
                  <a:srgbClr val="FFFFFF"/>
                </a:solidFill>
                <a:latin typeface="Garet Bold"/>
              </a:rPr>
              <a:t>04</a:t>
            </a:r>
          </a:p>
        </p:txBody>
      </p:sp>
      <p:sp>
        <p:nvSpPr>
          <p:cNvPr id="60" name="TextBox 31">
            <a:extLst>
              <a:ext uri="{FF2B5EF4-FFF2-40B4-BE49-F238E27FC236}">
                <a16:creationId xmlns:a16="http://schemas.microsoft.com/office/drawing/2014/main" id="{B888705E-4CC7-4E75-A52F-E37E06842FF2}"/>
              </a:ext>
            </a:extLst>
          </p:cNvPr>
          <p:cNvSpPr txBox="1"/>
          <p:nvPr/>
        </p:nvSpPr>
        <p:spPr>
          <a:xfrm>
            <a:off x="11708295" y="7306592"/>
            <a:ext cx="4687954" cy="60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200" dirty="0">
                <a:solidFill>
                  <a:srgbClr val="FFFFFF"/>
                </a:solidFill>
                <a:latin typeface="Garet"/>
              </a:rPr>
              <a:t>Conclusion</a:t>
            </a:r>
          </a:p>
        </p:txBody>
      </p:sp>
      <p:grpSp>
        <p:nvGrpSpPr>
          <p:cNvPr id="61" name="Group 22">
            <a:extLst>
              <a:ext uri="{FF2B5EF4-FFF2-40B4-BE49-F238E27FC236}">
                <a16:creationId xmlns:a16="http://schemas.microsoft.com/office/drawing/2014/main" id="{6C8EDA37-EDF6-D9CE-7C5A-A2300D41A492}"/>
              </a:ext>
            </a:extLst>
          </p:cNvPr>
          <p:cNvGrpSpPr/>
          <p:nvPr/>
        </p:nvGrpSpPr>
        <p:grpSpPr>
          <a:xfrm>
            <a:off x="10630749" y="4847056"/>
            <a:ext cx="6904974" cy="671377"/>
            <a:chOff x="0" y="0"/>
            <a:chExt cx="1710020" cy="320744"/>
          </a:xfrm>
        </p:grpSpPr>
        <p:sp>
          <p:nvSpPr>
            <p:cNvPr id="62" name="Freeform 23">
              <a:extLst>
                <a:ext uri="{FF2B5EF4-FFF2-40B4-BE49-F238E27FC236}">
                  <a16:creationId xmlns:a16="http://schemas.microsoft.com/office/drawing/2014/main" id="{4872ADDA-E69F-A47F-A721-48CB645DFB2D}"/>
                </a:ext>
              </a:extLst>
            </p:cNvPr>
            <p:cNvSpPr/>
            <p:nvPr/>
          </p:nvSpPr>
          <p:spPr>
            <a:xfrm>
              <a:off x="0" y="0"/>
              <a:ext cx="1710020" cy="320744"/>
            </a:xfrm>
            <a:custGeom>
              <a:avLst/>
              <a:gdLst/>
              <a:ahLst/>
              <a:cxnLst/>
              <a:rect l="l" t="t" r="r" b="b"/>
              <a:pathLst>
                <a:path w="1710020" h="320744">
                  <a:moveTo>
                    <a:pt x="60812" y="0"/>
                  </a:moveTo>
                  <a:lnTo>
                    <a:pt x="1649208" y="0"/>
                  </a:lnTo>
                  <a:cubicBezTo>
                    <a:pt x="1682793" y="0"/>
                    <a:pt x="1710020" y="27227"/>
                    <a:pt x="1710020" y="60812"/>
                  </a:cubicBezTo>
                  <a:lnTo>
                    <a:pt x="1710020" y="259931"/>
                  </a:lnTo>
                  <a:cubicBezTo>
                    <a:pt x="1710020" y="293517"/>
                    <a:pt x="1682793" y="320744"/>
                    <a:pt x="1649208" y="320744"/>
                  </a:cubicBezTo>
                  <a:lnTo>
                    <a:pt x="60812" y="320744"/>
                  </a:lnTo>
                  <a:cubicBezTo>
                    <a:pt x="27227" y="320744"/>
                    <a:pt x="0" y="293517"/>
                    <a:pt x="0" y="259931"/>
                  </a:cubicBezTo>
                  <a:lnTo>
                    <a:pt x="0" y="60812"/>
                  </a:lnTo>
                  <a:cubicBezTo>
                    <a:pt x="0" y="27227"/>
                    <a:pt x="27227" y="0"/>
                    <a:pt x="60812" y="0"/>
                  </a:cubicBezTo>
                  <a:close/>
                </a:path>
              </a:pathLst>
            </a:custGeom>
            <a:solidFill>
              <a:srgbClr val="65A4CD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3" name="TextBox 24">
              <a:extLst>
                <a:ext uri="{FF2B5EF4-FFF2-40B4-BE49-F238E27FC236}">
                  <a16:creationId xmlns:a16="http://schemas.microsoft.com/office/drawing/2014/main" id="{335E0586-6A27-0C13-CC62-DDFB398B8105}"/>
                </a:ext>
              </a:extLst>
            </p:cNvPr>
            <p:cNvSpPr txBox="1"/>
            <p:nvPr/>
          </p:nvSpPr>
          <p:spPr>
            <a:xfrm>
              <a:off x="0" y="-38100"/>
              <a:ext cx="1710020" cy="3588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4" name="TextBox 26">
            <a:extLst>
              <a:ext uri="{FF2B5EF4-FFF2-40B4-BE49-F238E27FC236}">
                <a16:creationId xmlns:a16="http://schemas.microsoft.com/office/drawing/2014/main" id="{8AE6F403-BCB8-9C1D-CFAC-13A51E35D949}"/>
              </a:ext>
            </a:extLst>
          </p:cNvPr>
          <p:cNvSpPr txBox="1"/>
          <p:nvPr/>
        </p:nvSpPr>
        <p:spPr>
          <a:xfrm>
            <a:off x="10881824" y="4896045"/>
            <a:ext cx="7682544" cy="5790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2800" dirty="0">
                <a:solidFill>
                  <a:srgbClr val="0D0F68"/>
                </a:solidFill>
                <a:latin typeface="Garet"/>
              </a:rPr>
              <a:t>3.1 ADC to FFT</a:t>
            </a:r>
          </a:p>
        </p:txBody>
      </p:sp>
      <p:grpSp>
        <p:nvGrpSpPr>
          <p:cNvPr id="65" name="Group 22">
            <a:extLst>
              <a:ext uri="{FF2B5EF4-FFF2-40B4-BE49-F238E27FC236}">
                <a16:creationId xmlns:a16="http://schemas.microsoft.com/office/drawing/2014/main" id="{17352505-C2D0-BAF6-01FE-2FC63B755BAB}"/>
              </a:ext>
            </a:extLst>
          </p:cNvPr>
          <p:cNvGrpSpPr/>
          <p:nvPr/>
        </p:nvGrpSpPr>
        <p:grpSpPr>
          <a:xfrm>
            <a:off x="10649799" y="5763964"/>
            <a:ext cx="6904974" cy="775639"/>
            <a:chOff x="0" y="0"/>
            <a:chExt cx="1710020" cy="320744"/>
          </a:xfrm>
        </p:grpSpPr>
        <p:sp>
          <p:nvSpPr>
            <p:cNvPr id="66" name="Freeform 23">
              <a:extLst>
                <a:ext uri="{FF2B5EF4-FFF2-40B4-BE49-F238E27FC236}">
                  <a16:creationId xmlns:a16="http://schemas.microsoft.com/office/drawing/2014/main" id="{F6914177-789F-104A-45C5-0590635E173C}"/>
                </a:ext>
              </a:extLst>
            </p:cNvPr>
            <p:cNvSpPr/>
            <p:nvPr/>
          </p:nvSpPr>
          <p:spPr>
            <a:xfrm>
              <a:off x="0" y="0"/>
              <a:ext cx="1710020" cy="320744"/>
            </a:xfrm>
            <a:custGeom>
              <a:avLst/>
              <a:gdLst/>
              <a:ahLst/>
              <a:cxnLst/>
              <a:rect l="l" t="t" r="r" b="b"/>
              <a:pathLst>
                <a:path w="1710020" h="320744">
                  <a:moveTo>
                    <a:pt x="60812" y="0"/>
                  </a:moveTo>
                  <a:lnTo>
                    <a:pt x="1649208" y="0"/>
                  </a:lnTo>
                  <a:cubicBezTo>
                    <a:pt x="1682793" y="0"/>
                    <a:pt x="1710020" y="27227"/>
                    <a:pt x="1710020" y="60812"/>
                  </a:cubicBezTo>
                  <a:lnTo>
                    <a:pt x="1710020" y="259931"/>
                  </a:lnTo>
                  <a:cubicBezTo>
                    <a:pt x="1710020" y="293517"/>
                    <a:pt x="1682793" y="320744"/>
                    <a:pt x="1649208" y="320744"/>
                  </a:cubicBezTo>
                  <a:lnTo>
                    <a:pt x="60812" y="320744"/>
                  </a:lnTo>
                  <a:cubicBezTo>
                    <a:pt x="27227" y="320744"/>
                    <a:pt x="0" y="293517"/>
                    <a:pt x="0" y="259931"/>
                  </a:cubicBezTo>
                  <a:lnTo>
                    <a:pt x="0" y="60812"/>
                  </a:lnTo>
                  <a:cubicBezTo>
                    <a:pt x="0" y="27227"/>
                    <a:pt x="27227" y="0"/>
                    <a:pt x="60812" y="0"/>
                  </a:cubicBezTo>
                  <a:close/>
                </a:path>
              </a:pathLst>
            </a:custGeom>
            <a:solidFill>
              <a:srgbClr val="65A4CD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7" name="TextBox 24">
              <a:extLst>
                <a:ext uri="{FF2B5EF4-FFF2-40B4-BE49-F238E27FC236}">
                  <a16:creationId xmlns:a16="http://schemas.microsoft.com/office/drawing/2014/main" id="{782F8E59-79B6-68A6-EF23-98104E773A24}"/>
                </a:ext>
              </a:extLst>
            </p:cNvPr>
            <p:cNvSpPr txBox="1"/>
            <p:nvPr/>
          </p:nvSpPr>
          <p:spPr>
            <a:xfrm>
              <a:off x="0" y="-38100"/>
              <a:ext cx="1710020" cy="3588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8" name="TextBox 26">
            <a:extLst>
              <a:ext uri="{FF2B5EF4-FFF2-40B4-BE49-F238E27FC236}">
                <a16:creationId xmlns:a16="http://schemas.microsoft.com/office/drawing/2014/main" id="{F32E6A99-1BBA-173D-D79F-D266E70E6C2B}"/>
              </a:ext>
            </a:extLst>
          </p:cNvPr>
          <p:cNvSpPr txBox="1"/>
          <p:nvPr/>
        </p:nvSpPr>
        <p:spPr>
          <a:xfrm>
            <a:off x="11022940" y="5854586"/>
            <a:ext cx="7682544" cy="5943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2800" dirty="0">
                <a:solidFill>
                  <a:srgbClr val="0D0F68"/>
                </a:solidFill>
                <a:latin typeface="Garet"/>
              </a:rPr>
              <a:t>3.2 Models</a:t>
            </a:r>
          </a:p>
        </p:txBody>
      </p:sp>
      <p:sp>
        <p:nvSpPr>
          <p:cNvPr id="69" name="Freeform 28">
            <a:extLst>
              <a:ext uri="{FF2B5EF4-FFF2-40B4-BE49-F238E27FC236}">
                <a16:creationId xmlns:a16="http://schemas.microsoft.com/office/drawing/2014/main" id="{A397694A-702F-E2DE-5F6E-E583617185ED}"/>
              </a:ext>
            </a:extLst>
          </p:cNvPr>
          <p:cNvSpPr/>
          <p:nvPr/>
        </p:nvSpPr>
        <p:spPr>
          <a:xfrm>
            <a:off x="10007787" y="3555048"/>
            <a:ext cx="6904975" cy="1020279"/>
          </a:xfrm>
          <a:custGeom>
            <a:avLst/>
            <a:gdLst/>
            <a:ahLst/>
            <a:cxnLst/>
            <a:rect l="l" t="t" r="r" b="b"/>
            <a:pathLst>
              <a:path w="1818594" h="320744">
                <a:moveTo>
                  <a:pt x="57182" y="0"/>
                </a:moveTo>
                <a:lnTo>
                  <a:pt x="1761413" y="0"/>
                </a:lnTo>
                <a:cubicBezTo>
                  <a:pt x="1792993" y="0"/>
                  <a:pt x="1818594" y="25601"/>
                  <a:pt x="1818594" y="57182"/>
                </a:cubicBezTo>
                <a:lnTo>
                  <a:pt x="1818594" y="263562"/>
                </a:lnTo>
                <a:cubicBezTo>
                  <a:pt x="1818594" y="278727"/>
                  <a:pt x="1812570" y="293272"/>
                  <a:pt x="1801846" y="303995"/>
                </a:cubicBezTo>
                <a:cubicBezTo>
                  <a:pt x="1791122" y="314719"/>
                  <a:pt x="1776578" y="320744"/>
                  <a:pt x="1761413" y="320744"/>
                </a:cubicBezTo>
                <a:lnTo>
                  <a:pt x="57182" y="320744"/>
                </a:lnTo>
                <a:cubicBezTo>
                  <a:pt x="42016" y="320744"/>
                  <a:pt x="27472" y="314719"/>
                  <a:pt x="16748" y="303995"/>
                </a:cubicBezTo>
                <a:cubicBezTo>
                  <a:pt x="6024" y="293272"/>
                  <a:pt x="0" y="278727"/>
                  <a:pt x="0" y="263562"/>
                </a:cubicBezTo>
                <a:lnTo>
                  <a:pt x="0" y="57182"/>
                </a:lnTo>
                <a:cubicBezTo>
                  <a:pt x="0" y="42016"/>
                  <a:pt x="6024" y="27472"/>
                  <a:pt x="16748" y="16748"/>
                </a:cubicBezTo>
                <a:cubicBezTo>
                  <a:pt x="27472" y="6024"/>
                  <a:pt x="42016" y="0"/>
                  <a:pt x="57182" y="0"/>
                </a:cubicBezTo>
                <a:close/>
              </a:path>
            </a:pathLst>
          </a:custGeom>
          <a:solidFill>
            <a:srgbClr val="0D0F68"/>
          </a:solidFill>
        </p:spPr>
      </p:sp>
      <p:sp>
        <p:nvSpPr>
          <p:cNvPr id="70" name="TextBox 30">
            <a:extLst>
              <a:ext uri="{FF2B5EF4-FFF2-40B4-BE49-F238E27FC236}">
                <a16:creationId xmlns:a16="http://schemas.microsoft.com/office/drawing/2014/main" id="{EA4CACE9-5915-9EA0-E5E7-6EDCA45D712B}"/>
              </a:ext>
            </a:extLst>
          </p:cNvPr>
          <p:cNvSpPr txBox="1"/>
          <p:nvPr/>
        </p:nvSpPr>
        <p:spPr>
          <a:xfrm>
            <a:off x="10147084" y="3669289"/>
            <a:ext cx="884008" cy="7444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3600" dirty="0">
                <a:solidFill>
                  <a:srgbClr val="FFFFFF"/>
                </a:solidFill>
                <a:latin typeface="Garet Bold"/>
              </a:rPr>
              <a:t>03</a:t>
            </a:r>
            <a:endParaRPr lang="en-US" sz="4500" dirty="0">
              <a:solidFill>
                <a:srgbClr val="FFFFFF"/>
              </a:solidFill>
              <a:latin typeface="Garet Bold"/>
            </a:endParaRPr>
          </a:p>
        </p:txBody>
      </p:sp>
      <p:sp>
        <p:nvSpPr>
          <p:cNvPr id="71" name="TextBox 31">
            <a:extLst>
              <a:ext uri="{FF2B5EF4-FFF2-40B4-BE49-F238E27FC236}">
                <a16:creationId xmlns:a16="http://schemas.microsoft.com/office/drawing/2014/main" id="{C459DDB7-B661-C03D-4F64-0CB4AE0270B6}"/>
              </a:ext>
            </a:extLst>
          </p:cNvPr>
          <p:cNvSpPr txBox="1"/>
          <p:nvPr/>
        </p:nvSpPr>
        <p:spPr>
          <a:xfrm>
            <a:off x="11346013" y="3807789"/>
            <a:ext cx="4687954" cy="60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200" dirty="0">
                <a:solidFill>
                  <a:srgbClr val="FFFFFF"/>
                </a:solidFill>
                <a:latin typeface="Garet"/>
              </a:rPr>
              <a:t>Implementation</a:t>
            </a:r>
          </a:p>
        </p:txBody>
      </p:sp>
      <p:pic>
        <p:nvPicPr>
          <p:cNvPr id="73" name="Picture 2" descr="campUAS">
            <a:extLst>
              <a:ext uri="{FF2B5EF4-FFF2-40B4-BE49-F238E27FC236}">
                <a16:creationId xmlns:a16="http://schemas.microsoft.com/office/drawing/2014/main" id="{5007CB62-8580-97C8-BCD2-A7A365918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8" y="398953"/>
            <a:ext cx="276225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BFBFB">
                <a:alpha val="89804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1601846" y="419788"/>
            <a:ext cx="7163655" cy="1217823"/>
            <a:chOff x="0" y="0"/>
            <a:chExt cx="1886724" cy="32074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886724" cy="320744"/>
            </a:xfrm>
            <a:custGeom>
              <a:avLst/>
              <a:gdLst/>
              <a:ahLst/>
              <a:cxnLst/>
              <a:rect l="l" t="t" r="r" b="b"/>
              <a:pathLst>
                <a:path w="1886724" h="320744">
                  <a:moveTo>
                    <a:pt x="55117" y="0"/>
                  </a:moveTo>
                  <a:lnTo>
                    <a:pt x="1831607" y="0"/>
                  </a:lnTo>
                  <a:cubicBezTo>
                    <a:pt x="1862047" y="0"/>
                    <a:pt x="1886724" y="24677"/>
                    <a:pt x="1886724" y="55117"/>
                  </a:cubicBezTo>
                  <a:lnTo>
                    <a:pt x="1886724" y="265627"/>
                  </a:lnTo>
                  <a:cubicBezTo>
                    <a:pt x="1886724" y="280245"/>
                    <a:pt x="1880917" y="294264"/>
                    <a:pt x="1870581" y="304600"/>
                  </a:cubicBezTo>
                  <a:cubicBezTo>
                    <a:pt x="1860244" y="314937"/>
                    <a:pt x="1846225" y="320744"/>
                    <a:pt x="1831607" y="320744"/>
                  </a:cubicBezTo>
                  <a:lnTo>
                    <a:pt x="55117" y="320744"/>
                  </a:lnTo>
                  <a:cubicBezTo>
                    <a:pt x="40499" y="320744"/>
                    <a:pt x="26480" y="314937"/>
                    <a:pt x="16143" y="304600"/>
                  </a:cubicBezTo>
                  <a:cubicBezTo>
                    <a:pt x="5807" y="294264"/>
                    <a:pt x="0" y="280245"/>
                    <a:pt x="0" y="265627"/>
                  </a:cubicBezTo>
                  <a:lnTo>
                    <a:pt x="0" y="55117"/>
                  </a:lnTo>
                  <a:cubicBezTo>
                    <a:pt x="0" y="40499"/>
                    <a:pt x="5807" y="26480"/>
                    <a:pt x="16143" y="16143"/>
                  </a:cubicBezTo>
                  <a:cubicBezTo>
                    <a:pt x="26480" y="5807"/>
                    <a:pt x="40499" y="0"/>
                    <a:pt x="55117" y="0"/>
                  </a:cubicBezTo>
                  <a:close/>
                </a:path>
              </a:pathLst>
            </a:custGeom>
            <a:solidFill>
              <a:srgbClr val="0D0F68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886724" cy="3588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2446545" y="600075"/>
            <a:ext cx="5474256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FFFFFF"/>
                </a:solidFill>
                <a:latin typeface="Yeseva One"/>
              </a:rPr>
              <a:t>Introduction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597825" y="1966307"/>
            <a:ext cx="4878785" cy="6894430"/>
            <a:chOff x="0" y="0"/>
            <a:chExt cx="1416693" cy="200199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416693" cy="2001993"/>
            </a:xfrm>
            <a:custGeom>
              <a:avLst/>
              <a:gdLst/>
              <a:ahLst/>
              <a:cxnLst/>
              <a:rect l="l" t="t" r="r" b="b"/>
              <a:pathLst>
                <a:path w="1416693" h="2001993">
                  <a:moveTo>
                    <a:pt x="80930" y="0"/>
                  </a:moveTo>
                  <a:lnTo>
                    <a:pt x="1335764" y="0"/>
                  </a:lnTo>
                  <a:cubicBezTo>
                    <a:pt x="1380460" y="0"/>
                    <a:pt x="1416693" y="36233"/>
                    <a:pt x="1416693" y="80930"/>
                  </a:cubicBezTo>
                  <a:lnTo>
                    <a:pt x="1416693" y="1921063"/>
                  </a:lnTo>
                  <a:cubicBezTo>
                    <a:pt x="1416693" y="1965759"/>
                    <a:pt x="1380460" y="2001993"/>
                    <a:pt x="1335764" y="2001993"/>
                  </a:cubicBezTo>
                  <a:lnTo>
                    <a:pt x="80930" y="2001993"/>
                  </a:lnTo>
                  <a:cubicBezTo>
                    <a:pt x="36233" y="2001993"/>
                    <a:pt x="0" y="1965759"/>
                    <a:pt x="0" y="1921063"/>
                  </a:cubicBezTo>
                  <a:lnTo>
                    <a:pt x="0" y="80930"/>
                  </a:lnTo>
                  <a:cubicBezTo>
                    <a:pt x="0" y="36233"/>
                    <a:pt x="36233" y="0"/>
                    <a:pt x="80930" y="0"/>
                  </a:cubicBezTo>
                  <a:close/>
                </a:path>
              </a:pathLst>
            </a:custGeom>
            <a:solidFill>
              <a:srgbClr val="4A7EBB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1416693" cy="20400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6863687" y="1966307"/>
            <a:ext cx="5119888" cy="6894430"/>
            <a:chOff x="0" y="0"/>
            <a:chExt cx="1486704" cy="200199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486704" cy="2001993"/>
            </a:xfrm>
            <a:custGeom>
              <a:avLst/>
              <a:gdLst/>
              <a:ahLst/>
              <a:cxnLst/>
              <a:rect l="l" t="t" r="r" b="b"/>
              <a:pathLst>
                <a:path w="1486704" h="2001993">
                  <a:moveTo>
                    <a:pt x="77118" y="0"/>
                  </a:moveTo>
                  <a:lnTo>
                    <a:pt x="1409586" y="0"/>
                  </a:lnTo>
                  <a:cubicBezTo>
                    <a:pt x="1452177" y="0"/>
                    <a:pt x="1486704" y="34527"/>
                    <a:pt x="1486704" y="77118"/>
                  </a:cubicBezTo>
                  <a:lnTo>
                    <a:pt x="1486704" y="1924874"/>
                  </a:lnTo>
                  <a:cubicBezTo>
                    <a:pt x="1486704" y="1945327"/>
                    <a:pt x="1478579" y="1964943"/>
                    <a:pt x="1464117" y="1979405"/>
                  </a:cubicBezTo>
                  <a:cubicBezTo>
                    <a:pt x="1449654" y="1993868"/>
                    <a:pt x="1430039" y="2001993"/>
                    <a:pt x="1409586" y="2001993"/>
                  </a:cubicBezTo>
                  <a:lnTo>
                    <a:pt x="77118" y="2001993"/>
                  </a:lnTo>
                  <a:cubicBezTo>
                    <a:pt x="56665" y="2001993"/>
                    <a:pt x="37050" y="1993868"/>
                    <a:pt x="22587" y="1979405"/>
                  </a:cubicBezTo>
                  <a:cubicBezTo>
                    <a:pt x="8125" y="1964943"/>
                    <a:pt x="0" y="1945327"/>
                    <a:pt x="0" y="1924874"/>
                  </a:cubicBezTo>
                  <a:lnTo>
                    <a:pt x="0" y="77118"/>
                  </a:lnTo>
                  <a:cubicBezTo>
                    <a:pt x="0" y="56665"/>
                    <a:pt x="8125" y="37050"/>
                    <a:pt x="22587" y="22587"/>
                  </a:cubicBezTo>
                  <a:cubicBezTo>
                    <a:pt x="37050" y="8125"/>
                    <a:pt x="56665" y="0"/>
                    <a:pt x="77118" y="0"/>
                  </a:cubicBezTo>
                  <a:close/>
                </a:path>
              </a:pathLst>
            </a:custGeom>
            <a:solidFill>
              <a:srgbClr val="4A7EBB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1486704" cy="20400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2313222" y="1966307"/>
            <a:ext cx="5449060" cy="6894430"/>
            <a:chOff x="0" y="0"/>
            <a:chExt cx="1582289" cy="2001993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582288" cy="2001993"/>
            </a:xfrm>
            <a:custGeom>
              <a:avLst/>
              <a:gdLst/>
              <a:ahLst/>
              <a:cxnLst/>
              <a:rect l="l" t="t" r="r" b="b"/>
              <a:pathLst>
                <a:path w="1582288" h="2001993">
                  <a:moveTo>
                    <a:pt x="72460" y="0"/>
                  </a:moveTo>
                  <a:lnTo>
                    <a:pt x="1509829" y="0"/>
                  </a:lnTo>
                  <a:cubicBezTo>
                    <a:pt x="1529046" y="0"/>
                    <a:pt x="1547477" y="7634"/>
                    <a:pt x="1561065" y="21223"/>
                  </a:cubicBezTo>
                  <a:cubicBezTo>
                    <a:pt x="1574654" y="34812"/>
                    <a:pt x="1582288" y="53242"/>
                    <a:pt x="1582288" y="72460"/>
                  </a:cubicBezTo>
                  <a:lnTo>
                    <a:pt x="1582288" y="1929533"/>
                  </a:lnTo>
                  <a:cubicBezTo>
                    <a:pt x="1582288" y="1969551"/>
                    <a:pt x="1549847" y="2001993"/>
                    <a:pt x="1509829" y="2001993"/>
                  </a:cubicBezTo>
                  <a:lnTo>
                    <a:pt x="72460" y="2001993"/>
                  </a:lnTo>
                  <a:cubicBezTo>
                    <a:pt x="32441" y="2001993"/>
                    <a:pt x="0" y="1969551"/>
                    <a:pt x="0" y="1929533"/>
                  </a:cubicBezTo>
                  <a:lnTo>
                    <a:pt x="0" y="72460"/>
                  </a:lnTo>
                  <a:cubicBezTo>
                    <a:pt x="0" y="32441"/>
                    <a:pt x="32441" y="0"/>
                    <a:pt x="72460" y="0"/>
                  </a:cubicBezTo>
                  <a:close/>
                </a:path>
              </a:pathLst>
            </a:custGeom>
            <a:solidFill>
              <a:srgbClr val="4A7EBB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1582289" cy="20400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876365" y="3941445"/>
            <a:ext cx="4771570" cy="4264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21"/>
              </a:lnSpc>
            </a:pPr>
            <a:r>
              <a:rPr lang="en-US" sz="2729">
                <a:solidFill>
                  <a:srgbClr val="FBFBFB"/>
                </a:solidFill>
                <a:latin typeface="Garet"/>
              </a:rPr>
              <a:t>• Innovative sensor technologies enhance precision and reliability in autonomous systems.</a:t>
            </a:r>
          </a:p>
          <a:p>
            <a:pPr>
              <a:lnSpc>
                <a:spcPts val="3821"/>
              </a:lnSpc>
            </a:pPr>
            <a:r>
              <a:rPr lang="en-US" sz="2729">
                <a:solidFill>
                  <a:srgbClr val="FBFBFB"/>
                </a:solidFill>
                <a:latin typeface="Garet"/>
              </a:rPr>
              <a:t>• Integration of machine learning algorithms optimizes sensor performance for diverse applications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876365" y="2362833"/>
            <a:ext cx="6522861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60"/>
              </a:lnSpc>
            </a:pPr>
            <a:r>
              <a:rPr lang="en-US" sz="3400">
                <a:solidFill>
                  <a:srgbClr val="0D0F68"/>
                </a:solidFill>
                <a:latin typeface="Garet Bold"/>
              </a:rPr>
              <a:t>Advancements in </a:t>
            </a:r>
          </a:p>
          <a:p>
            <a:pPr>
              <a:lnSpc>
                <a:spcPts val="4760"/>
              </a:lnSpc>
            </a:pPr>
            <a:r>
              <a:rPr lang="en-US" sz="3400">
                <a:solidFill>
                  <a:srgbClr val="0D0F68"/>
                </a:solidFill>
                <a:latin typeface="Garet Bold"/>
              </a:rPr>
              <a:t>Sensor Systems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7148391" y="3703320"/>
            <a:ext cx="4497056" cy="4740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21"/>
              </a:lnSpc>
            </a:pPr>
            <a:r>
              <a:rPr lang="en-US" sz="2729">
                <a:solidFill>
                  <a:srgbClr val="FBFBFB"/>
                </a:solidFill>
                <a:latin typeface="Garet"/>
              </a:rPr>
              <a:t>• Distinguishing materials based on density and</a:t>
            </a:r>
          </a:p>
          <a:p>
            <a:pPr>
              <a:lnSpc>
                <a:spcPts val="3821"/>
              </a:lnSpc>
            </a:pPr>
            <a:r>
              <a:rPr lang="en-US" sz="2729">
                <a:solidFill>
                  <a:srgbClr val="FBFBFB"/>
                </a:solidFill>
                <a:latin typeface="Garet"/>
              </a:rPr>
              <a:t>composition poses complex challenges.</a:t>
            </a:r>
          </a:p>
          <a:p>
            <a:pPr>
              <a:lnSpc>
                <a:spcPts val="3821"/>
              </a:lnSpc>
            </a:pPr>
            <a:r>
              <a:rPr lang="en-US" sz="2729">
                <a:solidFill>
                  <a:srgbClr val="FBFBFB"/>
                </a:solidFill>
                <a:latin typeface="Garet"/>
              </a:rPr>
              <a:t>• Factors like attenuation, reflection, and noise</a:t>
            </a:r>
          </a:p>
          <a:p>
            <a:pPr algn="just">
              <a:lnSpc>
                <a:spcPts val="3821"/>
              </a:lnSpc>
            </a:pPr>
            <a:r>
              <a:rPr lang="en-US" sz="2729">
                <a:solidFill>
                  <a:srgbClr val="FBFBFB"/>
                </a:solidFill>
                <a:latin typeface="Garet"/>
              </a:rPr>
              <a:t>impact the accuracy of object classification.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7148391" y="2362833"/>
            <a:ext cx="5164831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60"/>
              </a:lnSpc>
            </a:pPr>
            <a:r>
              <a:rPr lang="en-US" sz="3400">
                <a:solidFill>
                  <a:srgbClr val="0D0F68"/>
                </a:solidFill>
                <a:latin typeface="Garet Bold"/>
              </a:rPr>
              <a:t>Challenges in Object</a:t>
            </a:r>
          </a:p>
          <a:p>
            <a:pPr>
              <a:lnSpc>
                <a:spcPts val="4760"/>
              </a:lnSpc>
            </a:pPr>
            <a:r>
              <a:rPr lang="en-US" sz="3400">
                <a:solidFill>
                  <a:srgbClr val="0D0F68"/>
                </a:solidFill>
                <a:latin typeface="Garet Bold"/>
              </a:rPr>
              <a:t>Differentiation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2808292" y="3941445"/>
            <a:ext cx="4750762" cy="4264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21"/>
              </a:lnSpc>
            </a:pPr>
            <a:r>
              <a:rPr lang="en-US" sz="2729">
                <a:solidFill>
                  <a:srgbClr val="FBFBFB"/>
                </a:solidFill>
                <a:latin typeface="Garet"/>
              </a:rPr>
              <a:t>• Ultrasonic signals play a vital role in non-</a:t>
            </a:r>
          </a:p>
          <a:p>
            <a:pPr>
              <a:lnSpc>
                <a:spcPts val="3821"/>
              </a:lnSpc>
            </a:pPr>
            <a:r>
              <a:rPr lang="en-US" sz="2729">
                <a:solidFill>
                  <a:srgbClr val="FBFBFB"/>
                </a:solidFill>
                <a:latin typeface="Garet"/>
              </a:rPr>
              <a:t>destructive testing and medical imaging.</a:t>
            </a:r>
          </a:p>
          <a:p>
            <a:pPr>
              <a:lnSpc>
                <a:spcPts val="3821"/>
              </a:lnSpc>
            </a:pPr>
            <a:r>
              <a:rPr lang="en-US" sz="2729">
                <a:solidFill>
                  <a:srgbClr val="FBFBFB"/>
                </a:solidFill>
                <a:latin typeface="Garet"/>
              </a:rPr>
              <a:t>• Analyzing echoes from ultrasonic waves enables</a:t>
            </a:r>
          </a:p>
          <a:p>
            <a:pPr>
              <a:lnSpc>
                <a:spcPts val="3821"/>
              </a:lnSpc>
            </a:pPr>
            <a:r>
              <a:rPr lang="en-US" sz="2729">
                <a:solidFill>
                  <a:srgbClr val="FBFBFB"/>
                </a:solidFill>
                <a:latin typeface="Garet"/>
              </a:rPr>
              <a:t>differentiation between materials based on</a:t>
            </a:r>
          </a:p>
          <a:p>
            <a:pPr>
              <a:lnSpc>
                <a:spcPts val="3821"/>
              </a:lnSpc>
            </a:pPr>
            <a:r>
              <a:rPr lang="en-US" sz="2729">
                <a:solidFill>
                  <a:srgbClr val="FBFBFB"/>
                </a:solidFill>
                <a:latin typeface="Garet"/>
              </a:rPr>
              <a:t>properties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2989497" y="2362832"/>
            <a:ext cx="4772785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0D0F68"/>
                </a:solidFill>
                <a:latin typeface="Garet Bold"/>
              </a:rPr>
              <a:t>Importance of Ultrasonic Signals</a:t>
            </a:r>
          </a:p>
        </p:txBody>
      </p:sp>
      <p:pic>
        <p:nvPicPr>
          <p:cNvPr id="26" name="Picture 2" descr="campUAS">
            <a:extLst>
              <a:ext uri="{FF2B5EF4-FFF2-40B4-BE49-F238E27FC236}">
                <a16:creationId xmlns:a16="http://schemas.microsoft.com/office/drawing/2014/main" id="{EAC89FD3-11B8-8087-44AD-FD14BEA38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8" y="398953"/>
            <a:ext cx="276225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BFBFB">
                <a:alpha val="89804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1601846" y="419788"/>
            <a:ext cx="7163655" cy="1217823"/>
            <a:chOff x="0" y="0"/>
            <a:chExt cx="1886724" cy="32074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886724" cy="320744"/>
            </a:xfrm>
            <a:custGeom>
              <a:avLst/>
              <a:gdLst/>
              <a:ahLst/>
              <a:cxnLst/>
              <a:rect l="l" t="t" r="r" b="b"/>
              <a:pathLst>
                <a:path w="1886724" h="320744">
                  <a:moveTo>
                    <a:pt x="55117" y="0"/>
                  </a:moveTo>
                  <a:lnTo>
                    <a:pt x="1831607" y="0"/>
                  </a:lnTo>
                  <a:cubicBezTo>
                    <a:pt x="1862047" y="0"/>
                    <a:pt x="1886724" y="24677"/>
                    <a:pt x="1886724" y="55117"/>
                  </a:cubicBezTo>
                  <a:lnTo>
                    <a:pt x="1886724" y="265627"/>
                  </a:lnTo>
                  <a:cubicBezTo>
                    <a:pt x="1886724" y="280245"/>
                    <a:pt x="1880917" y="294264"/>
                    <a:pt x="1870581" y="304600"/>
                  </a:cubicBezTo>
                  <a:cubicBezTo>
                    <a:pt x="1860244" y="314937"/>
                    <a:pt x="1846225" y="320744"/>
                    <a:pt x="1831607" y="320744"/>
                  </a:cubicBezTo>
                  <a:lnTo>
                    <a:pt x="55117" y="320744"/>
                  </a:lnTo>
                  <a:cubicBezTo>
                    <a:pt x="40499" y="320744"/>
                    <a:pt x="26480" y="314937"/>
                    <a:pt x="16143" y="304600"/>
                  </a:cubicBezTo>
                  <a:cubicBezTo>
                    <a:pt x="5807" y="294264"/>
                    <a:pt x="0" y="280245"/>
                    <a:pt x="0" y="265627"/>
                  </a:cubicBezTo>
                  <a:lnTo>
                    <a:pt x="0" y="55117"/>
                  </a:lnTo>
                  <a:cubicBezTo>
                    <a:pt x="0" y="40499"/>
                    <a:pt x="5807" y="26480"/>
                    <a:pt x="16143" y="16143"/>
                  </a:cubicBezTo>
                  <a:cubicBezTo>
                    <a:pt x="26480" y="5807"/>
                    <a:pt x="40499" y="0"/>
                    <a:pt x="55117" y="0"/>
                  </a:cubicBezTo>
                  <a:close/>
                </a:path>
              </a:pathLst>
            </a:custGeom>
            <a:solidFill>
              <a:srgbClr val="0D0F68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886724" cy="3588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2438400" y="2812930"/>
            <a:ext cx="7924218" cy="6295525"/>
          </a:xfrm>
          <a:custGeom>
            <a:avLst/>
            <a:gdLst/>
            <a:ahLst/>
            <a:cxnLst/>
            <a:rect l="l" t="t" r="r" b="b"/>
            <a:pathLst>
              <a:path w="7924218" h="6295525">
                <a:moveTo>
                  <a:pt x="0" y="0"/>
                </a:moveTo>
                <a:lnTo>
                  <a:pt x="7924217" y="0"/>
                </a:lnTo>
                <a:lnTo>
                  <a:pt x="7924217" y="6295525"/>
                </a:lnTo>
                <a:lnTo>
                  <a:pt x="0" y="62955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460673" y="1740568"/>
            <a:ext cx="18304828" cy="8169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29"/>
              </a:lnSpc>
            </a:pPr>
            <a:r>
              <a:rPr lang="en-US" sz="4735">
                <a:solidFill>
                  <a:srgbClr val="0D0F68"/>
                </a:solidFill>
                <a:latin typeface="Yeseva One"/>
              </a:rPr>
              <a:t>Sensor System and Red Pitaya MeasurementBoard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446545" y="600075"/>
            <a:ext cx="5474256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FFFFFF"/>
                </a:solidFill>
                <a:latin typeface="Yeseva One"/>
              </a:rPr>
              <a:t>Introduction</a:t>
            </a:r>
          </a:p>
        </p:txBody>
      </p:sp>
      <p:pic>
        <p:nvPicPr>
          <p:cNvPr id="13" name="Picture 2" descr="campUAS">
            <a:extLst>
              <a:ext uri="{FF2B5EF4-FFF2-40B4-BE49-F238E27FC236}">
                <a16:creationId xmlns:a16="http://schemas.microsoft.com/office/drawing/2014/main" id="{0725D3CE-386D-36D9-25A3-8FDD2B8BB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8" y="398953"/>
            <a:ext cx="276225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BFBFB">
                <a:alpha val="89804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1601846" y="419788"/>
            <a:ext cx="7163655" cy="1217823"/>
            <a:chOff x="0" y="0"/>
            <a:chExt cx="1886724" cy="32074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886724" cy="320744"/>
            </a:xfrm>
            <a:custGeom>
              <a:avLst/>
              <a:gdLst/>
              <a:ahLst/>
              <a:cxnLst/>
              <a:rect l="l" t="t" r="r" b="b"/>
              <a:pathLst>
                <a:path w="1886724" h="320744">
                  <a:moveTo>
                    <a:pt x="55117" y="0"/>
                  </a:moveTo>
                  <a:lnTo>
                    <a:pt x="1831607" y="0"/>
                  </a:lnTo>
                  <a:cubicBezTo>
                    <a:pt x="1862047" y="0"/>
                    <a:pt x="1886724" y="24677"/>
                    <a:pt x="1886724" y="55117"/>
                  </a:cubicBezTo>
                  <a:lnTo>
                    <a:pt x="1886724" y="265627"/>
                  </a:lnTo>
                  <a:cubicBezTo>
                    <a:pt x="1886724" y="280245"/>
                    <a:pt x="1880917" y="294264"/>
                    <a:pt x="1870581" y="304600"/>
                  </a:cubicBezTo>
                  <a:cubicBezTo>
                    <a:pt x="1860244" y="314937"/>
                    <a:pt x="1846225" y="320744"/>
                    <a:pt x="1831607" y="320744"/>
                  </a:cubicBezTo>
                  <a:lnTo>
                    <a:pt x="55117" y="320744"/>
                  </a:lnTo>
                  <a:cubicBezTo>
                    <a:pt x="40499" y="320744"/>
                    <a:pt x="26480" y="314937"/>
                    <a:pt x="16143" y="304600"/>
                  </a:cubicBezTo>
                  <a:cubicBezTo>
                    <a:pt x="5807" y="294264"/>
                    <a:pt x="0" y="280245"/>
                    <a:pt x="0" y="265627"/>
                  </a:cubicBezTo>
                  <a:lnTo>
                    <a:pt x="0" y="55117"/>
                  </a:lnTo>
                  <a:cubicBezTo>
                    <a:pt x="0" y="40499"/>
                    <a:pt x="5807" y="26480"/>
                    <a:pt x="16143" y="16143"/>
                  </a:cubicBezTo>
                  <a:cubicBezTo>
                    <a:pt x="26480" y="5807"/>
                    <a:pt x="40499" y="0"/>
                    <a:pt x="55117" y="0"/>
                  </a:cubicBezTo>
                  <a:close/>
                </a:path>
              </a:pathLst>
            </a:custGeom>
            <a:solidFill>
              <a:srgbClr val="0D0F68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886724" cy="3588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142490" y="1879737"/>
            <a:ext cx="13333289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D0F68"/>
                </a:solidFill>
                <a:latin typeface="Yeseva One"/>
              </a:rPr>
              <a:t>Ultrasonic Object Differentiation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694415" y="3740090"/>
            <a:ext cx="12781364" cy="4194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>
              <a:lnSpc>
                <a:spcPts val="5599"/>
              </a:lnSpc>
              <a:buAutoNum type="arabicPeriod"/>
            </a:pPr>
            <a:r>
              <a:rPr lang="en-US" sz="3999">
                <a:solidFill>
                  <a:srgbClr val="0D0F68"/>
                </a:solidFill>
                <a:latin typeface="Garet"/>
              </a:rPr>
              <a:t>Time-of-Flight (ToF) Principle</a:t>
            </a:r>
          </a:p>
          <a:p>
            <a:pPr marL="863599" lvl="1" indent="-431800">
              <a:lnSpc>
                <a:spcPts val="5599"/>
              </a:lnSpc>
              <a:buAutoNum type="arabicPeriod"/>
            </a:pPr>
            <a:r>
              <a:rPr lang="en-US" sz="3999">
                <a:solidFill>
                  <a:srgbClr val="0D0F68"/>
                </a:solidFill>
                <a:latin typeface="Garet"/>
              </a:rPr>
              <a:t>Pulse-Echo Method</a:t>
            </a:r>
          </a:p>
          <a:p>
            <a:pPr marL="863599" lvl="1" indent="-431800">
              <a:lnSpc>
                <a:spcPts val="5599"/>
              </a:lnSpc>
              <a:buAutoNum type="arabicPeriod"/>
            </a:pPr>
            <a:r>
              <a:rPr lang="en-US" sz="3999">
                <a:solidFill>
                  <a:srgbClr val="0D0F68"/>
                </a:solidFill>
                <a:latin typeface="Garet"/>
              </a:rPr>
              <a:t>Phase Shift Measurement</a:t>
            </a:r>
          </a:p>
          <a:p>
            <a:pPr marL="863599" lvl="1" indent="-431800">
              <a:lnSpc>
                <a:spcPts val="5599"/>
              </a:lnSpc>
              <a:buAutoNum type="arabicPeriod"/>
            </a:pPr>
            <a:r>
              <a:rPr lang="en-US" sz="3999">
                <a:solidFill>
                  <a:srgbClr val="0D0F68"/>
                </a:solidFill>
                <a:latin typeface="Garet"/>
              </a:rPr>
              <a:t>Multi-Echo Detection</a:t>
            </a:r>
          </a:p>
          <a:p>
            <a:pPr marL="863599" lvl="1" indent="-431800">
              <a:lnSpc>
                <a:spcPts val="5599"/>
              </a:lnSpc>
              <a:buAutoNum type="arabicPeriod"/>
            </a:pPr>
            <a:r>
              <a:rPr lang="en-US" sz="3999">
                <a:solidFill>
                  <a:srgbClr val="0D0F68"/>
                </a:solidFill>
                <a:latin typeface="Garet"/>
              </a:rPr>
              <a:t>Dual-Transducer Systems</a:t>
            </a:r>
          </a:p>
          <a:p>
            <a:pPr marL="863599" lvl="1" indent="-431800">
              <a:lnSpc>
                <a:spcPts val="5599"/>
              </a:lnSpc>
              <a:buAutoNum type="arabicPeriod"/>
            </a:pPr>
            <a:r>
              <a:rPr lang="en-US" sz="3999">
                <a:solidFill>
                  <a:srgbClr val="0D0F68"/>
                </a:solidFill>
                <a:latin typeface="Garet"/>
              </a:rPr>
              <a:t>Temperature Compensation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937332" y="600075"/>
            <a:ext cx="6492683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FFFFFF"/>
                </a:solidFill>
                <a:latin typeface="Yeseva One Bold"/>
              </a:rPr>
              <a:t>Methodology</a:t>
            </a:r>
          </a:p>
        </p:txBody>
      </p:sp>
      <p:pic>
        <p:nvPicPr>
          <p:cNvPr id="13" name="Picture 2" descr="campUAS">
            <a:extLst>
              <a:ext uri="{FF2B5EF4-FFF2-40B4-BE49-F238E27FC236}">
                <a16:creationId xmlns:a16="http://schemas.microsoft.com/office/drawing/2014/main" id="{9827C53F-7358-213D-1FD6-FB96C55DA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8" y="398953"/>
            <a:ext cx="276225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BFBFB">
                <a:alpha val="89804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1601846" y="419788"/>
            <a:ext cx="7163655" cy="1217823"/>
            <a:chOff x="0" y="0"/>
            <a:chExt cx="1886724" cy="32074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886724" cy="320744"/>
            </a:xfrm>
            <a:custGeom>
              <a:avLst/>
              <a:gdLst/>
              <a:ahLst/>
              <a:cxnLst/>
              <a:rect l="l" t="t" r="r" b="b"/>
              <a:pathLst>
                <a:path w="1886724" h="320744">
                  <a:moveTo>
                    <a:pt x="55117" y="0"/>
                  </a:moveTo>
                  <a:lnTo>
                    <a:pt x="1831607" y="0"/>
                  </a:lnTo>
                  <a:cubicBezTo>
                    <a:pt x="1862047" y="0"/>
                    <a:pt x="1886724" y="24677"/>
                    <a:pt x="1886724" y="55117"/>
                  </a:cubicBezTo>
                  <a:lnTo>
                    <a:pt x="1886724" y="265627"/>
                  </a:lnTo>
                  <a:cubicBezTo>
                    <a:pt x="1886724" y="280245"/>
                    <a:pt x="1880917" y="294264"/>
                    <a:pt x="1870581" y="304600"/>
                  </a:cubicBezTo>
                  <a:cubicBezTo>
                    <a:pt x="1860244" y="314937"/>
                    <a:pt x="1846225" y="320744"/>
                    <a:pt x="1831607" y="320744"/>
                  </a:cubicBezTo>
                  <a:lnTo>
                    <a:pt x="55117" y="320744"/>
                  </a:lnTo>
                  <a:cubicBezTo>
                    <a:pt x="40499" y="320744"/>
                    <a:pt x="26480" y="314937"/>
                    <a:pt x="16143" y="304600"/>
                  </a:cubicBezTo>
                  <a:cubicBezTo>
                    <a:pt x="5807" y="294264"/>
                    <a:pt x="0" y="280245"/>
                    <a:pt x="0" y="265627"/>
                  </a:cubicBezTo>
                  <a:lnTo>
                    <a:pt x="0" y="55117"/>
                  </a:lnTo>
                  <a:cubicBezTo>
                    <a:pt x="0" y="40499"/>
                    <a:pt x="5807" y="26480"/>
                    <a:pt x="16143" y="16143"/>
                  </a:cubicBezTo>
                  <a:cubicBezTo>
                    <a:pt x="26480" y="5807"/>
                    <a:pt x="40499" y="0"/>
                    <a:pt x="55117" y="0"/>
                  </a:cubicBezTo>
                  <a:close/>
                </a:path>
              </a:pathLst>
            </a:custGeom>
            <a:solidFill>
              <a:srgbClr val="0D0F68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886724" cy="3588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1760772" y="600075"/>
            <a:ext cx="6492683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FFFFFF"/>
                </a:solidFill>
                <a:latin typeface="Yeseva One Bold"/>
              </a:rPr>
              <a:t>Methodology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142490" y="1879737"/>
            <a:ext cx="13333289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D0F68"/>
                </a:solidFill>
                <a:latin typeface="Yeseva One"/>
              </a:rPr>
              <a:t>Ultrasonic Object Differentiation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48229" y="3232287"/>
            <a:ext cx="12781364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D0F68"/>
                </a:solidFill>
                <a:latin typeface="Garet Bold"/>
              </a:rPr>
              <a:t>Physical Phenomena and Their Impacts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218689" y="4216537"/>
            <a:ext cx="1493558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D0F68"/>
                </a:solidFill>
                <a:latin typeface="Garet"/>
              </a:rPr>
              <a:t>Attenuation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218689" y="4857750"/>
            <a:ext cx="1493558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D0F68"/>
                </a:solidFill>
                <a:latin typeface="Garet"/>
              </a:rPr>
              <a:t>Reflection and Refraction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218689" y="5505450"/>
            <a:ext cx="1493558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D0F68"/>
                </a:solidFill>
                <a:latin typeface="Garet"/>
              </a:rPr>
              <a:t>Scattering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218689" y="6800850"/>
            <a:ext cx="1493558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D0F68"/>
                </a:solidFill>
                <a:latin typeface="Garet"/>
              </a:rPr>
              <a:t>Noise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218689" y="6153150"/>
            <a:ext cx="1493558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D0F68"/>
                </a:solidFill>
                <a:latin typeface="Garet"/>
              </a:rPr>
              <a:t>Multipath Propagation</a:t>
            </a:r>
          </a:p>
        </p:txBody>
      </p:sp>
      <p:pic>
        <p:nvPicPr>
          <p:cNvPr id="17" name="Picture 2" descr="campUAS">
            <a:extLst>
              <a:ext uri="{FF2B5EF4-FFF2-40B4-BE49-F238E27FC236}">
                <a16:creationId xmlns:a16="http://schemas.microsoft.com/office/drawing/2014/main" id="{1AA47989-C399-2BF9-41B7-99E11BA3D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31" y="536712"/>
            <a:ext cx="276225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BFBFB">
                <a:alpha val="89804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1601846" y="419788"/>
            <a:ext cx="7163655" cy="1217823"/>
            <a:chOff x="0" y="0"/>
            <a:chExt cx="1886724" cy="32074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886724" cy="320744"/>
            </a:xfrm>
            <a:custGeom>
              <a:avLst/>
              <a:gdLst/>
              <a:ahLst/>
              <a:cxnLst/>
              <a:rect l="l" t="t" r="r" b="b"/>
              <a:pathLst>
                <a:path w="1886724" h="320744">
                  <a:moveTo>
                    <a:pt x="55117" y="0"/>
                  </a:moveTo>
                  <a:lnTo>
                    <a:pt x="1831607" y="0"/>
                  </a:lnTo>
                  <a:cubicBezTo>
                    <a:pt x="1862047" y="0"/>
                    <a:pt x="1886724" y="24677"/>
                    <a:pt x="1886724" y="55117"/>
                  </a:cubicBezTo>
                  <a:lnTo>
                    <a:pt x="1886724" y="265627"/>
                  </a:lnTo>
                  <a:cubicBezTo>
                    <a:pt x="1886724" y="280245"/>
                    <a:pt x="1880917" y="294264"/>
                    <a:pt x="1870581" y="304600"/>
                  </a:cubicBezTo>
                  <a:cubicBezTo>
                    <a:pt x="1860244" y="314937"/>
                    <a:pt x="1846225" y="320744"/>
                    <a:pt x="1831607" y="320744"/>
                  </a:cubicBezTo>
                  <a:lnTo>
                    <a:pt x="55117" y="320744"/>
                  </a:lnTo>
                  <a:cubicBezTo>
                    <a:pt x="40499" y="320744"/>
                    <a:pt x="26480" y="314937"/>
                    <a:pt x="16143" y="304600"/>
                  </a:cubicBezTo>
                  <a:cubicBezTo>
                    <a:pt x="5807" y="294264"/>
                    <a:pt x="0" y="280245"/>
                    <a:pt x="0" y="265627"/>
                  </a:cubicBezTo>
                  <a:lnTo>
                    <a:pt x="0" y="55117"/>
                  </a:lnTo>
                  <a:cubicBezTo>
                    <a:pt x="0" y="40499"/>
                    <a:pt x="5807" y="26480"/>
                    <a:pt x="16143" y="16143"/>
                  </a:cubicBezTo>
                  <a:cubicBezTo>
                    <a:pt x="26480" y="5807"/>
                    <a:pt x="40499" y="0"/>
                    <a:pt x="55117" y="0"/>
                  </a:cubicBezTo>
                  <a:close/>
                </a:path>
              </a:pathLst>
            </a:custGeom>
            <a:solidFill>
              <a:srgbClr val="0D0F68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886724" cy="3588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2057857" y="2402270"/>
            <a:ext cx="11429544" cy="7464941"/>
          </a:xfrm>
          <a:custGeom>
            <a:avLst/>
            <a:gdLst/>
            <a:ahLst/>
            <a:cxnLst/>
            <a:rect l="l" t="t" r="r" b="b"/>
            <a:pathLst>
              <a:path w="10266177" h="7831510">
                <a:moveTo>
                  <a:pt x="0" y="0"/>
                </a:moveTo>
                <a:lnTo>
                  <a:pt x="10266177" y="0"/>
                </a:lnTo>
                <a:lnTo>
                  <a:pt x="10266177" y="7831511"/>
                </a:lnTo>
                <a:lnTo>
                  <a:pt x="0" y="783151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435754" y="1589987"/>
            <a:ext cx="11709795" cy="528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0D0F68"/>
                </a:solidFill>
                <a:latin typeface="Garet Bold"/>
              </a:rPr>
              <a:t>ADC to FFT plot for object placed at 1m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760772" y="600075"/>
            <a:ext cx="6492683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FFFFFF"/>
                </a:solidFill>
                <a:latin typeface="Yeseva One Bold"/>
              </a:rPr>
              <a:t>Implementation</a:t>
            </a:r>
          </a:p>
        </p:txBody>
      </p:sp>
      <p:pic>
        <p:nvPicPr>
          <p:cNvPr id="12" name="Picture 2" descr="campUAS">
            <a:extLst>
              <a:ext uri="{FF2B5EF4-FFF2-40B4-BE49-F238E27FC236}">
                <a16:creationId xmlns:a16="http://schemas.microsoft.com/office/drawing/2014/main" id="{EAF56225-BC5D-3470-3070-7FAA58A3D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8" y="398953"/>
            <a:ext cx="276225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9035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BFBFB">
                <a:alpha val="89804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1601846" y="419788"/>
            <a:ext cx="7163655" cy="1217823"/>
            <a:chOff x="0" y="0"/>
            <a:chExt cx="1886724" cy="32074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886724" cy="320744"/>
            </a:xfrm>
            <a:custGeom>
              <a:avLst/>
              <a:gdLst/>
              <a:ahLst/>
              <a:cxnLst/>
              <a:rect l="l" t="t" r="r" b="b"/>
              <a:pathLst>
                <a:path w="1886724" h="320744">
                  <a:moveTo>
                    <a:pt x="55117" y="0"/>
                  </a:moveTo>
                  <a:lnTo>
                    <a:pt x="1831607" y="0"/>
                  </a:lnTo>
                  <a:cubicBezTo>
                    <a:pt x="1862047" y="0"/>
                    <a:pt x="1886724" y="24677"/>
                    <a:pt x="1886724" y="55117"/>
                  </a:cubicBezTo>
                  <a:lnTo>
                    <a:pt x="1886724" y="265627"/>
                  </a:lnTo>
                  <a:cubicBezTo>
                    <a:pt x="1886724" y="280245"/>
                    <a:pt x="1880917" y="294264"/>
                    <a:pt x="1870581" y="304600"/>
                  </a:cubicBezTo>
                  <a:cubicBezTo>
                    <a:pt x="1860244" y="314937"/>
                    <a:pt x="1846225" y="320744"/>
                    <a:pt x="1831607" y="320744"/>
                  </a:cubicBezTo>
                  <a:lnTo>
                    <a:pt x="55117" y="320744"/>
                  </a:lnTo>
                  <a:cubicBezTo>
                    <a:pt x="40499" y="320744"/>
                    <a:pt x="26480" y="314937"/>
                    <a:pt x="16143" y="304600"/>
                  </a:cubicBezTo>
                  <a:cubicBezTo>
                    <a:pt x="5807" y="294264"/>
                    <a:pt x="0" y="280245"/>
                    <a:pt x="0" y="265627"/>
                  </a:cubicBezTo>
                  <a:lnTo>
                    <a:pt x="0" y="55117"/>
                  </a:lnTo>
                  <a:cubicBezTo>
                    <a:pt x="0" y="40499"/>
                    <a:pt x="5807" y="26480"/>
                    <a:pt x="16143" y="16143"/>
                  </a:cubicBezTo>
                  <a:cubicBezTo>
                    <a:pt x="26480" y="5807"/>
                    <a:pt x="40499" y="0"/>
                    <a:pt x="55117" y="0"/>
                  </a:cubicBezTo>
                  <a:close/>
                </a:path>
              </a:pathLst>
            </a:custGeom>
            <a:solidFill>
              <a:srgbClr val="0D0F68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886724" cy="3588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555030" y="2384375"/>
            <a:ext cx="10713170" cy="7501887"/>
          </a:xfrm>
          <a:custGeom>
            <a:avLst/>
            <a:gdLst/>
            <a:ahLst/>
            <a:cxnLst/>
            <a:rect l="l" t="t" r="r" b="b"/>
            <a:pathLst>
              <a:path w="10259337" h="7501887">
                <a:moveTo>
                  <a:pt x="0" y="0"/>
                </a:moveTo>
                <a:lnTo>
                  <a:pt x="10259337" y="0"/>
                </a:lnTo>
                <a:lnTo>
                  <a:pt x="10259337" y="7501887"/>
                </a:lnTo>
                <a:lnTo>
                  <a:pt x="0" y="75018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10" name="TextBox 10"/>
          <p:cNvSpPr txBox="1"/>
          <p:nvPr/>
        </p:nvSpPr>
        <p:spPr>
          <a:xfrm>
            <a:off x="1435754" y="1589987"/>
            <a:ext cx="11709795" cy="528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0D0F68"/>
                </a:solidFill>
                <a:latin typeface="Garet Bold"/>
              </a:rPr>
              <a:t>ADC to FFT plot for object placed at 50cm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795317" y="600075"/>
            <a:ext cx="6492683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FFFFFF"/>
                </a:solidFill>
                <a:latin typeface="Yeseva One Bold"/>
              </a:rPr>
              <a:t>Implementation</a:t>
            </a:r>
          </a:p>
        </p:txBody>
      </p:sp>
      <p:pic>
        <p:nvPicPr>
          <p:cNvPr id="12" name="Picture 2" descr="campUAS">
            <a:extLst>
              <a:ext uri="{FF2B5EF4-FFF2-40B4-BE49-F238E27FC236}">
                <a16:creationId xmlns:a16="http://schemas.microsoft.com/office/drawing/2014/main" id="{10C1E25A-D79A-6126-ADE4-405FBDEE2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8" y="398953"/>
            <a:ext cx="276225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162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BFBFB">
                <a:alpha val="89804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1601846" y="419788"/>
            <a:ext cx="7163655" cy="1217823"/>
            <a:chOff x="0" y="0"/>
            <a:chExt cx="1886724" cy="32074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886724" cy="320744"/>
            </a:xfrm>
            <a:custGeom>
              <a:avLst/>
              <a:gdLst/>
              <a:ahLst/>
              <a:cxnLst/>
              <a:rect l="l" t="t" r="r" b="b"/>
              <a:pathLst>
                <a:path w="1886724" h="320744">
                  <a:moveTo>
                    <a:pt x="55117" y="0"/>
                  </a:moveTo>
                  <a:lnTo>
                    <a:pt x="1831607" y="0"/>
                  </a:lnTo>
                  <a:cubicBezTo>
                    <a:pt x="1862047" y="0"/>
                    <a:pt x="1886724" y="24677"/>
                    <a:pt x="1886724" y="55117"/>
                  </a:cubicBezTo>
                  <a:lnTo>
                    <a:pt x="1886724" y="265627"/>
                  </a:lnTo>
                  <a:cubicBezTo>
                    <a:pt x="1886724" y="280245"/>
                    <a:pt x="1880917" y="294264"/>
                    <a:pt x="1870581" y="304600"/>
                  </a:cubicBezTo>
                  <a:cubicBezTo>
                    <a:pt x="1860244" y="314937"/>
                    <a:pt x="1846225" y="320744"/>
                    <a:pt x="1831607" y="320744"/>
                  </a:cubicBezTo>
                  <a:lnTo>
                    <a:pt x="55117" y="320744"/>
                  </a:lnTo>
                  <a:cubicBezTo>
                    <a:pt x="40499" y="320744"/>
                    <a:pt x="26480" y="314937"/>
                    <a:pt x="16143" y="304600"/>
                  </a:cubicBezTo>
                  <a:cubicBezTo>
                    <a:pt x="5807" y="294264"/>
                    <a:pt x="0" y="280245"/>
                    <a:pt x="0" y="265627"/>
                  </a:cubicBezTo>
                  <a:lnTo>
                    <a:pt x="0" y="55117"/>
                  </a:lnTo>
                  <a:cubicBezTo>
                    <a:pt x="0" y="40499"/>
                    <a:pt x="5807" y="26480"/>
                    <a:pt x="16143" y="16143"/>
                  </a:cubicBezTo>
                  <a:cubicBezTo>
                    <a:pt x="26480" y="5807"/>
                    <a:pt x="40499" y="0"/>
                    <a:pt x="55117" y="0"/>
                  </a:cubicBezTo>
                  <a:close/>
                </a:path>
              </a:pathLst>
            </a:custGeom>
            <a:solidFill>
              <a:srgbClr val="0D0F68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886724" cy="3588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524000" y="2475302"/>
            <a:ext cx="10077846" cy="7391910"/>
          </a:xfrm>
          <a:custGeom>
            <a:avLst/>
            <a:gdLst/>
            <a:ahLst/>
            <a:cxnLst/>
            <a:rect l="l" t="t" r="r" b="b"/>
            <a:pathLst>
              <a:path w="9122699" h="7391910">
                <a:moveTo>
                  <a:pt x="0" y="0"/>
                </a:moveTo>
                <a:lnTo>
                  <a:pt x="9122699" y="0"/>
                </a:lnTo>
                <a:lnTo>
                  <a:pt x="9122699" y="7391910"/>
                </a:lnTo>
                <a:lnTo>
                  <a:pt x="0" y="73919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435754" y="1589987"/>
            <a:ext cx="11709795" cy="528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0D0F68"/>
                </a:solidFill>
                <a:latin typeface="Garet Bold"/>
              </a:rPr>
              <a:t>ADC to FFT plot for soft object standing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760772" y="600075"/>
            <a:ext cx="6492683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FFFFFF"/>
                </a:solidFill>
                <a:latin typeface="Yeseva One Bold"/>
              </a:rPr>
              <a:t>Implementation</a:t>
            </a:r>
          </a:p>
        </p:txBody>
      </p:sp>
      <p:pic>
        <p:nvPicPr>
          <p:cNvPr id="12" name="Picture 2" descr="campUAS">
            <a:extLst>
              <a:ext uri="{FF2B5EF4-FFF2-40B4-BE49-F238E27FC236}">
                <a16:creationId xmlns:a16="http://schemas.microsoft.com/office/drawing/2014/main" id="{C2AF9840-709B-344E-78E7-803CC7EAB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8" y="398953"/>
            <a:ext cx="276225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52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353</Words>
  <Application>Microsoft Office PowerPoint</Application>
  <PresentationFormat>Custom</PresentationFormat>
  <Paragraphs>84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Calibri</vt:lpstr>
      <vt:lpstr>Garet</vt:lpstr>
      <vt:lpstr>Yeseva One Bold</vt:lpstr>
      <vt:lpstr>Garet Bold</vt:lpstr>
      <vt:lpstr>Yeseva One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White Geometric Thesis Defense Presentation</dc:title>
  <dc:creator>RICHA</dc:creator>
  <cp:lastModifiedBy>RICHA PADHI</cp:lastModifiedBy>
  <cp:revision>2</cp:revision>
  <dcterms:created xsi:type="dcterms:W3CDTF">2006-08-16T00:00:00Z</dcterms:created>
  <dcterms:modified xsi:type="dcterms:W3CDTF">2024-03-22T22:18:05Z</dcterms:modified>
  <dc:identifier>DAGAQii_bnw</dc:identifier>
</cp:coreProperties>
</file>