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1" r:id="rId4"/>
    <p:sldId id="262" r:id="rId5"/>
    <p:sldId id="263" r:id="rId6"/>
    <p:sldId id="284" r:id="rId7"/>
    <p:sldId id="285" r:id="rId8"/>
    <p:sldId id="286" r:id="rId9"/>
    <p:sldId id="281" r:id="rId10"/>
    <p:sldId id="282" r:id="rId11"/>
    <p:sldId id="297" r:id="rId12"/>
    <p:sldId id="287" r:id="rId13"/>
    <p:sldId id="267" r:id="rId14"/>
    <p:sldId id="291" r:id="rId15"/>
    <p:sldId id="265" r:id="rId16"/>
    <p:sldId id="290" r:id="rId17"/>
    <p:sldId id="283" r:id="rId18"/>
    <p:sldId id="298" r:id="rId19"/>
    <p:sldId id="288" r:id="rId20"/>
    <p:sldId id="294" r:id="rId21"/>
    <p:sldId id="293" r:id="rId22"/>
    <p:sldId id="292" r:id="rId23"/>
    <p:sldId id="299" r:id="rId24"/>
    <p:sldId id="289" r:id="rId25"/>
    <p:sldId id="300" r:id="rId26"/>
    <p:sldId id="296" r:id="rId27"/>
    <p:sldId id="277" r:id="rId28"/>
  </p:sldIdLst>
  <p:sldSz cx="18288000" cy="10287000"/>
  <p:notesSz cx="6858000" cy="9144000"/>
  <p:embeddedFontLst>
    <p:embeddedFont>
      <p:font typeface="Garet" panose="020B0604020202020204" charset="0"/>
      <p:regular r:id="rId29"/>
    </p:embeddedFont>
    <p:embeddedFont>
      <p:font typeface="Garet Bold" panose="020B0604020202020204" charset="0"/>
      <p:regular r:id="rId30"/>
    </p:embeddedFont>
    <p:embeddedFont>
      <p:font typeface="Poppins" panose="00000500000000000000" pitchFamily="2" charset="0"/>
      <p:regular r:id="rId31"/>
      <p:bold r:id="rId32"/>
      <p:italic r:id="rId33"/>
      <p:boldItalic r:id="rId34"/>
    </p:embeddedFont>
    <p:embeddedFont>
      <p:font typeface="Yeseva One" panose="020B0604020202020204" charset="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5F3D9C-B53E-4501-BA7E-56C96FD683A3}" type="doc">
      <dgm:prSet loTypeId="urn:microsoft.com/office/officeart/2005/8/layout/radial4" loCatId="relationship" qsTypeId="urn:microsoft.com/office/officeart/2005/8/quickstyle/simple2" qsCatId="simple" csTypeId="urn:microsoft.com/office/officeart/2005/8/colors/accent5_5" csCatId="accent5" phldr="1"/>
      <dgm:spPr/>
      <dgm:t>
        <a:bodyPr/>
        <a:lstStyle/>
        <a:p>
          <a:endParaRPr lang="en-GB"/>
        </a:p>
      </dgm:t>
    </dgm:pt>
    <dgm:pt modelId="{05C15B6E-4284-49D0-BCE9-8592EECF0C0F}">
      <dgm:prSet phldrT="[Text]"/>
      <dgm:spPr/>
      <dgm:t>
        <a:bodyPr/>
        <a:lstStyle/>
        <a:p>
          <a:r>
            <a:rPr lang="en-US" dirty="0"/>
            <a:t>ML Models</a:t>
          </a:r>
          <a:endParaRPr lang="en-GB" dirty="0"/>
        </a:p>
      </dgm:t>
    </dgm:pt>
    <dgm:pt modelId="{39D49A60-0F6F-4B2F-B10B-65CA3ED68A37}" type="parTrans" cxnId="{630C1D1E-DFB5-4140-9165-D960AD4E91BD}">
      <dgm:prSet/>
      <dgm:spPr/>
      <dgm:t>
        <a:bodyPr/>
        <a:lstStyle/>
        <a:p>
          <a:endParaRPr lang="en-GB"/>
        </a:p>
      </dgm:t>
    </dgm:pt>
    <dgm:pt modelId="{F12DAA09-DA98-42D7-9E98-866C2D4A7E15}" type="sibTrans" cxnId="{630C1D1E-DFB5-4140-9165-D960AD4E91BD}">
      <dgm:prSet/>
      <dgm:spPr/>
      <dgm:t>
        <a:bodyPr/>
        <a:lstStyle/>
        <a:p>
          <a:endParaRPr lang="en-GB"/>
        </a:p>
      </dgm:t>
    </dgm:pt>
    <dgm:pt modelId="{B7D8D062-A012-4BA2-95B3-A91B2CA058B8}">
      <dgm:prSet phldrT="[Text]"/>
      <dgm:spPr/>
      <dgm:t>
        <a:bodyPr/>
        <a:lstStyle/>
        <a:p>
          <a:r>
            <a:rPr lang="en-US" dirty="0"/>
            <a:t>KNN</a:t>
          </a:r>
          <a:endParaRPr lang="en-GB" dirty="0"/>
        </a:p>
      </dgm:t>
    </dgm:pt>
    <dgm:pt modelId="{28F6276D-A85F-4891-BF84-6CB68A6CE54F}" type="parTrans" cxnId="{5179BC86-68D2-4256-B40F-6E97E8959E44}">
      <dgm:prSet/>
      <dgm:spPr/>
      <dgm:t>
        <a:bodyPr/>
        <a:lstStyle/>
        <a:p>
          <a:endParaRPr lang="en-GB"/>
        </a:p>
      </dgm:t>
    </dgm:pt>
    <dgm:pt modelId="{D308360B-3E2B-4AFE-901A-196561A7563C}" type="sibTrans" cxnId="{5179BC86-68D2-4256-B40F-6E97E8959E44}">
      <dgm:prSet/>
      <dgm:spPr/>
      <dgm:t>
        <a:bodyPr/>
        <a:lstStyle/>
        <a:p>
          <a:endParaRPr lang="en-GB"/>
        </a:p>
      </dgm:t>
    </dgm:pt>
    <dgm:pt modelId="{9B4DC6DE-E04A-49CF-979A-8099C9BAE3F6}">
      <dgm:prSet phldrT="[Text]"/>
      <dgm:spPr/>
      <dgm:t>
        <a:bodyPr/>
        <a:lstStyle/>
        <a:p>
          <a:r>
            <a:rPr lang="en-US" dirty="0"/>
            <a:t>SVM</a:t>
          </a:r>
        </a:p>
      </dgm:t>
    </dgm:pt>
    <dgm:pt modelId="{6E734925-6533-48D7-BF06-708649AC581B}" type="parTrans" cxnId="{F836B080-091B-44D5-B313-4865BB728F17}">
      <dgm:prSet/>
      <dgm:spPr/>
      <dgm:t>
        <a:bodyPr/>
        <a:lstStyle/>
        <a:p>
          <a:endParaRPr lang="en-GB"/>
        </a:p>
      </dgm:t>
    </dgm:pt>
    <dgm:pt modelId="{268E0656-02AF-4BEC-A383-19D58BE42C2A}" type="sibTrans" cxnId="{F836B080-091B-44D5-B313-4865BB728F17}">
      <dgm:prSet/>
      <dgm:spPr/>
      <dgm:t>
        <a:bodyPr/>
        <a:lstStyle/>
        <a:p>
          <a:endParaRPr lang="en-GB"/>
        </a:p>
      </dgm:t>
    </dgm:pt>
    <dgm:pt modelId="{24478479-91CF-4AB2-B035-0140E134A5A3}">
      <dgm:prSet phldrT="[Text]"/>
      <dgm:spPr/>
      <dgm:t>
        <a:bodyPr/>
        <a:lstStyle/>
        <a:p>
          <a:pPr algn="ctr"/>
          <a:r>
            <a:rPr lang="en-US" dirty="0"/>
            <a:t>Random Forest</a:t>
          </a:r>
          <a:endParaRPr lang="en-GB" dirty="0"/>
        </a:p>
      </dgm:t>
    </dgm:pt>
    <dgm:pt modelId="{9EE48CF3-D698-4707-893A-E8655138925B}" type="parTrans" cxnId="{82FF845E-1348-49C6-8C94-E93B5329578D}">
      <dgm:prSet/>
      <dgm:spPr/>
      <dgm:t>
        <a:bodyPr/>
        <a:lstStyle/>
        <a:p>
          <a:endParaRPr lang="en-GB"/>
        </a:p>
      </dgm:t>
    </dgm:pt>
    <dgm:pt modelId="{3F9FB4DA-B0EA-4635-8AD3-024ABF0E88B1}" type="sibTrans" cxnId="{82FF845E-1348-49C6-8C94-E93B5329578D}">
      <dgm:prSet/>
      <dgm:spPr/>
      <dgm:t>
        <a:bodyPr/>
        <a:lstStyle/>
        <a:p>
          <a:endParaRPr lang="en-GB"/>
        </a:p>
      </dgm:t>
    </dgm:pt>
    <dgm:pt modelId="{E30D16C6-E01B-43EB-AFC1-7411471C5906}">
      <dgm:prSet phldrT="[Text]"/>
      <dgm:spPr/>
      <dgm:t>
        <a:bodyPr/>
        <a:lstStyle/>
        <a:p>
          <a:r>
            <a:rPr lang="en-US" dirty="0"/>
            <a:t>MLP</a:t>
          </a:r>
          <a:endParaRPr lang="en-GB" dirty="0"/>
        </a:p>
      </dgm:t>
    </dgm:pt>
    <dgm:pt modelId="{F8594F9F-4A14-4644-AECD-19A18F42C3D6}" type="parTrans" cxnId="{FF789906-5B65-444D-B380-19E74C7C903D}">
      <dgm:prSet/>
      <dgm:spPr/>
      <dgm:t>
        <a:bodyPr/>
        <a:lstStyle/>
        <a:p>
          <a:endParaRPr lang="en-GB"/>
        </a:p>
      </dgm:t>
    </dgm:pt>
    <dgm:pt modelId="{7C0D3C8A-E423-40BC-A931-E8AEE0B691B4}" type="sibTrans" cxnId="{FF789906-5B65-444D-B380-19E74C7C903D}">
      <dgm:prSet/>
      <dgm:spPr/>
      <dgm:t>
        <a:bodyPr/>
        <a:lstStyle/>
        <a:p>
          <a:endParaRPr lang="en-GB"/>
        </a:p>
      </dgm:t>
    </dgm:pt>
    <dgm:pt modelId="{6DF00852-0567-4CAD-B8E4-2C33F58F500B}">
      <dgm:prSet phldrT="[Text]"/>
      <dgm:spPr/>
      <dgm:t>
        <a:bodyPr/>
        <a:lstStyle/>
        <a:p>
          <a:r>
            <a:rPr lang="en-US" dirty="0"/>
            <a:t>CNN</a:t>
          </a:r>
          <a:endParaRPr lang="en-GB" dirty="0"/>
        </a:p>
      </dgm:t>
    </dgm:pt>
    <dgm:pt modelId="{CA42132B-BD5C-46D8-BD00-FFCCAD7B0D88}" type="parTrans" cxnId="{1510C71B-F833-41E7-AD67-EBB1459741D8}">
      <dgm:prSet/>
      <dgm:spPr/>
      <dgm:t>
        <a:bodyPr/>
        <a:lstStyle/>
        <a:p>
          <a:endParaRPr lang="en-GB"/>
        </a:p>
      </dgm:t>
    </dgm:pt>
    <dgm:pt modelId="{F952F518-3BAD-4429-8841-D2A865EE5451}" type="sibTrans" cxnId="{1510C71B-F833-41E7-AD67-EBB1459741D8}">
      <dgm:prSet/>
      <dgm:spPr/>
      <dgm:t>
        <a:bodyPr/>
        <a:lstStyle/>
        <a:p>
          <a:endParaRPr lang="en-GB"/>
        </a:p>
      </dgm:t>
    </dgm:pt>
    <dgm:pt modelId="{C664F64E-BF2C-4973-9071-2DABC0102126}">
      <dgm:prSet phldrT="[Text]"/>
      <dgm:spPr/>
      <dgm:t>
        <a:bodyPr/>
        <a:lstStyle/>
        <a:p>
          <a:r>
            <a:rPr lang="en-US" dirty="0"/>
            <a:t>LSTM</a:t>
          </a:r>
          <a:endParaRPr lang="en-GB" dirty="0"/>
        </a:p>
      </dgm:t>
    </dgm:pt>
    <dgm:pt modelId="{54F4FFEC-F58F-45BC-85D9-A761CD7A691D}" type="parTrans" cxnId="{5CD60978-CC04-443F-867E-DDCC7B4E6394}">
      <dgm:prSet/>
      <dgm:spPr/>
      <dgm:t>
        <a:bodyPr/>
        <a:lstStyle/>
        <a:p>
          <a:endParaRPr lang="en-GB"/>
        </a:p>
      </dgm:t>
    </dgm:pt>
    <dgm:pt modelId="{857557BE-9438-49E2-842D-1D636042522D}" type="sibTrans" cxnId="{5CD60978-CC04-443F-867E-DDCC7B4E6394}">
      <dgm:prSet/>
      <dgm:spPr/>
      <dgm:t>
        <a:bodyPr/>
        <a:lstStyle/>
        <a:p>
          <a:endParaRPr lang="en-GB"/>
        </a:p>
      </dgm:t>
    </dgm:pt>
    <dgm:pt modelId="{DA42810B-32BB-4E35-9D99-7C1C518B9AA3}" type="pres">
      <dgm:prSet presAssocID="{765F3D9C-B53E-4501-BA7E-56C96FD683A3}" presName="cycle" presStyleCnt="0">
        <dgm:presLayoutVars>
          <dgm:chMax val="1"/>
          <dgm:dir/>
          <dgm:animLvl val="ctr"/>
          <dgm:resizeHandles val="exact"/>
        </dgm:presLayoutVars>
      </dgm:prSet>
      <dgm:spPr/>
    </dgm:pt>
    <dgm:pt modelId="{CFA81B2F-77F4-4927-A0A6-2AEB56261FAF}" type="pres">
      <dgm:prSet presAssocID="{05C15B6E-4284-49D0-BCE9-8592EECF0C0F}" presName="centerShape" presStyleLbl="node0" presStyleIdx="0" presStyleCnt="1"/>
      <dgm:spPr/>
    </dgm:pt>
    <dgm:pt modelId="{69114255-9890-4E79-BF96-BC81105624F2}" type="pres">
      <dgm:prSet presAssocID="{28F6276D-A85F-4891-BF84-6CB68A6CE54F}" presName="parTrans" presStyleLbl="bgSibTrans2D1" presStyleIdx="0" presStyleCnt="6"/>
      <dgm:spPr/>
    </dgm:pt>
    <dgm:pt modelId="{F39F1736-4FAE-4DED-85A3-E14F1035D706}" type="pres">
      <dgm:prSet presAssocID="{B7D8D062-A012-4BA2-95B3-A91B2CA058B8}" presName="node" presStyleLbl="node1" presStyleIdx="0" presStyleCnt="6">
        <dgm:presLayoutVars>
          <dgm:bulletEnabled val="1"/>
        </dgm:presLayoutVars>
      </dgm:prSet>
      <dgm:spPr/>
    </dgm:pt>
    <dgm:pt modelId="{5E7F9FFA-46D4-4FCA-BA3B-75949632C469}" type="pres">
      <dgm:prSet presAssocID="{6E734925-6533-48D7-BF06-708649AC581B}" presName="parTrans" presStyleLbl="bgSibTrans2D1" presStyleIdx="1" presStyleCnt="6"/>
      <dgm:spPr/>
    </dgm:pt>
    <dgm:pt modelId="{E3FA5FF6-AEA9-4309-BF21-B5A0C91F2194}" type="pres">
      <dgm:prSet presAssocID="{9B4DC6DE-E04A-49CF-979A-8099C9BAE3F6}" presName="node" presStyleLbl="node1" presStyleIdx="1" presStyleCnt="6">
        <dgm:presLayoutVars>
          <dgm:bulletEnabled val="1"/>
        </dgm:presLayoutVars>
      </dgm:prSet>
      <dgm:spPr/>
    </dgm:pt>
    <dgm:pt modelId="{E9EF14B5-55F0-4824-B83B-B340A4465E79}" type="pres">
      <dgm:prSet presAssocID="{9EE48CF3-D698-4707-893A-E8655138925B}" presName="parTrans" presStyleLbl="bgSibTrans2D1" presStyleIdx="2" presStyleCnt="6"/>
      <dgm:spPr/>
    </dgm:pt>
    <dgm:pt modelId="{D9CC36B3-D055-4D4A-A4B7-249E354DD931}" type="pres">
      <dgm:prSet presAssocID="{24478479-91CF-4AB2-B035-0140E134A5A3}" presName="node" presStyleLbl="node1" presStyleIdx="2" presStyleCnt="6">
        <dgm:presLayoutVars>
          <dgm:bulletEnabled val="1"/>
        </dgm:presLayoutVars>
      </dgm:prSet>
      <dgm:spPr/>
    </dgm:pt>
    <dgm:pt modelId="{000FDDAE-9768-4BB9-ADEE-746277954D7B}" type="pres">
      <dgm:prSet presAssocID="{F8594F9F-4A14-4644-AECD-19A18F42C3D6}" presName="parTrans" presStyleLbl="bgSibTrans2D1" presStyleIdx="3" presStyleCnt="6"/>
      <dgm:spPr/>
    </dgm:pt>
    <dgm:pt modelId="{5A45B30C-66E7-4C22-BA79-5E1D0ECD915F}" type="pres">
      <dgm:prSet presAssocID="{E30D16C6-E01B-43EB-AFC1-7411471C5906}" presName="node" presStyleLbl="node1" presStyleIdx="3" presStyleCnt="6">
        <dgm:presLayoutVars>
          <dgm:bulletEnabled val="1"/>
        </dgm:presLayoutVars>
      </dgm:prSet>
      <dgm:spPr/>
    </dgm:pt>
    <dgm:pt modelId="{F0676E14-7A30-45DA-A41D-91788B4A68AA}" type="pres">
      <dgm:prSet presAssocID="{CA42132B-BD5C-46D8-BD00-FFCCAD7B0D88}" presName="parTrans" presStyleLbl="bgSibTrans2D1" presStyleIdx="4" presStyleCnt="6"/>
      <dgm:spPr/>
    </dgm:pt>
    <dgm:pt modelId="{3AE0D640-8445-4F98-90C1-E25E320038A4}" type="pres">
      <dgm:prSet presAssocID="{6DF00852-0567-4CAD-B8E4-2C33F58F500B}" presName="node" presStyleLbl="node1" presStyleIdx="4" presStyleCnt="6">
        <dgm:presLayoutVars>
          <dgm:bulletEnabled val="1"/>
        </dgm:presLayoutVars>
      </dgm:prSet>
      <dgm:spPr/>
    </dgm:pt>
    <dgm:pt modelId="{41F29C62-3826-4540-8219-49563695D433}" type="pres">
      <dgm:prSet presAssocID="{54F4FFEC-F58F-45BC-85D9-A761CD7A691D}" presName="parTrans" presStyleLbl="bgSibTrans2D1" presStyleIdx="5" presStyleCnt="6"/>
      <dgm:spPr/>
    </dgm:pt>
    <dgm:pt modelId="{5EF85717-C311-4047-8A53-3C42CAC14F6A}" type="pres">
      <dgm:prSet presAssocID="{C664F64E-BF2C-4973-9071-2DABC0102126}" presName="node" presStyleLbl="node1" presStyleIdx="5" presStyleCnt="6">
        <dgm:presLayoutVars>
          <dgm:bulletEnabled val="1"/>
        </dgm:presLayoutVars>
      </dgm:prSet>
      <dgm:spPr/>
    </dgm:pt>
  </dgm:ptLst>
  <dgm:cxnLst>
    <dgm:cxn modelId="{FF789906-5B65-444D-B380-19E74C7C903D}" srcId="{05C15B6E-4284-49D0-BCE9-8592EECF0C0F}" destId="{E30D16C6-E01B-43EB-AFC1-7411471C5906}" srcOrd="3" destOrd="0" parTransId="{F8594F9F-4A14-4644-AECD-19A18F42C3D6}" sibTransId="{7C0D3C8A-E423-40BC-A931-E8AEE0B691B4}"/>
    <dgm:cxn modelId="{1510C71B-F833-41E7-AD67-EBB1459741D8}" srcId="{05C15B6E-4284-49D0-BCE9-8592EECF0C0F}" destId="{6DF00852-0567-4CAD-B8E4-2C33F58F500B}" srcOrd="4" destOrd="0" parTransId="{CA42132B-BD5C-46D8-BD00-FFCCAD7B0D88}" sibTransId="{F952F518-3BAD-4429-8841-D2A865EE5451}"/>
    <dgm:cxn modelId="{630C1D1E-DFB5-4140-9165-D960AD4E91BD}" srcId="{765F3D9C-B53E-4501-BA7E-56C96FD683A3}" destId="{05C15B6E-4284-49D0-BCE9-8592EECF0C0F}" srcOrd="0" destOrd="0" parTransId="{39D49A60-0F6F-4B2F-B10B-65CA3ED68A37}" sibTransId="{F12DAA09-DA98-42D7-9E98-866C2D4A7E15}"/>
    <dgm:cxn modelId="{8FF08A1F-5F32-4F33-92E7-332B9F5BEF51}" type="presOf" srcId="{CA42132B-BD5C-46D8-BD00-FFCCAD7B0D88}" destId="{F0676E14-7A30-45DA-A41D-91788B4A68AA}" srcOrd="0" destOrd="0" presId="urn:microsoft.com/office/officeart/2005/8/layout/radial4"/>
    <dgm:cxn modelId="{9DD53120-3671-44D9-BA28-7E58F4C0794F}" type="presOf" srcId="{765F3D9C-B53E-4501-BA7E-56C96FD683A3}" destId="{DA42810B-32BB-4E35-9D99-7C1C518B9AA3}" srcOrd="0" destOrd="0" presId="urn:microsoft.com/office/officeart/2005/8/layout/radial4"/>
    <dgm:cxn modelId="{CF3CCA25-FE81-4D27-9698-0684E06DA1FD}" type="presOf" srcId="{54F4FFEC-F58F-45BC-85D9-A761CD7A691D}" destId="{41F29C62-3826-4540-8219-49563695D433}" srcOrd="0" destOrd="0" presId="urn:microsoft.com/office/officeart/2005/8/layout/radial4"/>
    <dgm:cxn modelId="{D7011E3B-EB2F-4CDA-A565-30D2FF512B07}" type="presOf" srcId="{9B4DC6DE-E04A-49CF-979A-8099C9BAE3F6}" destId="{E3FA5FF6-AEA9-4309-BF21-B5A0C91F2194}" srcOrd="0" destOrd="0" presId="urn:microsoft.com/office/officeart/2005/8/layout/radial4"/>
    <dgm:cxn modelId="{D32ECB3C-7C52-4478-9269-C9C6262E6177}" type="presOf" srcId="{B7D8D062-A012-4BA2-95B3-A91B2CA058B8}" destId="{F39F1736-4FAE-4DED-85A3-E14F1035D706}" srcOrd="0" destOrd="0" presId="urn:microsoft.com/office/officeart/2005/8/layout/radial4"/>
    <dgm:cxn modelId="{EE17715B-D3F1-4949-B512-7B2D4B937091}" type="presOf" srcId="{05C15B6E-4284-49D0-BCE9-8592EECF0C0F}" destId="{CFA81B2F-77F4-4927-A0A6-2AEB56261FAF}" srcOrd="0" destOrd="0" presId="urn:microsoft.com/office/officeart/2005/8/layout/radial4"/>
    <dgm:cxn modelId="{82FF845E-1348-49C6-8C94-E93B5329578D}" srcId="{05C15B6E-4284-49D0-BCE9-8592EECF0C0F}" destId="{24478479-91CF-4AB2-B035-0140E134A5A3}" srcOrd="2" destOrd="0" parTransId="{9EE48CF3-D698-4707-893A-E8655138925B}" sibTransId="{3F9FB4DA-B0EA-4635-8AD3-024ABF0E88B1}"/>
    <dgm:cxn modelId="{4F6F2A46-54C7-473C-985E-66CF1C3A44B1}" type="presOf" srcId="{9EE48CF3-D698-4707-893A-E8655138925B}" destId="{E9EF14B5-55F0-4824-B83B-B340A4465E79}" srcOrd="0" destOrd="0" presId="urn:microsoft.com/office/officeart/2005/8/layout/radial4"/>
    <dgm:cxn modelId="{5CD60978-CC04-443F-867E-DDCC7B4E6394}" srcId="{05C15B6E-4284-49D0-BCE9-8592EECF0C0F}" destId="{C664F64E-BF2C-4973-9071-2DABC0102126}" srcOrd="5" destOrd="0" parTransId="{54F4FFEC-F58F-45BC-85D9-A761CD7A691D}" sibTransId="{857557BE-9438-49E2-842D-1D636042522D}"/>
    <dgm:cxn modelId="{450BFF58-0237-4B17-9FC1-710B669074E6}" type="presOf" srcId="{F8594F9F-4A14-4644-AECD-19A18F42C3D6}" destId="{000FDDAE-9768-4BB9-ADEE-746277954D7B}" srcOrd="0" destOrd="0" presId="urn:microsoft.com/office/officeart/2005/8/layout/radial4"/>
    <dgm:cxn modelId="{D2A27B7B-2CDA-488D-9CC2-E1D736774A82}" type="presOf" srcId="{6DF00852-0567-4CAD-B8E4-2C33F58F500B}" destId="{3AE0D640-8445-4F98-90C1-E25E320038A4}" srcOrd="0" destOrd="0" presId="urn:microsoft.com/office/officeart/2005/8/layout/radial4"/>
    <dgm:cxn modelId="{F836B080-091B-44D5-B313-4865BB728F17}" srcId="{05C15B6E-4284-49D0-BCE9-8592EECF0C0F}" destId="{9B4DC6DE-E04A-49CF-979A-8099C9BAE3F6}" srcOrd="1" destOrd="0" parTransId="{6E734925-6533-48D7-BF06-708649AC581B}" sibTransId="{268E0656-02AF-4BEC-A383-19D58BE42C2A}"/>
    <dgm:cxn modelId="{5179BC86-68D2-4256-B40F-6E97E8959E44}" srcId="{05C15B6E-4284-49D0-BCE9-8592EECF0C0F}" destId="{B7D8D062-A012-4BA2-95B3-A91B2CA058B8}" srcOrd="0" destOrd="0" parTransId="{28F6276D-A85F-4891-BF84-6CB68A6CE54F}" sibTransId="{D308360B-3E2B-4AFE-901A-196561A7563C}"/>
    <dgm:cxn modelId="{D233959B-C4C4-4509-8278-F5DE7CD6DCEA}" type="presOf" srcId="{C664F64E-BF2C-4973-9071-2DABC0102126}" destId="{5EF85717-C311-4047-8A53-3C42CAC14F6A}" srcOrd="0" destOrd="0" presId="urn:microsoft.com/office/officeart/2005/8/layout/radial4"/>
    <dgm:cxn modelId="{DCDAB9A0-A751-4CF2-B9BF-7170404F5A9B}" type="presOf" srcId="{6E734925-6533-48D7-BF06-708649AC581B}" destId="{5E7F9FFA-46D4-4FCA-BA3B-75949632C469}" srcOrd="0" destOrd="0" presId="urn:microsoft.com/office/officeart/2005/8/layout/radial4"/>
    <dgm:cxn modelId="{F4DCDCC8-F518-4968-8059-773858231BD1}" type="presOf" srcId="{24478479-91CF-4AB2-B035-0140E134A5A3}" destId="{D9CC36B3-D055-4D4A-A4B7-249E354DD931}" srcOrd="0" destOrd="0" presId="urn:microsoft.com/office/officeart/2005/8/layout/radial4"/>
    <dgm:cxn modelId="{D9796CCF-07DE-4459-9E54-670B67B80AF8}" type="presOf" srcId="{E30D16C6-E01B-43EB-AFC1-7411471C5906}" destId="{5A45B30C-66E7-4C22-BA79-5E1D0ECD915F}" srcOrd="0" destOrd="0" presId="urn:microsoft.com/office/officeart/2005/8/layout/radial4"/>
    <dgm:cxn modelId="{0B142BF9-5569-4809-8DF0-352567A2991F}" type="presOf" srcId="{28F6276D-A85F-4891-BF84-6CB68A6CE54F}" destId="{69114255-9890-4E79-BF96-BC81105624F2}" srcOrd="0" destOrd="0" presId="urn:microsoft.com/office/officeart/2005/8/layout/radial4"/>
    <dgm:cxn modelId="{4FCCA3D8-34B2-40DD-A8FB-007886D29D7A}" type="presParOf" srcId="{DA42810B-32BB-4E35-9D99-7C1C518B9AA3}" destId="{CFA81B2F-77F4-4927-A0A6-2AEB56261FAF}" srcOrd="0" destOrd="0" presId="urn:microsoft.com/office/officeart/2005/8/layout/radial4"/>
    <dgm:cxn modelId="{6D7FF49E-297F-4585-95FD-D37C679258C6}" type="presParOf" srcId="{DA42810B-32BB-4E35-9D99-7C1C518B9AA3}" destId="{69114255-9890-4E79-BF96-BC81105624F2}" srcOrd="1" destOrd="0" presId="urn:microsoft.com/office/officeart/2005/8/layout/radial4"/>
    <dgm:cxn modelId="{E45E6345-ACB0-4114-B3FD-58249993DBE3}" type="presParOf" srcId="{DA42810B-32BB-4E35-9D99-7C1C518B9AA3}" destId="{F39F1736-4FAE-4DED-85A3-E14F1035D706}" srcOrd="2" destOrd="0" presId="urn:microsoft.com/office/officeart/2005/8/layout/radial4"/>
    <dgm:cxn modelId="{5359748B-D34E-4457-B8CA-F8CAA972DB75}" type="presParOf" srcId="{DA42810B-32BB-4E35-9D99-7C1C518B9AA3}" destId="{5E7F9FFA-46D4-4FCA-BA3B-75949632C469}" srcOrd="3" destOrd="0" presId="urn:microsoft.com/office/officeart/2005/8/layout/radial4"/>
    <dgm:cxn modelId="{C6470223-8F7E-45AA-A3B4-83FA9D5251FC}" type="presParOf" srcId="{DA42810B-32BB-4E35-9D99-7C1C518B9AA3}" destId="{E3FA5FF6-AEA9-4309-BF21-B5A0C91F2194}" srcOrd="4" destOrd="0" presId="urn:microsoft.com/office/officeart/2005/8/layout/radial4"/>
    <dgm:cxn modelId="{7B9CB883-0539-4114-95A8-AAE0CCF6F323}" type="presParOf" srcId="{DA42810B-32BB-4E35-9D99-7C1C518B9AA3}" destId="{E9EF14B5-55F0-4824-B83B-B340A4465E79}" srcOrd="5" destOrd="0" presId="urn:microsoft.com/office/officeart/2005/8/layout/radial4"/>
    <dgm:cxn modelId="{9AE1B4EE-8AFD-4C76-AE15-434782DB22B7}" type="presParOf" srcId="{DA42810B-32BB-4E35-9D99-7C1C518B9AA3}" destId="{D9CC36B3-D055-4D4A-A4B7-249E354DD931}" srcOrd="6" destOrd="0" presId="urn:microsoft.com/office/officeart/2005/8/layout/radial4"/>
    <dgm:cxn modelId="{8BD03744-BC92-4788-8BFB-2B4EE38B57DC}" type="presParOf" srcId="{DA42810B-32BB-4E35-9D99-7C1C518B9AA3}" destId="{000FDDAE-9768-4BB9-ADEE-746277954D7B}" srcOrd="7" destOrd="0" presId="urn:microsoft.com/office/officeart/2005/8/layout/radial4"/>
    <dgm:cxn modelId="{E814444D-4E34-45E8-98F5-45D0D8CE2FE6}" type="presParOf" srcId="{DA42810B-32BB-4E35-9D99-7C1C518B9AA3}" destId="{5A45B30C-66E7-4C22-BA79-5E1D0ECD915F}" srcOrd="8" destOrd="0" presId="urn:microsoft.com/office/officeart/2005/8/layout/radial4"/>
    <dgm:cxn modelId="{1B220B5A-8514-4F2D-A550-D8F8C8F144C4}" type="presParOf" srcId="{DA42810B-32BB-4E35-9D99-7C1C518B9AA3}" destId="{F0676E14-7A30-45DA-A41D-91788B4A68AA}" srcOrd="9" destOrd="0" presId="urn:microsoft.com/office/officeart/2005/8/layout/radial4"/>
    <dgm:cxn modelId="{C3BBCFFB-0F81-43E0-92F7-16EA81AFE7BB}" type="presParOf" srcId="{DA42810B-32BB-4E35-9D99-7C1C518B9AA3}" destId="{3AE0D640-8445-4F98-90C1-E25E320038A4}" srcOrd="10" destOrd="0" presId="urn:microsoft.com/office/officeart/2005/8/layout/radial4"/>
    <dgm:cxn modelId="{6DB5BDB4-5C05-4CDA-B050-029FEE27237D}" type="presParOf" srcId="{DA42810B-32BB-4E35-9D99-7C1C518B9AA3}" destId="{41F29C62-3826-4540-8219-49563695D433}" srcOrd="11" destOrd="0" presId="urn:microsoft.com/office/officeart/2005/8/layout/radial4"/>
    <dgm:cxn modelId="{21F0630A-D8A4-46C2-BBD1-5A886323044D}" type="presParOf" srcId="{DA42810B-32BB-4E35-9D99-7C1C518B9AA3}" destId="{5EF85717-C311-4047-8A53-3C42CAC14F6A}" srcOrd="12" destOrd="0" presId="urn:microsoft.com/office/officeart/2005/8/layout/radial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A81B2F-77F4-4927-A0A6-2AEB56261FAF}">
      <dsp:nvSpPr>
        <dsp:cNvPr id="0" name=""/>
        <dsp:cNvSpPr/>
      </dsp:nvSpPr>
      <dsp:spPr>
        <a:xfrm>
          <a:off x="4504432" y="3328743"/>
          <a:ext cx="2725934" cy="2725934"/>
        </a:xfrm>
        <a:prstGeom prst="ellipse">
          <a:avLst/>
        </a:prstGeom>
        <a:solidFill>
          <a:schemeClr val="accent5">
            <a:alpha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t>ML Models</a:t>
          </a:r>
          <a:endParaRPr lang="en-GB" sz="4800" kern="1200" dirty="0"/>
        </a:p>
      </dsp:txBody>
      <dsp:txXfrm>
        <a:off x="4903636" y="3727947"/>
        <a:ext cx="1927526" cy="1927526"/>
      </dsp:txXfrm>
    </dsp:sp>
    <dsp:sp modelId="{69114255-9890-4E79-BF96-BC81105624F2}">
      <dsp:nvSpPr>
        <dsp:cNvPr id="0" name=""/>
        <dsp:cNvSpPr/>
      </dsp:nvSpPr>
      <dsp:spPr>
        <a:xfrm rot="10800000">
          <a:off x="1737816" y="4303264"/>
          <a:ext cx="2614452" cy="776891"/>
        </a:xfrm>
        <a:prstGeom prst="leftArrow">
          <a:avLst>
            <a:gd name="adj1" fmla="val 60000"/>
            <a:gd name="adj2" fmla="val 50000"/>
          </a:avLst>
        </a:prstGeom>
        <a:solidFill>
          <a:schemeClr val="accent5">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F39F1736-4FAE-4DED-85A3-E14F1035D706}">
      <dsp:nvSpPr>
        <dsp:cNvPr id="0" name=""/>
        <dsp:cNvSpPr/>
      </dsp:nvSpPr>
      <dsp:spPr>
        <a:xfrm>
          <a:off x="783739" y="3928448"/>
          <a:ext cx="1908154" cy="1526523"/>
        </a:xfrm>
        <a:prstGeom prst="roundRect">
          <a:avLst>
            <a:gd name="adj" fmla="val 10000"/>
          </a:avLst>
        </a:prstGeom>
        <a:solidFill>
          <a:schemeClr val="accent5">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KNN</a:t>
          </a:r>
          <a:endParaRPr lang="en-GB" sz="3800" kern="1200" dirty="0"/>
        </a:p>
      </dsp:txBody>
      <dsp:txXfrm>
        <a:off x="828449" y="3973158"/>
        <a:ext cx="1818734" cy="1437103"/>
      </dsp:txXfrm>
    </dsp:sp>
    <dsp:sp modelId="{5E7F9FFA-46D4-4FCA-BA3B-75949632C469}">
      <dsp:nvSpPr>
        <dsp:cNvPr id="0" name=""/>
        <dsp:cNvSpPr/>
      </dsp:nvSpPr>
      <dsp:spPr>
        <a:xfrm rot="12960000">
          <a:off x="2276838" y="2644324"/>
          <a:ext cx="2614452" cy="776891"/>
        </a:xfrm>
        <a:prstGeom prst="leftArrow">
          <a:avLst>
            <a:gd name="adj1" fmla="val 60000"/>
            <a:gd name="adj2" fmla="val 50000"/>
          </a:avLst>
        </a:prstGeom>
        <a:solidFill>
          <a:schemeClr val="accent5">
            <a:shade val="90000"/>
            <a:hueOff val="53166"/>
            <a:satOff val="-1328"/>
            <a:lumOff val="6356"/>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E3FA5FF6-AEA9-4309-BF21-B5A0C91F2194}">
      <dsp:nvSpPr>
        <dsp:cNvPr id="0" name=""/>
        <dsp:cNvSpPr/>
      </dsp:nvSpPr>
      <dsp:spPr>
        <a:xfrm>
          <a:off x="1572419" y="1501140"/>
          <a:ext cx="1908154" cy="1526523"/>
        </a:xfrm>
        <a:prstGeom prst="roundRect">
          <a:avLst>
            <a:gd name="adj" fmla="val 10000"/>
          </a:avLst>
        </a:prstGeom>
        <a:solidFill>
          <a:schemeClr val="accent5">
            <a:alpha val="90000"/>
            <a:hueOff val="0"/>
            <a:satOff val="0"/>
            <a:lumOff val="0"/>
            <a:alphaOff val="-8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SVM</a:t>
          </a:r>
        </a:p>
      </dsp:txBody>
      <dsp:txXfrm>
        <a:off x="1617129" y="1545850"/>
        <a:ext cx="1818734" cy="1437103"/>
      </dsp:txXfrm>
    </dsp:sp>
    <dsp:sp modelId="{E9EF14B5-55F0-4824-B83B-B340A4465E79}">
      <dsp:nvSpPr>
        <dsp:cNvPr id="0" name=""/>
        <dsp:cNvSpPr/>
      </dsp:nvSpPr>
      <dsp:spPr>
        <a:xfrm rot="15120000">
          <a:off x="3688017" y="1619043"/>
          <a:ext cx="2614452" cy="776891"/>
        </a:xfrm>
        <a:prstGeom prst="leftArrow">
          <a:avLst>
            <a:gd name="adj1" fmla="val 60000"/>
            <a:gd name="adj2" fmla="val 50000"/>
          </a:avLst>
        </a:prstGeom>
        <a:solidFill>
          <a:schemeClr val="accent5">
            <a:shade val="90000"/>
            <a:hueOff val="106331"/>
            <a:satOff val="-2657"/>
            <a:lumOff val="12713"/>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D9CC36B3-D055-4D4A-A4B7-249E354DD931}">
      <dsp:nvSpPr>
        <dsp:cNvPr id="0" name=""/>
        <dsp:cNvSpPr/>
      </dsp:nvSpPr>
      <dsp:spPr>
        <a:xfrm>
          <a:off x="3637211" y="981"/>
          <a:ext cx="1908154" cy="1526523"/>
        </a:xfrm>
        <a:prstGeom prst="roundRect">
          <a:avLst>
            <a:gd name="adj" fmla="val 10000"/>
          </a:avLst>
        </a:prstGeom>
        <a:solidFill>
          <a:schemeClr val="accent5">
            <a:alpha val="90000"/>
            <a:hueOff val="0"/>
            <a:satOff val="0"/>
            <a:lumOff val="0"/>
            <a:alphaOff val="-16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Random Forest</a:t>
          </a:r>
          <a:endParaRPr lang="en-GB" sz="3800" kern="1200" dirty="0"/>
        </a:p>
      </dsp:txBody>
      <dsp:txXfrm>
        <a:off x="3681921" y="45691"/>
        <a:ext cx="1818734" cy="1437103"/>
      </dsp:txXfrm>
    </dsp:sp>
    <dsp:sp modelId="{000FDDAE-9768-4BB9-ADEE-746277954D7B}">
      <dsp:nvSpPr>
        <dsp:cNvPr id="0" name=""/>
        <dsp:cNvSpPr/>
      </dsp:nvSpPr>
      <dsp:spPr>
        <a:xfrm rot="17280000">
          <a:off x="5432330" y="1619043"/>
          <a:ext cx="2614452" cy="776891"/>
        </a:xfrm>
        <a:prstGeom prst="leftArrow">
          <a:avLst>
            <a:gd name="adj1" fmla="val 60000"/>
            <a:gd name="adj2" fmla="val 50000"/>
          </a:avLst>
        </a:prstGeom>
        <a:solidFill>
          <a:schemeClr val="accent5">
            <a:shade val="90000"/>
            <a:hueOff val="159497"/>
            <a:satOff val="-3985"/>
            <a:lumOff val="19069"/>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5A45B30C-66E7-4C22-BA79-5E1D0ECD915F}">
      <dsp:nvSpPr>
        <dsp:cNvPr id="0" name=""/>
        <dsp:cNvSpPr/>
      </dsp:nvSpPr>
      <dsp:spPr>
        <a:xfrm>
          <a:off x="6189434" y="981"/>
          <a:ext cx="1908154" cy="1526523"/>
        </a:xfrm>
        <a:prstGeom prst="roundRect">
          <a:avLst>
            <a:gd name="adj" fmla="val 10000"/>
          </a:avLst>
        </a:prstGeom>
        <a:solidFill>
          <a:schemeClr val="accent5">
            <a:alpha val="90000"/>
            <a:hueOff val="0"/>
            <a:satOff val="0"/>
            <a:lumOff val="0"/>
            <a:alphaOff val="-24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MLP</a:t>
          </a:r>
          <a:endParaRPr lang="en-GB" sz="3800" kern="1200" dirty="0"/>
        </a:p>
      </dsp:txBody>
      <dsp:txXfrm>
        <a:off x="6234144" y="45691"/>
        <a:ext cx="1818734" cy="1437103"/>
      </dsp:txXfrm>
    </dsp:sp>
    <dsp:sp modelId="{F0676E14-7A30-45DA-A41D-91788B4A68AA}">
      <dsp:nvSpPr>
        <dsp:cNvPr id="0" name=""/>
        <dsp:cNvSpPr/>
      </dsp:nvSpPr>
      <dsp:spPr>
        <a:xfrm rot="19440000">
          <a:off x="6843508" y="2644324"/>
          <a:ext cx="2614452" cy="776891"/>
        </a:xfrm>
        <a:prstGeom prst="leftArrow">
          <a:avLst>
            <a:gd name="adj1" fmla="val 60000"/>
            <a:gd name="adj2" fmla="val 50000"/>
          </a:avLst>
        </a:prstGeom>
        <a:solidFill>
          <a:schemeClr val="accent5">
            <a:shade val="90000"/>
            <a:hueOff val="212662"/>
            <a:satOff val="-5314"/>
            <a:lumOff val="25426"/>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3AE0D640-8445-4F98-90C1-E25E320038A4}">
      <dsp:nvSpPr>
        <dsp:cNvPr id="0" name=""/>
        <dsp:cNvSpPr/>
      </dsp:nvSpPr>
      <dsp:spPr>
        <a:xfrm>
          <a:off x="8254226" y="1501140"/>
          <a:ext cx="1908154" cy="1526523"/>
        </a:xfrm>
        <a:prstGeom prst="roundRect">
          <a:avLst>
            <a:gd name="adj" fmla="val 10000"/>
          </a:avLst>
        </a:prstGeom>
        <a:solidFill>
          <a:schemeClr val="accent5">
            <a:alpha val="90000"/>
            <a:hueOff val="0"/>
            <a:satOff val="0"/>
            <a:lumOff val="0"/>
            <a:alphaOff val="-32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CNN</a:t>
          </a:r>
          <a:endParaRPr lang="en-GB" sz="3800" kern="1200" dirty="0"/>
        </a:p>
      </dsp:txBody>
      <dsp:txXfrm>
        <a:off x="8298936" y="1545850"/>
        <a:ext cx="1818734" cy="1437103"/>
      </dsp:txXfrm>
    </dsp:sp>
    <dsp:sp modelId="{41F29C62-3826-4540-8219-49563695D433}">
      <dsp:nvSpPr>
        <dsp:cNvPr id="0" name=""/>
        <dsp:cNvSpPr/>
      </dsp:nvSpPr>
      <dsp:spPr>
        <a:xfrm>
          <a:off x="7382531" y="4303264"/>
          <a:ext cx="2614452" cy="776891"/>
        </a:xfrm>
        <a:prstGeom prst="leftArrow">
          <a:avLst>
            <a:gd name="adj1" fmla="val 60000"/>
            <a:gd name="adj2" fmla="val 50000"/>
          </a:avLst>
        </a:prstGeom>
        <a:solidFill>
          <a:schemeClr val="accent5">
            <a:shade val="90000"/>
            <a:hueOff val="265828"/>
            <a:satOff val="-6642"/>
            <a:lumOff val="31782"/>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5EF85717-C311-4047-8A53-3C42CAC14F6A}">
      <dsp:nvSpPr>
        <dsp:cNvPr id="0" name=""/>
        <dsp:cNvSpPr/>
      </dsp:nvSpPr>
      <dsp:spPr>
        <a:xfrm>
          <a:off x="9042906" y="3928448"/>
          <a:ext cx="1908154" cy="1526523"/>
        </a:xfrm>
        <a:prstGeom prst="roundRect">
          <a:avLst>
            <a:gd name="adj" fmla="val 10000"/>
          </a:avLst>
        </a:prstGeom>
        <a:solidFill>
          <a:schemeClr val="accent5">
            <a:alpha val="90000"/>
            <a:hueOff val="0"/>
            <a:satOff val="0"/>
            <a:lumOff val="0"/>
            <a:alpha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LSTM</a:t>
          </a:r>
          <a:endParaRPr lang="en-GB" sz="3800" kern="1200" dirty="0"/>
        </a:p>
      </dsp:txBody>
      <dsp:txXfrm>
        <a:off x="9087616" y="3973158"/>
        <a:ext cx="1818734" cy="1437103"/>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2.jpeg"/><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jpeg"/><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sp>
        <p:nvSpPr>
          <p:cNvPr id="4" name="TextBox 4"/>
          <p:cNvSpPr txBox="1"/>
          <p:nvPr/>
        </p:nvSpPr>
        <p:spPr>
          <a:xfrm>
            <a:off x="0" y="2911991"/>
            <a:ext cx="18288000" cy="3372142"/>
          </a:xfrm>
          <a:prstGeom prst="rect">
            <a:avLst/>
          </a:prstGeom>
        </p:spPr>
        <p:txBody>
          <a:bodyPr wrap="square" lIns="0" tIns="0" rIns="0" bIns="0" rtlCol="0" anchor="t">
            <a:spAutoFit/>
          </a:bodyPr>
          <a:lstStyle/>
          <a:p>
            <a:pPr algn="ctr">
              <a:lnSpc>
                <a:spcPts val="13971"/>
              </a:lnSpc>
            </a:pPr>
            <a:r>
              <a:rPr lang="en-US" sz="6600" dirty="0">
                <a:solidFill>
                  <a:srgbClr val="0D0F68"/>
                </a:solidFill>
                <a:latin typeface="Yeseva One"/>
              </a:rPr>
              <a:t>Research on hyperparameters for the</a:t>
            </a:r>
          </a:p>
          <a:p>
            <a:pPr algn="ctr">
              <a:lnSpc>
                <a:spcPts val="13971"/>
              </a:lnSpc>
            </a:pPr>
            <a:r>
              <a:rPr lang="en-US" sz="6600" dirty="0">
                <a:solidFill>
                  <a:srgbClr val="0D0F68"/>
                </a:solidFill>
                <a:latin typeface="Yeseva One"/>
              </a:rPr>
              <a:t>classification of ultrasonic signals</a:t>
            </a:r>
          </a:p>
        </p:txBody>
      </p:sp>
      <p:sp>
        <p:nvSpPr>
          <p:cNvPr id="5" name="TextBox 5"/>
          <p:cNvSpPr txBox="1"/>
          <p:nvPr/>
        </p:nvSpPr>
        <p:spPr>
          <a:xfrm>
            <a:off x="1749936" y="6284133"/>
            <a:ext cx="11680579" cy="1838324"/>
          </a:xfrm>
          <a:prstGeom prst="rect">
            <a:avLst/>
          </a:prstGeom>
        </p:spPr>
        <p:txBody>
          <a:bodyPr lIns="0" tIns="0" rIns="0" bIns="0" rtlCol="0" anchor="t">
            <a:spAutoFit/>
          </a:bodyPr>
          <a:lstStyle/>
          <a:p>
            <a:pPr>
              <a:lnSpc>
                <a:spcPts val="7279"/>
              </a:lnSpc>
            </a:pPr>
            <a:r>
              <a:rPr lang="en-US" sz="5199" dirty="0">
                <a:solidFill>
                  <a:srgbClr val="0D0F68"/>
                </a:solidFill>
                <a:latin typeface="Times New Roman" panose="02020603050405020304" pitchFamily="18" charset="0"/>
                <a:cs typeface="Times New Roman" panose="02020603050405020304" pitchFamily="18" charset="0"/>
              </a:rPr>
              <a:t>By:</a:t>
            </a:r>
          </a:p>
          <a:p>
            <a:pPr>
              <a:lnSpc>
                <a:spcPts val="7279"/>
              </a:lnSpc>
            </a:pPr>
            <a:r>
              <a:rPr lang="en-US" sz="5199" dirty="0">
                <a:solidFill>
                  <a:srgbClr val="0D0F68"/>
                </a:solidFill>
                <a:latin typeface="Times New Roman" panose="02020603050405020304" pitchFamily="18" charset="0"/>
                <a:cs typeface="Times New Roman" panose="02020603050405020304" pitchFamily="18" charset="0"/>
              </a:rPr>
              <a:t>Theertha Bharathan(1445457)</a:t>
            </a:r>
          </a:p>
        </p:txBody>
      </p:sp>
      <p:pic>
        <p:nvPicPr>
          <p:cNvPr id="2050" name="Picture 2" descr="campUAS">
            <a:extLst>
              <a:ext uri="{FF2B5EF4-FFF2-40B4-BE49-F238E27FC236}">
                <a16:creationId xmlns:a16="http://schemas.microsoft.com/office/drawing/2014/main" id="{FDC69ECA-FC57-6E46-0DD7-6F0558356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8" y="398953"/>
            <a:ext cx="2762250" cy="1190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dirty="0"/>
            </a:p>
          </p:txBody>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1601846" y="419788"/>
            <a:ext cx="7163655" cy="1217823"/>
            <a:chOff x="0" y="0"/>
            <a:chExt cx="1886724" cy="320744"/>
          </a:xfrm>
        </p:grpSpPr>
        <p:sp>
          <p:nvSpPr>
            <p:cNvPr id="7" name="Freeform 7"/>
            <p:cNvSpPr/>
            <p:nvPr/>
          </p:nvSpPr>
          <p:spPr>
            <a:xfrm>
              <a:off x="0" y="0"/>
              <a:ext cx="1886724" cy="320744"/>
            </a:xfrm>
            <a:custGeom>
              <a:avLst/>
              <a:gdLst/>
              <a:ahLst/>
              <a:cxnLst/>
              <a:rect l="l" t="t" r="r" b="b"/>
              <a:pathLst>
                <a:path w="1886724" h="32074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txBody>
            <a:bodyPr/>
            <a:lstStyle/>
            <a:p>
              <a:endParaRPr lang="en-GB"/>
            </a:p>
          </p:txBody>
        </p:sp>
        <p:sp>
          <p:nvSpPr>
            <p:cNvPr id="8" name="TextBox 8"/>
            <p:cNvSpPr txBox="1"/>
            <p:nvPr/>
          </p:nvSpPr>
          <p:spPr>
            <a:xfrm>
              <a:off x="0" y="-38100"/>
              <a:ext cx="1886724" cy="358844"/>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11937332" y="600075"/>
            <a:ext cx="6492683" cy="771525"/>
          </a:xfrm>
          <a:prstGeom prst="rect">
            <a:avLst/>
          </a:prstGeom>
        </p:spPr>
        <p:txBody>
          <a:bodyPr lIns="0" tIns="0" rIns="0" bIns="0" rtlCol="0" anchor="t">
            <a:spAutoFit/>
          </a:bodyPr>
          <a:lstStyle/>
          <a:p>
            <a:pPr algn="ctr">
              <a:lnSpc>
                <a:spcPts val="6299"/>
              </a:lnSpc>
            </a:pPr>
            <a:r>
              <a:rPr lang="en-US" sz="4500" dirty="0">
                <a:solidFill>
                  <a:srgbClr val="FFFFFF"/>
                </a:solidFill>
                <a:latin typeface="Yeseva One Bold"/>
              </a:rPr>
              <a:t>Implementation</a:t>
            </a:r>
          </a:p>
        </p:txBody>
      </p:sp>
      <p:pic>
        <p:nvPicPr>
          <p:cNvPr id="13" name="Picture 2" descr="campUAS">
            <a:extLst>
              <a:ext uri="{FF2B5EF4-FFF2-40B4-BE49-F238E27FC236}">
                <a16:creationId xmlns:a16="http://schemas.microsoft.com/office/drawing/2014/main" id="{9827C53F-7358-213D-1FD6-FB96C55DA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8" y="398953"/>
            <a:ext cx="2762250" cy="119062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9">
            <a:extLst>
              <a:ext uri="{FF2B5EF4-FFF2-40B4-BE49-F238E27FC236}">
                <a16:creationId xmlns:a16="http://schemas.microsoft.com/office/drawing/2014/main" id="{B598C675-2B7F-8B63-964C-B97DECED1C25}"/>
              </a:ext>
            </a:extLst>
          </p:cNvPr>
          <p:cNvSpPr txBox="1"/>
          <p:nvPr/>
        </p:nvSpPr>
        <p:spPr>
          <a:xfrm>
            <a:off x="1905000" y="1532312"/>
            <a:ext cx="14859000" cy="980589"/>
          </a:xfrm>
          <a:prstGeom prst="rect">
            <a:avLst/>
          </a:prstGeom>
        </p:spPr>
        <p:txBody>
          <a:bodyPr wrap="square" lIns="0" tIns="0" rIns="0" bIns="0" rtlCol="0" anchor="t">
            <a:spAutoFit/>
          </a:bodyPr>
          <a:lstStyle/>
          <a:p>
            <a:pPr algn="ctr">
              <a:lnSpc>
                <a:spcPts val="8400"/>
              </a:lnSpc>
            </a:pPr>
            <a:r>
              <a:rPr lang="en-US" sz="5400" dirty="0">
                <a:solidFill>
                  <a:srgbClr val="0D0F68"/>
                </a:solidFill>
                <a:latin typeface="Yeseva One"/>
              </a:rPr>
              <a:t>Machine learning Models</a:t>
            </a:r>
          </a:p>
        </p:txBody>
      </p:sp>
      <p:graphicFrame>
        <p:nvGraphicFramePr>
          <p:cNvPr id="14" name="Diagram 13">
            <a:extLst>
              <a:ext uri="{FF2B5EF4-FFF2-40B4-BE49-F238E27FC236}">
                <a16:creationId xmlns:a16="http://schemas.microsoft.com/office/drawing/2014/main" id="{4DFF9237-0E54-4C4C-2829-5D08B16412A6}"/>
              </a:ext>
            </a:extLst>
          </p:cNvPr>
          <p:cNvGraphicFramePr/>
          <p:nvPr>
            <p:extLst>
              <p:ext uri="{D42A27DB-BD31-4B8C-83A1-F6EECF244321}">
                <p14:modId xmlns:p14="http://schemas.microsoft.com/office/powerpoint/2010/main" val="2118397962"/>
              </p:ext>
            </p:extLst>
          </p:nvPr>
        </p:nvGraphicFramePr>
        <p:xfrm>
          <a:off x="3581400" y="3050241"/>
          <a:ext cx="11734800" cy="60556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185288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1028700" y="884039"/>
            <a:ext cx="16230600" cy="8983173"/>
            <a:chOff x="0" y="-38100"/>
            <a:chExt cx="4274726" cy="2365939"/>
          </a:xfrm>
        </p:grpSpPr>
        <p:sp>
          <p:nvSpPr>
            <p:cNvPr id="4" name="Freeform 4"/>
            <p:cNvSpPr/>
            <p:nvPr/>
          </p:nvSpPr>
          <p:spPr>
            <a:xfrm>
              <a:off x="0" y="0"/>
              <a:ext cx="4274726" cy="2327839"/>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p>
          </p:txBody>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1601846" y="419788"/>
            <a:ext cx="7163655" cy="1217823"/>
            <a:chOff x="0" y="0"/>
            <a:chExt cx="1886724" cy="320744"/>
          </a:xfrm>
        </p:grpSpPr>
        <p:sp>
          <p:nvSpPr>
            <p:cNvPr id="7" name="Freeform 7"/>
            <p:cNvSpPr/>
            <p:nvPr/>
          </p:nvSpPr>
          <p:spPr>
            <a:xfrm>
              <a:off x="0" y="0"/>
              <a:ext cx="1886724" cy="320744"/>
            </a:xfrm>
            <a:custGeom>
              <a:avLst/>
              <a:gdLst/>
              <a:ahLst/>
              <a:cxnLst/>
              <a:rect l="l" t="t" r="r" b="b"/>
              <a:pathLst>
                <a:path w="1886724" h="32074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txBody>
            <a:bodyPr/>
            <a:lstStyle/>
            <a:p>
              <a:endParaRPr lang="en-GB"/>
            </a:p>
          </p:txBody>
        </p:sp>
        <p:sp>
          <p:nvSpPr>
            <p:cNvPr id="8" name="TextBox 8"/>
            <p:cNvSpPr txBox="1"/>
            <p:nvPr/>
          </p:nvSpPr>
          <p:spPr>
            <a:xfrm>
              <a:off x="0" y="-38100"/>
              <a:ext cx="1886724" cy="358844"/>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11760772" y="600075"/>
            <a:ext cx="6492683" cy="771525"/>
          </a:xfrm>
          <a:prstGeom prst="rect">
            <a:avLst/>
          </a:prstGeom>
        </p:spPr>
        <p:txBody>
          <a:bodyPr lIns="0" tIns="0" rIns="0" bIns="0" rtlCol="0" anchor="t">
            <a:spAutoFit/>
          </a:bodyPr>
          <a:lstStyle/>
          <a:p>
            <a:pPr algn="ctr">
              <a:lnSpc>
                <a:spcPts val="6299"/>
              </a:lnSpc>
            </a:pPr>
            <a:r>
              <a:rPr lang="en-US" sz="4500" dirty="0">
                <a:solidFill>
                  <a:srgbClr val="FFFFFF"/>
                </a:solidFill>
                <a:latin typeface="Yeseva One Bold"/>
              </a:rPr>
              <a:t>Results</a:t>
            </a:r>
          </a:p>
        </p:txBody>
      </p:sp>
      <p:pic>
        <p:nvPicPr>
          <p:cNvPr id="13" name="Picture 2" descr="campUAS">
            <a:extLst>
              <a:ext uri="{FF2B5EF4-FFF2-40B4-BE49-F238E27FC236}">
                <a16:creationId xmlns:a16="http://schemas.microsoft.com/office/drawing/2014/main" id="{AE23295F-427F-F16E-68AA-C1B504F3D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8" y="398953"/>
            <a:ext cx="2762250" cy="11906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9">
            <a:extLst>
              <a:ext uri="{FF2B5EF4-FFF2-40B4-BE49-F238E27FC236}">
                <a16:creationId xmlns:a16="http://schemas.microsoft.com/office/drawing/2014/main" id="{83C7F7B8-68B9-D9D9-D63C-1E43F7CE9E08}"/>
              </a:ext>
            </a:extLst>
          </p:cNvPr>
          <p:cNvSpPr txBox="1"/>
          <p:nvPr/>
        </p:nvSpPr>
        <p:spPr>
          <a:xfrm>
            <a:off x="0" y="1563534"/>
            <a:ext cx="14249400" cy="980589"/>
          </a:xfrm>
          <a:prstGeom prst="rect">
            <a:avLst/>
          </a:prstGeom>
        </p:spPr>
        <p:txBody>
          <a:bodyPr wrap="square" lIns="0" tIns="0" rIns="0" bIns="0" rtlCol="0" anchor="t">
            <a:spAutoFit/>
          </a:bodyPr>
          <a:lstStyle/>
          <a:p>
            <a:pPr algn="ctr">
              <a:lnSpc>
                <a:spcPts val="8400"/>
              </a:lnSpc>
            </a:pPr>
            <a:r>
              <a:rPr lang="en-US" sz="5400" dirty="0">
                <a:solidFill>
                  <a:srgbClr val="0D0F68"/>
                </a:solidFill>
                <a:latin typeface="Yeseva One"/>
              </a:rPr>
              <a:t>K-Nearest </a:t>
            </a:r>
            <a:r>
              <a:rPr lang="en-GB" sz="5400" dirty="0">
                <a:solidFill>
                  <a:srgbClr val="0D0F68"/>
                </a:solidFill>
                <a:latin typeface="Yeseva One"/>
              </a:rPr>
              <a:t>Neighbours</a:t>
            </a:r>
            <a:r>
              <a:rPr lang="en-US" sz="5400" dirty="0">
                <a:solidFill>
                  <a:srgbClr val="0D0F68"/>
                </a:solidFill>
                <a:latin typeface="Yeseva One"/>
              </a:rPr>
              <a:t> (KNN)</a:t>
            </a:r>
          </a:p>
        </p:txBody>
      </p:sp>
      <p:pic>
        <p:nvPicPr>
          <p:cNvPr id="9" name="Picture 8" descr="A diagram of a training and a positive review&#10;&#10;Description automatically generated with medium confidence">
            <a:extLst>
              <a:ext uri="{FF2B5EF4-FFF2-40B4-BE49-F238E27FC236}">
                <a16:creationId xmlns:a16="http://schemas.microsoft.com/office/drawing/2014/main" id="{3958D6B5-7B67-F407-6C2F-10D8D97BF79E}"/>
              </a:ext>
            </a:extLst>
          </p:cNvPr>
          <p:cNvPicPr>
            <a:picLocks noChangeAspect="1"/>
          </p:cNvPicPr>
          <p:nvPr/>
        </p:nvPicPr>
        <p:blipFill>
          <a:blip r:embed="rId4"/>
          <a:stretch>
            <a:fillRect/>
          </a:stretch>
        </p:blipFill>
        <p:spPr>
          <a:xfrm>
            <a:off x="10210800" y="3708704"/>
            <a:ext cx="6200354" cy="3830988"/>
          </a:xfrm>
          <a:prstGeom prst="rect">
            <a:avLst/>
          </a:prstGeom>
        </p:spPr>
      </p:pic>
      <p:sp>
        <p:nvSpPr>
          <p:cNvPr id="12" name="TextBox 11">
            <a:extLst>
              <a:ext uri="{FF2B5EF4-FFF2-40B4-BE49-F238E27FC236}">
                <a16:creationId xmlns:a16="http://schemas.microsoft.com/office/drawing/2014/main" id="{59D20560-1E91-A519-58E7-0DC90838C13F}"/>
              </a:ext>
            </a:extLst>
          </p:cNvPr>
          <p:cNvSpPr txBox="1"/>
          <p:nvPr/>
        </p:nvSpPr>
        <p:spPr>
          <a:xfrm>
            <a:off x="2667000" y="4716257"/>
            <a:ext cx="6200354" cy="2246769"/>
          </a:xfrm>
          <a:prstGeom prst="rect">
            <a:avLst/>
          </a:prstGeom>
          <a:noFill/>
        </p:spPr>
        <p:txBody>
          <a:bodyPr wrap="square">
            <a:spAutoFit/>
          </a:bodyPr>
          <a:lstStyle/>
          <a:p>
            <a:r>
              <a:rPr lang="en-US" sz="2800" dirty="0">
                <a:solidFill>
                  <a:schemeClr val="tx2">
                    <a:lumMod val="75000"/>
                  </a:schemeClr>
                </a:solidFill>
                <a:effectLst/>
                <a:latin typeface="Times New Roman" panose="02020603050405020304" pitchFamily="18" charset="0"/>
                <a:ea typeface="Calibri" panose="020F0502020204030204" pitchFamily="34" charset="0"/>
              </a:rPr>
              <a:t>KNN classifies data points by looking at the 'k' closest training examples in the feature space. It is simple to implement and effective for small datasets but can struggle with high-dimensional data.</a:t>
            </a:r>
            <a:endParaRPr lang="en-GB" sz="2800" dirty="0">
              <a:solidFill>
                <a:schemeClr val="tx2">
                  <a:lumMod val="75000"/>
                </a:schemeClr>
              </a:solidFill>
            </a:endParaRPr>
          </a:p>
        </p:txBody>
      </p:sp>
    </p:spTree>
    <p:extLst>
      <p:ext uri="{BB962C8B-B14F-4D97-AF65-F5344CB8AC3E}">
        <p14:creationId xmlns:p14="http://schemas.microsoft.com/office/powerpoint/2010/main" val="1137327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1028700" y="884039"/>
            <a:ext cx="16230600" cy="8983173"/>
            <a:chOff x="0" y="-38100"/>
            <a:chExt cx="4274726" cy="2365939"/>
          </a:xfrm>
        </p:grpSpPr>
        <p:sp>
          <p:nvSpPr>
            <p:cNvPr id="4" name="Freeform 4"/>
            <p:cNvSpPr/>
            <p:nvPr/>
          </p:nvSpPr>
          <p:spPr>
            <a:xfrm>
              <a:off x="0" y="0"/>
              <a:ext cx="4274726" cy="2327839"/>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p>
          </p:txBody>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1601846" y="419788"/>
            <a:ext cx="7163655" cy="1217823"/>
            <a:chOff x="0" y="0"/>
            <a:chExt cx="1886724" cy="320744"/>
          </a:xfrm>
        </p:grpSpPr>
        <p:sp>
          <p:nvSpPr>
            <p:cNvPr id="7" name="Freeform 7"/>
            <p:cNvSpPr/>
            <p:nvPr/>
          </p:nvSpPr>
          <p:spPr>
            <a:xfrm>
              <a:off x="0" y="0"/>
              <a:ext cx="1886724" cy="320744"/>
            </a:xfrm>
            <a:custGeom>
              <a:avLst/>
              <a:gdLst/>
              <a:ahLst/>
              <a:cxnLst/>
              <a:rect l="l" t="t" r="r" b="b"/>
              <a:pathLst>
                <a:path w="1886724" h="32074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txBody>
            <a:bodyPr/>
            <a:lstStyle/>
            <a:p>
              <a:endParaRPr lang="en-GB"/>
            </a:p>
          </p:txBody>
        </p:sp>
        <p:sp>
          <p:nvSpPr>
            <p:cNvPr id="8" name="TextBox 8"/>
            <p:cNvSpPr txBox="1"/>
            <p:nvPr/>
          </p:nvSpPr>
          <p:spPr>
            <a:xfrm>
              <a:off x="0" y="-38100"/>
              <a:ext cx="1886724" cy="358844"/>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11760772" y="600075"/>
            <a:ext cx="6492683" cy="771525"/>
          </a:xfrm>
          <a:prstGeom prst="rect">
            <a:avLst/>
          </a:prstGeom>
        </p:spPr>
        <p:txBody>
          <a:bodyPr lIns="0" tIns="0" rIns="0" bIns="0" rtlCol="0" anchor="t">
            <a:spAutoFit/>
          </a:bodyPr>
          <a:lstStyle/>
          <a:p>
            <a:pPr algn="ctr">
              <a:lnSpc>
                <a:spcPts val="6299"/>
              </a:lnSpc>
            </a:pPr>
            <a:r>
              <a:rPr lang="en-US" sz="4500" dirty="0">
                <a:solidFill>
                  <a:srgbClr val="FFFFFF"/>
                </a:solidFill>
                <a:latin typeface="Yeseva One Bold"/>
              </a:rPr>
              <a:t>Results</a:t>
            </a:r>
          </a:p>
        </p:txBody>
      </p:sp>
      <p:pic>
        <p:nvPicPr>
          <p:cNvPr id="13" name="Picture 2" descr="campUAS">
            <a:extLst>
              <a:ext uri="{FF2B5EF4-FFF2-40B4-BE49-F238E27FC236}">
                <a16:creationId xmlns:a16="http://schemas.microsoft.com/office/drawing/2014/main" id="{AE23295F-427F-F16E-68AA-C1B504F3D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8" y="398953"/>
            <a:ext cx="2762250" cy="11906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9">
            <a:extLst>
              <a:ext uri="{FF2B5EF4-FFF2-40B4-BE49-F238E27FC236}">
                <a16:creationId xmlns:a16="http://schemas.microsoft.com/office/drawing/2014/main" id="{83C7F7B8-68B9-D9D9-D63C-1E43F7CE9E08}"/>
              </a:ext>
            </a:extLst>
          </p:cNvPr>
          <p:cNvSpPr txBox="1"/>
          <p:nvPr/>
        </p:nvSpPr>
        <p:spPr>
          <a:xfrm>
            <a:off x="0" y="1563534"/>
            <a:ext cx="14249400" cy="980589"/>
          </a:xfrm>
          <a:prstGeom prst="rect">
            <a:avLst/>
          </a:prstGeom>
        </p:spPr>
        <p:txBody>
          <a:bodyPr wrap="square" lIns="0" tIns="0" rIns="0" bIns="0" rtlCol="0" anchor="t">
            <a:spAutoFit/>
          </a:bodyPr>
          <a:lstStyle/>
          <a:p>
            <a:pPr algn="ctr">
              <a:lnSpc>
                <a:spcPts val="8400"/>
              </a:lnSpc>
            </a:pPr>
            <a:r>
              <a:rPr lang="en-US" sz="5400" dirty="0">
                <a:solidFill>
                  <a:srgbClr val="0D0F68"/>
                </a:solidFill>
                <a:latin typeface="Yeseva One"/>
              </a:rPr>
              <a:t>Support Vector Machines (SVM)</a:t>
            </a:r>
          </a:p>
        </p:txBody>
      </p:sp>
      <p:pic>
        <p:nvPicPr>
          <p:cNvPr id="12" name="Picture 11" descr="A diagram of a technical support&#10;&#10;Description automatically generated with medium confidence">
            <a:extLst>
              <a:ext uri="{FF2B5EF4-FFF2-40B4-BE49-F238E27FC236}">
                <a16:creationId xmlns:a16="http://schemas.microsoft.com/office/drawing/2014/main" id="{EBE2CBCA-281A-20D1-E20D-F801DC5C79F9}"/>
              </a:ext>
            </a:extLst>
          </p:cNvPr>
          <p:cNvPicPr>
            <a:picLocks noChangeAspect="1"/>
          </p:cNvPicPr>
          <p:nvPr/>
        </p:nvPicPr>
        <p:blipFill>
          <a:blip r:embed="rId4"/>
          <a:stretch>
            <a:fillRect/>
          </a:stretch>
        </p:blipFill>
        <p:spPr>
          <a:xfrm>
            <a:off x="10515600" y="3779936"/>
            <a:ext cx="5746369" cy="3981820"/>
          </a:xfrm>
          <a:prstGeom prst="rect">
            <a:avLst/>
          </a:prstGeom>
        </p:spPr>
      </p:pic>
      <p:sp>
        <p:nvSpPr>
          <p:cNvPr id="16" name="TextBox 15">
            <a:extLst>
              <a:ext uri="{FF2B5EF4-FFF2-40B4-BE49-F238E27FC236}">
                <a16:creationId xmlns:a16="http://schemas.microsoft.com/office/drawing/2014/main" id="{664C2B75-F83E-0DF6-021B-696BD75BF5AD}"/>
              </a:ext>
            </a:extLst>
          </p:cNvPr>
          <p:cNvSpPr txBox="1"/>
          <p:nvPr/>
        </p:nvSpPr>
        <p:spPr>
          <a:xfrm>
            <a:off x="2514600" y="4562383"/>
            <a:ext cx="6858000" cy="2246769"/>
          </a:xfrm>
          <a:prstGeom prst="rect">
            <a:avLst/>
          </a:prstGeom>
          <a:noFill/>
        </p:spPr>
        <p:txBody>
          <a:bodyPr wrap="square">
            <a:spAutoFit/>
          </a:bodyPr>
          <a:lstStyle/>
          <a:p>
            <a:r>
              <a:rPr lang="en-US" sz="2800" dirty="0">
                <a:solidFill>
                  <a:schemeClr val="tx2">
                    <a:lumMod val="75000"/>
                  </a:schemeClr>
                </a:solidFill>
                <a:effectLst/>
                <a:latin typeface="Times New Roman" panose="02020603050405020304" pitchFamily="18" charset="0"/>
                <a:ea typeface="Calibri" panose="020F0502020204030204" pitchFamily="34" charset="0"/>
              </a:rPr>
              <a:t>SVM creates a hyperplane that best separates different classes in the feature space, maximizing the margin between them. It is particularly effective in high-dimensional spaces and is robust against overfitting.</a:t>
            </a:r>
            <a:endParaRPr lang="en-GB" sz="2800" dirty="0">
              <a:solidFill>
                <a:schemeClr val="tx2">
                  <a:lumMod val="75000"/>
                </a:schemeClr>
              </a:solidFill>
            </a:endParaRPr>
          </a:p>
        </p:txBody>
      </p:sp>
    </p:spTree>
    <p:extLst>
      <p:ext uri="{BB962C8B-B14F-4D97-AF65-F5344CB8AC3E}">
        <p14:creationId xmlns:p14="http://schemas.microsoft.com/office/powerpoint/2010/main" val="24384245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841175" y="1189435"/>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p>
          </p:txBody>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1601846" y="419788"/>
            <a:ext cx="7163655" cy="1217823"/>
            <a:chOff x="0" y="0"/>
            <a:chExt cx="1886724" cy="320744"/>
          </a:xfrm>
        </p:grpSpPr>
        <p:sp>
          <p:nvSpPr>
            <p:cNvPr id="7" name="Freeform 7"/>
            <p:cNvSpPr/>
            <p:nvPr/>
          </p:nvSpPr>
          <p:spPr>
            <a:xfrm>
              <a:off x="0" y="0"/>
              <a:ext cx="1886724" cy="320744"/>
            </a:xfrm>
            <a:custGeom>
              <a:avLst/>
              <a:gdLst/>
              <a:ahLst/>
              <a:cxnLst/>
              <a:rect l="l" t="t" r="r" b="b"/>
              <a:pathLst>
                <a:path w="1886724" h="32074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txBody>
            <a:bodyPr/>
            <a:lstStyle/>
            <a:p>
              <a:endParaRPr lang="en-GB"/>
            </a:p>
          </p:txBody>
        </p:sp>
        <p:sp>
          <p:nvSpPr>
            <p:cNvPr id="8" name="TextBox 8"/>
            <p:cNvSpPr txBox="1"/>
            <p:nvPr/>
          </p:nvSpPr>
          <p:spPr>
            <a:xfrm>
              <a:off x="0" y="-38100"/>
              <a:ext cx="1886724" cy="358844"/>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8534400" y="3016654"/>
            <a:ext cx="7874572" cy="4765372"/>
          </a:xfrm>
          <a:custGeom>
            <a:avLst/>
            <a:gdLst/>
            <a:ahLst/>
            <a:cxnLst/>
            <a:rect l="l" t="t" r="r" b="b"/>
            <a:pathLst>
              <a:path w="10143899" h="7603149">
                <a:moveTo>
                  <a:pt x="0" y="0"/>
                </a:moveTo>
                <a:lnTo>
                  <a:pt x="10143899" y="0"/>
                </a:lnTo>
                <a:lnTo>
                  <a:pt x="10143899" y="7603148"/>
                </a:lnTo>
                <a:lnTo>
                  <a:pt x="0" y="7603148"/>
                </a:lnTo>
                <a:lnTo>
                  <a:pt x="0" y="0"/>
                </a:lnTo>
                <a:close/>
              </a:path>
            </a:pathLst>
          </a:custGeom>
          <a:blipFill>
            <a:blip r:embed="rId3"/>
            <a:stretch>
              <a:fillRect/>
            </a:stretch>
          </a:blipFill>
        </p:spPr>
        <p:txBody>
          <a:bodyPr/>
          <a:lstStyle/>
          <a:p>
            <a:endParaRPr lang="en-GB" dirty="0"/>
          </a:p>
        </p:txBody>
      </p:sp>
      <p:sp>
        <p:nvSpPr>
          <p:cNvPr id="10" name="TextBox 10"/>
          <p:cNvSpPr txBox="1"/>
          <p:nvPr/>
        </p:nvSpPr>
        <p:spPr>
          <a:xfrm>
            <a:off x="11760772" y="600075"/>
            <a:ext cx="6492683" cy="1571625"/>
          </a:xfrm>
          <a:prstGeom prst="rect">
            <a:avLst/>
          </a:prstGeom>
        </p:spPr>
        <p:txBody>
          <a:bodyPr lIns="0" tIns="0" rIns="0" bIns="0" rtlCol="0" anchor="t">
            <a:spAutoFit/>
          </a:bodyPr>
          <a:lstStyle/>
          <a:p>
            <a:pPr algn="ctr">
              <a:lnSpc>
                <a:spcPts val="6299"/>
              </a:lnSpc>
            </a:pPr>
            <a:r>
              <a:rPr lang="en-US" sz="4500" dirty="0">
                <a:solidFill>
                  <a:srgbClr val="FFFFFF"/>
                </a:solidFill>
                <a:latin typeface="Yeseva One Bold"/>
              </a:rPr>
              <a:t>Implementation</a:t>
            </a:r>
          </a:p>
          <a:p>
            <a:pPr algn="ctr">
              <a:lnSpc>
                <a:spcPts val="6299"/>
              </a:lnSpc>
            </a:pPr>
            <a:endParaRPr lang="en-US" sz="4500" dirty="0">
              <a:solidFill>
                <a:srgbClr val="FFFFFF"/>
              </a:solidFill>
              <a:latin typeface="Yeseva One Bold"/>
            </a:endParaRPr>
          </a:p>
        </p:txBody>
      </p:sp>
      <p:sp>
        <p:nvSpPr>
          <p:cNvPr id="11" name="TextBox 11"/>
          <p:cNvSpPr txBox="1"/>
          <p:nvPr/>
        </p:nvSpPr>
        <p:spPr>
          <a:xfrm>
            <a:off x="1435754" y="1570937"/>
            <a:ext cx="11709795" cy="745140"/>
          </a:xfrm>
          <a:prstGeom prst="rect">
            <a:avLst/>
          </a:prstGeom>
        </p:spPr>
        <p:txBody>
          <a:bodyPr lIns="0" tIns="0" rIns="0" bIns="0" rtlCol="0" anchor="t">
            <a:spAutoFit/>
          </a:bodyPr>
          <a:lstStyle/>
          <a:p>
            <a:pPr>
              <a:lnSpc>
                <a:spcPts val="5599"/>
              </a:lnSpc>
            </a:pPr>
            <a:r>
              <a:rPr lang="en-US" sz="5400" dirty="0">
                <a:solidFill>
                  <a:srgbClr val="0D0F68"/>
                </a:solidFill>
                <a:latin typeface="Yeseva One"/>
              </a:rPr>
              <a:t>Random</a:t>
            </a:r>
            <a:r>
              <a:rPr lang="en-US" sz="4000" dirty="0">
                <a:solidFill>
                  <a:srgbClr val="0D0F68"/>
                </a:solidFill>
                <a:latin typeface="Yeseva One"/>
              </a:rPr>
              <a:t> </a:t>
            </a:r>
            <a:r>
              <a:rPr lang="en-US" sz="5400" dirty="0">
                <a:solidFill>
                  <a:srgbClr val="0D0F68"/>
                </a:solidFill>
                <a:latin typeface="Yeseva One"/>
              </a:rPr>
              <a:t>Forest</a:t>
            </a:r>
            <a:endParaRPr lang="en-US" sz="3999" dirty="0">
              <a:solidFill>
                <a:srgbClr val="0D0F68"/>
              </a:solidFill>
              <a:latin typeface="Garet Bold"/>
            </a:endParaRPr>
          </a:p>
        </p:txBody>
      </p:sp>
      <p:pic>
        <p:nvPicPr>
          <p:cNvPr id="12" name="Picture 2" descr="campUAS">
            <a:extLst>
              <a:ext uri="{FF2B5EF4-FFF2-40B4-BE49-F238E27FC236}">
                <a16:creationId xmlns:a16="http://schemas.microsoft.com/office/drawing/2014/main" id="{67B2D35A-2B07-DEB5-975F-0500351F89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18" y="398953"/>
            <a:ext cx="2762250" cy="119062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0239AA26-3571-8E98-FFDD-DC82C2F5D7AD}"/>
              </a:ext>
            </a:extLst>
          </p:cNvPr>
          <p:cNvSpPr txBox="1"/>
          <p:nvPr/>
        </p:nvSpPr>
        <p:spPr>
          <a:xfrm>
            <a:off x="1500592" y="3845068"/>
            <a:ext cx="6423553" cy="3108543"/>
          </a:xfrm>
          <a:prstGeom prst="rect">
            <a:avLst/>
          </a:prstGeom>
          <a:noFill/>
        </p:spPr>
        <p:txBody>
          <a:bodyPr wrap="square">
            <a:spAutoFit/>
          </a:bodyPr>
          <a:lstStyle/>
          <a:p>
            <a:r>
              <a:rPr lang="en-US" sz="2800" b="0" i="0" dirty="0">
                <a:solidFill>
                  <a:schemeClr val="tx2">
                    <a:lumMod val="75000"/>
                  </a:schemeClr>
                </a:solidFill>
                <a:effectLst/>
                <a:latin typeface="Times New Roman" panose="02020603050405020304" pitchFamily="18" charset="0"/>
                <a:cs typeface="Times New Roman" panose="02020603050405020304" pitchFamily="18" charset="0"/>
              </a:rPr>
              <a:t>Random Forest is an ensemble learning method that constructs multiple decision trees during training and outputs the mode of their predictions. This approach enhances accuracy and reduces the risk of overfitting compared to individual decision trees.</a:t>
            </a:r>
            <a:endParaRPr lang="en-GB" sz="2800" dirty="0">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1028700" y="884039"/>
            <a:ext cx="16230600" cy="8983173"/>
            <a:chOff x="0" y="-38100"/>
            <a:chExt cx="4274726" cy="2365939"/>
          </a:xfrm>
        </p:grpSpPr>
        <p:sp>
          <p:nvSpPr>
            <p:cNvPr id="4" name="Freeform 4"/>
            <p:cNvSpPr/>
            <p:nvPr/>
          </p:nvSpPr>
          <p:spPr>
            <a:xfrm>
              <a:off x="0" y="0"/>
              <a:ext cx="4274726" cy="2327839"/>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p>
          </p:txBody>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1601846" y="419788"/>
            <a:ext cx="7163655" cy="1217823"/>
            <a:chOff x="0" y="0"/>
            <a:chExt cx="1886724" cy="320744"/>
          </a:xfrm>
        </p:grpSpPr>
        <p:sp>
          <p:nvSpPr>
            <p:cNvPr id="7" name="Freeform 7"/>
            <p:cNvSpPr/>
            <p:nvPr/>
          </p:nvSpPr>
          <p:spPr>
            <a:xfrm>
              <a:off x="0" y="0"/>
              <a:ext cx="1886724" cy="320744"/>
            </a:xfrm>
            <a:custGeom>
              <a:avLst/>
              <a:gdLst/>
              <a:ahLst/>
              <a:cxnLst/>
              <a:rect l="l" t="t" r="r" b="b"/>
              <a:pathLst>
                <a:path w="1886724" h="32074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txBody>
            <a:bodyPr/>
            <a:lstStyle/>
            <a:p>
              <a:endParaRPr lang="en-GB"/>
            </a:p>
          </p:txBody>
        </p:sp>
        <p:sp>
          <p:nvSpPr>
            <p:cNvPr id="8" name="TextBox 8"/>
            <p:cNvSpPr txBox="1"/>
            <p:nvPr/>
          </p:nvSpPr>
          <p:spPr>
            <a:xfrm>
              <a:off x="0" y="-38100"/>
              <a:ext cx="1886724" cy="358844"/>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11760772" y="600075"/>
            <a:ext cx="6492683" cy="1557734"/>
          </a:xfrm>
          <a:prstGeom prst="rect">
            <a:avLst/>
          </a:prstGeom>
        </p:spPr>
        <p:txBody>
          <a:bodyPr lIns="0" tIns="0" rIns="0" bIns="0" rtlCol="0" anchor="t">
            <a:spAutoFit/>
          </a:bodyPr>
          <a:lstStyle/>
          <a:p>
            <a:pPr algn="ctr">
              <a:lnSpc>
                <a:spcPts val="6299"/>
              </a:lnSpc>
            </a:pPr>
            <a:r>
              <a:rPr lang="en-US" sz="4500" dirty="0">
                <a:solidFill>
                  <a:srgbClr val="FFFFFF"/>
                </a:solidFill>
                <a:latin typeface="Yeseva One Bold"/>
              </a:rPr>
              <a:t>Implementation</a:t>
            </a:r>
          </a:p>
          <a:p>
            <a:pPr algn="ctr">
              <a:lnSpc>
                <a:spcPts val="6299"/>
              </a:lnSpc>
            </a:pPr>
            <a:endParaRPr lang="en-US" sz="4500" dirty="0">
              <a:solidFill>
                <a:srgbClr val="FFFFFF"/>
              </a:solidFill>
              <a:latin typeface="Yeseva One Bold"/>
            </a:endParaRPr>
          </a:p>
        </p:txBody>
      </p:sp>
      <p:pic>
        <p:nvPicPr>
          <p:cNvPr id="13" name="Picture 2" descr="campUAS">
            <a:extLst>
              <a:ext uri="{FF2B5EF4-FFF2-40B4-BE49-F238E27FC236}">
                <a16:creationId xmlns:a16="http://schemas.microsoft.com/office/drawing/2014/main" id="{AE23295F-427F-F16E-68AA-C1B504F3D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8" y="398953"/>
            <a:ext cx="2762250" cy="11906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9">
            <a:extLst>
              <a:ext uri="{FF2B5EF4-FFF2-40B4-BE49-F238E27FC236}">
                <a16:creationId xmlns:a16="http://schemas.microsoft.com/office/drawing/2014/main" id="{83C7F7B8-68B9-D9D9-D63C-1E43F7CE9E08}"/>
              </a:ext>
            </a:extLst>
          </p:cNvPr>
          <p:cNvSpPr txBox="1"/>
          <p:nvPr/>
        </p:nvSpPr>
        <p:spPr>
          <a:xfrm>
            <a:off x="0" y="1563534"/>
            <a:ext cx="14249400" cy="980589"/>
          </a:xfrm>
          <a:prstGeom prst="rect">
            <a:avLst/>
          </a:prstGeom>
        </p:spPr>
        <p:txBody>
          <a:bodyPr wrap="square" lIns="0" tIns="0" rIns="0" bIns="0" rtlCol="0" anchor="t">
            <a:spAutoFit/>
          </a:bodyPr>
          <a:lstStyle/>
          <a:p>
            <a:pPr algn="ctr">
              <a:lnSpc>
                <a:spcPts val="8400"/>
              </a:lnSpc>
            </a:pPr>
            <a:r>
              <a:rPr lang="en-US" sz="5400" dirty="0">
                <a:solidFill>
                  <a:srgbClr val="0D0F68"/>
                </a:solidFill>
                <a:latin typeface="Yeseva One"/>
              </a:rPr>
              <a:t>Multilayer Perceptron (MLP)</a:t>
            </a:r>
          </a:p>
        </p:txBody>
      </p:sp>
      <p:pic>
        <p:nvPicPr>
          <p:cNvPr id="15" name="Picture 14" descr="A diagram of a neural network&#10;&#10;Description automatically generated">
            <a:extLst>
              <a:ext uri="{FF2B5EF4-FFF2-40B4-BE49-F238E27FC236}">
                <a16:creationId xmlns:a16="http://schemas.microsoft.com/office/drawing/2014/main" id="{1FF27F91-80C8-3833-C694-0206EDA51CA3}"/>
              </a:ext>
            </a:extLst>
          </p:cNvPr>
          <p:cNvPicPr>
            <a:picLocks noChangeAspect="1"/>
          </p:cNvPicPr>
          <p:nvPr/>
        </p:nvPicPr>
        <p:blipFill>
          <a:blip r:embed="rId4"/>
          <a:stretch>
            <a:fillRect/>
          </a:stretch>
        </p:blipFill>
        <p:spPr>
          <a:xfrm>
            <a:off x="9601200" y="3428162"/>
            <a:ext cx="7064693" cy="4689899"/>
          </a:xfrm>
          <a:prstGeom prst="rect">
            <a:avLst/>
          </a:prstGeom>
        </p:spPr>
      </p:pic>
      <p:sp>
        <p:nvSpPr>
          <p:cNvPr id="20" name="TextBox 19">
            <a:extLst>
              <a:ext uri="{FF2B5EF4-FFF2-40B4-BE49-F238E27FC236}">
                <a16:creationId xmlns:a16="http://schemas.microsoft.com/office/drawing/2014/main" id="{8F8E2F6F-CD42-D957-7E6C-7CBDD9239081}"/>
              </a:ext>
            </a:extLst>
          </p:cNvPr>
          <p:cNvSpPr txBox="1"/>
          <p:nvPr/>
        </p:nvSpPr>
        <p:spPr>
          <a:xfrm>
            <a:off x="1828800" y="4649726"/>
            <a:ext cx="7543800" cy="2246769"/>
          </a:xfrm>
          <a:prstGeom prst="rect">
            <a:avLst/>
          </a:prstGeom>
          <a:noFill/>
        </p:spPr>
        <p:txBody>
          <a:bodyPr wrap="square">
            <a:spAutoFit/>
          </a:bodyPr>
          <a:lstStyle/>
          <a:p>
            <a:r>
              <a:rPr lang="en-US" sz="2800" dirty="0">
                <a:solidFill>
                  <a:schemeClr val="tx2">
                    <a:lumMod val="75000"/>
                  </a:schemeClr>
                </a:solidFill>
                <a:latin typeface="Times New Roman" panose="02020603050405020304" pitchFamily="18" charset="0"/>
                <a:cs typeface="Times New Roman" panose="02020603050405020304" pitchFamily="18" charset="0"/>
              </a:rPr>
              <a:t>MLP is a type of feedforward neural network that consists of multiple layers of neurons, enabling it to learn complex patterns in data. It uses backpropagation for training, making it suitable for various classification and regression tasks.</a:t>
            </a:r>
            <a:endParaRPr lang="en-GB" sz="2800"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853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978915" y="884039"/>
            <a:ext cx="16280385" cy="8374261"/>
            <a:chOff x="-13112" y="-38100"/>
            <a:chExt cx="4287838" cy="2205567"/>
          </a:xfrm>
        </p:grpSpPr>
        <p:sp>
          <p:nvSpPr>
            <p:cNvPr id="4" name="Freeform 4"/>
            <p:cNvSpPr/>
            <p:nvPr/>
          </p:nvSpPr>
          <p:spPr>
            <a:xfrm>
              <a:off x="-13112"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latin typeface="Times New Roman" panose="02020603050405020304" pitchFamily="18" charset="0"/>
                <a:cs typeface="Times New Roman" panose="02020603050405020304" pitchFamily="18" charset="0"/>
              </a:endParaRPr>
            </a:p>
          </p:txBody>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pPr>
              <a:endParaRPr>
                <a:latin typeface="Times New Roman" panose="02020603050405020304" pitchFamily="18" charset="0"/>
                <a:cs typeface="Times New Roman" panose="02020603050405020304" pitchFamily="18" charset="0"/>
              </a:endParaRPr>
            </a:p>
          </p:txBody>
        </p:sp>
      </p:grpSp>
      <p:grpSp>
        <p:nvGrpSpPr>
          <p:cNvPr id="6" name="Group 6"/>
          <p:cNvGrpSpPr/>
          <p:nvPr/>
        </p:nvGrpSpPr>
        <p:grpSpPr>
          <a:xfrm>
            <a:off x="11601846" y="419788"/>
            <a:ext cx="7163655" cy="1217823"/>
            <a:chOff x="0" y="0"/>
            <a:chExt cx="1886724" cy="320744"/>
          </a:xfrm>
        </p:grpSpPr>
        <p:sp>
          <p:nvSpPr>
            <p:cNvPr id="7" name="Freeform 7"/>
            <p:cNvSpPr/>
            <p:nvPr/>
          </p:nvSpPr>
          <p:spPr>
            <a:xfrm>
              <a:off x="0" y="0"/>
              <a:ext cx="1886724" cy="320744"/>
            </a:xfrm>
            <a:custGeom>
              <a:avLst/>
              <a:gdLst/>
              <a:ahLst/>
              <a:cxnLst/>
              <a:rect l="l" t="t" r="r" b="b"/>
              <a:pathLst>
                <a:path w="1886724" h="32074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txBody>
            <a:bodyPr/>
            <a:lstStyle/>
            <a:p>
              <a:endParaRPr lang="en-GB"/>
            </a:p>
          </p:txBody>
        </p:sp>
        <p:sp>
          <p:nvSpPr>
            <p:cNvPr id="8" name="TextBox 8"/>
            <p:cNvSpPr txBox="1"/>
            <p:nvPr/>
          </p:nvSpPr>
          <p:spPr>
            <a:xfrm>
              <a:off x="0" y="-38100"/>
              <a:ext cx="1886724" cy="358844"/>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11760772" y="600075"/>
            <a:ext cx="6492683" cy="771525"/>
          </a:xfrm>
          <a:prstGeom prst="rect">
            <a:avLst/>
          </a:prstGeom>
        </p:spPr>
        <p:txBody>
          <a:bodyPr lIns="0" tIns="0" rIns="0" bIns="0" rtlCol="0" anchor="t">
            <a:spAutoFit/>
          </a:bodyPr>
          <a:lstStyle/>
          <a:p>
            <a:pPr algn="ctr">
              <a:lnSpc>
                <a:spcPts val="6299"/>
              </a:lnSpc>
            </a:pPr>
            <a:r>
              <a:rPr lang="en-US" sz="4500" dirty="0">
                <a:solidFill>
                  <a:srgbClr val="FFFFFF"/>
                </a:solidFill>
                <a:latin typeface="Yeseva One Bold"/>
              </a:rPr>
              <a:t>Implementation</a:t>
            </a:r>
          </a:p>
        </p:txBody>
      </p:sp>
      <p:sp>
        <p:nvSpPr>
          <p:cNvPr id="11" name="TextBox 11"/>
          <p:cNvSpPr txBox="1"/>
          <p:nvPr/>
        </p:nvSpPr>
        <p:spPr>
          <a:xfrm>
            <a:off x="712215" y="1589987"/>
            <a:ext cx="16497300" cy="999761"/>
          </a:xfrm>
          <a:prstGeom prst="rect">
            <a:avLst/>
          </a:prstGeom>
        </p:spPr>
        <p:txBody>
          <a:bodyPr wrap="square" lIns="0" tIns="0" rIns="0" bIns="0" rtlCol="0" anchor="t">
            <a:spAutoFit/>
          </a:bodyPr>
          <a:lstStyle/>
          <a:p>
            <a:pPr algn="ctr">
              <a:lnSpc>
                <a:spcPts val="8400"/>
              </a:lnSpc>
            </a:pPr>
            <a:r>
              <a:rPr lang="en-US" sz="6000" dirty="0">
                <a:solidFill>
                  <a:srgbClr val="0D0F68"/>
                </a:solidFill>
                <a:latin typeface="Yeseva One Bold"/>
              </a:rPr>
              <a:t>Convolutional Neural Networks (CNN)</a:t>
            </a:r>
          </a:p>
        </p:txBody>
      </p:sp>
      <p:pic>
        <p:nvPicPr>
          <p:cNvPr id="13" name="Picture 2" descr="campUAS">
            <a:extLst>
              <a:ext uri="{FF2B5EF4-FFF2-40B4-BE49-F238E27FC236}">
                <a16:creationId xmlns:a16="http://schemas.microsoft.com/office/drawing/2014/main" id="{AE23295F-427F-F16E-68AA-C1B504F3D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8" y="398953"/>
            <a:ext cx="276225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diagram of a layer structure&#10;&#10;Description automatically generated">
            <a:extLst>
              <a:ext uri="{FF2B5EF4-FFF2-40B4-BE49-F238E27FC236}">
                <a16:creationId xmlns:a16="http://schemas.microsoft.com/office/drawing/2014/main" id="{8F25FA46-E747-22EC-5FF6-E251BB309DF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9057" y="3065068"/>
            <a:ext cx="6743700" cy="4506765"/>
          </a:xfrm>
          <a:prstGeom prst="rect">
            <a:avLst/>
          </a:prstGeom>
          <a:noFill/>
          <a:ln>
            <a:noFill/>
          </a:ln>
        </p:spPr>
      </p:pic>
      <p:sp>
        <p:nvSpPr>
          <p:cNvPr id="15" name="TextBox 14">
            <a:extLst>
              <a:ext uri="{FF2B5EF4-FFF2-40B4-BE49-F238E27FC236}">
                <a16:creationId xmlns:a16="http://schemas.microsoft.com/office/drawing/2014/main" id="{E02848C2-602B-AF46-8A4B-3F652F0EB8CE}"/>
              </a:ext>
            </a:extLst>
          </p:cNvPr>
          <p:cNvSpPr txBox="1"/>
          <p:nvPr/>
        </p:nvSpPr>
        <p:spPr>
          <a:xfrm>
            <a:off x="1503435" y="3979622"/>
            <a:ext cx="7931224" cy="2677656"/>
          </a:xfrm>
          <a:prstGeom prst="rect">
            <a:avLst/>
          </a:prstGeom>
          <a:noFill/>
        </p:spPr>
        <p:txBody>
          <a:bodyPr wrap="square">
            <a:spAutoFit/>
          </a:bodyPr>
          <a:lstStyle/>
          <a:p>
            <a:r>
              <a:rPr lang="en-US" sz="2800" b="0" i="0" dirty="0">
                <a:solidFill>
                  <a:schemeClr val="tx2">
                    <a:lumMod val="75000"/>
                  </a:schemeClr>
                </a:solidFill>
                <a:effectLst/>
                <a:latin typeface="Times New Roman" panose="02020603050405020304" pitchFamily="18" charset="0"/>
                <a:cs typeface="Times New Roman" panose="02020603050405020304" pitchFamily="18" charset="0"/>
              </a:rPr>
              <a:t>CNNs are specialized neural networks designed for processing structured grid data, such as images, by using convolutional layers to automatically extract features. They excel in tasks like image recognition and classification due to their ability to capture spatial hierarchies</a:t>
            </a:r>
            <a:endParaRPr lang="en-GB" sz="2800" dirty="0">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1028700" y="884039"/>
            <a:ext cx="16230600" cy="8983173"/>
            <a:chOff x="0" y="-38100"/>
            <a:chExt cx="4274726" cy="2365939"/>
          </a:xfrm>
        </p:grpSpPr>
        <p:sp>
          <p:nvSpPr>
            <p:cNvPr id="4" name="Freeform 4"/>
            <p:cNvSpPr/>
            <p:nvPr/>
          </p:nvSpPr>
          <p:spPr>
            <a:xfrm>
              <a:off x="0" y="0"/>
              <a:ext cx="4274726" cy="2327839"/>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dirty="0"/>
            </a:p>
          </p:txBody>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1601846" y="419788"/>
            <a:ext cx="7163655" cy="1217823"/>
            <a:chOff x="0" y="0"/>
            <a:chExt cx="1886724" cy="320744"/>
          </a:xfrm>
        </p:grpSpPr>
        <p:sp>
          <p:nvSpPr>
            <p:cNvPr id="7" name="Freeform 7"/>
            <p:cNvSpPr/>
            <p:nvPr/>
          </p:nvSpPr>
          <p:spPr>
            <a:xfrm>
              <a:off x="0" y="0"/>
              <a:ext cx="1886724" cy="320744"/>
            </a:xfrm>
            <a:custGeom>
              <a:avLst/>
              <a:gdLst/>
              <a:ahLst/>
              <a:cxnLst/>
              <a:rect l="l" t="t" r="r" b="b"/>
              <a:pathLst>
                <a:path w="1886724" h="32074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txBody>
            <a:bodyPr/>
            <a:lstStyle/>
            <a:p>
              <a:endParaRPr lang="en-GB"/>
            </a:p>
          </p:txBody>
        </p:sp>
        <p:sp>
          <p:nvSpPr>
            <p:cNvPr id="8" name="TextBox 8"/>
            <p:cNvSpPr txBox="1"/>
            <p:nvPr/>
          </p:nvSpPr>
          <p:spPr>
            <a:xfrm>
              <a:off x="0" y="-38100"/>
              <a:ext cx="1886724" cy="358844"/>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11760772" y="600075"/>
            <a:ext cx="6492683" cy="1557734"/>
          </a:xfrm>
          <a:prstGeom prst="rect">
            <a:avLst/>
          </a:prstGeom>
        </p:spPr>
        <p:txBody>
          <a:bodyPr lIns="0" tIns="0" rIns="0" bIns="0" rtlCol="0" anchor="t">
            <a:spAutoFit/>
          </a:bodyPr>
          <a:lstStyle/>
          <a:p>
            <a:pPr algn="ctr">
              <a:lnSpc>
                <a:spcPts val="6299"/>
              </a:lnSpc>
            </a:pPr>
            <a:r>
              <a:rPr lang="en-US" sz="4500" dirty="0">
                <a:solidFill>
                  <a:srgbClr val="FFFFFF"/>
                </a:solidFill>
                <a:latin typeface="Yeseva One Bold"/>
              </a:rPr>
              <a:t>Implementation</a:t>
            </a:r>
          </a:p>
          <a:p>
            <a:pPr algn="ctr">
              <a:lnSpc>
                <a:spcPts val="6299"/>
              </a:lnSpc>
            </a:pPr>
            <a:endParaRPr lang="en-US" sz="4500" dirty="0">
              <a:solidFill>
                <a:srgbClr val="FFFFFF"/>
              </a:solidFill>
              <a:latin typeface="Yeseva One Bold"/>
            </a:endParaRPr>
          </a:p>
        </p:txBody>
      </p:sp>
      <p:pic>
        <p:nvPicPr>
          <p:cNvPr id="13" name="Picture 2" descr="campUAS">
            <a:extLst>
              <a:ext uri="{FF2B5EF4-FFF2-40B4-BE49-F238E27FC236}">
                <a16:creationId xmlns:a16="http://schemas.microsoft.com/office/drawing/2014/main" id="{AE23295F-427F-F16E-68AA-C1B504F3D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8" y="398953"/>
            <a:ext cx="2762250" cy="11906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9">
            <a:extLst>
              <a:ext uri="{FF2B5EF4-FFF2-40B4-BE49-F238E27FC236}">
                <a16:creationId xmlns:a16="http://schemas.microsoft.com/office/drawing/2014/main" id="{83C7F7B8-68B9-D9D9-D63C-1E43F7CE9E08}"/>
              </a:ext>
            </a:extLst>
          </p:cNvPr>
          <p:cNvSpPr txBox="1"/>
          <p:nvPr/>
        </p:nvSpPr>
        <p:spPr>
          <a:xfrm>
            <a:off x="0" y="1563534"/>
            <a:ext cx="14249400" cy="980589"/>
          </a:xfrm>
          <a:prstGeom prst="rect">
            <a:avLst/>
          </a:prstGeom>
        </p:spPr>
        <p:txBody>
          <a:bodyPr wrap="square" lIns="0" tIns="0" rIns="0" bIns="0" rtlCol="0" anchor="t">
            <a:spAutoFit/>
          </a:bodyPr>
          <a:lstStyle/>
          <a:p>
            <a:pPr algn="ctr">
              <a:lnSpc>
                <a:spcPts val="8400"/>
              </a:lnSpc>
            </a:pPr>
            <a:r>
              <a:rPr lang="en-US" sz="5400" dirty="0">
                <a:solidFill>
                  <a:srgbClr val="0D0F68"/>
                </a:solidFill>
                <a:latin typeface="Yeseva One"/>
              </a:rPr>
              <a:t>Long Short-Term Memory (LSTM)</a:t>
            </a:r>
          </a:p>
        </p:txBody>
      </p:sp>
      <p:pic>
        <p:nvPicPr>
          <p:cNvPr id="15" name="Picture 14" descr="A diagram of a memory cell&#10;&#10;Description automatically generated">
            <a:extLst>
              <a:ext uri="{FF2B5EF4-FFF2-40B4-BE49-F238E27FC236}">
                <a16:creationId xmlns:a16="http://schemas.microsoft.com/office/drawing/2014/main" id="{A9DACC4F-FCA5-779E-220D-F338A9D26829}"/>
              </a:ext>
            </a:extLst>
          </p:cNvPr>
          <p:cNvPicPr>
            <a:picLocks noChangeAspect="1"/>
          </p:cNvPicPr>
          <p:nvPr/>
        </p:nvPicPr>
        <p:blipFill>
          <a:blip r:embed="rId4"/>
          <a:stretch>
            <a:fillRect/>
          </a:stretch>
        </p:blipFill>
        <p:spPr>
          <a:xfrm>
            <a:off x="10439400" y="3848100"/>
            <a:ext cx="6040120" cy="3472076"/>
          </a:xfrm>
          <a:prstGeom prst="rect">
            <a:avLst/>
          </a:prstGeom>
        </p:spPr>
      </p:pic>
      <p:sp>
        <p:nvSpPr>
          <p:cNvPr id="20" name="Rectangle 4">
            <a:extLst>
              <a:ext uri="{FF2B5EF4-FFF2-40B4-BE49-F238E27FC236}">
                <a16:creationId xmlns:a16="http://schemas.microsoft.com/office/drawing/2014/main" id="{D397F998-61AD-4CDB-36E7-88DA2403FBFB}"/>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var(--font-fk-grotesk-neu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var(--font-fk-grotesk-neue)"/>
              </a:rPr>
              <a:t>LSTMs are a type of recurrent neural network (RNN) that can learn long-term dependencies in sequential data, making them ideal for time series analysis and natural language processing. Their unique architecture helps prevent issues like vanishing gradients, allowing them to retain information over longer sequences.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B7D5C625-8EA6-480E-DCCE-C9BD8E30F140}"/>
              </a:ext>
            </a:extLst>
          </p:cNvPr>
          <p:cNvSpPr txBox="1"/>
          <p:nvPr/>
        </p:nvSpPr>
        <p:spPr>
          <a:xfrm>
            <a:off x="1728396" y="4245310"/>
            <a:ext cx="7931224" cy="2677656"/>
          </a:xfrm>
          <a:prstGeom prst="rect">
            <a:avLst/>
          </a:prstGeom>
          <a:noFill/>
        </p:spPr>
        <p:txBody>
          <a:bodyPr wrap="square">
            <a:spAutoFit/>
          </a:bodyPr>
          <a:lstStyle/>
          <a:p>
            <a:r>
              <a:rPr lang="en-US" sz="2800" dirty="0">
                <a:solidFill>
                  <a:schemeClr val="tx2">
                    <a:lumMod val="75000"/>
                  </a:schemeClr>
                </a:solidFill>
                <a:latin typeface="Times New Roman" panose="02020603050405020304" pitchFamily="18" charset="0"/>
                <a:cs typeface="Times New Roman" panose="02020603050405020304" pitchFamily="18" charset="0"/>
              </a:rPr>
              <a:t>LSTM’s are type of recurrent neutral networks (RNN) that can learn long dependencies in sequential data, making them ideal for time series analysis and natural language processing. Their unique architecture helps prevent issues like vanishing gradients, allowing them to retain information over longer sequences.</a:t>
            </a:r>
            <a:endParaRPr lang="en-GB" sz="2800"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47785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1028700" y="884039"/>
            <a:ext cx="16230600" cy="8983173"/>
            <a:chOff x="0" y="-38100"/>
            <a:chExt cx="4274726" cy="2365939"/>
          </a:xfrm>
        </p:grpSpPr>
        <p:sp>
          <p:nvSpPr>
            <p:cNvPr id="4" name="Freeform 4"/>
            <p:cNvSpPr/>
            <p:nvPr/>
          </p:nvSpPr>
          <p:spPr>
            <a:xfrm>
              <a:off x="0" y="0"/>
              <a:ext cx="4274726" cy="2327839"/>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p>
          </p:txBody>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1601846" y="419788"/>
            <a:ext cx="7163655" cy="1217823"/>
            <a:chOff x="0" y="0"/>
            <a:chExt cx="1886724" cy="320744"/>
          </a:xfrm>
        </p:grpSpPr>
        <p:sp>
          <p:nvSpPr>
            <p:cNvPr id="7" name="Freeform 7"/>
            <p:cNvSpPr/>
            <p:nvPr/>
          </p:nvSpPr>
          <p:spPr>
            <a:xfrm>
              <a:off x="0" y="0"/>
              <a:ext cx="1886724" cy="320744"/>
            </a:xfrm>
            <a:custGeom>
              <a:avLst/>
              <a:gdLst/>
              <a:ahLst/>
              <a:cxnLst/>
              <a:rect l="l" t="t" r="r" b="b"/>
              <a:pathLst>
                <a:path w="1886724" h="32074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txBody>
            <a:bodyPr/>
            <a:lstStyle/>
            <a:p>
              <a:endParaRPr lang="en-GB"/>
            </a:p>
          </p:txBody>
        </p:sp>
        <p:sp>
          <p:nvSpPr>
            <p:cNvPr id="8" name="TextBox 8"/>
            <p:cNvSpPr txBox="1"/>
            <p:nvPr/>
          </p:nvSpPr>
          <p:spPr>
            <a:xfrm>
              <a:off x="0" y="-38100"/>
              <a:ext cx="1886724" cy="358844"/>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11760772" y="600075"/>
            <a:ext cx="6492683" cy="771525"/>
          </a:xfrm>
          <a:prstGeom prst="rect">
            <a:avLst/>
          </a:prstGeom>
        </p:spPr>
        <p:txBody>
          <a:bodyPr lIns="0" tIns="0" rIns="0" bIns="0" rtlCol="0" anchor="t">
            <a:spAutoFit/>
          </a:bodyPr>
          <a:lstStyle/>
          <a:p>
            <a:pPr algn="ctr">
              <a:lnSpc>
                <a:spcPts val="6299"/>
              </a:lnSpc>
            </a:pPr>
            <a:r>
              <a:rPr lang="en-US" sz="4500" dirty="0">
                <a:solidFill>
                  <a:srgbClr val="FFFFFF"/>
                </a:solidFill>
                <a:latin typeface="Yeseva One Bold"/>
              </a:rPr>
              <a:t>Results</a:t>
            </a:r>
          </a:p>
        </p:txBody>
      </p:sp>
      <p:pic>
        <p:nvPicPr>
          <p:cNvPr id="13" name="Picture 2" descr="campUAS">
            <a:extLst>
              <a:ext uri="{FF2B5EF4-FFF2-40B4-BE49-F238E27FC236}">
                <a16:creationId xmlns:a16="http://schemas.microsoft.com/office/drawing/2014/main" id="{AE23295F-427F-F16E-68AA-C1B504F3D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8" y="398953"/>
            <a:ext cx="2762250" cy="11906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9">
            <a:extLst>
              <a:ext uri="{FF2B5EF4-FFF2-40B4-BE49-F238E27FC236}">
                <a16:creationId xmlns:a16="http://schemas.microsoft.com/office/drawing/2014/main" id="{83C7F7B8-68B9-D9D9-D63C-1E43F7CE9E08}"/>
              </a:ext>
            </a:extLst>
          </p:cNvPr>
          <p:cNvSpPr txBox="1"/>
          <p:nvPr/>
        </p:nvSpPr>
        <p:spPr>
          <a:xfrm>
            <a:off x="0" y="1563534"/>
            <a:ext cx="14249400" cy="980589"/>
          </a:xfrm>
          <a:prstGeom prst="rect">
            <a:avLst/>
          </a:prstGeom>
        </p:spPr>
        <p:txBody>
          <a:bodyPr wrap="square" lIns="0" tIns="0" rIns="0" bIns="0" rtlCol="0" anchor="t">
            <a:spAutoFit/>
          </a:bodyPr>
          <a:lstStyle/>
          <a:p>
            <a:pPr algn="ctr">
              <a:lnSpc>
                <a:spcPts val="8400"/>
              </a:lnSpc>
            </a:pPr>
            <a:r>
              <a:rPr lang="en-US" sz="5400" dirty="0">
                <a:solidFill>
                  <a:srgbClr val="0D0F68"/>
                </a:solidFill>
                <a:latin typeface="Yeseva One"/>
              </a:rPr>
              <a:t>K-Nearest </a:t>
            </a:r>
            <a:r>
              <a:rPr lang="en-GB" sz="5400" dirty="0">
                <a:solidFill>
                  <a:srgbClr val="0D0F68"/>
                </a:solidFill>
                <a:latin typeface="Yeseva One"/>
              </a:rPr>
              <a:t>Neighbours</a:t>
            </a:r>
            <a:r>
              <a:rPr lang="en-US" sz="5400" dirty="0">
                <a:solidFill>
                  <a:srgbClr val="0D0F68"/>
                </a:solidFill>
                <a:latin typeface="Yeseva One"/>
              </a:rPr>
              <a:t> (KNN)</a:t>
            </a:r>
          </a:p>
        </p:txBody>
      </p:sp>
      <p:pic>
        <p:nvPicPr>
          <p:cNvPr id="15" name="Picture 14" descr="A screenshot of a computer screen&#10;&#10;Description automatically generated">
            <a:extLst>
              <a:ext uri="{FF2B5EF4-FFF2-40B4-BE49-F238E27FC236}">
                <a16:creationId xmlns:a16="http://schemas.microsoft.com/office/drawing/2014/main" id="{1D7E1821-FE62-4CC8-7F71-1AB4C5146E0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668110"/>
            <a:ext cx="5643696" cy="2498301"/>
          </a:xfrm>
          <a:prstGeom prst="rect">
            <a:avLst/>
          </a:prstGeom>
          <a:noFill/>
          <a:ln>
            <a:noFill/>
          </a:ln>
        </p:spPr>
      </p:pic>
      <p:pic>
        <p:nvPicPr>
          <p:cNvPr id="16" name="Picture 15" descr="A screenshot of a computer screen&#10;&#10;Description automatically generated">
            <a:extLst>
              <a:ext uri="{FF2B5EF4-FFF2-40B4-BE49-F238E27FC236}">
                <a16:creationId xmlns:a16="http://schemas.microsoft.com/office/drawing/2014/main" id="{D54DD176-A9B6-3418-98C6-23BF19679DF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162033" y="2675730"/>
            <a:ext cx="5643696" cy="2498301"/>
          </a:xfrm>
          <a:prstGeom prst="rect">
            <a:avLst/>
          </a:prstGeom>
          <a:noFill/>
          <a:ln>
            <a:noFill/>
          </a:ln>
        </p:spPr>
      </p:pic>
      <p:pic>
        <p:nvPicPr>
          <p:cNvPr id="17" name="Picture 16" descr="A graph of a number of blue squares&#10;&#10;Description automatically generated with medium confidence">
            <a:extLst>
              <a:ext uri="{FF2B5EF4-FFF2-40B4-BE49-F238E27FC236}">
                <a16:creationId xmlns:a16="http://schemas.microsoft.com/office/drawing/2014/main" id="{FE9B82C7-EACB-0C70-5DEB-4B6AE90C3E1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5486183"/>
            <a:ext cx="5643696" cy="4076573"/>
          </a:xfrm>
          <a:prstGeom prst="rect">
            <a:avLst/>
          </a:prstGeom>
          <a:noFill/>
          <a:ln>
            <a:noFill/>
          </a:ln>
        </p:spPr>
      </p:pic>
      <p:pic>
        <p:nvPicPr>
          <p:cNvPr id="18" name="Picture 17" descr="A graph with numbers and squares&#10;&#10;Description automatically generated">
            <a:extLst>
              <a:ext uri="{FF2B5EF4-FFF2-40B4-BE49-F238E27FC236}">
                <a16:creationId xmlns:a16="http://schemas.microsoft.com/office/drawing/2014/main" id="{2CED4DD3-03E7-DE64-629A-AF19B1CC4544}"/>
              </a:ext>
            </a:extLst>
          </p:cNvPr>
          <p:cNvPicPr>
            <a:picLocks noChangeAspect="1"/>
          </p:cNvPicPr>
          <p:nvPr/>
        </p:nvPicPr>
        <p:blipFill>
          <a:blip r:embed="rId7"/>
          <a:stretch>
            <a:fillRect/>
          </a:stretch>
        </p:blipFill>
        <p:spPr>
          <a:xfrm>
            <a:off x="10177273" y="5486183"/>
            <a:ext cx="5643696" cy="3963176"/>
          </a:xfrm>
          <a:prstGeom prst="rect">
            <a:avLst/>
          </a:prstGeom>
        </p:spPr>
      </p:pic>
    </p:spTree>
    <p:extLst>
      <p:ext uri="{BB962C8B-B14F-4D97-AF65-F5344CB8AC3E}">
        <p14:creationId xmlns:p14="http://schemas.microsoft.com/office/powerpoint/2010/main" val="12948047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1028700" y="884039"/>
            <a:ext cx="16230600" cy="8983173"/>
            <a:chOff x="0" y="-38100"/>
            <a:chExt cx="4274726" cy="2365939"/>
          </a:xfrm>
        </p:grpSpPr>
        <p:sp>
          <p:nvSpPr>
            <p:cNvPr id="4" name="Freeform 4"/>
            <p:cNvSpPr/>
            <p:nvPr/>
          </p:nvSpPr>
          <p:spPr>
            <a:xfrm>
              <a:off x="0" y="0"/>
              <a:ext cx="4274726" cy="2327839"/>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p>
          </p:txBody>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1601846" y="419788"/>
            <a:ext cx="7163655" cy="1217823"/>
            <a:chOff x="0" y="0"/>
            <a:chExt cx="1886724" cy="320744"/>
          </a:xfrm>
        </p:grpSpPr>
        <p:sp>
          <p:nvSpPr>
            <p:cNvPr id="7" name="Freeform 7"/>
            <p:cNvSpPr/>
            <p:nvPr/>
          </p:nvSpPr>
          <p:spPr>
            <a:xfrm>
              <a:off x="0" y="0"/>
              <a:ext cx="1886724" cy="320744"/>
            </a:xfrm>
            <a:custGeom>
              <a:avLst/>
              <a:gdLst/>
              <a:ahLst/>
              <a:cxnLst/>
              <a:rect l="l" t="t" r="r" b="b"/>
              <a:pathLst>
                <a:path w="1886724" h="32074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txBody>
            <a:bodyPr/>
            <a:lstStyle/>
            <a:p>
              <a:endParaRPr lang="en-GB"/>
            </a:p>
          </p:txBody>
        </p:sp>
        <p:sp>
          <p:nvSpPr>
            <p:cNvPr id="8" name="TextBox 8"/>
            <p:cNvSpPr txBox="1"/>
            <p:nvPr/>
          </p:nvSpPr>
          <p:spPr>
            <a:xfrm>
              <a:off x="0" y="-38100"/>
              <a:ext cx="1886724" cy="358844"/>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11760772" y="600075"/>
            <a:ext cx="6492683" cy="771525"/>
          </a:xfrm>
          <a:prstGeom prst="rect">
            <a:avLst/>
          </a:prstGeom>
        </p:spPr>
        <p:txBody>
          <a:bodyPr lIns="0" tIns="0" rIns="0" bIns="0" rtlCol="0" anchor="t">
            <a:spAutoFit/>
          </a:bodyPr>
          <a:lstStyle/>
          <a:p>
            <a:pPr algn="ctr">
              <a:lnSpc>
                <a:spcPts val="6299"/>
              </a:lnSpc>
            </a:pPr>
            <a:r>
              <a:rPr lang="en-US" sz="4500" dirty="0">
                <a:solidFill>
                  <a:srgbClr val="FFFFFF"/>
                </a:solidFill>
                <a:latin typeface="Yeseva One Bold"/>
              </a:rPr>
              <a:t>Results</a:t>
            </a:r>
          </a:p>
        </p:txBody>
      </p:sp>
      <p:pic>
        <p:nvPicPr>
          <p:cNvPr id="13" name="Picture 2" descr="campUAS">
            <a:extLst>
              <a:ext uri="{FF2B5EF4-FFF2-40B4-BE49-F238E27FC236}">
                <a16:creationId xmlns:a16="http://schemas.microsoft.com/office/drawing/2014/main" id="{AE23295F-427F-F16E-68AA-C1B504F3D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8" y="398953"/>
            <a:ext cx="2762250" cy="11906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9">
            <a:extLst>
              <a:ext uri="{FF2B5EF4-FFF2-40B4-BE49-F238E27FC236}">
                <a16:creationId xmlns:a16="http://schemas.microsoft.com/office/drawing/2014/main" id="{83C7F7B8-68B9-D9D9-D63C-1E43F7CE9E08}"/>
              </a:ext>
            </a:extLst>
          </p:cNvPr>
          <p:cNvSpPr txBox="1"/>
          <p:nvPr/>
        </p:nvSpPr>
        <p:spPr>
          <a:xfrm>
            <a:off x="0" y="1563534"/>
            <a:ext cx="14249400" cy="980589"/>
          </a:xfrm>
          <a:prstGeom prst="rect">
            <a:avLst/>
          </a:prstGeom>
        </p:spPr>
        <p:txBody>
          <a:bodyPr wrap="square" lIns="0" tIns="0" rIns="0" bIns="0" rtlCol="0" anchor="t">
            <a:spAutoFit/>
          </a:bodyPr>
          <a:lstStyle/>
          <a:p>
            <a:pPr algn="ctr">
              <a:lnSpc>
                <a:spcPts val="8400"/>
              </a:lnSpc>
            </a:pPr>
            <a:r>
              <a:rPr lang="en-US" sz="5400" dirty="0">
                <a:solidFill>
                  <a:srgbClr val="0D0F68"/>
                </a:solidFill>
                <a:latin typeface="Yeseva One"/>
              </a:rPr>
              <a:t>Support Vector Machines (SVM)</a:t>
            </a:r>
          </a:p>
        </p:txBody>
      </p:sp>
      <p:pic>
        <p:nvPicPr>
          <p:cNvPr id="9" name="Picture 8" descr="A screenshot of a computer screen&#10;&#10;Description automatically generated">
            <a:extLst>
              <a:ext uri="{FF2B5EF4-FFF2-40B4-BE49-F238E27FC236}">
                <a16:creationId xmlns:a16="http://schemas.microsoft.com/office/drawing/2014/main" id="{4B36F7FD-6E3D-8742-0128-792FC75629F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489075"/>
            <a:ext cx="6400800" cy="4072598"/>
          </a:xfrm>
          <a:prstGeom prst="rect">
            <a:avLst/>
          </a:prstGeom>
          <a:noFill/>
          <a:ln>
            <a:noFill/>
          </a:ln>
        </p:spPr>
      </p:pic>
      <p:pic>
        <p:nvPicPr>
          <p:cNvPr id="11" name="Picture 10" descr="A graph of a graph&#10;&#10;Description automatically generated with medium confidence">
            <a:extLst>
              <a:ext uri="{FF2B5EF4-FFF2-40B4-BE49-F238E27FC236}">
                <a16:creationId xmlns:a16="http://schemas.microsoft.com/office/drawing/2014/main" id="{E8E8AE6C-A462-3BFE-1658-F47FF18F49A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658350" y="3515851"/>
            <a:ext cx="6096000" cy="4198758"/>
          </a:xfrm>
          <a:prstGeom prst="rect">
            <a:avLst/>
          </a:prstGeom>
          <a:noFill/>
          <a:ln>
            <a:noFill/>
          </a:ln>
        </p:spPr>
      </p:pic>
    </p:spTree>
    <p:extLst>
      <p:ext uri="{BB962C8B-B14F-4D97-AF65-F5344CB8AC3E}">
        <p14:creationId xmlns:p14="http://schemas.microsoft.com/office/powerpoint/2010/main" val="27163973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1028700" y="884039"/>
            <a:ext cx="16230600" cy="8983173"/>
            <a:chOff x="0" y="-38100"/>
            <a:chExt cx="4274726" cy="2365939"/>
          </a:xfrm>
        </p:grpSpPr>
        <p:sp>
          <p:nvSpPr>
            <p:cNvPr id="4" name="Freeform 4"/>
            <p:cNvSpPr/>
            <p:nvPr/>
          </p:nvSpPr>
          <p:spPr>
            <a:xfrm>
              <a:off x="0" y="0"/>
              <a:ext cx="4274726" cy="2327839"/>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p>
          </p:txBody>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1601846" y="419788"/>
            <a:ext cx="7163655" cy="1217823"/>
            <a:chOff x="0" y="0"/>
            <a:chExt cx="1886724" cy="320744"/>
          </a:xfrm>
        </p:grpSpPr>
        <p:sp>
          <p:nvSpPr>
            <p:cNvPr id="7" name="Freeform 7"/>
            <p:cNvSpPr/>
            <p:nvPr/>
          </p:nvSpPr>
          <p:spPr>
            <a:xfrm>
              <a:off x="0" y="0"/>
              <a:ext cx="1886724" cy="320744"/>
            </a:xfrm>
            <a:custGeom>
              <a:avLst/>
              <a:gdLst/>
              <a:ahLst/>
              <a:cxnLst/>
              <a:rect l="l" t="t" r="r" b="b"/>
              <a:pathLst>
                <a:path w="1886724" h="32074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txBody>
            <a:bodyPr/>
            <a:lstStyle/>
            <a:p>
              <a:endParaRPr lang="en-GB"/>
            </a:p>
          </p:txBody>
        </p:sp>
        <p:sp>
          <p:nvSpPr>
            <p:cNvPr id="8" name="TextBox 8"/>
            <p:cNvSpPr txBox="1"/>
            <p:nvPr/>
          </p:nvSpPr>
          <p:spPr>
            <a:xfrm>
              <a:off x="0" y="-38100"/>
              <a:ext cx="1886724" cy="358844"/>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11760772" y="600075"/>
            <a:ext cx="6492683" cy="771525"/>
          </a:xfrm>
          <a:prstGeom prst="rect">
            <a:avLst/>
          </a:prstGeom>
        </p:spPr>
        <p:txBody>
          <a:bodyPr lIns="0" tIns="0" rIns="0" bIns="0" rtlCol="0" anchor="t">
            <a:spAutoFit/>
          </a:bodyPr>
          <a:lstStyle/>
          <a:p>
            <a:pPr algn="ctr">
              <a:lnSpc>
                <a:spcPts val="6299"/>
              </a:lnSpc>
            </a:pPr>
            <a:r>
              <a:rPr lang="en-US" sz="4500" dirty="0">
                <a:solidFill>
                  <a:srgbClr val="FFFFFF"/>
                </a:solidFill>
                <a:latin typeface="Yeseva One Bold"/>
              </a:rPr>
              <a:t>Results</a:t>
            </a:r>
          </a:p>
        </p:txBody>
      </p:sp>
      <p:pic>
        <p:nvPicPr>
          <p:cNvPr id="13" name="Picture 2" descr="campUAS">
            <a:extLst>
              <a:ext uri="{FF2B5EF4-FFF2-40B4-BE49-F238E27FC236}">
                <a16:creationId xmlns:a16="http://schemas.microsoft.com/office/drawing/2014/main" id="{AE23295F-427F-F16E-68AA-C1B504F3D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8" y="398953"/>
            <a:ext cx="2762250" cy="11906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9">
            <a:extLst>
              <a:ext uri="{FF2B5EF4-FFF2-40B4-BE49-F238E27FC236}">
                <a16:creationId xmlns:a16="http://schemas.microsoft.com/office/drawing/2014/main" id="{83C7F7B8-68B9-D9D9-D63C-1E43F7CE9E08}"/>
              </a:ext>
            </a:extLst>
          </p:cNvPr>
          <p:cNvSpPr txBox="1"/>
          <p:nvPr/>
        </p:nvSpPr>
        <p:spPr>
          <a:xfrm>
            <a:off x="0" y="1563534"/>
            <a:ext cx="14249400" cy="980589"/>
          </a:xfrm>
          <a:prstGeom prst="rect">
            <a:avLst/>
          </a:prstGeom>
        </p:spPr>
        <p:txBody>
          <a:bodyPr wrap="square" lIns="0" tIns="0" rIns="0" bIns="0" rtlCol="0" anchor="t">
            <a:spAutoFit/>
          </a:bodyPr>
          <a:lstStyle/>
          <a:p>
            <a:pPr algn="ctr">
              <a:lnSpc>
                <a:spcPts val="8400"/>
              </a:lnSpc>
            </a:pPr>
            <a:r>
              <a:rPr lang="en-US" sz="5400" dirty="0">
                <a:solidFill>
                  <a:srgbClr val="0D0F68"/>
                </a:solidFill>
                <a:latin typeface="Yeseva One"/>
              </a:rPr>
              <a:t>Support Vector Machines (SVM)</a:t>
            </a:r>
          </a:p>
        </p:txBody>
      </p:sp>
      <p:pic>
        <p:nvPicPr>
          <p:cNvPr id="12" name="Picture 11" descr="A screenshot of a computer&#10;&#10;Description automatically generated">
            <a:extLst>
              <a:ext uri="{FF2B5EF4-FFF2-40B4-BE49-F238E27FC236}">
                <a16:creationId xmlns:a16="http://schemas.microsoft.com/office/drawing/2014/main" id="{79F369B0-C282-4EF0-C91D-6388407C92D2}"/>
              </a:ext>
            </a:extLst>
          </p:cNvPr>
          <p:cNvPicPr>
            <a:picLocks noChangeAspect="1"/>
          </p:cNvPicPr>
          <p:nvPr/>
        </p:nvPicPr>
        <p:blipFill>
          <a:blip r:embed="rId4"/>
          <a:stretch>
            <a:fillRect/>
          </a:stretch>
        </p:blipFill>
        <p:spPr>
          <a:xfrm>
            <a:off x="3124200" y="2674412"/>
            <a:ext cx="5334000" cy="3108123"/>
          </a:xfrm>
          <a:prstGeom prst="rect">
            <a:avLst/>
          </a:prstGeom>
        </p:spPr>
      </p:pic>
      <p:pic>
        <p:nvPicPr>
          <p:cNvPr id="15" name="Picture 14" descr="A graph with numbers and squares&#10;&#10;Description automatically generated with medium confidence">
            <a:extLst>
              <a:ext uri="{FF2B5EF4-FFF2-40B4-BE49-F238E27FC236}">
                <a16:creationId xmlns:a16="http://schemas.microsoft.com/office/drawing/2014/main" id="{A2F4F784-DA8D-0E87-E121-D43FDAEEB5E1}"/>
              </a:ext>
            </a:extLst>
          </p:cNvPr>
          <p:cNvPicPr>
            <a:picLocks noChangeAspect="1"/>
          </p:cNvPicPr>
          <p:nvPr/>
        </p:nvPicPr>
        <p:blipFill>
          <a:blip r:embed="rId5"/>
          <a:stretch>
            <a:fillRect/>
          </a:stretch>
        </p:blipFill>
        <p:spPr>
          <a:xfrm>
            <a:off x="3124200" y="5971312"/>
            <a:ext cx="5334000" cy="3772073"/>
          </a:xfrm>
          <a:prstGeom prst="rect">
            <a:avLst/>
          </a:prstGeom>
        </p:spPr>
      </p:pic>
      <p:pic>
        <p:nvPicPr>
          <p:cNvPr id="16" name="Picture 15" descr="A graph with numbers and a number in blue squares&#10;&#10;Description automatically generated with medium confidence">
            <a:extLst>
              <a:ext uri="{FF2B5EF4-FFF2-40B4-BE49-F238E27FC236}">
                <a16:creationId xmlns:a16="http://schemas.microsoft.com/office/drawing/2014/main" id="{6BA336A0-961A-FA7F-7756-D089DD2E28A6}"/>
              </a:ext>
            </a:extLst>
          </p:cNvPr>
          <p:cNvPicPr>
            <a:picLocks noChangeAspect="1"/>
          </p:cNvPicPr>
          <p:nvPr/>
        </p:nvPicPr>
        <p:blipFill>
          <a:blip r:embed="rId6"/>
          <a:stretch>
            <a:fillRect/>
          </a:stretch>
        </p:blipFill>
        <p:spPr>
          <a:xfrm>
            <a:off x="10073253" y="6002194"/>
            <a:ext cx="5360193" cy="3790940"/>
          </a:xfrm>
          <a:prstGeom prst="rect">
            <a:avLst/>
          </a:prstGeom>
        </p:spPr>
      </p:pic>
      <p:pic>
        <p:nvPicPr>
          <p:cNvPr id="17" name="Picture 16" descr="A screenshot of a graph&#10;&#10;Description automatically generated">
            <a:extLst>
              <a:ext uri="{FF2B5EF4-FFF2-40B4-BE49-F238E27FC236}">
                <a16:creationId xmlns:a16="http://schemas.microsoft.com/office/drawing/2014/main" id="{2FE57F5C-969F-AC09-9A82-77BCAB77C143}"/>
              </a:ext>
            </a:extLst>
          </p:cNvPr>
          <p:cNvPicPr>
            <a:picLocks noChangeAspect="1"/>
          </p:cNvPicPr>
          <p:nvPr/>
        </p:nvPicPr>
        <p:blipFill>
          <a:blip r:embed="rId7"/>
          <a:stretch>
            <a:fillRect/>
          </a:stretch>
        </p:blipFill>
        <p:spPr>
          <a:xfrm>
            <a:off x="9677400" y="2688785"/>
            <a:ext cx="6151901" cy="3096158"/>
          </a:xfrm>
          <a:prstGeom prst="rect">
            <a:avLst/>
          </a:prstGeom>
        </p:spPr>
      </p:pic>
    </p:spTree>
    <p:extLst>
      <p:ext uri="{BB962C8B-B14F-4D97-AF65-F5344CB8AC3E}">
        <p14:creationId xmlns:p14="http://schemas.microsoft.com/office/powerpoint/2010/main" val="1014227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5122"/>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sp>
        <p:nvSpPr>
          <p:cNvPr id="6" name="TextBox 6"/>
          <p:cNvSpPr txBox="1"/>
          <p:nvPr/>
        </p:nvSpPr>
        <p:spPr>
          <a:xfrm>
            <a:off x="5948168" y="1418432"/>
            <a:ext cx="6391665" cy="1377949"/>
          </a:xfrm>
          <a:prstGeom prst="rect">
            <a:avLst/>
          </a:prstGeom>
        </p:spPr>
        <p:txBody>
          <a:bodyPr lIns="0" tIns="0" rIns="0" bIns="0" rtlCol="0" anchor="t">
            <a:spAutoFit/>
          </a:bodyPr>
          <a:lstStyle/>
          <a:p>
            <a:pPr algn="ctr">
              <a:lnSpc>
                <a:spcPts val="11200"/>
              </a:lnSpc>
            </a:pPr>
            <a:r>
              <a:rPr lang="en-US" sz="8000">
                <a:solidFill>
                  <a:srgbClr val="0D0F68"/>
                </a:solidFill>
                <a:latin typeface="Yeseva One Bold"/>
              </a:rPr>
              <a:t>Contents</a:t>
            </a:r>
          </a:p>
        </p:txBody>
      </p:sp>
      <p:grpSp>
        <p:nvGrpSpPr>
          <p:cNvPr id="7" name="Group 7"/>
          <p:cNvGrpSpPr/>
          <p:nvPr/>
        </p:nvGrpSpPr>
        <p:grpSpPr>
          <a:xfrm>
            <a:off x="848506" y="3555048"/>
            <a:ext cx="6904975" cy="1020279"/>
            <a:chOff x="0" y="0"/>
            <a:chExt cx="1818594" cy="320744"/>
          </a:xfrm>
        </p:grpSpPr>
        <p:sp>
          <p:nvSpPr>
            <p:cNvPr id="8" name="Freeform 8"/>
            <p:cNvSpPr/>
            <p:nvPr/>
          </p:nvSpPr>
          <p:spPr>
            <a:xfrm>
              <a:off x="0" y="0"/>
              <a:ext cx="1818594" cy="320744"/>
            </a:xfrm>
            <a:custGeom>
              <a:avLst/>
              <a:gdLst/>
              <a:ahLst/>
              <a:cxnLst/>
              <a:rect l="l" t="t" r="r" b="b"/>
              <a:pathLst>
                <a:path w="1818594" h="320744">
                  <a:moveTo>
                    <a:pt x="57182" y="0"/>
                  </a:moveTo>
                  <a:lnTo>
                    <a:pt x="1761413" y="0"/>
                  </a:lnTo>
                  <a:cubicBezTo>
                    <a:pt x="1792993" y="0"/>
                    <a:pt x="1818594" y="25601"/>
                    <a:pt x="1818594" y="57182"/>
                  </a:cubicBezTo>
                  <a:lnTo>
                    <a:pt x="1818594" y="263562"/>
                  </a:lnTo>
                  <a:cubicBezTo>
                    <a:pt x="1818594" y="278727"/>
                    <a:pt x="1812570" y="293272"/>
                    <a:pt x="1801846" y="303995"/>
                  </a:cubicBezTo>
                  <a:cubicBezTo>
                    <a:pt x="1791122" y="314719"/>
                    <a:pt x="1776578" y="320744"/>
                    <a:pt x="1761413" y="320744"/>
                  </a:cubicBezTo>
                  <a:lnTo>
                    <a:pt x="57182" y="320744"/>
                  </a:lnTo>
                  <a:cubicBezTo>
                    <a:pt x="42016" y="320744"/>
                    <a:pt x="27472" y="314719"/>
                    <a:pt x="16748" y="303995"/>
                  </a:cubicBezTo>
                  <a:cubicBezTo>
                    <a:pt x="6024" y="293272"/>
                    <a:pt x="0" y="278727"/>
                    <a:pt x="0" y="263562"/>
                  </a:cubicBezTo>
                  <a:lnTo>
                    <a:pt x="0" y="57182"/>
                  </a:lnTo>
                  <a:cubicBezTo>
                    <a:pt x="0" y="42016"/>
                    <a:pt x="6024" y="27472"/>
                    <a:pt x="16748" y="16748"/>
                  </a:cubicBezTo>
                  <a:cubicBezTo>
                    <a:pt x="27472" y="6024"/>
                    <a:pt x="42016" y="0"/>
                    <a:pt x="57182" y="0"/>
                  </a:cubicBezTo>
                  <a:close/>
                </a:path>
              </a:pathLst>
            </a:custGeom>
            <a:solidFill>
              <a:srgbClr val="0D0F68"/>
            </a:solidFill>
            <a:ln cap="rnd">
              <a:noFill/>
              <a:prstDash val="dash"/>
              <a:round/>
            </a:ln>
          </p:spPr>
          <p:txBody>
            <a:bodyPr/>
            <a:lstStyle/>
            <a:p>
              <a:endParaRPr lang="en-GB"/>
            </a:p>
          </p:txBody>
        </p:sp>
        <p:sp>
          <p:nvSpPr>
            <p:cNvPr id="9" name="TextBox 9"/>
            <p:cNvSpPr txBox="1"/>
            <p:nvPr/>
          </p:nvSpPr>
          <p:spPr>
            <a:xfrm>
              <a:off x="0" y="-38100"/>
              <a:ext cx="1818594" cy="358844"/>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1370474" y="3699537"/>
            <a:ext cx="884008" cy="744435"/>
          </a:xfrm>
          <a:prstGeom prst="rect">
            <a:avLst/>
          </a:prstGeom>
        </p:spPr>
        <p:txBody>
          <a:bodyPr lIns="0" tIns="0" rIns="0" bIns="0" rtlCol="0" anchor="t">
            <a:spAutoFit/>
          </a:bodyPr>
          <a:lstStyle/>
          <a:p>
            <a:pPr algn="ctr">
              <a:lnSpc>
                <a:spcPts val="6299"/>
              </a:lnSpc>
            </a:pPr>
            <a:r>
              <a:rPr lang="en-US" sz="3600" dirty="0">
                <a:solidFill>
                  <a:srgbClr val="FFFFFF"/>
                </a:solidFill>
                <a:latin typeface="Garet Bold"/>
              </a:rPr>
              <a:t>01</a:t>
            </a:r>
            <a:endParaRPr lang="en-US" sz="4500" dirty="0">
              <a:solidFill>
                <a:srgbClr val="FFFFFF"/>
              </a:solidFill>
              <a:latin typeface="Garet Bold"/>
            </a:endParaRPr>
          </a:p>
        </p:txBody>
      </p:sp>
      <p:sp>
        <p:nvSpPr>
          <p:cNvPr id="11" name="TextBox 11"/>
          <p:cNvSpPr txBox="1"/>
          <p:nvPr/>
        </p:nvSpPr>
        <p:spPr>
          <a:xfrm>
            <a:off x="2514731" y="3786849"/>
            <a:ext cx="4687954" cy="596900"/>
          </a:xfrm>
          <a:prstGeom prst="rect">
            <a:avLst/>
          </a:prstGeom>
        </p:spPr>
        <p:txBody>
          <a:bodyPr lIns="0" tIns="0" rIns="0" bIns="0" rtlCol="0" anchor="t">
            <a:spAutoFit/>
          </a:bodyPr>
          <a:lstStyle/>
          <a:p>
            <a:pPr>
              <a:lnSpc>
                <a:spcPts val="4900"/>
              </a:lnSpc>
            </a:pPr>
            <a:r>
              <a:rPr lang="en-US" sz="3200" dirty="0">
                <a:solidFill>
                  <a:srgbClr val="FFFFFF"/>
                </a:solidFill>
                <a:latin typeface="Garet"/>
              </a:rPr>
              <a:t>Introduction</a:t>
            </a:r>
            <a:endParaRPr lang="en-US" sz="3500" dirty="0">
              <a:solidFill>
                <a:srgbClr val="FFFFFF"/>
              </a:solidFill>
              <a:latin typeface="Garet"/>
            </a:endParaRPr>
          </a:p>
        </p:txBody>
      </p:sp>
      <p:grpSp>
        <p:nvGrpSpPr>
          <p:cNvPr id="37" name="Group 7">
            <a:extLst>
              <a:ext uri="{FF2B5EF4-FFF2-40B4-BE49-F238E27FC236}">
                <a16:creationId xmlns:a16="http://schemas.microsoft.com/office/drawing/2014/main" id="{B7BC0CAC-15D5-8B92-2159-FBD6F3E380C7}"/>
              </a:ext>
            </a:extLst>
          </p:cNvPr>
          <p:cNvGrpSpPr/>
          <p:nvPr/>
        </p:nvGrpSpPr>
        <p:grpSpPr>
          <a:xfrm>
            <a:off x="848506" y="5286633"/>
            <a:ext cx="6904975" cy="943602"/>
            <a:chOff x="0" y="0"/>
            <a:chExt cx="1818594" cy="320744"/>
          </a:xfrm>
        </p:grpSpPr>
        <p:sp>
          <p:nvSpPr>
            <p:cNvPr id="38" name="Freeform 8">
              <a:extLst>
                <a:ext uri="{FF2B5EF4-FFF2-40B4-BE49-F238E27FC236}">
                  <a16:creationId xmlns:a16="http://schemas.microsoft.com/office/drawing/2014/main" id="{3ABB3C34-A90D-60F1-6AD0-B2BCD6289ED6}"/>
                </a:ext>
              </a:extLst>
            </p:cNvPr>
            <p:cNvSpPr/>
            <p:nvPr/>
          </p:nvSpPr>
          <p:spPr>
            <a:xfrm>
              <a:off x="0" y="0"/>
              <a:ext cx="1818594" cy="320744"/>
            </a:xfrm>
            <a:custGeom>
              <a:avLst/>
              <a:gdLst/>
              <a:ahLst/>
              <a:cxnLst/>
              <a:rect l="l" t="t" r="r" b="b"/>
              <a:pathLst>
                <a:path w="1818594" h="320744">
                  <a:moveTo>
                    <a:pt x="57182" y="0"/>
                  </a:moveTo>
                  <a:lnTo>
                    <a:pt x="1761413" y="0"/>
                  </a:lnTo>
                  <a:cubicBezTo>
                    <a:pt x="1792993" y="0"/>
                    <a:pt x="1818594" y="25601"/>
                    <a:pt x="1818594" y="57182"/>
                  </a:cubicBezTo>
                  <a:lnTo>
                    <a:pt x="1818594" y="263562"/>
                  </a:lnTo>
                  <a:cubicBezTo>
                    <a:pt x="1818594" y="278727"/>
                    <a:pt x="1812570" y="293272"/>
                    <a:pt x="1801846" y="303995"/>
                  </a:cubicBezTo>
                  <a:cubicBezTo>
                    <a:pt x="1791122" y="314719"/>
                    <a:pt x="1776578" y="320744"/>
                    <a:pt x="1761413" y="320744"/>
                  </a:cubicBezTo>
                  <a:lnTo>
                    <a:pt x="57182" y="320744"/>
                  </a:lnTo>
                  <a:cubicBezTo>
                    <a:pt x="42016" y="320744"/>
                    <a:pt x="27472" y="314719"/>
                    <a:pt x="16748" y="303995"/>
                  </a:cubicBezTo>
                  <a:cubicBezTo>
                    <a:pt x="6024" y="293272"/>
                    <a:pt x="0" y="278727"/>
                    <a:pt x="0" y="263562"/>
                  </a:cubicBezTo>
                  <a:lnTo>
                    <a:pt x="0" y="57182"/>
                  </a:lnTo>
                  <a:cubicBezTo>
                    <a:pt x="0" y="42016"/>
                    <a:pt x="6024" y="27472"/>
                    <a:pt x="16748" y="16748"/>
                  </a:cubicBezTo>
                  <a:cubicBezTo>
                    <a:pt x="27472" y="6024"/>
                    <a:pt x="42016" y="0"/>
                    <a:pt x="57182" y="0"/>
                  </a:cubicBezTo>
                  <a:close/>
                </a:path>
              </a:pathLst>
            </a:custGeom>
            <a:solidFill>
              <a:srgbClr val="0D0F68"/>
            </a:solidFill>
            <a:ln cap="rnd">
              <a:noFill/>
              <a:prstDash val="dash"/>
              <a:round/>
            </a:ln>
          </p:spPr>
          <p:txBody>
            <a:bodyPr/>
            <a:lstStyle/>
            <a:p>
              <a:endParaRPr lang="en-GB"/>
            </a:p>
          </p:txBody>
        </p:sp>
        <p:sp>
          <p:nvSpPr>
            <p:cNvPr id="39" name="TextBox 9">
              <a:extLst>
                <a:ext uri="{FF2B5EF4-FFF2-40B4-BE49-F238E27FC236}">
                  <a16:creationId xmlns:a16="http://schemas.microsoft.com/office/drawing/2014/main" id="{6CF0FFEB-7557-A407-CA69-57B24BF274A1}"/>
                </a:ext>
              </a:extLst>
            </p:cNvPr>
            <p:cNvSpPr txBox="1"/>
            <p:nvPr/>
          </p:nvSpPr>
          <p:spPr>
            <a:xfrm>
              <a:off x="0" y="-38100"/>
              <a:ext cx="1818594" cy="358844"/>
            </a:xfrm>
            <a:prstGeom prst="rect">
              <a:avLst/>
            </a:prstGeom>
          </p:spPr>
          <p:txBody>
            <a:bodyPr lIns="50800" tIns="50800" rIns="50800" bIns="50800" rtlCol="0" anchor="ctr"/>
            <a:lstStyle/>
            <a:p>
              <a:pPr algn="ctr">
                <a:lnSpc>
                  <a:spcPts val="2659"/>
                </a:lnSpc>
                <a:spcBef>
                  <a:spcPct val="0"/>
                </a:spcBef>
              </a:pPr>
              <a:endParaRPr/>
            </a:p>
          </p:txBody>
        </p:sp>
      </p:grpSp>
      <p:sp>
        <p:nvSpPr>
          <p:cNvPr id="40" name="TextBox 10">
            <a:extLst>
              <a:ext uri="{FF2B5EF4-FFF2-40B4-BE49-F238E27FC236}">
                <a16:creationId xmlns:a16="http://schemas.microsoft.com/office/drawing/2014/main" id="{D7137E69-EB29-0172-B480-8C34ED6AF1F4}"/>
              </a:ext>
            </a:extLst>
          </p:cNvPr>
          <p:cNvSpPr txBox="1"/>
          <p:nvPr/>
        </p:nvSpPr>
        <p:spPr>
          <a:xfrm>
            <a:off x="1370474" y="5431121"/>
            <a:ext cx="884008" cy="744435"/>
          </a:xfrm>
          <a:prstGeom prst="rect">
            <a:avLst/>
          </a:prstGeom>
        </p:spPr>
        <p:txBody>
          <a:bodyPr lIns="0" tIns="0" rIns="0" bIns="0" rtlCol="0" anchor="t">
            <a:spAutoFit/>
          </a:bodyPr>
          <a:lstStyle/>
          <a:p>
            <a:pPr algn="ctr">
              <a:lnSpc>
                <a:spcPts val="6299"/>
              </a:lnSpc>
            </a:pPr>
            <a:r>
              <a:rPr lang="en-US" sz="3600" dirty="0">
                <a:solidFill>
                  <a:srgbClr val="FFFFFF"/>
                </a:solidFill>
                <a:latin typeface="Garet Bold"/>
              </a:rPr>
              <a:t>02</a:t>
            </a:r>
            <a:endParaRPr lang="en-US" sz="4500" dirty="0">
              <a:solidFill>
                <a:srgbClr val="FFFFFF"/>
              </a:solidFill>
              <a:latin typeface="Garet Bold"/>
            </a:endParaRPr>
          </a:p>
        </p:txBody>
      </p:sp>
      <p:sp>
        <p:nvSpPr>
          <p:cNvPr id="41" name="TextBox 11">
            <a:extLst>
              <a:ext uri="{FF2B5EF4-FFF2-40B4-BE49-F238E27FC236}">
                <a16:creationId xmlns:a16="http://schemas.microsoft.com/office/drawing/2014/main" id="{2AD5F379-F9F8-E297-D2B6-BC4DED279CCB}"/>
              </a:ext>
            </a:extLst>
          </p:cNvPr>
          <p:cNvSpPr txBox="1"/>
          <p:nvPr/>
        </p:nvSpPr>
        <p:spPr>
          <a:xfrm>
            <a:off x="2514731" y="5518433"/>
            <a:ext cx="4687954" cy="605935"/>
          </a:xfrm>
          <a:prstGeom prst="rect">
            <a:avLst/>
          </a:prstGeom>
        </p:spPr>
        <p:txBody>
          <a:bodyPr lIns="0" tIns="0" rIns="0" bIns="0" rtlCol="0" anchor="t">
            <a:spAutoFit/>
          </a:bodyPr>
          <a:lstStyle/>
          <a:p>
            <a:pPr>
              <a:lnSpc>
                <a:spcPts val="4900"/>
              </a:lnSpc>
            </a:pPr>
            <a:r>
              <a:rPr lang="en-US" sz="3200" dirty="0">
                <a:solidFill>
                  <a:srgbClr val="FFFFFF"/>
                </a:solidFill>
                <a:latin typeface="Garet"/>
              </a:rPr>
              <a:t>Methodology</a:t>
            </a:r>
            <a:endParaRPr lang="en-US" sz="3500" dirty="0">
              <a:solidFill>
                <a:srgbClr val="FFFFFF"/>
              </a:solidFill>
              <a:latin typeface="Garet"/>
            </a:endParaRPr>
          </a:p>
        </p:txBody>
      </p:sp>
      <p:grpSp>
        <p:nvGrpSpPr>
          <p:cNvPr id="42" name="Group 22">
            <a:extLst>
              <a:ext uri="{FF2B5EF4-FFF2-40B4-BE49-F238E27FC236}">
                <a16:creationId xmlns:a16="http://schemas.microsoft.com/office/drawing/2014/main" id="{81F6BBBC-241C-5BB8-0DC9-9202F7A8C5BB}"/>
              </a:ext>
            </a:extLst>
          </p:cNvPr>
          <p:cNvGrpSpPr/>
          <p:nvPr/>
        </p:nvGrpSpPr>
        <p:grpSpPr>
          <a:xfrm>
            <a:off x="1523833" y="6384215"/>
            <a:ext cx="6904974" cy="870926"/>
            <a:chOff x="0" y="-38100"/>
            <a:chExt cx="1710020" cy="358844"/>
          </a:xfrm>
        </p:grpSpPr>
        <p:sp>
          <p:nvSpPr>
            <p:cNvPr id="43" name="Freeform 23">
              <a:extLst>
                <a:ext uri="{FF2B5EF4-FFF2-40B4-BE49-F238E27FC236}">
                  <a16:creationId xmlns:a16="http://schemas.microsoft.com/office/drawing/2014/main" id="{7604F79E-E0EF-C567-EB8C-6AAEDED77A26}"/>
                </a:ext>
              </a:extLst>
            </p:cNvPr>
            <p:cNvSpPr/>
            <p:nvPr/>
          </p:nvSpPr>
          <p:spPr>
            <a:xfrm>
              <a:off x="0" y="0"/>
              <a:ext cx="1710020" cy="320744"/>
            </a:xfrm>
            <a:custGeom>
              <a:avLst/>
              <a:gdLst/>
              <a:ahLst/>
              <a:cxnLst/>
              <a:rect l="l" t="t" r="r" b="b"/>
              <a:pathLst>
                <a:path w="1710020" h="320744">
                  <a:moveTo>
                    <a:pt x="60812" y="0"/>
                  </a:moveTo>
                  <a:lnTo>
                    <a:pt x="1649208" y="0"/>
                  </a:lnTo>
                  <a:cubicBezTo>
                    <a:pt x="1682793" y="0"/>
                    <a:pt x="1710020" y="27227"/>
                    <a:pt x="1710020" y="60812"/>
                  </a:cubicBezTo>
                  <a:lnTo>
                    <a:pt x="1710020" y="259931"/>
                  </a:lnTo>
                  <a:cubicBezTo>
                    <a:pt x="1710020" y="293517"/>
                    <a:pt x="1682793" y="320744"/>
                    <a:pt x="1649208" y="320744"/>
                  </a:cubicBezTo>
                  <a:lnTo>
                    <a:pt x="60812" y="320744"/>
                  </a:lnTo>
                  <a:cubicBezTo>
                    <a:pt x="27227" y="320744"/>
                    <a:pt x="0" y="293517"/>
                    <a:pt x="0" y="259931"/>
                  </a:cubicBezTo>
                  <a:lnTo>
                    <a:pt x="0" y="60812"/>
                  </a:lnTo>
                  <a:cubicBezTo>
                    <a:pt x="0" y="27227"/>
                    <a:pt x="27227" y="0"/>
                    <a:pt x="60812" y="0"/>
                  </a:cubicBezTo>
                  <a:close/>
                </a:path>
              </a:pathLst>
            </a:custGeom>
            <a:solidFill>
              <a:srgbClr val="65A4CD"/>
            </a:solidFill>
          </p:spPr>
          <p:txBody>
            <a:bodyPr/>
            <a:lstStyle/>
            <a:p>
              <a:pPr algn="ctr"/>
              <a:endParaRPr lang="en-IN" dirty="0"/>
            </a:p>
            <a:p>
              <a:pPr algn="ctr"/>
              <a:r>
                <a:rPr lang="en-IN" sz="2400" dirty="0">
                  <a:solidFill>
                    <a:schemeClr val="tx2">
                      <a:lumMod val="50000"/>
                    </a:schemeClr>
                  </a:solidFill>
                  <a:latin typeface="Garet" panose="020B0604020202020204" charset="0"/>
                </a:rPr>
                <a:t>Sensor System and Red Pitaya Board</a:t>
              </a:r>
            </a:p>
          </p:txBody>
        </p:sp>
        <p:sp>
          <p:nvSpPr>
            <p:cNvPr id="44" name="TextBox 24">
              <a:extLst>
                <a:ext uri="{FF2B5EF4-FFF2-40B4-BE49-F238E27FC236}">
                  <a16:creationId xmlns:a16="http://schemas.microsoft.com/office/drawing/2014/main" id="{0D4E33C3-4E85-B49E-A741-1338D26D0F81}"/>
                </a:ext>
              </a:extLst>
            </p:cNvPr>
            <p:cNvSpPr txBox="1"/>
            <p:nvPr/>
          </p:nvSpPr>
          <p:spPr>
            <a:xfrm>
              <a:off x="0" y="-38100"/>
              <a:ext cx="1710020" cy="358844"/>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56" name="Group 27">
            <a:extLst>
              <a:ext uri="{FF2B5EF4-FFF2-40B4-BE49-F238E27FC236}">
                <a16:creationId xmlns:a16="http://schemas.microsoft.com/office/drawing/2014/main" id="{A7F046F7-47AF-83A6-36A5-52E73171B90A}"/>
              </a:ext>
            </a:extLst>
          </p:cNvPr>
          <p:cNvGrpSpPr/>
          <p:nvPr/>
        </p:nvGrpSpPr>
        <p:grpSpPr>
          <a:xfrm>
            <a:off x="10147084" y="7065594"/>
            <a:ext cx="6904975" cy="1061510"/>
            <a:chOff x="0" y="0"/>
            <a:chExt cx="1818594" cy="320744"/>
          </a:xfrm>
        </p:grpSpPr>
        <p:sp>
          <p:nvSpPr>
            <p:cNvPr id="57" name="Freeform 28">
              <a:extLst>
                <a:ext uri="{FF2B5EF4-FFF2-40B4-BE49-F238E27FC236}">
                  <a16:creationId xmlns:a16="http://schemas.microsoft.com/office/drawing/2014/main" id="{44A15EAD-B078-6C52-DB5B-607E134F8608}"/>
                </a:ext>
              </a:extLst>
            </p:cNvPr>
            <p:cNvSpPr/>
            <p:nvPr/>
          </p:nvSpPr>
          <p:spPr>
            <a:xfrm>
              <a:off x="0" y="0"/>
              <a:ext cx="1818594" cy="320744"/>
            </a:xfrm>
            <a:custGeom>
              <a:avLst/>
              <a:gdLst/>
              <a:ahLst/>
              <a:cxnLst/>
              <a:rect l="l" t="t" r="r" b="b"/>
              <a:pathLst>
                <a:path w="1818594" h="320744">
                  <a:moveTo>
                    <a:pt x="57182" y="0"/>
                  </a:moveTo>
                  <a:lnTo>
                    <a:pt x="1761413" y="0"/>
                  </a:lnTo>
                  <a:cubicBezTo>
                    <a:pt x="1792993" y="0"/>
                    <a:pt x="1818594" y="25601"/>
                    <a:pt x="1818594" y="57182"/>
                  </a:cubicBezTo>
                  <a:lnTo>
                    <a:pt x="1818594" y="263562"/>
                  </a:lnTo>
                  <a:cubicBezTo>
                    <a:pt x="1818594" y="278727"/>
                    <a:pt x="1812570" y="293272"/>
                    <a:pt x="1801846" y="303995"/>
                  </a:cubicBezTo>
                  <a:cubicBezTo>
                    <a:pt x="1791122" y="314719"/>
                    <a:pt x="1776578" y="320744"/>
                    <a:pt x="1761413" y="320744"/>
                  </a:cubicBezTo>
                  <a:lnTo>
                    <a:pt x="57182" y="320744"/>
                  </a:lnTo>
                  <a:cubicBezTo>
                    <a:pt x="42016" y="320744"/>
                    <a:pt x="27472" y="314719"/>
                    <a:pt x="16748" y="303995"/>
                  </a:cubicBezTo>
                  <a:cubicBezTo>
                    <a:pt x="6024" y="293272"/>
                    <a:pt x="0" y="278727"/>
                    <a:pt x="0" y="263562"/>
                  </a:cubicBezTo>
                  <a:lnTo>
                    <a:pt x="0" y="57182"/>
                  </a:lnTo>
                  <a:cubicBezTo>
                    <a:pt x="0" y="42016"/>
                    <a:pt x="6024" y="27472"/>
                    <a:pt x="16748" y="16748"/>
                  </a:cubicBezTo>
                  <a:cubicBezTo>
                    <a:pt x="27472" y="6024"/>
                    <a:pt x="42016" y="0"/>
                    <a:pt x="57182" y="0"/>
                  </a:cubicBezTo>
                  <a:close/>
                </a:path>
              </a:pathLst>
            </a:custGeom>
            <a:solidFill>
              <a:srgbClr val="0D0F68"/>
            </a:solidFill>
          </p:spPr>
          <p:txBody>
            <a:bodyPr/>
            <a:lstStyle/>
            <a:p>
              <a:endParaRPr lang="en-GB"/>
            </a:p>
          </p:txBody>
        </p:sp>
        <p:sp>
          <p:nvSpPr>
            <p:cNvPr id="58" name="TextBox 29">
              <a:extLst>
                <a:ext uri="{FF2B5EF4-FFF2-40B4-BE49-F238E27FC236}">
                  <a16:creationId xmlns:a16="http://schemas.microsoft.com/office/drawing/2014/main" id="{B83E1ADE-A4E9-34F8-85DF-CAAF2CC27E38}"/>
                </a:ext>
              </a:extLst>
            </p:cNvPr>
            <p:cNvSpPr txBox="1"/>
            <p:nvPr/>
          </p:nvSpPr>
          <p:spPr>
            <a:xfrm>
              <a:off x="0" y="-38100"/>
              <a:ext cx="1818594" cy="358844"/>
            </a:xfrm>
            <a:prstGeom prst="rect">
              <a:avLst/>
            </a:prstGeom>
          </p:spPr>
          <p:txBody>
            <a:bodyPr lIns="50800" tIns="50800" rIns="50800" bIns="50800" rtlCol="0" anchor="ctr"/>
            <a:lstStyle/>
            <a:p>
              <a:pPr algn="ctr">
                <a:lnSpc>
                  <a:spcPts val="2659"/>
                </a:lnSpc>
                <a:spcBef>
                  <a:spcPct val="0"/>
                </a:spcBef>
              </a:pPr>
              <a:endParaRPr/>
            </a:p>
          </p:txBody>
        </p:sp>
      </p:grpSp>
      <p:sp>
        <p:nvSpPr>
          <p:cNvPr id="59" name="TextBox 30">
            <a:extLst>
              <a:ext uri="{FF2B5EF4-FFF2-40B4-BE49-F238E27FC236}">
                <a16:creationId xmlns:a16="http://schemas.microsoft.com/office/drawing/2014/main" id="{B810F1A9-101C-72BE-1B7D-40F6F05D9695}"/>
              </a:ext>
            </a:extLst>
          </p:cNvPr>
          <p:cNvSpPr txBox="1"/>
          <p:nvPr/>
        </p:nvSpPr>
        <p:spPr>
          <a:xfrm>
            <a:off x="10406803" y="7146288"/>
            <a:ext cx="884008" cy="744435"/>
          </a:xfrm>
          <a:prstGeom prst="rect">
            <a:avLst/>
          </a:prstGeom>
        </p:spPr>
        <p:txBody>
          <a:bodyPr lIns="0" tIns="0" rIns="0" bIns="0" rtlCol="0" anchor="t">
            <a:spAutoFit/>
          </a:bodyPr>
          <a:lstStyle/>
          <a:p>
            <a:pPr algn="ctr">
              <a:lnSpc>
                <a:spcPts val="6299"/>
              </a:lnSpc>
            </a:pPr>
            <a:r>
              <a:rPr lang="en-US" sz="3200" dirty="0">
                <a:solidFill>
                  <a:srgbClr val="FFFFFF"/>
                </a:solidFill>
                <a:latin typeface="Garet Bold"/>
              </a:rPr>
              <a:t>04</a:t>
            </a:r>
          </a:p>
        </p:txBody>
      </p:sp>
      <p:sp>
        <p:nvSpPr>
          <p:cNvPr id="60" name="TextBox 31">
            <a:extLst>
              <a:ext uri="{FF2B5EF4-FFF2-40B4-BE49-F238E27FC236}">
                <a16:creationId xmlns:a16="http://schemas.microsoft.com/office/drawing/2014/main" id="{B888705E-4CC7-4E75-A52F-E37E06842FF2}"/>
              </a:ext>
            </a:extLst>
          </p:cNvPr>
          <p:cNvSpPr txBox="1"/>
          <p:nvPr/>
        </p:nvSpPr>
        <p:spPr>
          <a:xfrm>
            <a:off x="11708295" y="7306592"/>
            <a:ext cx="4687954" cy="605935"/>
          </a:xfrm>
          <a:prstGeom prst="rect">
            <a:avLst/>
          </a:prstGeom>
        </p:spPr>
        <p:txBody>
          <a:bodyPr lIns="0" tIns="0" rIns="0" bIns="0" rtlCol="0" anchor="t">
            <a:spAutoFit/>
          </a:bodyPr>
          <a:lstStyle/>
          <a:p>
            <a:pPr>
              <a:lnSpc>
                <a:spcPts val="4900"/>
              </a:lnSpc>
            </a:pPr>
            <a:r>
              <a:rPr lang="en-US" sz="3200" dirty="0">
                <a:solidFill>
                  <a:srgbClr val="FFFFFF"/>
                </a:solidFill>
                <a:latin typeface="Garet"/>
              </a:rPr>
              <a:t>Results</a:t>
            </a:r>
          </a:p>
        </p:txBody>
      </p:sp>
      <p:grpSp>
        <p:nvGrpSpPr>
          <p:cNvPr id="61" name="Group 22">
            <a:extLst>
              <a:ext uri="{FF2B5EF4-FFF2-40B4-BE49-F238E27FC236}">
                <a16:creationId xmlns:a16="http://schemas.microsoft.com/office/drawing/2014/main" id="{6C8EDA37-EDF6-D9CE-7C5A-A2300D41A492}"/>
              </a:ext>
            </a:extLst>
          </p:cNvPr>
          <p:cNvGrpSpPr/>
          <p:nvPr/>
        </p:nvGrpSpPr>
        <p:grpSpPr>
          <a:xfrm>
            <a:off x="10630749" y="4847056"/>
            <a:ext cx="6904974" cy="671377"/>
            <a:chOff x="0" y="0"/>
            <a:chExt cx="1710020" cy="320744"/>
          </a:xfrm>
        </p:grpSpPr>
        <p:sp>
          <p:nvSpPr>
            <p:cNvPr id="62" name="Freeform 23">
              <a:extLst>
                <a:ext uri="{FF2B5EF4-FFF2-40B4-BE49-F238E27FC236}">
                  <a16:creationId xmlns:a16="http://schemas.microsoft.com/office/drawing/2014/main" id="{4872ADDA-E69F-A47F-A721-48CB645DFB2D}"/>
                </a:ext>
              </a:extLst>
            </p:cNvPr>
            <p:cNvSpPr/>
            <p:nvPr/>
          </p:nvSpPr>
          <p:spPr>
            <a:xfrm>
              <a:off x="0" y="0"/>
              <a:ext cx="1710020" cy="320744"/>
            </a:xfrm>
            <a:custGeom>
              <a:avLst/>
              <a:gdLst/>
              <a:ahLst/>
              <a:cxnLst/>
              <a:rect l="l" t="t" r="r" b="b"/>
              <a:pathLst>
                <a:path w="1710020" h="320744">
                  <a:moveTo>
                    <a:pt x="60812" y="0"/>
                  </a:moveTo>
                  <a:lnTo>
                    <a:pt x="1649208" y="0"/>
                  </a:lnTo>
                  <a:cubicBezTo>
                    <a:pt x="1682793" y="0"/>
                    <a:pt x="1710020" y="27227"/>
                    <a:pt x="1710020" y="60812"/>
                  </a:cubicBezTo>
                  <a:lnTo>
                    <a:pt x="1710020" y="259931"/>
                  </a:lnTo>
                  <a:cubicBezTo>
                    <a:pt x="1710020" y="293517"/>
                    <a:pt x="1682793" y="320744"/>
                    <a:pt x="1649208" y="320744"/>
                  </a:cubicBezTo>
                  <a:lnTo>
                    <a:pt x="60812" y="320744"/>
                  </a:lnTo>
                  <a:cubicBezTo>
                    <a:pt x="27227" y="320744"/>
                    <a:pt x="0" y="293517"/>
                    <a:pt x="0" y="259931"/>
                  </a:cubicBezTo>
                  <a:lnTo>
                    <a:pt x="0" y="60812"/>
                  </a:lnTo>
                  <a:cubicBezTo>
                    <a:pt x="0" y="27227"/>
                    <a:pt x="27227" y="0"/>
                    <a:pt x="60812" y="0"/>
                  </a:cubicBezTo>
                  <a:close/>
                </a:path>
              </a:pathLst>
            </a:custGeom>
            <a:solidFill>
              <a:srgbClr val="65A4CD"/>
            </a:solidFill>
          </p:spPr>
          <p:txBody>
            <a:bodyPr/>
            <a:lstStyle/>
            <a:p>
              <a:endParaRPr lang="en-IN" dirty="0"/>
            </a:p>
          </p:txBody>
        </p:sp>
        <p:sp>
          <p:nvSpPr>
            <p:cNvPr id="63" name="TextBox 24">
              <a:extLst>
                <a:ext uri="{FF2B5EF4-FFF2-40B4-BE49-F238E27FC236}">
                  <a16:creationId xmlns:a16="http://schemas.microsoft.com/office/drawing/2014/main" id="{335E0586-6A27-0C13-CC62-DDFB398B8105}"/>
                </a:ext>
              </a:extLst>
            </p:cNvPr>
            <p:cNvSpPr txBox="1"/>
            <p:nvPr/>
          </p:nvSpPr>
          <p:spPr>
            <a:xfrm>
              <a:off x="0" y="-38100"/>
              <a:ext cx="1710020" cy="358844"/>
            </a:xfrm>
            <a:prstGeom prst="rect">
              <a:avLst/>
            </a:prstGeom>
          </p:spPr>
          <p:txBody>
            <a:bodyPr lIns="50800" tIns="50800" rIns="50800" bIns="50800" rtlCol="0" anchor="ctr"/>
            <a:lstStyle/>
            <a:p>
              <a:pPr algn="ctr">
                <a:lnSpc>
                  <a:spcPts val="2659"/>
                </a:lnSpc>
                <a:spcBef>
                  <a:spcPct val="0"/>
                </a:spcBef>
              </a:pPr>
              <a:endParaRPr/>
            </a:p>
          </p:txBody>
        </p:sp>
      </p:grpSp>
      <p:sp>
        <p:nvSpPr>
          <p:cNvPr id="64" name="TextBox 26">
            <a:extLst>
              <a:ext uri="{FF2B5EF4-FFF2-40B4-BE49-F238E27FC236}">
                <a16:creationId xmlns:a16="http://schemas.microsoft.com/office/drawing/2014/main" id="{8AE6F403-BCB8-9C1D-CFAC-13A51E35D949}"/>
              </a:ext>
            </a:extLst>
          </p:cNvPr>
          <p:cNvSpPr txBox="1"/>
          <p:nvPr/>
        </p:nvSpPr>
        <p:spPr>
          <a:xfrm>
            <a:off x="10881824" y="4896045"/>
            <a:ext cx="7682544" cy="579005"/>
          </a:xfrm>
          <a:prstGeom prst="rect">
            <a:avLst/>
          </a:prstGeom>
        </p:spPr>
        <p:txBody>
          <a:bodyPr wrap="square" lIns="0" tIns="0" rIns="0" bIns="0" rtlCol="0" anchor="t">
            <a:spAutoFit/>
          </a:bodyPr>
          <a:lstStyle/>
          <a:p>
            <a:pPr>
              <a:lnSpc>
                <a:spcPts val="4900"/>
              </a:lnSpc>
            </a:pPr>
            <a:r>
              <a:rPr lang="en-US" sz="2800" dirty="0">
                <a:solidFill>
                  <a:srgbClr val="0D0F68"/>
                </a:solidFill>
                <a:latin typeface="Garet"/>
              </a:rPr>
              <a:t>Data Preprocessing</a:t>
            </a:r>
          </a:p>
        </p:txBody>
      </p:sp>
      <p:grpSp>
        <p:nvGrpSpPr>
          <p:cNvPr id="65" name="Group 22">
            <a:extLst>
              <a:ext uri="{FF2B5EF4-FFF2-40B4-BE49-F238E27FC236}">
                <a16:creationId xmlns:a16="http://schemas.microsoft.com/office/drawing/2014/main" id="{17352505-C2D0-BAF6-01FE-2FC63B755BAB}"/>
              </a:ext>
            </a:extLst>
          </p:cNvPr>
          <p:cNvGrpSpPr/>
          <p:nvPr/>
        </p:nvGrpSpPr>
        <p:grpSpPr>
          <a:xfrm>
            <a:off x="10649799" y="5763964"/>
            <a:ext cx="6904974" cy="775639"/>
            <a:chOff x="0" y="0"/>
            <a:chExt cx="1710020" cy="320744"/>
          </a:xfrm>
        </p:grpSpPr>
        <p:sp>
          <p:nvSpPr>
            <p:cNvPr id="66" name="Freeform 23">
              <a:extLst>
                <a:ext uri="{FF2B5EF4-FFF2-40B4-BE49-F238E27FC236}">
                  <a16:creationId xmlns:a16="http://schemas.microsoft.com/office/drawing/2014/main" id="{F6914177-789F-104A-45C5-0590635E173C}"/>
                </a:ext>
              </a:extLst>
            </p:cNvPr>
            <p:cNvSpPr/>
            <p:nvPr/>
          </p:nvSpPr>
          <p:spPr>
            <a:xfrm>
              <a:off x="0" y="0"/>
              <a:ext cx="1710020" cy="320744"/>
            </a:xfrm>
            <a:custGeom>
              <a:avLst/>
              <a:gdLst/>
              <a:ahLst/>
              <a:cxnLst/>
              <a:rect l="l" t="t" r="r" b="b"/>
              <a:pathLst>
                <a:path w="1710020" h="320744">
                  <a:moveTo>
                    <a:pt x="60812" y="0"/>
                  </a:moveTo>
                  <a:lnTo>
                    <a:pt x="1649208" y="0"/>
                  </a:lnTo>
                  <a:cubicBezTo>
                    <a:pt x="1682793" y="0"/>
                    <a:pt x="1710020" y="27227"/>
                    <a:pt x="1710020" y="60812"/>
                  </a:cubicBezTo>
                  <a:lnTo>
                    <a:pt x="1710020" y="259931"/>
                  </a:lnTo>
                  <a:cubicBezTo>
                    <a:pt x="1710020" y="293517"/>
                    <a:pt x="1682793" y="320744"/>
                    <a:pt x="1649208" y="320744"/>
                  </a:cubicBezTo>
                  <a:lnTo>
                    <a:pt x="60812" y="320744"/>
                  </a:lnTo>
                  <a:cubicBezTo>
                    <a:pt x="27227" y="320744"/>
                    <a:pt x="0" y="293517"/>
                    <a:pt x="0" y="259931"/>
                  </a:cubicBezTo>
                  <a:lnTo>
                    <a:pt x="0" y="60812"/>
                  </a:lnTo>
                  <a:cubicBezTo>
                    <a:pt x="0" y="27227"/>
                    <a:pt x="27227" y="0"/>
                    <a:pt x="60812" y="0"/>
                  </a:cubicBezTo>
                  <a:close/>
                </a:path>
              </a:pathLst>
            </a:custGeom>
            <a:solidFill>
              <a:srgbClr val="65A4CD"/>
            </a:solidFill>
          </p:spPr>
          <p:txBody>
            <a:bodyPr/>
            <a:lstStyle/>
            <a:p>
              <a:endParaRPr lang="en-IN" dirty="0"/>
            </a:p>
          </p:txBody>
        </p:sp>
        <p:sp>
          <p:nvSpPr>
            <p:cNvPr id="67" name="TextBox 24">
              <a:extLst>
                <a:ext uri="{FF2B5EF4-FFF2-40B4-BE49-F238E27FC236}">
                  <a16:creationId xmlns:a16="http://schemas.microsoft.com/office/drawing/2014/main" id="{782F8E59-79B6-68A6-EF23-98104E773A24}"/>
                </a:ext>
              </a:extLst>
            </p:cNvPr>
            <p:cNvSpPr txBox="1"/>
            <p:nvPr/>
          </p:nvSpPr>
          <p:spPr>
            <a:xfrm>
              <a:off x="0" y="-38100"/>
              <a:ext cx="1710020" cy="358844"/>
            </a:xfrm>
            <a:prstGeom prst="rect">
              <a:avLst/>
            </a:prstGeom>
          </p:spPr>
          <p:txBody>
            <a:bodyPr lIns="50800" tIns="50800" rIns="50800" bIns="50800" rtlCol="0" anchor="ctr"/>
            <a:lstStyle/>
            <a:p>
              <a:pPr algn="ctr">
                <a:lnSpc>
                  <a:spcPts val="2659"/>
                </a:lnSpc>
                <a:spcBef>
                  <a:spcPct val="0"/>
                </a:spcBef>
              </a:pPr>
              <a:endParaRPr/>
            </a:p>
          </p:txBody>
        </p:sp>
      </p:grpSp>
      <p:sp>
        <p:nvSpPr>
          <p:cNvPr id="68" name="TextBox 26">
            <a:extLst>
              <a:ext uri="{FF2B5EF4-FFF2-40B4-BE49-F238E27FC236}">
                <a16:creationId xmlns:a16="http://schemas.microsoft.com/office/drawing/2014/main" id="{F32E6A99-1BBA-173D-D79F-D266E70E6C2B}"/>
              </a:ext>
            </a:extLst>
          </p:cNvPr>
          <p:cNvSpPr txBox="1"/>
          <p:nvPr/>
        </p:nvSpPr>
        <p:spPr>
          <a:xfrm>
            <a:off x="11022940" y="5854586"/>
            <a:ext cx="7682544" cy="594393"/>
          </a:xfrm>
          <a:prstGeom prst="rect">
            <a:avLst/>
          </a:prstGeom>
        </p:spPr>
        <p:txBody>
          <a:bodyPr wrap="square" lIns="0" tIns="0" rIns="0" bIns="0" rtlCol="0" anchor="t">
            <a:spAutoFit/>
          </a:bodyPr>
          <a:lstStyle/>
          <a:p>
            <a:pPr>
              <a:lnSpc>
                <a:spcPts val="4900"/>
              </a:lnSpc>
            </a:pPr>
            <a:r>
              <a:rPr lang="en-US" sz="2800" dirty="0">
                <a:solidFill>
                  <a:srgbClr val="0D0F68"/>
                </a:solidFill>
                <a:latin typeface="Garet"/>
              </a:rPr>
              <a:t>Machine Learning Models </a:t>
            </a:r>
          </a:p>
        </p:txBody>
      </p:sp>
      <p:sp>
        <p:nvSpPr>
          <p:cNvPr id="69" name="Freeform 28">
            <a:extLst>
              <a:ext uri="{FF2B5EF4-FFF2-40B4-BE49-F238E27FC236}">
                <a16:creationId xmlns:a16="http://schemas.microsoft.com/office/drawing/2014/main" id="{A397694A-702F-E2DE-5F6E-E583617185ED}"/>
              </a:ext>
            </a:extLst>
          </p:cNvPr>
          <p:cNvSpPr/>
          <p:nvPr/>
        </p:nvSpPr>
        <p:spPr>
          <a:xfrm>
            <a:off x="10007787" y="3555048"/>
            <a:ext cx="6904975" cy="1020279"/>
          </a:xfrm>
          <a:custGeom>
            <a:avLst/>
            <a:gdLst/>
            <a:ahLst/>
            <a:cxnLst/>
            <a:rect l="l" t="t" r="r" b="b"/>
            <a:pathLst>
              <a:path w="1818594" h="320744">
                <a:moveTo>
                  <a:pt x="57182" y="0"/>
                </a:moveTo>
                <a:lnTo>
                  <a:pt x="1761413" y="0"/>
                </a:lnTo>
                <a:cubicBezTo>
                  <a:pt x="1792993" y="0"/>
                  <a:pt x="1818594" y="25601"/>
                  <a:pt x="1818594" y="57182"/>
                </a:cubicBezTo>
                <a:lnTo>
                  <a:pt x="1818594" y="263562"/>
                </a:lnTo>
                <a:cubicBezTo>
                  <a:pt x="1818594" y="278727"/>
                  <a:pt x="1812570" y="293272"/>
                  <a:pt x="1801846" y="303995"/>
                </a:cubicBezTo>
                <a:cubicBezTo>
                  <a:pt x="1791122" y="314719"/>
                  <a:pt x="1776578" y="320744"/>
                  <a:pt x="1761413" y="320744"/>
                </a:cubicBezTo>
                <a:lnTo>
                  <a:pt x="57182" y="320744"/>
                </a:lnTo>
                <a:cubicBezTo>
                  <a:pt x="42016" y="320744"/>
                  <a:pt x="27472" y="314719"/>
                  <a:pt x="16748" y="303995"/>
                </a:cubicBezTo>
                <a:cubicBezTo>
                  <a:pt x="6024" y="293272"/>
                  <a:pt x="0" y="278727"/>
                  <a:pt x="0" y="263562"/>
                </a:cubicBezTo>
                <a:lnTo>
                  <a:pt x="0" y="57182"/>
                </a:lnTo>
                <a:cubicBezTo>
                  <a:pt x="0" y="42016"/>
                  <a:pt x="6024" y="27472"/>
                  <a:pt x="16748" y="16748"/>
                </a:cubicBezTo>
                <a:cubicBezTo>
                  <a:pt x="27472" y="6024"/>
                  <a:pt x="42016" y="0"/>
                  <a:pt x="57182" y="0"/>
                </a:cubicBezTo>
                <a:close/>
              </a:path>
            </a:pathLst>
          </a:custGeom>
          <a:solidFill>
            <a:srgbClr val="0D0F68"/>
          </a:solidFill>
        </p:spPr>
        <p:txBody>
          <a:bodyPr/>
          <a:lstStyle/>
          <a:p>
            <a:endParaRPr lang="en-GB"/>
          </a:p>
        </p:txBody>
      </p:sp>
      <p:sp>
        <p:nvSpPr>
          <p:cNvPr id="70" name="TextBox 30">
            <a:extLst>
              <a:ext uri="{FF2B5EF4-FFF2-40B4-BE49-F238E27FC236}">
                <a16:creationId xmlns:a16="http://schemas.microsoft.com/office/drawing/2014/main" id="{EA4CACE9-5915-9EA0-E5E7-6EDCA45D712B}"/>
              </a:ext>
            </a:extLst>
          </p:cNvPr>
          <p:cNvSpPr txBox="1"/>
          <p:nvPr/>
        </p:nvSpPr>
        <p:spPr>
          <a:xfrm>
            <a:off x="10147084" y="3669289"/>
            <a:ext cx="884008" cy="744435"/>
          </a:xfrm>
          <a:prstGeom prst="rect">
            <a:avLst/>
          </a:prstGeom>
        </p:spPr>
        <p:txBody>
          <a:bodyPr lIns="0" tIns="0" rIns="0" bIns="0" rtlCol="0" anchor="t">
            <a:spAutoFit/>
          </a:bodyPr>
          <a:lstStyle/>
          <a:p>
            <a:pPr algn="ctr">
              <a:lnSpc>
                <a:spcPts val="6299"/>
              </a:lnSpc>
            </a:pPr>
            <a:r>
              <a:rPr lang="en-US" sz="3600" dirty="0">
                <a:solidFill>
                  <a:srgbClr val="FFFFFF"/>
                </a:solidFill>
                <a:latin typeface="Garet Bold"/>
              </a:rPr>
              <a:t>03</a:t>
            </a:r>
            <a:endParaRPr lang="en-US" sz="4500" dirty="0">
              <a:solidFill>
                <a:srgbClr val="FFFFFF"/>
              </a:solidFill>
              <a:latin typeface="Garet Bold"/>
            </a:endParaRPr>
          </a:p>
        </p:txBody>
      </p:sp>
      <p:sp>
        <p:nvSpPr>
          <p:cNvPr id="71" name="TextBox 31">
            <a:extLst>
              <a:ext uri="{FF2B5EF4-FFF2-40B4-BE49-F238E27FC236}">
                <a16:creationId xmlns:a16="http://schemas.microsoft.com/office/drawing/2014/main" id="{C459DDB7-B661-C03D-4F64-0CB4AE0270B6}"/>
              </a:ext>
            </a:extLst>
          </p:cNvPr>
          <p:cNvSpPr txBox="1"/>
          <p:nvPr/>
        </p:nvSpPr>
        <p:spPr>
          <a:xfrm>
            <a:off x="11346013" y="3807789"/>
            <a:ext cx="4687954" cy="605935"/>
          </a:xfrm>
          <a:prstGeom prst="rect">
            <a:avLst/>
          </a:prstGeom>
        </p:spPr>
        <p:txBody>
          <a:bodyPr lIns="0" tIns="0" rIns="0" bIns="0" rtlCol="0" anchor="t">
            <a:spAutoFit/>
          </a:bodyPr>
          <a:lstStyle/>
          <a:p>
            <a:pPr>
              <a:lnSpc>
                <a:spcPts val="4900"/>
              </a:lnSpc>
            </a:pPr>
            <a:r>
              <a:rPr lang="en-US" sz="3200" dirty="0">
                <a:solidFill>
                  <a:srgbClr val="FFFFFF"/>
                </a:solidFill>
                <a:latin typeface="Garet"/>
              </a:rPr>
              <a:t>Implementation</a:t>
            </a:r>
          </a:p>
        </p:txBody>
      </p:sp>
      <p:pic>
        <p:nvPicPr>
          <p:cNvPr id="73" name="Picture 2" descr="campUAS">
            <a:extLst>
              <a:ext uri="{FF2B5EF4-FFF2-40B4-BE49-F238E27FC236}">
                <a16:creationId xmlns:a16="http://schemas.microsoft.com/office/drawing/2014/main" id="{5007CB62-8580-97C8-BCD2-A7A365918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8" y="398953"/>
            <a:ext cx="2762250" cy="119062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2">
            <a:extLst>
              <a:ext uri="{FF2B5EF4-FFF2-40B4-BE49-F238E27FC236}">
                <a16:creationId xmlns:a16="http://schemas.microsoft.com/office/drawing/2014/main" id="{236F73B7-A2CF-4A09-F1D6-D6C4256204ED}"/>
              </a:ext>
            </a:extLst>
          </p:cNvPr>
          <p:cNvGrpSpPr/>
          <p:nvPr/>
        </p:nvGrpSpPr>
        <p:grpSpPr>
          <a:xfrm>
            <a:off x="1554313" y="7467912"/>
            <a:ext cx="6904974" cy="778456"/>
            <a:chOff x="0" y="0"/>
            <a:chExt cx="1710020" cy="320744"/>
          </a:xfrm>
        </p:grpSpPr>
        <p:sp>
          <p:nvSpPr>
            <p:cNvPr id="4" name="Freeform 23">
              <a:extLst>
                <a:ext uri="{FF2B5EF4-FFF2-40B4-BE49-F238E27FC236}">
                  <a16:creationId xmlns:a16="http://schemas.microsoft.com/office/drawing/2014/main" id="{70130533-BAEA-5240-4740-64E67F4A9F73}"/>
                </a:ext>
              </a:extLst>
            </p:cNvPr>
            <p:cNvSpPr/>
            <p:nvPr/>
          </p:nvSpPr>
          <p:spPr>
            <a:xfrm>
              <a:off x="0" y="0"/>
              <a:ext cx="1710020" cy="320744"/>
            </a:xfrm>
            <a:custGeom>
              <a:avLst/>
              <a:gdLst/>
              <a:ahLst/>
              <a:cxnLst/>
              <a:rect l="l" t="t" r="r" b="b"/>
              <a:pathLst>
                <a:path w="1710020" h="320744">
                  <a:moveTo>
                    <a:pt x="60812" y="0"/>
                  </a:moveTo>
                  <a:lnTo>
                    <a:pt x="1649208" y="0"/>
                  </a:lnTo>
                  <a:cubicBezTo>
                    <a:pt x="1682793" y="0"/>
                    <a:pt x="1710020" y="27227"/>
                    <a:pt x="1710020" y="60812"/>
                  </a:cubicBezTo>
                  <a:lnTo>
                    <a:pt x="1710020" y="259931"/>
                  </a:lnTo>
                  <a:cubicBezTo>
                    <a:pt x="1710020" y="293517"/>
                    <a:pt x="1682793" y="320744"/>
                    <a:pt x="1649208" y="320744"/>
                  </a:cubicBezTo>
                  <a:lnTo>
                    <a:pt x="60812" y="320744"/>
                  </a:lnTo>
                  <a:cubicBezTo>
                    <a:pt x="27227" y="320744"/>
                    <a:pt x="0" y="293517"/>
                    <a:pt x="0" y="259931"/>
                  </a:cubicBezTo>
                  <a:lnTo>
                    <a:pt x="0" y="60812"/>
                  </a:lnTo>
                  <a:cubicBezTo>
                    <a:pt x="0" y="27227"/>
                    <a:pt x="27227" y="0"/>
                    <a:pt x="60812" y="0"/>
                  </a:cubicBezTo>
                  <a:close/>
                </a:path>
              </a:pathLst>
            </a:custGeom>
            <a:solidFill>
              <a:srgbClr val="65A4CD"/>
            </a:solidFill>
          </p:spPr>
          <p:txBody>
            <a:bodyPr/>
            <a:lstStyle/>
            <a:p>
              <a:pPr algn="ctr"/>
              <a:endParaRPr lang="en-IN" sz="2400" dirty="0">
                <a:solidFill>
                  <a:schemeClr val="tx2">
                    <a:lumMod val="50000"/>
                  </a:schemeClr>
                </a:solidFill>
              </a:endParaRPr>
            </a:p>
            <a:p>
              <a:pPr algn="ctr"/>
              <a:r>
                <a:rPr lang="en-IN" sz="2400" dirty="0">
                  <a:solidFill>
                    <a:schemeClr val="tx2">
                      <a:lumMod val="50000"/>
                    </a:schemeClr>
                  </a:solidFill>
                  <a:latin typeface="Garet" panose="020B0604020202020204" charset="0"/>
                </a:rPr>
                <a:t>Ultrasonic Object Differentiation</a:t>
              </a:r>
            </a:p>
          </p:txBody>
        </p:sp>
        <p:sp>
          <p:nvSpPr>
            <p:cNvPr id="5" name="TextBox 24">
              <a:extLst>
                <a:ext uri="{FF2B5EF4-FFF2-40B4-BE49-F238E27FC236}">
                  <a16:creationId xmlns:a16="http://schemas.microsoft.com/office/drawing/2014/main" id="{7983D8C6-E04B-98C2-6E64-C3E6083841E6}"/>
                </a:ext>
              </a:extLst>
            </p:cNvPr>
            <p:cNvSpPr txBox="1"/>
            <p:nvPr/>
          </p:nvSpPr>
          <p:spPr>
            <a:xfrm>
              <a:off x="0" y="-38100"/>
              <a:ext cx="1710020" cy="358844"/>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22">
            <a:extLst>
              <a:ext uri="{FF2B5EF4-FFF2-40B4-BE49-F238E27FC236}">
                <a16:creationId xmlns:a16="http://schemas.microsoft.com/office/drawing/2014/main" id="{0432D470-796F-7897-DC0A-1E0D31E51F6D}"/>
              </a:ext>
            </a:extLst>
          </p:cNvPr>
          <p:cNvGrpSpPr/>
          <p:nvPr/>
        </p:nvGrpSpPr>
        <p:grpSpPr>
          <a:xfrm>
            <a:off x="1554313" y="8474626"/>
            <a:ext cx="6904974" cy="870926"/>
            <a:chOff x="0" y="-38100"/>
            <a:chExt cx="1710020" cy="358844"/>
          </a:xfrm>
        </p:grpSpPr>
        <p:sp>
          <p:nvSpPr>
            <p:cNvPr id="13" name="Freeform 23">
              <a:extLst>
                <a:ext uri="{FF2B5EF4-FFF2-40B4-BE49-F238E27FC236}">
                  <a16:creationId xmlns:a16="http://schemas.microsoft.com/office/drawing/2014/main" id="{FE4CB4B7-6E5B-F885-2D08-52DDF8618087}"/>
                </a:ext>
              </a:extLst>
            </p:cNvPr>
            <p:cNvSpPr/>
            <p:nvPr/>
          </p:nvSpPr>
          <p:spPr>
            <a:xfrm>
              <a:off x="0" y="0"/>
              <a:ext cx="1710020" cy="320744"/>
            </a:xfrm>
            <a:custGeom>
              <a:avLst/>
              <a:gdLst/>
              <a:ahLst/>
              <a:cxnLst/>
              <a:rect l="l" t="t" r="r" b="b"/>
              <a:pathLst>
                <a:path w="1710020" h="320744">
                  <a:moveTo>
                    <a:pt x="60812" y="0"/>
                  </a:moveTo>
                  <a:lnTo>
                    <a:pt x="1649208" y="0"/>
                  </a:lnTo>
                  <a:cubicBezTo>
                    <a:pt x="1682793" y="0"/>
                    <a:pt x="1710020" y="27227"/>
                    <a:pt x="1710020" y="60812"/>
                  </a:cubicBezTo>
                  <a:lnTo>
                    <a:pt x="1710020" y="259931"/>
                  </a:lnTo>
                  <a:cubicBezTo>
                    <a:pt x="1710020" y="293517"/>
                    <a:pt x="1682793" y="320744"/>
                    <a:pt x="1649208" y="320744"/>
                  </a:cubicBezTo>
                  <a:lnTo>
                    <a:pt x="60812" y="320744"/>
                  </a:lnTo>
                  <a:cubicBezTo>
                    <a:pt x="27227" y="320744"/>
                    <a:pt x="0" y="293517"/>
                    <a:pt x="0" y="259931"/>
                  </a:cubicBezTo>
                  <a:lnTo>
                    <a:pt x="0" y="60812"/>
                  </a:lnTo>
                  <a:cubicBezTo>
                    <a:pt x="0" y="27227"/>
                    <a:pt x="27227" y="0"/>
                    <a:pt x="60812" y="0"/>
                  </a:cubicBezTo>
                  <a:close/>
                </a:path>
              </a:pathLst>
            </a:custGeom>
            <a:solidFill>
              <a:srgbClr val="65A4CD"/>
            </a:solidFill>
          </p:spPr>
          <p:txBody>
            <a:bodyPr/>
            <a:lstStyle/>
            <a:p>
              <a:pPr algn="ctr"/>
              <a:endParaRPr lang="en-IN" sz="2400" dirty="0">
                <a:solidFill>
                  <a:schemeClr val="tx2">
                    <a:lumMod val="50000"/>
                  </a:schemeClr>
                </a:solidFill>
              </a:endParaRPr>
            </a:p>
            <a:p>
              <a:pPr algn="ctr"/>
              <a:r>
                <a:rPr lang="en-IN" sz="2400" dirty="0">
                  <a:solidFill>
                    <a:schemeClr val="tx2">
                      <a:lumMod val="50000"/>
                    </a:schemeClr>
                  </a:solidFill>
                  <a:latin typeface="Garet" panose="020B0604020202020204" charset="0"/>
                </a:rPr>
                <a:t>Hyperparameter Optimization</a:t>
              </a:r>
            </a:p>
          </p:txBody>
        </p:sp>
        <p:sp>
          <p:nvSpPr>
            <p:cNvPr id="14" name="TextBox 24">
              <a:extLst>
                <a:ext uri="{FF2B5EF4-FFF2-40B4-BE49-F238E27FC236}">
                  <a16:creationId xmlns:a16="http://schemas.microsoft.com/office/drawing/2014/main" id="{698A32C9-ECCC-D444-FD05-8744E15BCBA9}"/>
                </a:ext>
              </a:extLst>
            </p:cNvPr>
            <p:cNvSpPr txBox="1"/>
            <p:nvPr/>
          </p:nvSpPr>
          <p:spPr>
            <a:xfrm>
              <a:off x="0" y="-38100"/>
              <a:ext cx="1710020" cy="358844"/>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27">
            <a:extLst>
              <a:ext uri="{FF2B5EF4-FFF2-40B4-BE49-F238E27FC236}">
                <a16:creationId xmlns:a16="http://schemas.microsoft.com/office/drawing/2014/main" id="{45C7DAA3-D3DB-3474-098C-B4357D082921}"/>
              </a:ext>
            </a:extLst>
          </p:cNvPr>
          <p:cNvGrpSpPr/>
          <p:nvPr/>
        </p:nvGrpSpPr>
        <p:grpSpPr>
          <a:xfrm>
            <a:off x="10149459" y="8416884"/>
            <a:ext cx="6904975" cy="1061510"/>
            <a:chOff x="0" y="0"/>
            <a:chExt cx="1818594" cy="320744"/>
          </a:xfrm>
        </p:grpSpPr>
        <p:sp>
          <p:nvSpPr>
            <p:cNvPr id="17" name="Freeform 28">
              <a:extLst>
                <a:ext uri="{FF2B5EF4-FFF2-40B4-BE49-F238E27FC236}">
                  <a16:creationId xmlns:a16="http://schemas.microsoft.com/office/drawing/2014/main" id="{46169C30-4D53-6711-4628-E202F34C2ED0}"/>
                </a:ext>
              </a:extLst>
            </p:cNvPr>
            <p:cNvSpPr/>
            <p:nvPr/>
          </p:nvSpPr>
          <p:spPr>
            <a:xfrm>
              <a:off x="0" y="0"/>
              <a:ext cx="1818594" cy="320744"/>
            </a:xfrm>
            <a:custGeom>
              <a:avLst/>
              <a:gdLst/>
              <a:ahLst/>
              <a:cxnLst/>
              <a:rect l="l" t="t" r="r" b="b"/>
              <a:pathLst>
                <a:path w="1818594" h="320744">
                  <a:moveTo>
                    <a:pt x="57182" y="0"/>
                  </a:moveTo>
                  <a:lnTo>
                    <a:pt x="1761413" y="0"/>
                  </a:lnTo>
                  <a:cubicBezTo>
                    <a:pt x="1792993" y="0"/>
                    <a:pt x="1818594" y="25601"/>
                    <a:pt x="1818594" y="57182"/>
                  </a:cubicBezTo>
                  <a:lnTo>
                    <a:pt x="1818594" y="263562"/>
                  </a:lnTo>
                  <a:cubicBezTo>
                    <a:pt x="1818594" y="278727"/>
                    <a:pt x="1812570" y="293272"/>
                    <a:pt x="1801846" y="303995"/>
                  </a:cubicBezTo>
                  <a:cubicBezTo>
                    <a:pt x="1791122" y="314719"/>
                    <a:pt x="1776578" y="320744"/>
                    <a:pt x="1761413" y="320744"/>
                  </a:cubicBezTo>
                  <a:lnTo>
                    <a:pt x="57182" y="320744"/>
                  </a:lnTo>
                  <a:cubicBezTo>
                    <a:pt x="42016" y="320744"/>
                    <a:pt x="27472" y="314719"/>
                    <a:pt x="16748" y="303995"/>
                  </a:cubicBezTo>
                  <a:cubicBezTo>
                    <a:pt x="6024" y="293272"/>
                    <a:pt x="0" y="278727"/>
                    <a:pt x="0" y="263562"/>
                  </a:cubicBezTo>
                  <a:lnTo>
                    <a:pt x="0" y="57182"/>
                  </a:lnTo>
                  <a:cubicBezTo>
                    <a:pt x="0" y="42016"/>
                    <a:pt x="6024" y="27472"/>
                    <a:pt x="16748" y="16748"/>
                  </a:cubicBezTo>
                  <a:cubicBezTo>
                    <a:pt x="27472" y="6024"/>
                    <a:pt x="42016" y="0"/>
                    <a:pt x="57182" y="0"/>
                  </a:cubicBezTo>
                  <a:close/>
                </a:path>
              </a:pathLst>
            </a:custGeom>
            <a:solidFill>
              <a:srgbClr val="0D0F68"/>
            </a:solidFill>
          </p:spPr>
          <p:txBody>
            <a:bodyPr/>
            <a:lstStyle/>
            <a:p>
              <a:endParaRPr lang="en-GB" dirty="0"/>
            </a:p>
          </p:txBody>
        </p:sp>
        <p:sp>
          <p:nvSpPr>
            <p:cNvPr id="18" name="TextBox 29">
              <a:extLst>
                <a:ext uri="{FF2B5EF4-FFF2-40B4-BE49-F238E27FC236}">
                  <a16:creationId xmlns:a16="http://schemas.microsoft.com/office/drawing/2014/main" id="{3C23F1DB-93AD-035D-5B40-2B0E859181FD}"/>
                </a:ext>
              </a:extLst>
            </p:cNvPr>
            <p:cNvSpPr txBox="1"/>
            <p:nvPr/>
          </p:nvSpPr>
          <p:spPr>
            <a:xfrm>
              <a:off x="0" y="-38100"/>
              <a:ext cx="1818594" cy="358844"/>
            </a:xfrm>
            <a:prstGeom prst="rect">
              <a:avLst/>
            </a:prstGeom>
          </p:spPr>
          <p:txBody>
            <a:bodyPr lIns="50800" tIns="50800" rIns="50800" bIns="50800" rtlCol="0" anchor="ctr"/>
            <a:lstStyle/>
            <a:p>
              <a:pPr algn="ctr">
                <a:lnSpc>
                  <a:spcPts val="2659"/>
                </a:lnSpc>
                <a:spcBef>
                  <a:spcPct val="0"/>
                </a:spcBef>
              </a:pPr>
              <a:endParaRPr/>
            </a:p>
          </p:txBody>
        </p:sp>
      </p:grpSp>
      <p:sp>
        <p:nvSpPr>
          <p:cNvPr id="19" name="TextBox 30">
            <a:extLst>
              <a:ext uri="{FF2B5EF4-FFF2-40B4-BE49-F238E27FC236}">
                <a16:creationId xmlns:a16="http://schemas.microsoft.com/office/drawing/2014/main" id="{406DA9DA-D5A4-5D75-79B2-2F6CCC2EDCB4}"/>
              </a:ext>
            </a:extLst>
          </p:cNvPr>
          <p:cNvSpPr txBox="1"/>
          <p:nvPr/>
        </p:nvSpPr>
        <p:spPr>
          <a:xfrm>
            <a:off x="10462005" y="8567096"/>
            <a:ext cx="884008" cy="744435"/>
          </a:xfrm>
          <a:prstGeom prst="rect">
            <a:avLst/>
          </a:prstGeom>
        </p:spPr>
        <p:txBody>
          <a:bodyPr lIns="0" tIns="0" rIns="0" bIns="0" rtlCol="0" anchor="t">
            <a:spAutoFit/>
          </a:bodyPr>
          <a:lstStyle/>
          <a:p>
            <a:pPr algn="ctr">
              <a:lnSpc>
                <a:spcPts val="6299"/>
              </a:lnSpc>
            </a:pPr>
            <a:r>
              <a:rPr lang="en-US" sz="3200" dirty="0">
                <a:solidFill>
                  <a:srgbClr val="FFFFFF"/>
                </a:solidFill>
                <a:latin typeface="Garet Bold"/>
              </a:rPr>
              <a:t>05</a:t>
            </a:r>
          </a:p>
        </p:txBody>
      </p:sp>
      <p:sp>
        <p:nvSpPr>
          <p:cNvPr id="20" name="TextBox 31">
            <a:extLst>
              <a:ext uri="{FF2B5EF4-FFF2-40B4-BE49-F238E27FC236}">
                <a16:creationId xmlns:a16="http://schemas.microsoft.com/office/drawing/2014/main" id="{CC84685D-58B8-33FE-E683-CF44985B5E2D}"/>
              </a:ext>
            </a:extLst>
          </p:cNvPr>
          <p:cNvSpPr txBox="1"/>
          <p:nvPr/>
        </p:nvSpPr>
        <p:spPr>
          <a:xfrm>
            <a:off x="11658559" y="8705596"/>
            <a:ext cx="4687954" cy="605935"/>
          </a:xfrm>
          <a:prstGeom prst="rect">
            <a:avLst/>
          </a:prstGeom>
        </p:spPr>
        <p:txBody>
          <a:bodyPr lIns="0" tIns="0" rIns="0" bIns="0" rtlCol="0" anchor="t">
            <a:spAutoFit/>
          </a:bodyPr>
          <a:lstStyle/>
          <a:p>
            <a:pPr>
              <a:lnSpc>
                <a:spcPts val="4900"/>
              </a:lnSpc>
            </a:pPr>
            <a:r>
              <a:rPr lang="en-US" sz="3200" dirty="0">
                <a:solidFill>
                  <a:srgbClr val="FFFFFF"/>
                </a:solidFill>
                <a:latin typeface="Garet"/>
              </a:rPr>
              <a:t>Conclusion</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1028700" y="884039"/>
            <a:ext cx="16230600" cy="8983173"/>
            <a:chOff x="0" y="-38100"/>
            <a:chExt cx="4274726" cy="2365939"/>
          </a:xfrm>
        </p:grpSpPr>
        <p:sp>
          <p:nvSpPr>
            <p:cNvPr id="4" name="Freeform 4"/>
            <p:cNvSpPr/>
            <p:nvPr/>
          </p:nvSpPr>
          <p:spPr>
            <a:xfrm>
              <a:off x="0" y="0"/>
              <a:ext cx="4274726" cy="2327839"/>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dirty="0"/>
            </a:p>
          </p:txBody>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1601846" y="419788"/>
            <a:ext cx="7163655" cy="1217823"/>
            <a:chOff x="0" y="0"/>
            <a:chExt cx="1886724" cy="320744"/>
          </a:xfrm>
        </p:grpSpPr>
        <p:sp>
          <p:nvSpPr>
            <p:cNvPr id="7" name="Freeform 7"/>
            <p:cNvSpPr/>
            <p:nvPr/>
          </p:nvSpPr>
          <p:spPr>
            <a:xfrm>
              <a:off x="0" y="0"/>
              <a:ext cx="1886724" cy="320744"/>
            </a:xfrm>
            <a:custGeom>
              <a:avLst/>
              <a:gdLst/>
              <a:ahLst/>
              <a:cxnLst/>
              <a:rect l="l" t="t" r="r" b="b"/>
              <a:pathLst>
                <a:path w="1886724" h="32074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txBody>
            <a:bodyPr/>
            <a:lstStyle/>
            <a:p>
              <a:endParaRPr lang="en-GB"/>
            </a:p>
          </p:txBody>
        </p:sp>
        <p:sp>
          <p:nvSpPr>
            <p:cNvPr id="8" name="TextBox 8"/>
            <p:cNvSpPr txBox="1"/>
            <p:nvPr/>
          </p:nvSpPr>
          <p:spPr>
            <a:xfrm>
              <a:off x="0" y="-38100"/>
              <a:ext cx="1886724" cy="358844"/>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11760772" y="600075"/>
            <a:ext cx="6492683" cy="771525"/>
          </a:xfrm>
          <a:prstGeom prst="rect">
            <a:avLst/>
          </a:prstGeom>
        </p:spPr>
        <p:txBody>
          <a:bodyPr lIns="0" tIns="0" rIns="0" bIns="0" rtlCol="0" anchor="t">
            <a:spAutoFit/>
          </a:bodyPr>
          <a:lstStyle/>
          <a:p>
            <a:pPr algn="ctr">
              <a:lnSpc>
                <a:spcPts val="6299"/>
              </a:lnSpc>
            </a:pPr>
            <a:r>
              <a:rPr lang="en-US" sz="4500" dirty="0">
                <a:solidFill>
                  <a:srgbClr val="FFFFFF"/>
                </a:solidFill>
                <a:latin typeface="Yeseva One Bold"/>
              </a:rPr>
              <a:t>Results</a:t>
            </a:r>
          </a:p>
        </p:txBody>
      </p:sp>
      <p:pic>
        <p:nvPicPr>
          <p:cNvPr id="13" name="Picture 2" descr="campUAS">
            <a:extLst>
              <a:ext uri="{FF2B5EF4-FFF2-40B4-BE49-F238E27FC236}">
                <a16:creationId xmlns:a16="http://schemas.microsoft.com/office/drawing/2014/main" id="{AE23295F-427F-F16E-68AA-C1B504F3D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8" y="398953"/>
            <a:ext cx="2762250" cy="11906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9">
            <a:extLst>
              <a:ext uri="{FF2B5EF4-FFF2-40B4-BE49-F238E27FC236}">
                <a16:creationId xmlns:a16="http://schemas.microsoft.com/office/drawing/2014/main" id="{83C7F7B8-68B9-D9D9-D63C-1E43F7CE9E08}"/>
              </a:ext>
            </a:extLst>
          </p:cNvPr>
          <p:cNvSpPr txBox="1"/>
          <p:nvPr/>
        </p:nvSpPr>
        <p:spPr>
          <a:xfrm>
            <a:off x="-81261" y="985837"/>
            <a:ext cx="14249400" cy="2057807"/>
          </a:xfrm>
          <a:prstGeom prst="rect">
            <a:avLst/>
          </a:prstGeom>
        </p:spPr>
        <p:txBody>
          <a:bodyPr wrap="square" lIns="0" tIns="0" rIns="0" bIns="0" rtlCol="0" anchor="t">
            <a:spAutoFit/>
          </a:bodyPr>
          <a:lstStyle/>
          <a:p>
            <a:pPr algn="ctr">
              <a:lnSpc>
                <a:spcPts val="8400"/>
              </a:lnSpc>
            </a:pPr>
            <a:r>
              <a:rPr lang="en-US" sz="5400" dirty="0">
                <a:solidFill>
                  <a:srgbClr val="0D0F68"/>
                </a:solidFill>
                <a:latin typeface="Yeseva One"/>
              </a:rPr>
              <a:t>Random Forest (without hyperparameter tuning)</a:t>
            </a:r>
          </a:p>
        </p:txBody>
      </p:sp>
      <p:pic>
        <p:nvPicPr>
          <p:cNvPr id="12" name="Picture 11" descr="A screenshot of a computer screen&#10;&#10;Description automatically generated">
            <a:extLst>
              <a:ext uri="{FF2B5EF4-FFF2-40B4-BE49-F238E27FC236}">
                <a16:creationId xmlns:a16="http://schemas.microsoft.com/office/drawing/2014/main" id="{7C680E68-60AD-C8FC-6D04-43F55209D88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87518" y="3915713"/>
            <a:ext cx="7022436" cy="3148835"/>
          </a:xfrm>
          <a:prstGeom prst="rect">
            <a:avLst/>
          </a:prstGeom>
          <a:noFill/>
          <a:ln>
            <a:noFill/>
          </a:ln>
        </p:spPr>
      </p:pic>
      <p:pic>
        <p:nvPicPr>
          <p:cNvPr id="15" name="Picture 14" descr="A graph with blue squares and white text&#10;&#10;Description automatically generated">
            <a:extLst>
              <a:ext uri="{FF2B5EF4-FFF2-40B4-BE49-F238E27FC236}">
                <a16:creationId xmlns:a16="http://schemas.microsoft.com/office/drawing/2014/main" id="{5CFE7B51-9C97-74AB-6438-3759EDD67AF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906000" y="3188305"/>
            <a:ext cx="7228752" cy="5641247"/>
          </a:xfrm>
          <a:prstGeom prst="rect">
            <a:avLst/>
          </a:prstGeom>
          <a:noFill/>
          <a:ln>
            <a:noFill/>
          </a:ln>
        </p:spPr>
      </p:pic>
    </p:spTree>
    <p:extLst>
      <p:ext uri="{BB962C8B-B14F-4D97-AF65-F5344CB8AC3E}">
        <p14:creationId xmlns:p14="http://schemas.microsoft.com/office/powerpoint/2010/main" val="2849590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1028700" y="884039"/>
            <a:ext cx="16230600" cy="8983173"/>
            <a:chOff x="0" y="-38100"/>
            <a:chExt cx="4274726" cy="2365939"/>
          </a:xfrm>
        </p:grpSpPr>
        <p:sp>
          <p:nvSpPr>
            <p:cNvPr id="4" name="Freeform 4"/>
            <p:cNvSpPr/>
            <p:nvPr/>
          </p:nvSpPr>
          <p:spPr>
            <a:xfrm>
              <a:off x="0" y="0"/>
              <a:ext cx="4274726" cy="2327839"/>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p>
          </p:txBody>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1601846" y="419788"/>
            <a:ext cx="7163655" cy="1217823"/>
            <a:chOff x="0" y="0"/>
            <a:chExt cx="1886724" cy="320744"/>
          </a:xfrm>
        </p:grpSpPr>
        <p:sp>
          <p:nvSpPr>
            <p:cNvPr id="7" name="Freeform 7"/>
            <p:cNvSpPr/>
            <p:nvPr/>
          </p:nvSpPr>
          <p:spPr>
            <a:xfrm>
              <a:off x="0" y="0"/>
              <a:ext cx="1886724" cy="320744"/>
            </a:xfrm>
            <a:custGeom>
              <a:avLst/>
              <a:gdLst/>
              <a:ahLst/>
              <a:cxnLst/>
              <a:rect l="l" t="t" r="r" b="b"/>
              <a:pathLst>
                <a:path w="1886724" h="32074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txBody>
            <a:bodyPr/>
            <a:lstStyle/>
            <a:p>
              <a:endParaRPr lang="en-GB"/>
            </a:p>
          </p:txBody>
        </p:sp>
        <p:sp>
          <p:nvSpPr>
            <p:cNvPr id="8" name="TextBox 8"/>
            <p:cNvSpPr txBox="1"/>
            <p:nvPr/>
          </p:nvSpPr>
          <p:spPr>
            <a:xfrm>
              <a:off x="0" y="-38100"/>
              <a:ext cx="1886724" cy="358844"/>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11760772" y="600075"/>
            <a:ext cx="6492683" cy="771525"/>
          </a:xfrm>
          <a:prstGeom prst="rect">
            <a:avLst/>
          </a:prstGeom>
        </p:spPr>
        <p:txBody>
          <a:bodyPr lIns="0" tIns="0" rIns="0" bIns="0" rtlCol="0" anchor="t">
            <a:spAutoFit/>
          </a:bodyPr>
          <a:lstStyle/>
          <a:p>
            <a:pPr algn="ctr">
              <a:lnSpc>
                <a:spcPts val="6299"/>
              </a:lnSpc>
            </a:pPr>
            <a:r>
              <a:rPr lang="en-US" sz="4500" dirty="0">
                <a:solidFill>
                  <a:srgbClr val="FFFFFF"/>
                </a:solidFill>
                <a:latin typeface="Yeseva One Bold"/>
              </a:rPr>
              <a:t>Results</a:t>
            </a:r>
          </a:p>
        </p:txBody>
      </p:sp>
      <p:pic>
        <p:nvPicPr>
          <p:cNvPr id="13" name="Picture 2" descr="campUAS">
            <a:extLst>
              <a:ext uri="{FF2B5EF4-FFF2-40B4-BE49-F238E27FC236}">
                <a16:creationId xmlns:a16="http://schemas.microsoft.com/office/drawing/2014/main" id="{AE23295F-427F-F16E-68AA-C1B504F3D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8" y="398953"/>
            <a:ext cx="2762250" cy="11906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9">
            <a:extLst>
              <a:ext uri="{FF2B5EF4-FFF2-40B4-BE49-F238E27FC236}">
                <a16:creationId xmlns:a16="http://schemas.microsoft.com/office/drawing/2014/main" id="{83C7F7B8-68B9-D9D9-D63C-1E43F7CE9E08}"/>
              </a:ext>
            </a:extLst>
          </p:cNvPr>
          <p:cNvSpPr txBox="1"/>
          <p:nvPr/>
        </p:nvSpPr>
        <p:spPr>
          <a:xfrm>
            <a:off x="-809427" y="971405"/>
            <a:ext cx="14249400" cy="980589"/>
          </a:xfrm>
          <a:prstGeom prst="rect">
            <a:avLst/>
          </a:prstGeom>
        </p:spPr>
        <p:txBody>
          <a:bodyPr wrap="square" lIns="0" tIns="0" rIns="0" bIns="0" rtlCol="0" anchor="t">
            <a:spAutoFit/>
          </a:bodyPr>
          <a:lstStyle/>
          <a:p>
            <a:pPr algn="ctr">
              <a:lnSpc>
                <a:spcPts val="8400"/>
              </a:lnSpc>
            </a:pPr>
            <a:r>
              <a:rPr lang="en-US" sz="5400" dirty="0">
                <a:solidFill>
                  <a:srgbClr val="0D0F68"/>
                </a:solidFill>
                <a:latin typeface="Yeseva One"/>
              </a:rPr>
              <a:t>Random Forest</a:t>
            </a:r>
          </a:p>
        </p:txBody>
      </p:sp>
      <p:pic>
        <p:nvPicPr>
          <p:cNvPr id="9" name="Picture 8" descr="A screenshot of a computer screen&#10;&#10;Description automatically generated">
            <a:extLst>
              <a:ext uri="{FF2B5EF4-FFF2-40B4-BE49-F238E27FC236}">
                <a16:creationId xmlns:a16="http://schemas.microsoft.com/office/drawing/2014/main" id="{8695283E-77F7-E29D-8030-57D1FE04D437}"/>
              </a:ext>
            </a:extLst>
          </p:cNvPr>
          <p:cNvPicPr>
            <a:picLocks noChangeAspect="1"/>
          </p:cNvPicPr>
          <p:nvPr/>
        </p:nvPicPr>
        <p:blipFill>
          <a:blip r:embed="rId4"/>
          <a:stretch>
            <a:fillRect/>
          </a:stretch>
        </p:blipFill>
        <p:spPr>
          <a:xfrm>
            <a:off x="1904999" y="2274477"/>
            <a:ext cx="6802755" cy="3053271"/>
          </a:xfrm>
          <a:prstGeom prst="rect">
            <a:avLst/>
          </a:prstGeom>
        </p:spPr>
      </p:pic>
      <p:pic>
        <p:nvPicPr>
          <p:cNvPr id="11" name="Picture 10" descr="A graph of numbers and squares&#10;&#10;Description automatically generated with medium confidence">
            <a:extLst>
              <a:ext uri="{FF2B5EF4-FFF2-40B4-BE49-F238E27FC236}">
                <a16:creationId xmlns:a16="http://schemas.microsoft.com/office/drawing/2014/main" id="{23ABDDBD-DE49-B6F1-3ACE-85285EA3B12B}"/>
              </a:ext>
            </a:extLst>
          </p:cNvPr>
          <p:cNvPicPr>
            <a:picLocks noChangeAspect="1"/>
          </p:cNvPicPr>
          <p:nvPr/>
        </p:nvPicPr>
        <p:blipFill>
          <a:blip r:embed="rId5"/>
          <a:stretch>
            <a:fillRect/>
          </a:stretch>
        </p:blipFill>
        <p:spPr>
          <a:xfrm>
            <a:off x="2767801" y="5480029"/>
            <a:ext cx="5455666" cy="4262239"/>
          </a:xfrm>
          <a:prstGeom prst="rect">
            <a:avLst/>
          </a:prstGeom>
        </p:spPr>
      </p:pic>
      <p:pic>
        <p:nvPicPr>
          <p:cNvPr id="16" name="Picture 15" descr="A screenshot of a graph&#10;&#10;Description automatically generated">
            <a:extLst>
              <a:ext uri="{FF2B5EF4-FFF2-40B4-BE49-F238E27FC236}">
                <a16:creationId xmlns:a16="http://schemas.microsoft.com/office/drawing/2014/main" id="{E464AC3A-DC51-A8A0-6189-1956BF254D1D}"/>
              </a:ext>
            </a:extLst>
          </p:cNvPr>
          <p:cNvPicPr>
            <a:picLocks noChangeAspect="1"/>
          </p:cNvPicPr>
          <p:nvPr/>
        </p:nvPicPr>
        <p:blipFill>
          <a:blip r:embed="rId6"/>
          <a:stretch>
            <a:fillRect/>
          </a:stretch>
        </p:blipFill>
        <p:spPr>
          <a:xfrm>
            <a:off x="9900752" y="2221003"/>
            <a:ext cx="6267054" cy="3106745"/>
          </a:xfrm>
          <a:prstGeom prst="rect">
            <a:avLst/>
          </a:prstGeom>
        </p:spPr>
      </p:pic>
      <p:pic>
        <p:nvPicPr>
          <p:cNvPr id="17" name="Picture 16" descr="A graph with numbers and squares&#10;&#10;Description automatically generated">
            <a:extLst>
              <a:ext uri="{FF2B5EF4-FFF2-40B4-BE49-F238E27FC236}">
                <a16:creationId xmlns:a16="http://schemas.microsoft.com/office/drawing/2014/main" id="{ECC5D21E-744F-19E0-1F46-0C93EB06A062}"/>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358492" y="5467011"/>
            <a:ext cx="5455666" cy="4400201"/>
          </a:xfrm>
          <a:prstGeom prst="rect">
            <a:avLst/>
          </a:prstGeom>
          <a:noFill/>
          <a:ln>
            <a:noFill/>
          </a:ln>
        </p:spPr>
      </p:pic>
    </p:spTree>
    <p:extLst>
      <p:ext uri="{BB962C8B-B14F-4D97-AF65-F5344CB8AC3E}">
        <p14:creationId xmlns:p14="http://schemas.microsoft.com/office/powerpoint/2010/main" val="37060481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1028700" y="884039"/>
            <a:ext cx="16230600" cy="8983173"/>
            <a:chOff x="0" y="-38100"/>
            <a:chExt cx="4274726" cy="2365939"/>
          </a:xfrm>
        </p:grpSpPr>
        <p:sp>
          <p:nvSpPr>
            <p:cNvPr id="4" name="Freeform 4"/>
            <p:cNvSpPr/>
            <p:nvPr/>
          </p:nvSpPr>
          <p:spPr>
            <a:xfrm>
              <a:off x="0" y="0"/>
              <a:ext cx="4274726" cy="2327839"/>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p>
          </p:txBody>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1601846" y="419788"/>
            <a:ext cx="7163655" cy="1217823"/>
            <a:chOff x="0" y="0"/>
            <a:chExt cx="1886724" cy="320744"/>
          </a:xfrm>
        </p:grpSpPr>
        <p:sp>
          <p:nvSpPr>
            <p:cNvPr id="7" name="Freeform 7"/>
            <p:cNvSpPr/>
            <p:nvPr/>
          </p:nvSpPr>
          <p:spPr>
            <a:xfrm>
              <a:off x="0" y="0"/>
              <a:ext cx="1886724" cy="320744"/>
            </a:xfrm>
            <a:custGeom>
              <a:avLst/>
              <a:gdLst/>
              <a:ahLst/>
              <a:cxnLst/>
              <a:rect l="l" t="t" r="r" b="b"/>
              <a:pathLst>
                <a:path w="1886724" h="32074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txBody>
            <a:bodyPr/>
            <a:lstStyle/>
            <a:p>
              <a:endParaRPr lang="en-GB"/>
            </a:p>
          </p:txBody>
        </p:sp>
        <p:sp>
          <p:nvSpPr>
            <p:cNvPr id="8" name="TextBox 8"/>
            <p:cNvSpPr txBox="1"/>
            <p:nvPr/>
          </p:nvSpPr>
          <p:spPr>
            <a:xfrm>
              <a:off x="0" y="-38100"/>
              <a:ext cx="1886724" cy="358844"/>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11760772" y="600075"/>
            <a:ext cx="6492683" cy="771525"/>
          </a:xfrm>
          <a:prstGeom prst="rect">
            <a:avLst/>
          </a:prstGeom>
        </p:spPr>
        <p:txBody>
          <a:bodyPr lIns="0" tIns="0" rIns="0" bIns="0" rtlCol="0" anchor="t">
            <a:spAutoFit/>
          </a:bodyPr>
          <a:lstStyle/>
          <a:p>
            <a:pPr algn="ctr">
              <a:lnSpc>
                <a:spcPts val="6299"/>
              </a:lnSpc>
            </a:pPr>
            <a:r>
              <a:rPr lang="en-US" sz="4500" dirty="0">
                <a:solidFill>
                  <a:srgbClr val="FFFFFF"/>
                </a:solidFill>
                <a:latin typeface="Yeseva One Bold"/>
              </a:rPr>
              <a:t>Results</a:t>
            </a:r>
          </a:p>
        </p:txBody>
      </p:sp>
      <p:pic>
        <p:nvPicPr>
          <p:cNvPr id="13" name="Picture 2" descr="campUAS">
            <a:extLst>
              <a:ext uri="{FF2B5EF4-FFF2-40B4-BE49-F238E27FC236}">
                <a16:creationId xmlns:a16="http://schemas.microsoft.com/office/drawing/2014/main" id="{AE23295F-427F-F16E-68AA-C1B504F3D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8" y="398953"/>
            <a:ext cx="2762250" cy="11906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9">
            <a:extLst>
              <a:ext uri="{FF2B5EF4-FFF2-40B4-BE49-F238E27FC236}">
                <a16:creationId xmlns:a16="http://schemas.microsoft.com/office/drawing/2014/main" id="{83C7F7B8-68B9-D9D9-D63C-1E43F7CE9E08}"/>
              </a:ext>
            </a:extLst>
          </p:cNvPr>
          <p:cNvSpPr txBox="1"/>
          <p:nvPr/>
        </p:nvSpPr>
        <p:spPr>
          <a:xfrm>
            <a:off x="-650501" y="1003465"/>
            <a:ext cx="14249400" cy="980589"/>
          </a:xfrm>
          <a:prstGeom prst="rect">
            <a:avLst/>
          </a:prstGeom>
        </p:spPr>
        <p:txBody>
          <a:bodyPr wrap="square" lIns="0" tIns="0" rIns="0" bIns="0" rtlCol="0" anchor="t">
            <a:spAutoFit/>
          </a:bodyPr>
          <a:lstStyle/>
          <a:p>
            <a:pPr algn="ctr">
              <a:lnSpc>
                <a:spcPts val="8400"/>
              </a:lnSpc>
            </a:pPr>
            <a:r>
              <a:rPr lang="en-US" sz="5400" dirty="0">
                <a:solidFill>
                  <a:srgbClr val="0D0F68"/>
                </a:solidFill>
                <a:latin typeface="Yeseva One"/>
              </a:rPr>
              <a:t>Random Forest</a:t>
            </a:r>
          </a:p>
        </p:txBody>
      </p:sp>
      <p:pic>
        <p:nvPicPr>
          <p:cNvPr id="16" name="Picture 15" descr="A screenshot of a computer&#10;&#10;Description automatically generated">
            <a:extLst>
              <a:ext uri="{FF2B5EF4-FFF2-40B4-BE49-F238E27FC236}">
                <a16:creationId xmlns:a16="http://schemas.microsoft.com/office/drawing/2014/main" id="{C73D1731-D8AD-DF87-28B2-8EE3E5F3D46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275638"/>
            <a:ext cx="5989243" cy="2867862"/>
          </a:xfrm>
          <a:prstGeom prst="rect">
            <a:avLst/>
          </a:prstGeom>
          <a:noFill/>
          <a:ln>
            <a:noFill/>
          </a:ln>
        </p:spPr>
      </p:pic>
      <p:pic>
        <p:nvPicPr>
          <p:cNvPr id="17" name="Picture 16" descr="A graph with numbers and squares&#10;&#10;Description automatically generated">
            <a:extLst>
              <a:ext uri="{FF2B5EF4-FFF2-40B4-BE49-F238E27FC236}">
                <a16:creationId xmlns:a16="http://schemas.microsoft.com/office/drawing/2014/main" id="{0ADBCE58-13B6-D788-E1C1-A4331908590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29452" y="5330615"/>
            <a:ext cx="5607138" cy="4529500"/>
          </a:xfrm>
          <a:prstGeom prst="rect">
            <a:avLst/>
          </a:prstGeom>
          <a:noFill/>
          <a:ln>
            <a:noFill/>
          </a:ln>
        </p:spPr>
      </p:pic>
      <p:pic>
        <p:nvPicPr>
          <p:cNvPr id="18" name="Picture 17" descr="A screenshot of a computer&#10;&#10;Description automatically generated">
            <a:extLst>
              <a:ext uri="{FF2B5EF4-FFF2-40B4-BE49-F238E27FC236}">
                <a16:creationId xmlns:a16="http://schemas.microsoft.com/office/drawing/2014/main" id="{CA79CFE6-47D7-4472-4FE5-13C9A6A4FB5C}"/>
              </a:ext>
            </a:extLst>
          </p:cNvPr>
          <p:cNvPicPr>
            <a:picLocks noChangeAspect="1"/>
          </p:cNvPicPr>
          <p:nvPr/>
        </p:nvPicPr>
        <p:blipFill>
          <a:blip r:embed="rId6"/>
          <a:stretch>
            <a:fillRect/>
          </a:stretch>
        </p:blipFill>
        <p:spPr>
          <a:xfrm>
            <a:off x="9754830" y="2268018"/>
            <a:ext cx="6399569" cy="2867862"/>
          </a:xfrm>
          <a:prstGeom prst="rect">
            <a:avLst/>
          </a:prstGeom>
        </p:spPr>
      </p:pic>
      <p:pic>
        <p:nvPicPr>
          <p:cNvPr id="19" name="Picture 18" descr="A graph of numbers and a number of objects&#10;&#10;Description automatically generated with medium confidence">
            <a:extLst>
              <a:ext uri="{FF2B5EF4-FFF2-40B4-BE49-F238E27FC236}">
                <a16:creationId xmlns:a16="http://schemas.microsoft.com/office/drawing/2014/main" id="{BD7C4DA9-6E7F-3C96-4A59-6683997EA0B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903120" y="5330615"/>
            <a:ext cx="6102987" cy="4529500"/>
          </a:xfrm>
          <a:prstGeom prst="rect">
            <a:avLst/>
          </a:prstGeom>
          <a:noFill/>
          <a:ln>
            <a:noFill/>
          </a:ln>
        </p:spPr>
      </p:pic>
    </p:spTree>
    <p:extLst>
      <p:ext uri="{BB962C8B-B14F-4D97-AF65-F5344CB8AC3E}">
        <p14:creationId xmlns:p14="http://schemas.microsoft.com/office/powerpoint/2010/main" val="11892301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1028700" y="884039"/>
            <a:ext cx="16230600" cy="8983173"/>
            <a:chOff x="0" y="-38100"/>
            <a:chExt cx="4274726" cy="2365939"/>
          </a:xfrm>
        </p:grpSpPr>
        <p:sp>
          <p:nvSpPr>
            <p:cNvPr id="4" name="Freeform 4"/>
            <p:cNvSpPr/>
            <p:nvPr/>
          </p:nvSpPr>
          <p:spPr>
            <a:xfrm>
              <a:off x="0" y="0"/>
              <a:ext cx="4274726" cy="2327839"/>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p>
          </p:txBody>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1601846" y="419788"/>
            <a:ext cx="7163655" cy="1217823"/>
            <a:chOff x="0" y="0"/>
            <a:chExt cx="1886724" cy="320744"/>
          </a:xfrm>
        </p:grpSpPr>
        <p:sp>
          <p:nvSpPr>
            <p:cNvPr id="7" name="Freeform 7"/>
            <p:cNvSpPr/>
            <p:nvPr/>
          </p:nvSpPr>
          <p:spPr>
            <a:xfrm>
              <a:off x="0" y="0"/>
              <a:ext cx="1886724" cy="320744"/>
            </a:xfrm>
            <a:custGeom>
              <a:avLst/>
              <a:gdLst/>
              <a:ahLst/>
              <a:cxnLst/>
              <a:rect l="l" t="t" r="r" b="b"/>
              <a:pathLst>
                <a:path w="1886724" h="32074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txBody>
            <a:bodyPr/>
            <a:lstStyle/>
            <a:p>
              <a:endParaRPr lang="en-GB"/>
            </a:p>
          </p:txBody>
        </p:sp>
        <p:sp>
          <p:nvSpPr>
            <p:cNvPr id="8" name="TextBox 8"/>
            <p:cNvSpPr txBox="1"/>
            <p:nvPr/>
          </p:nvSpPr>
          <p:spPr>
            <a:xfrm>
              <a:off x="0" y="-38100"/>
              <a:ext cx="1886724" cy="358844"/>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11760772" y="600075"/>
            <a:ext cx="6492683" cy="771525"/>
          </a:xfrm>
          <a:prstGeom prst="rect">
            <a:avLst/>
          </a:prstGeom>
        </p:spPr>
        <p:txBody>
          <a:bodyPr lIns="0" tIns="0" rIns="0" bIns="0" rtlCol="0" anchor="t">
            <a:spAutoFit/>
          </a:bodyPr>
          <a:lstStyle/>
          <a:p>
            <a:pPr algn="ctr">
              <a:lnSpc>
                <a:spcPts val="6299"/>
              </a:lnSpc>
            </a:pPr>
            <a:r>
              <a:rPr lang="en-US" sz="4500" dirty="0">
                <a:solidFill>
                  <a:srgbClr val="FFFFFF"/>
                </a:solidFill>
                <a:latin typeface="Yeseva One Bold"/>
              </a:rPr>
              <a:t>Results</a:t>
            </a:r>
          </a:p>
        </p:txBody>
      </p:sp>
      <p:pic>
        <p:nvPicPr>
          <p:cNvPr id="13" name="Picture 2" descr="campUAS">
            <a:extLst>
              <a:ext uri="{FF2B5EF4-FFF2-40B4-BE49-F238E27FC236}">
                <a16:creationId xmlns:a16="http://schemas.microsoft.com/office/drawing/2014/main" id="{AE23295F-427F-F16E-68AA-C1B504F3D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8" y="398953"/>
            <a:ext cx="2762250" cy="11906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9">
            <a:extLst>
              <a:ext uri="{FF2B5EF4-FFF2-40B4-BE49-F238E27FC236}">
                <a16:creationId xmlns:a16="http://schemas.microsoft.com/office/drawing/2014/main" id="{83C7F7B8-68B9-D9D9-D63C-1E43F7CE9E08}"/>
              </a:ext>
            </a:extLst>
          </p:cNvPr>
          <p:cNvSpPr txBox="1"/>
          <p:nvPr/>
        </p:nvSpPr>
        <p:spPr>
          <a:xfrm>
            <a:off x="0" y="1563534"/>
            <a:ext cx="14249400" cy="980589"/>
          </a:xfrm>
          <a:prstGeom prst="rect">
            <a:avLst/>
          </a:prstGeom>
        </p:spPr>
        <p:txBody>
          <a:bodyPr wrap="square" lIns="0" tIns="0" rIns="0" bIns="0" rtlCol="0" anchor="t">
            <a:spAutoFit/>
          </a:bodyPr>
          <a:lstStyle/>
          <a:p>
            <a:pPr algn="ctr">
              <a:lnSpc>
                <a:spcPts val="8400"/>
              </a:lnSpc>
            </a:pPr>
            <a:r>
              <a:rPr lang="en-US" sz="5400" dirty="0">
                <a:solidFill>
                  <a:srgbClr val="0D0F68"/>
                </a:solidFill>
                <a:latin typeface="Yeseva One"/>
              </a:rPr>
              <a:t>Multilayer Perceptron (MLP)</a:t>
            </a:r>
          </a:p>
        </p:txBody>
      </p:sp>
      <p:pic>
        <p:nvPicPr>
          <p:cNvPr id="9" name="Picture 8" descr="A screenshot of a computer screen&#10;&#10;Description automatically generated">
            <a:extLst>
              <a:ext uri="{FF2B5EF4-FFF2-40B4-BE49-F238E27FC236}">
                <a16:creationId xmlns:a16="http://schemas.microsoft.com/office/drawing/2014/main" id="{9287D796-49D2-4E5D-88E9-EFCFE0CCC5A0}"/>
              </a:ext>
            </a:extLst>
          </p:cNvPr>
          <p:cNvPicPr>
            <a:picLocks noChangeAspect="1"/>
          </p:cNvPicPr>
          <p:nvPr/>
        </p:nvPicPr>
        <p:blipFill>
          <a:blip r:embed="rId4"/>
          <a:stretch>
            <a:fillRect/>
          </a:stretch>
        </p:blipFill>
        <p:spPr>
          <a:xfrm>
            <a:off x="1981199" y="2736056"/>
            <a:ext cx="6299537" cy="2407444"/>
          </a:xfrm>
          <a:prstGeom prst="rect">
            <a:avLst/>
          </a:prstGeom>
        </p:spPr>
      </p:pic>
      <p:pic>
        <p:nvPicPr>
          <p:cNvPr id="11" name="Picture 10" descr="A graph with numbers and squares&#10;&#10;Description automatically generated">
            <a:extLst>
              <a:ext uri="{FF2B5EF4-FFF2-40B4-BE49-F238E27FC236}">
                <a16:creationId xmlns:a16="http://schemas.microsoft.com/office/drawing/2014/main" id="{352EE515-7B38-E7C0-E6C8-79431CB82E3B}"/>
              </a:ext>
            </a:extLst>
          </p:cNvPr>
          <p:cNvPicPr>
            <a:picLocks noChangeAspect="1"/>
          </p:cNvPicPr>
          <p:nvPr/>
        </p:nvPicPr>
        <p:blipFill>
          <a:blip r:embed="rId5"/>
          <a:stretch>
            <a:fillRect/>
          </a:stretch>
        </p:blipFill>
        <p:spPr>
          <a:xfrm>
            <a:off x="2264667" y="5437036"/>
            <a:ext cx="5715001" cy="4350451"/>
          </a:xfrm>
          <a:prstGeom prst="rect">
            <a:avLst/>
          </a:prstGeom>
        </p:spPr>
      </p:pic>
      <p:pic>
        <p:nvPicPr>
          <p:cNvPr id="12" name="Picture 11" descr="A screenshot of a graph&#10;&#10;Description automatically generated">
            <a:extLst>
              <a:ext uri="{FF2B5EF4-FFF2-40B4-BE49-F238E27FC236}">
                <a16:creationId xmlns:a16="http://schemas.microsoft.com/office/drawing/2014/main" id="{A7D6F714-F3F2-CD08-9261-0984E54EEF1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974394" y="2736056"/>
            <a:ext cx="5863685" cy="2331243"/>
          </a:xfrm>
          <a:prstGeom prst="rect">
            <a:avLst/>
          </a:prstGeom>
          <a:noFill/>
          <a:ln>
            <a:noFill/>
          </a:ln>
        </p:spPr>
      </p:pic>
      <p:pic>
        <p:nvPicPr>
          <p:cNvPr id="19" name="Picture 18" descr="A graph with blue squares&#10;&#10;Description automatically generated">
            <a:extLst>
              <a:ext uri="{FF2B5EF4-FFF2-40B4-BE49-F238E27FC236}">
                <a16:creationId xmlns:a16="http://schemas.microsoft.com/office/drawing/2014/main" id="{43981E34-E847-128A-DE44-2639107A6169}"/>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338814" y="5379315"/>
            <a:ext cx="5499265" cy="4465892"/>
          </a:xfrm>
          <a:prstGeom prst="rect">
            <a:avLst/>
          </a:prstGeom>
          <a:noFill/>
          <a:ln>
            <a:noFill/>
          </a:ln>
        </p:spPr>
      </p:pic>
    </p:spTree>
    <p:extLst>
      <p:ext uri="{BB962C8B-B14F-4D97-AF65-F5344CB8AC3E}">
        <p14:creationId xmlns:p14="http://schemas.microsoft.com/office/powerpoint/2010/main" val="28620743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1028700" y="884039"/>
            <a:ext cx="16230600" cy="8983173"/>
            <a:chOff x="0" y="-38100"/>
            <a:chExt cx="4274726" cy="2365939"/>
          </a:xfrm>
        </p:grpSpPr>
        <p:sp>
          <p:nvSpPr>
            <p:cNvPr id="4" name="Freeform 4"/>
            <p:cNvSpPr/>
            <p:nvPr/>
          </p:nvSpPr>
          <p:spPr>
            <a:xfrm>
              <a:off x="0" y="0"/>
              <a:ext cx="4274726" cy="2327839"/>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p>
          </p:txBody>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1601846" y="419788"/>
            <a:ext cx="7163655" cy="1217823"/>
            <a:chOff x="0" y="0"/>
            <a:chExt cx="1886724" cy="320744"/>
          </a:xfrm>
        </p:grpSpPr>
        <p:sp>
          <p:nvSpPr>
            <p:cNvPr id="7" name="Freeform 7"/>
            <p:cNvSpPr/>
            <p:nvPr/>
          </p:nvSpPr>
          <p:spPr>
            <a:xfrm>
              <a:off x="0" y="0"/>
              <a:ext cx="1886724" cy="320744"/>
            </a:xfrm>
            <a:custGeom>
              <a:avLst/>
              <a:gdLst/>
              <a:ahLst/>
              <a:cxnLst/>
              <a:rect l="l" t="t" r="r" b="b"/>
              <a:pathLst>
                <a:path w="1886724" h="32074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txBody>
            <a:bodyPr/>
            <a:lstStyle/>
            <a:p>
              <a:endParaRPr lang="en-GB"/>
            </a:p>
          </p:txBody>
        </p:sp>
        <p:sp>
          <p:nvSpPr>
            <p:cNvPr id="8" name="TextBox 8"/>
            <p:cNvSpPr txBox="1"/>
            <p:nvPr/>
          </p:nvSpPr>
          <p:spPr>
            <a:xfrm>
              <a:off x="0" y="-38100"/>
              <a:ext cx="1886724" cy="358844"/>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11760772" y="600075"/>
            <a:ext cx="6492683" cy="771525"/>
          </a:xfrm>
          <a:prstGeom prst="rect">
            <a:avLst/>
          </a:prstGeom>
        </p:spPr>
        <p:txBody>
          <a:bodyPr lIns="0" tIns="0" rIns="0" bIns="0" rtlCol="0" anchor="t">
            <a:spAutoFit/>
          </a:bodyPr>
          <a:lstStyle/>
          <a:p>
            <a:pPr algn="ctr">
              <a:lnSpc>
                <a:spcPts val="6299"/>
              </a:lnSpc>
            </a:pPr>
            <a:r>
              <a:rPr lang="en-US" sz="4500" dirty="0">
                <a:solidFill>
                  <a:srgbClr val="FFFFFF"/>
                </a:solidFill>
                <a:latin typeface="Yeseva One Bold"/>
              </a:rPr>
              <a:t>Results</a:t>
            </a:r>
          </a:p>
        </p:txBody>
      </p:sp>
      <p:pic>
        <p:nvPicPr>
          <p:cNvPr id="13" name="Picture 2" descr="campUAS">
            <a:extLst>
              <a:ext uri="{FF2B5EF4-FFF2-40B4-BE49-F238E27FC236}">
                <a16:creationId xmlns:a16="http://schemas.microsoft.com/office/drawing/2014/main" id="{AE23295F-427F-F16E-68AA-C1B504F3D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8" y="398953"/>
            <a:ext cx="2762250" cy="11906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9">
            <a:extLst>
              <a:ext uri="{FF2B5EF4-FFF2-40B4-BE49-F238E27FC236}">
                <a16:creationId xmlns:a16="http://schemas.microsoft.com/office/drawing/2014/main" id="{83C7F7B8-68B9-D9D9-D63C-1E43F7CE9E08}"/>
              </a:ext>
            </a:extLst>
          </p:cNvPr>
          <p:cNvSpPr txBox="1"/>
          <p:nvPr/>
        </p:nvSpPr>
        <p:spPr>
          <a:xfrm>
            <a:off x="757713" y="1516261"/>
            <a:ext cx="14249400" cy="980589"/>
          </a:xfrm>
          <a:prstGeom prst="rect">
            <a:avLst/>
          </a:prstGeom>
        </p:spPr>
        <p:txBody>
          <a:bodyPr wrap="square" lIns="0" tIns="0" rIns="0" bIns="0" rtlCol="0" anchor="t">
            <a:spAutoFit/>
          </a:bodyPr>
          <a:lstStyle/>
          <a:p>
            <a:pPr algn="ctr">
              <a:lnSpc>
                <a:spcPts val="8400"/>
              </a:lnSpc>
            </a:pPr>
            <a:r>
              <a:rPr lang="en-US" sz="5400" dirty="0">
                <a:solidFill>
                  <a:srgbClr val="0D0F68"/>
                </a:solidFill>
                <a:latin typeface="Yeseva One"/>
              </a:rPr>
              <a:t>Convolutional Neural Networks (CNN)</a:t>
            </a:r>
          </a:p>
        </p:txBody>
      </p:sp>
      <p:pic>
        <p:nvPicPr>
          <p:cNvPr id="9" name="Picture 8" descr="A screenshot of a computer screen&#10;&#10;Description automatically generated">
            <a:extLst>
              <a:ext uri="{FF2B5EF4-FFF2-40B4-BE49-F238E27FC236}">
                <a16:creationId xmlns:a16="http://schemas.microsoft.com/office/drawing/2014/main" id="{8731619F-1436-4000-F6D2-CEDDBDEDD96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71799" y="2780814"/>
            <a:ext cx="6044397" cy="2819886"/>
          </a:xfrm>
          <a:prstGeom prst="rect">
            <a:avLst/>
          </a:prstGeom>
          <a:noFill/>
          <a:ln>
            <a:noFill/>
          </a:ln>
        </p:spPr>
      </p:pic>
      <p:pic>
        <p:nvPicPr>
          <p:cNvPr id="11" name="Picture 10" descr="A graph with numbers and a grid&#10;&#10;Description automatically generated with medium confidence">
            <a:extLst>
              <a:ext uri="{FF2B5EF4-FFF2-40B4-BE49-F238E27FC236}">
                <a16:creationId xmlns:a16="http://schemas.microsoft.com/office/drawing/2014/main" id="{8BF11C8E-25FC-FBA6-A2C8-944CC05FB2B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5884663"/>
            <a:ext cx="5638800" cy="3858723"/>
          </a:xfrm>
          <a:prstGeom prst="rect">
            <a:avLst/>
          </a:prstGeom>
          <a:noFill/>
          <a:ln>
            <a:noFill/>
          </a:ln>
        </p:spPr>
      </p:pic>
      <p:pic>
        <p:nvPicPr>
          <p:cNvPr id="12" name="Picture 11" descr="A screenshot of a computer screen&#10;&#10;Description automatically generated">
            <a:extLst>
              <a:ext uri="{FF2B5EF4-FFF2-40B4-BE49-F238E27FC236}">
                <a16:creationId xmlns:a16="http://schemas.microsoft.com/office/drawing/2014/main" id="{5B1EEB3C-AE47-90C5-4C6A-9CDAD62F3526}"/>
              </a:ext>
            </a:extLst>
          </p:cNvPr>
          <p:cNvPicPr>
            <a:picLocks noChangeAspect="1"/>
          </p:cNvPicPr>
          <p:nvPr/>
        </p:nvPicPr>
        <p:blipFill>
          <a:blip r:embed="rId6"/>
          <a:stretch>
            <a:fillRect/>
          </a:stretch>
        </p:blipFill>
        <p:spPr>
          <a:xfrm>
            <a:off x="10287000" y="2754919"/>
            <a:ext cx="5882585" cy="2819886"/>
          </a:xfrm>
          <a:prstGeom prst="rect">
            <a:avLst/>
          </a:prstGeom>
        </p:spPr>
      </p:pic>
      <p:pic>
        <p:nvPicPr>
          <p:cNvPr id="19" name="Picture 18" descr="A graph of a graph with numbers and a grid&#10;&#10;Description automatically generated with medium confidence">
            <a:extLst>
              <a:ext uri="{FF2B5EF4-FFF2-40B4-BE49-F238E27FC236}">
                <a16:creationId xmlns:a16="http://schemas.microsoft.com/office/drawing/2014/main" id="{74CE6D27-7A67-BC2C-6BB5-3CDE8FF3FD0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655663" y="5884663"/>
            <a:ext cx="5145258" cy="3837887"/>
          </a:xfrm>
          <a:prstGeom prst="rect">
            <a:avLst/>
          </a:prstGeom>
          <a:noFill/>
          <a:ln>
            <a:noFill/>
          </a:ln>
        </p:spPr>
      </p:pic>
    </p:spTree>
    <p:extLst>
      <p:ext uri="{BB962C8B-B14F-4D97-AF65-F5344CB8AC3E}">
        <p14:creationId xmlns:p14="http://schemas.microsoft.com/office/powerpoint/2010/main" val="34107755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1028700" y="884039"/>
            <a:ext cx="16230600" cy="8983173"/>
            <a:chOff x="0" y="-38100"/>
            <a:chExt cx="4274726" cy="2365939"/>
          </a:xfrm>
        </p:grpSpPr>
        <p:sp>
          <p:nvSpPr>
            <p:cNvPr id="4" name="Freeform 4"/>
            <p:cNvSpPr/>
            <p:nvPr/>
          </p:nvSpPr>
          <p:spPr>
            <a:xfrm>
              <a:off x="0" y="0"/>
              <a:ext cx="4274726" cy="2327839"/>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p>
          </p:txBody>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1601846" y="419788"/>
            <a:ext cx="7163655" cy="1217823"/>
            <a:chOff x="0" y="0"/>
            <a:chExt cx="1886724" cy="320744"/>
          </a:xfrm>
        </p:grpSpPr>
        <p:sp>
          <p:nvSpPr>
            <p:cNvPr id="7" name="Freeform 7"/>
            <p:cNvSpPr/>
            <p:nvPr/>
          </p:nvSpPr>
          <p:spPr>
            <a:xfrm>
              <a:off x="0" y="0"/>
              <a:ext cx="1886724" cy="320744"/>
            </a:xfrm>
            <a:custGeom>
              <a:avLst/>
              <a:gdLst/>
              <a:ahLst/>
              <a:cxnLst/>
              <a:rect l="l" t="t" r="r" b="b"/>
              <a:pathLst>
                <a:path w="1886724" h="32074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txBody>
            <a:bodyPr/>
            <a:lstStyle/>
            <a:p>
              <a:endParaRPr lang="en-GB"/>
            </a:p>
          </p:txBody>
        </p:sp>
        <p:sp>
          <p:nvSpPr>
            <p:cNvPr id="8" name="TextBox 8"/>
            <p:cNvSpPr txBox="1"/>
            <p:nvPr/>
          </p:nvSpPr>
          <p:spPr>
            <a:xfrm>
              <a:off x="0" y="-38100"/>
              <a:ext cx="1886724" cy="358844"/>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11760772" y="600075"/>
            <a:ext cx="6492683" cy="771525"/>
          </a:xfrm>
          <a:prstGeom prst="rect">
            <a:avLst/>
          </a:prstGeom>
        </p:spPr>
        <p:txBody>
          <a:bodyPr lIns="0" tIns="0" rIns="0" bIns="0" rtlCol="0" anchor="t">
            <a:spAutoFit/>
          </a:bodyPr>
          <a:lstStyle/>
          <a:p>
            <a:pPr algn="ctr">
              <a:lnSpc>
                <a:spcPts val="6299"/>
              </a:lnSpc>
            </a:pPr>
            <a:r>
              <a:rPr lang="en-US" sz="4500" dirty="0">
                <a:solidFill>
                  <a:srgbClr val="FFFFFF"/>
                </a:solidFill>
                <a:latin typeface="Yeseva One Bold"/>
              </a:rPr>
              <a:t>Results</a:t>
            </a:r>
          </a:p>
        </p:txBody>
      </p:sp>
      <p:pic>
        <p:nvPicPr>
          <p:cNvPr id="13" name="Picture 2" descr="campUAS">
            <a:extLst>
              <a:ext uri="{FF2B5EF4-FFF2-40B4-BE49-F238E27FC236}">
                <a16:creationId xmlns:a16="http://schemas.microsoft.com/office/drawing/2014/main" id="{AE23295F-427F-F16E-68AA-C1B504F3D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8" y="398953"/>
            <a:ext cx="2762250" cy="11906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9">
            <a:extLst>
              <a:ext uri="{FF2B5EF4-FFF2-40B4-BE49-F238E27FC236}">
                <a16:creationId xmlns:a16="http://schemas.microsoft.com/office/drawing/2014/main" id="{83C7F7B8-68B9-D9D9-D63C-1E43F7CE9E08}"/>
              </a:ext>
            </a:extLst>
          </p:cNvPr>
          <p:cNvSpPr txBox="1"/>
          <p:nvPr/>
        </p:nvSpPr>
        <p:spPr>
          <a:xfrm>
            <a:off x="0" y="1563534"/>
            <a:ext cx="14249400" cy="980589"/>
          </a:xfrm>
          <a:prstGeom prst="rect">
            <a:avLst/>
          </a:prstGeom>
        </p:spPr>
        <p:txBody>
          <a:bodyPr wrap="square" lIns="0" tIns="0" rIns="0" bIns="0" rtlCol="0" anchor="t">
            <a:spAutoFit/>
          </a:bodyPr>
          <a:lstStyle/>
          <a:p>
            <a:pPr algn="ctr">
              <a:lnSpc>
                <a:spcPts val="8400"/>
              </a:lnSpc>
            </a:pPr>
            <a:r>
              <a:rPr lang="en-US" sz="5400" dirty="0">
                <a:solidFill>
                  <a:srgbClr val="0D0F68"/>
                </a:solidFill>
                <a:latin typeface="Yeseva One"/>
              </a:rPr>
              <a:t>Long Short-Term Memory (LSTM)</a:t>
            </a:r>
          </a:p>
        </p:txBody>
      </p:sp>
      <p:pic>
        <p:nvPicPr>
          <p:cNvPr id="9" name="Picture 8">
            <a:extLst>
              <a:ext uri="{FF2B5EF4-FFF2-40B4-BE49-F238E27FC236}">
                <a16:creationId xmlns:a16="http://schemas.microsoft.com/office/drawing/2014/main" id="{441C0180-1491-E691-50D8-4EEC44FC162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540700"/>
            <a:ext cx="5716124" cy="2721756"/>
          </a:xfrm>
          <a:prstGeom prst="rect">
            <a:avLst/>
          </a:prstGeom>
          <a:noFill/>
          <a:ln>
            <a:noFill/>
          </a:ln>
        </p:spPr>
      </p:pic>
      <p:pic>
        <p:nvPicPr>
          <p:cNvPr id="11" name="Picture 10" descr="A screenshot of a report&#10;&#10;Description automatically generated">
            <a:extLst>
              <a:ext uri="{FF2B5EF4-FFF2-40B4-BE49-F238E27FC236}">
                <a16:creationId xmlns:a16="http://schemas.microsoft.com/office/drawing/2014/main" id="{78B4CA16-38FD-255A-75DD-9BD8A17F82E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448800" y="2521650"/>
            <a:ext cx="6668624" cy="2759856"/>
          </a:xfrm>
          <a:prstGeom prst="rect">
            <a:avLst/>
          </a:prstGeom>
          <a:noFill/>
          <a:ln>
            <a:noFill/>
          </a:ln>
        </p:spPr>
      </p:pic>
      <p:pic>
        <p:nvPicPr>
          <p:cNvPr id="12" name="Picture 11" descr="A graph with numbers and a number in a row&#10;&#10;Description automatically generated with medium confidence">
            <a:extLst>
              <a:ext uri="{FF2B5EF4-FFF2-40B4-BE49-F238E27FC236}">
                <a16:creationId xmlns:a16="http://schemas.microsoft.com/office/drawing/2014/main" id="{DCFF4B06-9557-2712-8208-EF8DE793C467}"/>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944569" y="5596391"/>
            <a:ext cx="5181600" cy="4270821"/>
          </a:xfrm>
          <a:prstGeom prst="rect">
            <a:avLst/>
          </a:prstGeom>
          <a:noFill/>
          <a:ln>
            <a:noFill/>
          </a:ln>
        </p:spPr>
      </p:pic>
      <p:pic>
        <p:nvPicPr>
          <p:cNvPr id="19" name="Picture 18" descr="A screenshot of a graph&#10;&#10;Description automatically generated">
            <a:extLst>
              <a:ext uri="{FF2B5EF4-FFF2-40B4-BE49-F238E27FC236}">
                <a16:creationId xmlns:a16="http://schemas.microsoft.com/office/drawing/2014/main" id="{22E71449-3309-F8FE-6039-F9DC038F6C3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192312" y="5574583"/>
            <a:ext cx="5181600" cy="4112341"/>
          </a:xfrm>
          <a:prstGeom prst="rect">
            <a:avLst/>
          </a:prstGeom>
          <a:noFill/>
          <a:ln>
            <a:noFill/>
          </a:ln>
        </p:spPr>
      </p:pic>
    </p:spTree>
    <p:extLst>
      <p:ext uri="{BB962C8B-B14F-4D97-AF65-F5344CB8AC3E}">
        <p14:creationId xmlns:p14="http://schemas.microsoft.com/office/powerpoint/2010/main" val="9290068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p>
          </p:txBody>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1601846" y="419788"/>
            <a:ext cx="7163655" cy="1217823"/>
            <a:chOff x="0" y="0"/>
            <a:chExt cx="1886724" cy="320744"/>
          </a:xfrm>
        </p:grpSpPr>
        <p:sp>
          <p:nvSpPr>
            <p:cNvPr id="7" name="Freeform 7"/>
            <p:cNvSpPr/>
            <p:nvPr/>
          </p:nvSpPr>
          <p:spPr>
            <a:xfrm>
              <a:off x="0" y="0"/>
              <a:ext cx="1886724" cy="320744"/>
            </a:xfrm>
            <a:custGeom>
              <a:avLst/>
              <a:gdLst/>
              <a:ahLst/>
              <a:cxnLst/>
              <a:rect l="l" t="t" r="r" b="b"/>
              <a:pathLst>
                <a:path w="1886724" h="32074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txBody>
            <a:bodyPr/>
            <a:lstStyle/>
            <a:p>
              <a:endParaRPr lang="en-GB"/>
            </a:p>
          </p:txBody>
        </p:sp>
        <p:sp>
          <p:nvSpPr>
            <p:cNvPr id="8" name="TextBox 8"/>
            <p:cNvSpPr txBox="1"/>
            <p:nvPr/>
          </p:nvSpPr>
          <p:spPr>
            <a:xfrm>
              <a:off x="0" y="-38100"/>
              <a:ext cx="1886724" cy="358844"/>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12446545" y="600075"/>
            <a:ext cx="5474256" cy="771525"/>
          </a:xfrm>
          <a:prstGeom prst="rect">
            <a:avLst/>
          </a:prstGeom>
        </p:spPr>
        <p:txBody>
          <a:bodyPr lIns="0" tIns="0" rIns="0" bIns="0" rtlCol="0" anchor="t">
            <a:spAutoFit/>
          </a:bodyPr>
          <a:lstStyle/>
          <a:p>
            <a:pPr algn="ctr">
              <a:lnSpc>
                <a:spcPts val="6299"/>
              </a:lnSpc>
            </a:pPr>
            <a:r>
              <a:rPr lang="en-US" sz="4500" dirty="0">
                <a:solidFill>
                  <a:srgbClr val="FFFFFF"/>
                </a:solidFill>
                <a:latin typeface="Yeseva One"/>
              </a:rPr>
              <a:t>Conclusion</a:t>
            </a:r>
          </a:p>
        </p:txBody>
      </p:sp>
      <p:grpSp>
        <p:nvGrpSpPr>
          <p:cNvPr id="10" name="Group 10"/>
          <p:cNvGrpSpPr/>
          <p:nvPr/>
        </p:nvGrpSpPr>
        <p:grpSpPr>
          <a:xfrm>
            <a:off x="1597825" y="1966307"/>
            <a:ext cx="4878785" cy="6894430"/>
            <a:chOff x="0" y="0"/>
            <a:chExt cx="1416693" cy="2001993"/>
          </a:xfrm>
        </p:grpSpPr>
        <p:sp>
          <p:nvSpPr>
            <p:cNvPr id="11" name="Freeform 11"/>
            <p:cNvSpPr/>
            <p:nvPr/>
          </p:nvSpPr>
          <p:spPr>
            <a:xfrm>
              <a:off x="0" y="0"/>
              <a:ext cx="1416693" cy="2001993"/>
            </a:xfrm>
            <a:custGeom>
              <a:avLst/>
              <a:gdLst/>
              <a:ahLst/>
              <a:cxnLst/>
              <a:rect l="l" t="t" r="r" b="b"/>
              <a:pathLst>
                <a:path w="1416693" h="2001993">
                  <a:moveTo>
                    <a:pt x="80930" y="0"/>
                  </a:moveTo>
                  <a:lnTo>
                    <a:pt x="1335764" y="0"/>
                  </a:lnTo>
                  <a:cubicBezTo>
                    <a:pt x="1380460" y="0"/>
                    <a:pt x="1416693" y="36233"/>
                    <a:pt x="1416693" y="80930"/>
                  </a:cubicBezTo>
                  <a:lnTo>
                    <a:pt x="1416693" y="1921063"/>
                  </a:lnTo>
                  <a:cubicBezTo>
                    <a:pt x="1416693" y="1965759"/>
                    <a:pt x="1380460" y="2001993"/>
                    <a:pt x="1335764" y="2001993"/>
                  </a:cubicBezTo>
                  <a:lnTo>
                    <a:pt x="80930" y="2001993"/>
                  </a:lnTo>
                  <a:cubicBezTo>
                    <a:pt x="36233" y="2001993"/>
                    <a:pt x="0" y="1965759"/>
                    <a:pt x="0" y="1921063"/>
                  </a:cubicBezTo>
                  <a:lnTo>
                    <a:pt x="0" y="80930"/>
                  </a:lnTo>
                  <a:cubicBezTo>
                    <a:pt x="0" y="36233"/>
                    <a:pt x="36233" y="0"/>
                    <a:pt x="80930" y="0"/>
                  </a:cubicBezTo>
                  <a:close/>
                </a:path>
              </a:pathLst>
            </a:custGeom>
            <a:solidFill>
              <a:srgbClr val="4A7EBB"/>
            </a:solidFill>
          </p:spPr>
          <p:txBody>
            <a:bodyPr/>
            <a:lstStyle/>
            <a:p>
              <a:endParaRPr lang="en-GB"/>
            </a:p>
          </p:txBody>
        </p:sp>
        <p:sp>
          <p:nvSpPr>
            <p:cNvPr id="12" name="TextBox 12"/>
            <p:cNvSpPr txBox="1"/>
            <p:nvPr/>
          </p:nvSpPr>
          <p:spPr>
            <a:xfrm>
              <a:off x="0" y="-38100"/>
              <a:ext cx="1416693" cy="2040093"/>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6863687" y="1966307"/>
            <a:ext cx="5119888" cy="6894430"/>
            <a:chOff x="0" y="0"/>
            <a:chExt cx="1486704" cy="2001993"/>
          </a:xfrm>
        </p:grpSpPr>
        <p:sp>
          <p:nvSpPr>
            <p:cNvPr id="14" name="Freeform 14"/>
            <p:cNvSpPr/>
            <p:nvPr/>
          </p:nvSpPr>
          <p:spPr>
            <a:xfrm>
              <a:off x="0" y="0"/>
              <a:ext cx="1486704" cy="2001993"/>
            </a:xfrm>
            <a:custGeom>
              <a:avLst/>
              <a:gdLst/>
              <a:ahLst/>
              <a:cxnLst/>
              <a:rect l="l" t="t" r="r" b="b"/>
              <a:pathLst>
                <a:path w="1486704" h="2001993">
                  <a:moveTo>
                    <a:pt x="77118" y="0"/>
                  </a:moveTo>
                  <a:lnTo>
                    <a:pt x="1409586" y="0"/>
                  </a:lnTo>
                  <a:cubicBezTo>
                    <a:pt x="1452177" y="0"/>
                    <a:pt x="1486704" y="34527"/>
                    <a:pt x="1486704" y="77118"/>
                  </a:cubicBezTo>
                  <a:lnTo>
                    <a:pt x="1486704" y="1924874"/>
                  </a:lnTo>
                  <a:cubicBezTo>
                    <a:pt x="1486704" y="1945327"/>
                    <a:pt x="1478579" y="1964943"/>
                    <a:pt x="1464117" y="1979405"/>
                  </a:cubicBezTo>
                  <a:cubicBezTo>
                    <a:pt x="1449654" y="1993868"/>
                    <a:pt x="1430039" y="2001993"/>
                    <a:pt x="1409586" y="2001993"/>
                  </a:cubicBezTo>
                  <a:lnTo>
                    <a:pt x="77118" y="2001993"/>
                  </a:lnTo>
                  <a:cubicBezTo>
                    <a:pt x="56665" y="2001993"/>
                    <a:pt x="37050" y="1993868"/>
                    <a:pt x="22587" y="1979405"/>
                  </a:cubicBezTo>
                  <a:cubicBezTo>
                    <a:pt x="8125" y="1964943"/>
                    <a:pt x="0" y="1945327"/>
                    <a:pt x="0" y="1924874"/>
                  </a:cubicBezTo>
                  <a:lnTo>
                    <a:pt x="0" y="77118"/>
                  </a:lnTo>
                  <a:cubicBezTo>
                    <a:pt x="0" y="56665"/>
                    <a:pt x="8125" y="37050"/>
                    <a:pt x="22587" y="22587"/>
                  </a:cubicBezTo>
                  <a:cubicBezTo>
                    <a:pt x="37050" y="8125"/>
                    <a:pt x="56665" y="0"/>
                    <a:pt x="77118" y="0"/>
                  </a:cubicBezTo>
                  <a:close/>
                </a:path>
              </a:pathLst>
            </a:custGeom>
            <a:solidFill>
              <a:srgbClr val="4A7EBB"/>
            </a:solidFill>
          </p:spPr>
          <p:txBody>
            <a:bodyPr/>
            <a:lstStyle/>
            <a:p>
              <a:endParaRPr lang="en-GB" dirty="0"/>
            </a:p>
          </p:txBody>
        </p:sp>
        <p:sp>
          <p:nvSpPr>
            <p:cNvPr id="15" name="TextBox 15"/>
            <p:cNvSpPr txBox="1"/>
            <p:nvPr/>
          </p:nvSpPr>
          <p:spPr>
            <a:xfrm>
              <a:off x="0" y="-38100"/>
              <a:ext cx="1486704" cy="2040093"/>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12313222" y="1966307"/>
            <a:ext cx="5449060" cy="6894430"/>
            <a:chOff x="0" y="0"/>
            <a:chExt cx="1582289" cy="2001993"/>
          </a:xfrm>
        </p:grpSpPr>
        <p:sp>
          <p:nvSpPr>
            <p:cNvPr id="17" name="Freeform 17"/>
            <p:cNvSpPr/>
            <p:nvPr/>
          </p:nvSpPr>
          <p:spPr>
            <a:xfrm>
              <a:off x="0" y="0"/>
              <a:ext cx="1582288" cy="2001993"/>
            </a:xfrm>
            <a:custGeom>
              <a:avLst/>
              <a:gdLst/>
              <a:ahLst/>
              <a:cxnLst/>
              <a:rect l="l" t="t" r="r" b="b"/>
              <a:pathLst>
                <a:path w="1582288" h="2001993">
                  <a:moveTo>
                    <a:pt x="72460" y="0"/>
                  </a:moveTo>
                  <a:lnTo>
                    <a:pt x="1509829" y="0"/>
                  </a:lnTo>
                  <a:cubicBezTo>
                    <a:pt x="1529046" y="0"/>
                    <a:pt x="1547477" y="7634"/>
                    <a:pt x="1561065" y="21223"/>
                  </a:cubicBezTo>
                  <a:cubicBezTo>
                    <a:pt x="1574654" y="34812"/>
                    <a:pt x="1582288" y="53242"/>
                    <a:pt x="1582288" y="72460"/>
                  </a:cubicBezTo>
                  <a:lnTo>
                    <a:pt x="1582288" y="1929533"/>
                  </a:lnTo>
                  <a:cubicBezTo>
                    <a:pt x="1582288" y="1969551"/>
                    <a:pt x="1549847" y="2001993"/>
                    <a:pt x="1509829" y="2001993"/>
                  </a:cubicBezTo>
                  <a:lnTo>
                    <a:pt x="72460" y="2001993"/>
                  </a:lnTo>
                  <a:cubicBezTo>
                    <a:pt x="32441" y="2001993"/>
                    <a:pt x="0" y="1969551"/>
                    <a:pt x="0" y="1929533"/>
                  </a:cubicBezTo>
                  <a:lnTo>
                    <a:pt x="0" y="72460"/>
                  </a:lnTo>
                  <a:cubicBezTo>
                    <a:pt x="0" y="32441"/>
                    <a:pt x="32441" y="0"/>
                    <a:pt x="72460" y="0"/>
                  </a:cubicBezTo>
                  <a:close/>
                </a:path>
              </a:pathLst>
            </a:custGeom>
            <a:solidFill>
              <a:srgbClr val="4A7EBB"/>
            </a:solidFill>
          </p:spPr>
          <p:txBody>
            <a:bodyPr/>
            <a:lstStyle/>
            <a:p>
              <a:endParaRPr lang="en-GB"/>
            </a:p>
          </p:txBody>
        </p:sp>
        <p:sp>
          <p:nvSpPr>
            <p:cNvPr id="18" name="TextBox 18"/>
            <p:cNvSpPr txBox="1"/>
            <p:nvPr/>
          </p:nvSpPr>
          <p:spPr>
            <a:xfrm>
              <a:off x="0" y="-38100"/>
              <a:ext cx="1582289" cy="2040093"/>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1610113" y="4292111"/>
            <a:ext cx="4889065" cy="3881704"/>
          </a:xfrm>
          <a:prstGeom prst="rect">
            <a:avLst/>
          </a:prstGeom>
        </p:spPr>
        <p:txBody>
          <a:bodyPr wrap="square" lIns="0" tIns="0" rIns="0" bIns="0" rtlCol="0" anchor="t">
            <a:spAutoFit/>
          </a:bodyPr>
          <a:lstStyle/>
          <a:p>
            <a:pPr>
              <a:lnSpc>
                <a:spcPts val="3821"/>
              </a:lnSpc>
            </a:pPr>
            <a:r>
              <a:rPr lang="en-US" sz="2729" dirty="0">
                <a:solidFill>
                  <a:srgbClr val="FBFBFB"/>
                </a:solidFill>
                <a:latin typeface="Garet"/>
              </a:rPr>
              <a:t>Several machine learning models have been successfully constructed to categorize materials using ultrasonic signals that are obtained by the SRF02 sensor and the Red Pitaya STEMLAB</a:t>
            </a:r>
          </a:p>
        </p:txBody>
      </p:sp>
      <p:sp>
        <p:nvSpPr>
          <p:cNvPr id="20" name="TextBox 20"/>
          <p:cNvSpPr txBox="1"/>
          <p:nvPr/>
        </p:nvSpPr>
        <p:spPr>
          <a:xfrm>
            <a:off x="1715317" y="2192067"/>
            <a:ext cx="4509821" cy="2439129"/>
          </a:xfrm>
          <a:prstGeom prst="rect">
            <a:avLst/>
          </a:prstGeom>
        </p:spPr>
        <p:txBody>
          <a:bodyPr wrap="square" lIns="0" tIns="0" rIns="0" bIns="0" rtlCol="0" anchor="t">
            <a:spAutoFit/>
          </a:bodyPr>
          <a:lstStyle/>
          <a:p>
            <a:pPr>
              <a:lnSpc>
                <a:spcPts val="4760"/>
              </a:lnSpc>
            </a:pPr>
            <a:r>
              <a:rPr lang="en-US" sz="3400" dirty="0">
                <a:solidFill>
                  <a:srgbClr val="0D0F68"/>
                </a:solidFill>
                <a:latin typeface="Garet Bold"/>
              </a:rPr>
              <a:t>Analysis of Ultrasonic Signal Classification</a:t>
            </a:r>
          </a:p>
          <a:p>
            <a:pPr>
              <a:lnSpc>
                <a:spcPts val="4760"/>
              </a:lnSpc>
            </a:pPr>
            <a:endParaRPr lang="en-US" sz="3400" dirty="0">
              <a:solidFill>
                <a:srgbClr val="0D0F68"/>
              </a:solidFill>
              <a:latin typeface="Garet Bold"/>
            </a:endParaRPr>
          </a:p>
        </p:txBody>
      </p:sp>
      <p:sp>
        <p:nvSpPr>
          <p:cNvPr id="21" name="TextBox 21"/>
          <p:cNvSpPr txBox="1"/>
          <p:nvPr/>
        </p:nvSpPr>
        <p:spPr>
          <a:xfrm>
            <a:off x="6886256" y="3891596"/>
            <a:ext cx="5097320" cy="4369017"/>
          </a:xfrm>
          <a:prstGeom prst="rect">
            <a:avLst/>
          </a:prstGeom>
        </p:spPr>
        <p:txBody>
          <a:bodyPr wrap="square" lIns="0" tIns="0" rIns="0" bIns="0" rtlCol="0" anchor="t">
            <a:spAutoFit/>
          </a:bodyPr>
          <a:lstStyle/>
          <a:p>
            <a:pPr>
              <a:lnSpc>
                <a:spcPts val="3821"/>
              </a:lnSpc>
            </a:pPr>
            <a:r>
              <a:rPr lang="en-US" sz="2729" dirty="0">
                <a:solidFill>
                  <a:srgbClr val="FBFBFB"/>
                </a:solidFill>
                <a:latin typeface="Garet"/>
              </a:rPr>
              <a:t>Models performed much better after hyperparameter adjustment, which increased their capacity to differentiate across materials. </a:t>
            </a:r>
          </a:p>
          <a:p>
            <a:pPr>
              <a:lnSpc>
                <a:spcPts val="3821"/>
              </a:lnSpc>
            </a:pPr>
            <a:r>
              <a:rPr lang="en-US" sz="2729" dirty="0">
                <a:solidFill>
                  <a:srgbClr val="FBFBFB"/>
                </a:solidFill>
                <a:latin typeface="Garet"/>
              </a:rPr>
              <a:t>Random Forest showed the best classification accuracy.</a:t>
            </a:r>
          </a:p>
        </p:txBody>
      </p:sp>
      <p:sp>
        <p:nvSpPr>
          <p:cNvPr id="22" name="TextBox 22"/>
          <p:cNvSpPr txBox="1"/>
          <p:nvPr/>
        </p:nvSpPr>
        <p:spPr>
          <a:xfrm>
            <a:off x="7152885" y="2068020"/>
            <a:ext cx="4281609" cy="1823576"/>
          </a:xfrm>
          <a:prstGeom prst="rect">
            <a:avLst/>
          </a:prstGeom>
        </p:spPr>
        <p:txBody>
          <a:bodyPr wrap="square" lIns="0" tIns="0" rIns="0" bIns="0" rtlCol="0" anchor="t">
            <a:spAutoFit/>
          </a:bodyPr>
          <a:lstStyle/>
          <a:p>
            <a:pPr>
              <a:lnSpc>
                <a:spcPts val="4760"/>
              </a:lnSpc>
            </a:pPr>
            <a:r>
              <a:rPr lang="en-US" sz="3400" dirty="0">
                <a:solidFill>
                  <a:srgbClr val="0D0F68"/>
                </a:solidFill>
                <a:latin typeface="Garet Bold"/>
              </a:rPr>
              <a:t>Impact of Hyperparameter Tuning</a:t>
            </a:r>
          </a:p>
        </p:txBody>
      </p:sp>
      <p:sp>
        <p:nvSpPr>
          <p:cNvPr id="23" name="TextBox 23"/>
          <p:cNvSpPr txBox="1"/>
          <p:nvPr/>
        </p:nvSpPr>
        <p:spPr>
          <a:xfrm>
            <a:off x="12359455" y="3774136"/>
            <a:ext cx="5414195" cy="4856329"/>
          </a:xfrm>
          <a:prstGeom prst="rect">
            <a:avLst/>
          </a:prstGeom>
        </p:spPr>
        <p:txBody>
          <a:bodyPr wrap="square" lIns="0" tIns="0" rIns="0" bIns="0" rtlCol="0" anchor="t">
            <a:spAutoFit/>
          </a:bodyPr>
          <a:lstStyle/>
          <a:p>
            <a:pPr>
              <a:lnSpc>
                <a:spcPts val="3821"/>
              </a:lnSpc>
            </a:pPr>
            <a:r>
              <a:rPr lang="en-US" sz="2729" dirty="0">
                <a:solidFill>
                  <a:srgbClr val="FBFBFB"/>
                </a:solidFill>
                <a:latin typeface="Garet"/>
              </a:rPr>
              <a:t>The integration of machine learning with feature extraction methods produced insightful results about material differentiation.</a:t>
            </a:r>
          </a:p>
          <a:p>
            <a:pPr>
              <a:lnSpc>
                <a:spcPts val="3821"/>
              </a:lnSpc>
            </a:pPr>
            <a:r>
              <a:rPr lang="en-US" sz="2729" dirty="0">
                <a:solidFill>
                  <a:srgbClr val="FBFBFB"/>
                </a:solidFill>
                <a:latin typeface="Garet"/>
              </a:rPr>
              <a:t>Optimizing model performance has been shown to depend heavily on tuning parameters like estimators and kernels.</a:t>
            </a:r>
          </a:p>
        </p:txBody>
      </p:sp>
      <p:sp>
        <p:nvSpPr>
          <p:cNvPr id="24" name="TextBox 24"/>
          <p:cNvSpPr txBox="1"/>
          <p:nvPr/>
        </p:nvSpPr>
        <p:spPr>
          <a:xfrm>
            <a:off x="13238821" y="2468368"/>
            <a:ext cx="3655462" cy="592470"/>
          </a:xfrm>
          <a:prstGeom prst="rect">
            <a:avLst/>
          </a:prstGeom>
        </p:spPr>
        <p:txBody>
          <a:bodyPr wrap="square" lIns="0" tIns="0" rIns="0" bIns="0" rtlCol="0" anchor="t">
            <a:spAutoFit/>
          </a:bodyPr>
          <a:lstStyle/>
          <a:p>
            <a:pPr algn="ctr">
              <a:lnSpc>
                <a:spcPts val="4759"/>
              </a:lnSpc>
            </a:pPr>
            <a:r>
              <a:rPr lang="en-US" sz="3399" dirty="0">
                <a:solidFill>
                  <a:srgbClr val="0D0F68"/>
                </a:solidFill>
                <a:latin typeface="Garet Bold"/>
              </a:rPr>
              <a:t>Key Takeaways</a:t>
            </a:r>
          </a:p>
        </p:txBody>
      </p:sp>
      <p:pic>
        <p:nvPicPr>
          <p:cNvPr id="26" name="Picture 2" descr="campUAS">
            <a:extLst>
              <a:ext uri="{FF2B5EF4-FFF2-40B4-BE49-F238E27FC236}">
                <a16:creationId xmlns:a16="http://schemas.microsoft.com/office/drawing/2014/main" id="{EAC89FD3-11B8-8087-44AD-FD14BEA38A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8" y="398953"/>
            <a:ext cx="2762250" cy="1190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788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txBody>
          <a:bodyPr/>
          <a:lstStyle/>
          <a:p>
            <a:endParaRPr lang="en-GB"/>
          </a:p>
        </p:txBody>
      </p:sp>
      <p:sp>
        <p:nvSpPr>
          <p:cNvPr id="4" name="TextBox 4"/>
          <p:cNvSpPr txBox="1"/>
          <p:nvPr/>
        </p:nvSpPr>
        <p:spPr>
          <a:xfrm>
            <a:off x="1411243" y="3933826"/>
            <a:ext cx="14679282" cy="2008403"/>
          </a:xfrm>
          <a:prstGeom prst="rect">
            <a:avLst/>
          </a:prstGeom>
        </p:spPr>
        <p:txBody>
          <a:bodyPr lIns="0" tIns="0" rIns="0" bIns="0" rtlCol="0" anchor="t">
            <a:spAutoFit/>
          </a:bodyPr>
          <a:lstStyle/>
          <a:p>
            <a:pPr algn="ctr">
              <a:lnSpc>
                <a:spcPts val="16350"/>
              </a:lnSpc>
            </a:pPr>
            <a:r>
              <a:rPr lang="en-US" sz="11679" dirty="0">
                <a:solidFill>
                  <a:srgbClr val="0D0F68"/>
                </a:solidFill>
                <a:latin typeface="Yeseva One"/>
              </a:rPr>
              <a:t>Thank You</a:t>
            </a:r>
          </a:p>
        </p:txBody>
      </p:sp>
      <p:pic>
        <p:nvPicPr>
          <p:cNvPr id="7" name="Picture 2" descr="campUAS">
            <a:extLst>
              <a:ext uri="{FF2B5EF4-FFF2-40B4-BE49-F238E27FC236}">
                <a16:creationId xmlns:a16="http://schemas.microsoft.com/office/drawing/2014/main" id="{0B68B698-9A4A-6495-CE8B-C6C4AF2A53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8" y="398953"/>
            <a:ext cx="2762250" cy="1190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p>
          </p:txBody>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1601846" y="419788"/>
            <a:ext cx="7163655" cy="1217823"/>
            <a:chOff x="0" y="0"/>
            <a:chExt cx="1886724" cy="320744"/>
          </a:xfrm>
        </p:grpSpPr>
        <p:sp>
          <p:nvSpPr>
            <p:cNvPr id="7" name="Freeform 7"/>
            <p:cNvSpPr/>
            <p:nvPr/>
          </p:nvSpPr>
          <p:spPr>
            <a:xfrm>
              <a:off x="0" y="0"/>
              <a:ext cx="1886724" cy="320744"/>
            </a:xfrm>
            <a:custGeom>
              <a:avLst/>
              <a:gdLst/>
              <a:ahLst/>
              <a:cxnLst/>
              <a:rect l="l" t="t" r="r" b="b"/>
              <a:pathLst>
                <a:path w="1886724" h="32074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txBody>
            <a:bodyPr/>
            <a:lstStyle/>
            <a:p>
              <a:endParaRPr lang="en-GB"/>
            </a:p>
          </p:txBody>
        </p:sp>
        <p:sp>
          <p:nvSpPr>
            <p:cNvPr id="8" name="TextBox 8"/>
            <p:cNvSpPr txBox="1"/>
            <p:nvPr/>
          </p:nvSpPr>
          <p:spPr>
            <a:xfrm>
              <a:off x="0" y="-38100"/>
              <a:ext cx="1886724" cy="358844"/>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12446545" y="600075"/>
            <a:ext cx="5474256" cy="771525"/>
          </a:xfrm>
          <a:prstGeom prst="rect">
            <a:avLst/>
          </a:prstGeom>
        </p:spPr>
        <p:txBody>
          <a:bodyPr lIns="0" tIns="0" rIns="0" bIns="0" rtlCol="0" anchor="t">
            <a:spAutoFit/>
          </a:bodyPr>
          <a:lstStyle/>
          <a:p>
            <a:pPr algn="ctr">
              <a:lnSpc>
                <a:spcPts val="6299"/>
              </a:lnSpc>
            </a:pPr>
            <a:r>
              <a:rPr lang="en-US" sz="4500" dirty="0">
                <a:solidFill>
                  <a:srgbClr val="FFFFFF"/>
                </a:solidFill>
                <a:latin typeface="Yeseva One"/>
              </a:rPr>
              <a:t>Introduction</a:t>
            </a:r>
          </a:p>
        </p:txBody>
      </p:sp>
      <p:grpSp>
        <p:nvGrpSpPr>
          <p:cNvPr id="10" name="Group 10"/>
          <p:cNvGrpSpPr/>
          <p:nvPr/>
        </p:nvGrpSpPr>
        <p:grpSpPr>
          <a:xfrm rot="16200000">
            <a:off x="6442565" y="-2244236"/>
            <a:ext cx="6583971" cy="15049499"/>
            <a:chOff x="0" y="0"/>
            <a:chExt cx="1416693" cy="2001993"/>
          </a:xfrm>
        </p:grpSpPr>
        <p:sp>
          <p:nvSpPr>
            <p:cNvPr id="11" name="Freeform 11"/>
            <p:cNvSpPr/>
            <p:nvPr/>
          </p:nvSpPr>
          <p:spPr>
            <a:xfrm>
              <a:off x="0" y="0"/>
              <a:ext cx="1416693" cy="2001993"/>
            </a:xfrm>
            <a:custGeom>
              <a:avLst/>
              <a:gdLst/>
              <a:ahLst/>
              <a:cxnLst/>
              <a:rect l="l" t="t" r="r" b="b"/>
              <a:pathLst>
                <a:path w="1416693" h="2001993">
                  <a:moveTo>
                    <a:pt x="80930" y="0"/>
                  </a:moveTo>
                  <a:lnTo>
                    <a:pt x="1335764" y="0"/>
                  </a:lnTo>
                  <a:cubicBezTo>
                    <a:pt x="1380460" y="0"/>
                    <a:pt x="1416693" y="36233"/>
                    <a:pt x="1416693" y="80930"/>
                  </a:cubicBezTo>
                  <a:lnTo>
                    <a:pt x="1416693" y="1921063"/>
                  </a:lnTo>
                  <a:cubicBezTo>
                    <a:pt x="1416693" y="1965759"/>
                    <a:pt x="1380460" y="2001993"/>
                    <a:pt x="1335764" y="2001993"/>
                  </a:cubicBezTo>
                  <a:lnTo>
                    <a:pt x="80930" y="2001993"/>
                  </a:lnTo>
                  <a:cubicBezTo>
                    <a:pt x="36233" y="2001993"/>
                    <a:pt x="0" y="1965759"/>
                    <a:pt x="0" y="1921063"/>
                  </a:cubicBezTo>
                  <a:lnTo>
                    <a:pt x="0" y="80930"/>
                  </a:lnTo>
                  <a:cubicBezTo>
                    <a:pt x="0" y="36233"/>
                    <a:pt x="36233" y="0"/>
                    <a:pt x="80930" y="0"/>
                  </a:cubicBezTo>
                  <a:close/>
                </a:path>
              </a:pathLst>
            </a:custGeom>
            <a:solidFill>
              <a:schemeClr val="tx2">
                <a:lumMod val="20000"/>
                <a:lumOff val="80000"/>
              </a:schemeClr>
            </a:solidFill>
          </p:spPr>
          <p:txBody>
            <a:bodyPr/>
            <a:lstStyle/>
            <a:p>
              <a:endParaRPr lang="en-GB" dirty="0"/>
            </a:p>
          </p:txBody>
        </p:sp>
        <p:sp>
          <p:nvSpPr>
            <p:cNvPr id="12" name="TextBox 12"/>
            <p:cNvSpPr txBox="1"/>
            <p:nvPr/>
          </p:nvSpPr>
          <p:spPr>
            <a:xfrm>
              <a:off x="0" y="-38100"/>
              <a:ext cx="1416693" cy="2040093"/>
            </a:xfrm>
            <a:prstGeom prst="rect">
              <a:avLst/>
            </a:prstGeom>
          </p:spPr>
          <p:txBody>
            <a:bodyPr lIns="50800" tIns="50800" rIns="50800" bIns="50800" rtlCol="0" anchor="ctr"/>
            <a:lstStyle/>
            <a:p>
              <a:pPr algn="ctr">
                <a:lnSpc>
                  <a:spcPts val="2659"/>
                </a:lnSpc>
              </a:pPr>
              <a:endParaRPr dirty="0"/>
            </a:p>
          </p:txBody>
        </p:sp>
      </p:grpSp>
      <p:pic>
        <p:nvPicPr>
          <p:cNvPr id="26" name="Picture 2" descr="campUAS">
            <a:extLst>
              <a:ext uri="{FF2B5EF4-FFF2-40B4-BE49-F238E27FC236}">
                <a16:creationId xmlns:a16="http://schemas.microsoft.com/office/drawing/2014/main" id="{EAC89FD3-11B8-8087-44AD-FD14BEA38A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8" y="398953"/>
            <a:ext cx="2762250" cy="1190625"/>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EB7C9C71-2C72-A53D-D1CD-59DFC5FEC8B0}"/>
              </a:ext>
            </a:extLst>
          </p:cNvPr>
          <p:cNvSpPr txBox="1"/>
          <p:nvPr/>
        </p:nvSpPr>
        <p:spPr>
          <a:xfrm>
            <a:off x="3886200" y="2857500"/>
            <a:ext cx="10896600" cy="4401205"/>
          </a:xfrm>
          <a:prstGeom prst="rect">
            <a:avLst/>
          </a:prstGeom>
          <a:noFill/>
        </p:spPr>
        <p:txBody>
          <a:bodyPr wrap="square" rtlCol="0">
            <a:spAutoFit/>
          </a:bodyPr>
          <a:lstStyle/>
          <a:p>
            <a:pPr algn="just"/>
            <a:r>
              <a:rPr lang="en-US" sz="4000" dirty="0">
                <a:latin typeface="Times New Roman" panose="02020603050405020304" pitchFamily="18" charset="0"/>
                <a:cs typeface="Times New Roman" panose="02020603050405020304" pitchFamily="18" charset="0"/>
              </a:rPr>
              <a:t>The objective of the study is to </a:t>
            </a:r>
            <a:r>
              <a:rPr lang="en-GB" sz="4000" dirty="0">
                <a:latin typeface="Times New Roman" panose="02020603050405020304" pitchFamily="18" charset="0"/>
                <a:cs typeface="Times New Roman" panose="02020603050405020304" pitchFamily="18" charset="0"/>
              </a:rPr>
              <a:t>examine how different machine learning model for ultrasonic signal classification are affected by </a:t>
            </a:r>
            <a:r>
              <a:rPr lang="en-US" sz="4000" dirty="0">
                <a:latin typeface="Times New Roman" panose="02020603050405020304" pitchFamily="18" charset="0"/>
                <a:cs typeface="Times New Roman" panose="02020603050405020304" pitchFamily="18" charset="0"/>
              </a:rPr>
              <a:t>hyperparameter tuning. The study analyses how hyperparameter adjustment can increase the models’ capacity to distinguish between different materials based on ultrasonic waves the reflect.</a:t>
            </a:r>
            <a:endParaRPr lang="en-GB" sz="4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1028700" y="994265"/>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dirty="0"/>
            </a:p>
          </p:txBody>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1586606" y="281871"/>
            <a:ext cx="7163655" cy="1217823"/>
            <a:chOff x="0" y="0"/>
            <a:chExt cx="1886724" cy="320744"/>
          </a:xfrm>
        </p:grpSpPr>
        <p:sp>
          <p:nvSpPr>
            <p:cNvPr id="7" name="Freeform 7"/>
            <p:cNvSpPr/>
            <p:nvPr/>
          </p:nvSpPr>
          <p:spPr>
            <a:xfrm>
              <a:off x="0" y="0"/>
              <a:ext cx="1886724" cy="320744"/>
            </a:xfrm>
            <a:custGeom>
              <a:avLst/>
              <a:gdLst/>
              <a:ahLst/>
              <a:cxnLst/>
              <a:rect l="l" t="t" r="r" b="b"/>
              <a:pathLst>
                <a:path w="1886724" h="32074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txBody>
            <a:bodyPr/>
            <a:lstStyle/>
            <a:p>
              <a:endParaRPr lang="en-GB"/>
            </a:p>
          </p:txBody>
        </p:sp>
        <p:sp>
          <p:nvSpPr>
            <p:cNvPr id="8" name="TextBox 8"/>
            <p:cNvSpPr txBox="1"/>
            <p:nvPr/>
          </p:nvSpPr>
          <p:spPr>
            <a:xfrm>
              <a:off x="0" y="-38100"/>
              <a:ext cx="1886724" cy="358844"/>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6461636" y="2267152"/>
            <a:ext cx="5562600" cy="2954842"/>
          </a:xfrm>
          <a:custGeom>
            <a:avLst/>
            <a:gdLst/>
            <a:ahLst/>
            <a:cxnLst/>
            <a:rect l="l" t="t" r="r" b="b"/>
            <a:pathLst>
              <a:path w="7924218" h="6295525">
                <a:moveTo>
                  <a:pt x="0" y="0"/>
                </a:moveTo>
                <a:lnTo>
                  <a:pt x="7924217" y="0"/>
                </a:lnTo>
                <a:lnTo>
                  <a:pt x="7924217" y="6295525"/>
                </a:lnTo>
                <a:lnTo>
                  <a:pt x="0" y="6295525"/>
                </a:lnTo>
                <a:lnTo>
                  <a:pt x="0" y="0"/>
                </a:lnTo>
                <a:close/>
              </a:path>
            </a:pathLst>
          </a:custGeom>
          <a:blipFill>
            <a:blip r:embed="rId3"/>
            <a:stretch>
              <a:fillRect/>
            </a:stretch>
          </a:blipFill>
        </p:spPr>
        <p:txBody>
          <a:bodyPr/>
          <a:lstStyle/>
          <a:p>
            <a:endParaRPr lang="en-GB"/>
          </a:p>
        </p:txBody>
      </p:sp>
      <p:sp>
        <p:nvSpPr>
          <p:cNvPr id="10" name="TextBox 10"/>
          <p:cNvSpPr txBox="1"/>
          <p:nvPr/>
        </p:nvSpPr>
        <p:spPr>
          <a:xfrm>
            <a:off x="445433" y="1441249"/>
            <a:ext cx="18304828" cy="816973"/>
          </a:xfrm>
          <a:prstGeom prst="rect">
            <a:avLst/>
          </a:prstGeom>
        </p:spPr>
        <p:txBody>
          <a:bodyPr lIns="0" tIns="0" rIns="0" bIns="0" rtlCol="0" anchor="t">
            <a:spAutoFit/>
          </a:bodyPr>
          <a:lstStyle/>
          <a:p>
            <a:pPr algn="ctr">
              <a:lnSpc>
                <a:spcPts val="6629"/>
              </a:lnSpc>
            </a:pPr>
            <a:r>
              <a:rPr lang="en-US" sz="4735" dirty="0">
                <a:solidFill>
                  <a:srgbClr val="0D0F68"/>
                </a:solidFill>
                <a:latin typeface="Yeseva One"/>
              </a:rPr>
              <a:t>Sensor System and Red Pitaya Measurement Board</a:t>
            </a:r>
          </a:p>
        </p:txBody>
      </p:sp>
      <p:sp>
        <p:nvSpPr>
          <p:cNvPr id="11" name="TextBox 11"/>
          <p:cNvSpPr txBox="1"/>
          <p:nvPr/>
        </p:nvSpPr>
        <p:spPr>
          <a:xfrm>
            <a:off x="12431305" y="489396"/>
            <a:ext cx="5474256" cy="771525"/>
          </a:xfrm>
          <a:prstGeom prst="rect">
            <a:avLst/>
          </a:prstGeom>
        </p:spPr>
        <p:txBody>
          <a:bodyPr lIns="0" tIns="0" rIns="0" bIns="0" rtlCol="0" anchor="t">
            <a:spAutoFit/>
          </a:bodyPr>
          <a:lstStyle/>
          <a:p>
            <a:pPr algn="ctr">
              <a:lnSpc>
                <a:spcPts val="6299"/>
              </a:lnSpc>
            </a:pPr>
            <a:r>
              <a:rPr lang="en-US" sz="4500" dirty="0">
                <a:solidFill>
                  <a:srgbClr val="FFFFFF"/>
                </a:solidFill>
                <a:latin typeface="Yeseva One"/>
              </a:rPr>
              <a:t>Methodology</a:t>
            </a:r>
          </a:p>
        </p:txBody>
      </p:sp>
      <p:pic>
        <p:nvPicPr>
          <p:cNvPr id="13" name="Picture 2" descr="campUAS">
            <a:extLst>
              <a:ext uri="{FF2B5EF4-FFF2-40B4-BE49-F238E27FC236}">
                <a16:creationId xmlns:a16="http://schemas.microsoft.com/office/drawing/2014/main" id="{0725D3CE-386D-36D9-25A3-8FDD2B8BBC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18" y="398953"/>
            <a:ext cx="276225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A foil container on a table&#10;&#10;Description automatically generated">
            <a:extLst>
              <a:ext uri="{FF2B5EF4-FFF2-40B4-BE49-F238E27FC236}">
                <a16:creationId xmlns:a16="http://schemas.microsoft.com/office/drawing/2014/main" id="{15469722-988D-6479-F627-256D38959203}"/>
              </a:ext>
            </a:extLst>
          </p:cNvPr>
          <p:cNvPicPr>
            <a:picLocks noChangeAspect="1"/>
          </p:cNvPicPr>
          <p:nvPr/>
        </p:nvPicPr>
        <p:blipFill>
          <a:blip r:embed="rId5"/>
          <a:stretch>
            <a:fillRect/>
          </a:stretch>
        </p:blipFill>
        <p:spPr>
          <a:xfrm>
            <a:off x="2761888" y="6153833"/>
            <a:ext cx="2286000" cy="2653818"/>
          </a:xfrm>
          <a:prstGeom prst="rect">
            <a:avLst/>
          </a:prstGeom>
        </p:spPr>
      </p:pic>
      <p:pic>
        <p:nvPicPr>
          <p:cNvPr id="19" name="Picture 18" descr="A wood piece on a table&#10;&#10;Description automatically generated">
            <a:extLst>
              <a:ext uri="{FF2B5EF4-FFF2-40B4-BE49-F238E27FC236}">
                <a16:creationId xmlns:a16="http://schemas.microsoft.com/office/drawing/2014/main" id="{EEA95A38-AB6D-CC2C-C02F-DF7386F27190}"/>
              </a:ext>
            </a:extLst>
          </p:cNvPr>
          <p:cNvPicPr>
            <a:picLocks noChangeAspect="1"/>
          </p:cNvPicPr>
          <p:nvPr/>
        </p:nvPicPr>
        <p:blipFill>
          <a:blip r:embed="rId6"/>
          <a:stretch>
            <a:fillRect/>
          </a:stretch>
        </p:blipFill>
        <p:spPr>
          <a:xfrm>
            <a:off x="5561408" y="6152462"/>
            <a:ext cx="2125065" cy="2655189"/>
          </a:xfrm>
          <a:prstGeom prst="rect">
            <a:avLst/>
          </a:prstGeom>
        </p:spPr>
      </p:pic>
      <p:pic>
        <p:nvPicPr>
          <p:cNvPr id="20" name="Picture 19" descr="A wood board with nails on it&#10;&#10;Description automatically generated">
            <a:extLst>
              <a:ext uri="{FF2B5EF4-FFF2-40B4-BE49-F238E27FC236}">
                <a16:creationId xmlns:a16="http://schemas.microsoft.com/office/drawing/2014/main" id="{227A5E5E-8466-927A-0765-D3E1DEB6C87E}"/>
              </a:ext>
            </a:extLst>
          </p:cNvPr>
          <p:cNvPicPr>
            <a:picLocks noChangeAspect="1"/>
          </p:cNvPicPr>
          <p:nvPr/>
        </p:nvPicPr>
        <p:blipFill>
          <a:blip r:embed="rId7"/>
          <a:stretch>
            <a:fillRect/>
          </a:stretch>
        </p:blipFill>
        <p:spPr>
          <a:xfrm>
            <a:off x="8163974" y="6162973"/>
            <a:ext cx="2125065" cy="2647060"/>
          </a:xfrm>
          <a:prstGeom prst="rect">
            <a:avLst/>
          </a:prstGeom>
        </p:spPr>
      </p:pic>
      <p:pic>
        <p:nvPicPr>
          <p:cNvPr id="21" name="Picture 20" descr="A wood plank with nails&#10;&#10;Description automatically generated">
            <a:extLst>
              <a:ext uri="{FF2B5EF4-FFF2-40B4-BE49-F238E27FC236}">
                <a16:creationId xmlns:a16="http://schemas.microsoft.com/office/drawing/2014/main" id="{8E01A3BB-0D34-2220-9506-18EE1BD1D2DF}"/>
              </a:ext>
            </a:extLst>
          </p:cNvPr>
          <p:cNvPicPr>
            <a:picLocks noChangeAspect="1"/>
          </p:cNvPicPr>
          <p:nvPr/>
        </p:nvPicPr>
        <p:blipFill>
          <a:blip r:embed="rId8"/>
          <a:stretch>
            <a:fillRect/>
          </a:stretch>
        </p:blipFill>
        <p:spPr>
          <a:xfrm>
            <a:off x="10949179" y="6162973"/>
            <a:ext cx="2218540" cy="2654680"/>
          </a:xfrm>
          <a:prstGeom prst="rect">
            <a:avLst/>
          </a:prstGeom>
        </p:spPr>
      </p:pic>
      <p:pic>
        <p:nvPicPr>
          <p:cNvPr id="22" name="Picture 21" descr="A metal plate with holes and holes&#10;&#10;Description automatically generated">
            <a:extLst>
              <a:ext uri="{FF2B5EF4-FFF2-40B4-BE49-F238E27FC236}">
                <a16:creationId xmlns:a16="http://schemas.microsoft.com/office/drawing/2014/main" id="{DA4686FB-9CCB-0167-13C9-EE2D81A9AAC3}"/>
              </a:ext>
            </a:extLst>
          </p:cNvPr>
          <p:cNvPicPr>
            <a:picLocks noChangeAspect="1"/>
          </p:cNvPicPr>
          <p:nvPr/>
        </p:nvPicPr>
        <p:blipFill>
          <a:blip r:embed="rId9"/>
          <a:stretch>
            <a:fillRect/>
          </a:stretch>
        </p:blipFill>
        <p:spPr>
          <a:xfrm>
            <a:off x="13750986" y="6164466"/>
            <a:ext cx="2098614" cy="2631179"/>
          </a:xfrm>
          <a:prstGeom prst="rect">
            <a:avLst/>
          </a:prstGeom>
        </p:spPr>
      </p:pic>
      <p:sp>
        <p:nvSpPr>
          <p:cNvPr id="12" name="TextBox 11">
            <a:extLst>
              <a:ext uri="{FF2B5EF4-FFF2-40B4-BE49-F238E27FC236}">
                <a16:creationId xmlns:a16="http://schemas.microsoft.com/office/drawing/2014/main" id="{AAFB2E63-9CA8-34F5-88A9-A433ED751BD1}"/>
              </a:ext>
            </a:extLst>
          </p:cNvPr>
          <p:cNvSpPr txBox="1"/>
          <p:nvPr/>
        </p:nvSpPr>
        <p:spPr>
          <a:xfrm>
            <a:off x="8584940" y="5237607"/>
            <a:ext cx="2364239" cy="369332"/>
          </a:xfrm>
          <a:prstGeom prst="rect">
            <a:avLst/>
          </a:prstGeom>
          <a:noFill/>
        </p:spPr>
        <p:txBody>
          <a:bodyPr wrap="square" rtlCol="0">
            <a:spAutoFit/>
          </a:bodyPr>
          <a:lstStyle/>
          <a:p>
            <a:r>
              <a:rPr lang="en-US" dirty="0"/>
              <a:t>Red Pitaya</a:t>
            </a:r>
            <a:endParaRPr lang="en-GB" dirty="0"/>
          </a:p>
        </p:txBody>
      </p:sp>
      <p:sp>
        <p:nvSpPr>
          <p:cNvPr id="14" name="TextBox 13">
            <a:extLst>
              <a:ext uri="{FF2B5EF4-FFF2-40B4-BE49-F238E27FC236}">
                <a16:creationId xmlns:a16="http://schemas.microsoft.com/office/drawing/2014/main" id="{6CBBF2E5-8942-38C2-0EB2-93687A630FF0}"/>
              </a:ext>
            </a:extLst>
          </p:cNvPr>
          <p:cNvSpPr txBox="1"/>
          <p:nvPr/>
        </p:nvSpPr>
        <p:spPr>
          <a:xfrm>
            <a:off x="3273980" y="8785220"/>
            <a:ext cx="1320698" cy="369332"/>
          </a:xfrm>
          <a:prstGeom prst="rect">
            <a:avLst/>
          </a:prstGeom>
          <a:noFill/>
        </p:spPr>
        <p:txBody>
          <a:bodyPr wrap="square" rtlCol="0">
            <a:spAutoFit/>
          </a:bodyPr>
          <a:lstStyle/>
          <a:p>
            <a:r>
              <a:rPr lang="en-GB" dirty="0"/>
              <a:t>Aluminium</a:t>
            </a:r>
          </a:p>
        </p:txBody>
      </p:sp>
      <p:sp>
        <p:nvSpPr>
          <p:cNvPr id="15" name="TextBox 14">
            <a:extLst>
              <a:ext uri="{FF2B5EF4-FFF2-40B4-BE49-F238E27FC236}">
                <a16:creationId xmlns:a16="http://schemas.microsoft.com/office/drawing/2014/main" id="{0056D08A-311E-3086-9B28-5598273180FB}"/>
              </a:ext>
            </a:extLst>
          </p:cNvPr>
          <p:cNvSpPr txBox="1"/>
          <p:nvPr/>
        </p:nvSpPr>
        <p:spPr>
          <a:xfrm>
            <a:off x="5982374" y="8767646"/>
            <a:ext cx="2364239" cy="369332"/>
          </a:xfrm>
          <a:prstGeom prst="rect">
            <a:avLst/>
          </a:prstGeom>
          <a:noFill/>
        </p:spPr>
        <p:txBody>
          <a:bodyPr wrap="square" rtlCol="0">
            <a:spAutoFit/>
          </a:bodyPr>
          <a:lstStyle/>
          <a:p>
            <a:r>
              <a:rPr lang="en-US" dirty="0"/>
              <a:t>Plain wood</a:t>
            </a:r>
            <a:endParaRPr lang="en-GB" dirty="0"/>
          </a:p>
        </p:txBody>
      </p:sp>
      <p:sp>
        <p:nvSpPr>
          <p:cNvPr id="23" name="TextBox 22">
            <a:extLst>
              <a:ext uri="{FF2B5EF4-FFF2-40B4-BE49-F238E27FC236}">
                <a16:creationId xmlns:a16="http://schemas.microsoft.com/office/drawing/2014/main" id="{640C769E-4880-4D5F-F5F5-E6C84CAC692F}"/>
              </a:ext>
            </a:extLst>
          </p:cNvPr>
          <p:cNvSpPr txBox="1"/>
          <p:nvPr/>
        </p:nvSpPr>
        <p:spPr>
          <a:xfrm>
            <a:off x="7922502" y="8817331"/>
            <a:ext cx="2905621" cy="369332"/>
          </a:xfrm>
          <a:prstGeom prst="rect">
            <a:avLst/>
          </a:prstGeom>
          <a:noFill/>
        </p:spPr>
        <p:txBody>
          <a:bodyPr wrap="square" rtlCol="0">
            <a:spAutoFit/>
          </a:bodyPr>
          <a:lstStyle/>
          <a:p>
            <a:r>
              <a:rPr lang="en-US" dirty="0"/>
              <a:t>Wood with lots of needles</a:t>
            </a:r>
            <a:endParaRPr lang="en-GB" dirty="0"/>
          </a:p>
        </p:txBody>
      </p:sp>
      <p:sp>
        <p:nvSpPr>
          <p:cNvPr id="24" name="TextBox 23">
            <a:extLst>
              <a:ext uri="{FF2B5EF4-FFF2-40B4-BE49-F238E27FC236}">
                <a16:creationId xmlns:a16="http://schemas.microsoft.com/office/drawing/2014/main" id="{FB597CC2-9736-91D1-53F8-3798F23008A5}"/>
              </a:ext>
            </a:extLst>
          </p:cNvPr>
          <p:cNvSpPr txBox="1"/>
          <p:nvPr/>
        </p:nvSpPr>
        <p:spPr>
          <a:xfrm>
            <a:off x="10961337" y="8836093"/>
            <a:ext cx="2905621" cy="369332"/>
          </a:xfrm>
          <a:prstGeom prst="rect">
            <a:avLst/>
          </a:prstGeom>
          <a:noFill/>
        </p:spPr>
        <p:txBody>
          <a:bodyPr wrap="square" rtlCol="0">
            <a:spAutoFit/>
          </a:bodyPr>
          <a:lstStyle/>
          <a:p>
            <a:r>
              <a:rPr lang="en-US" dirty="0"/>
              <a:t>Wood with less needles</a:t>
            </a:r>
            <a:endParaRPr lang="en-GB" dirty="0"/>
          </a:p>
        </p:txBody>
      </p:sp>
      <p:sp>
        <p:nvSpPr>
          <p:cNvPr id="25" name="TextBox 24">
            <a:extLst>
              <a:ext uri="{FF2B5EF4-FFF2-40B4-BE49-F238E27FC236}">
                <a16:creationId xmlns:a16="http://schemas.microsoft.com/office/drawing/2014/main" id="{2621624C-982D-60BE-2601-02A05CB93B91}"/>
              </a:ext>
            </a:extLst>
          </p:cNvPr>
          <p:cNvSpPr txBox="1"/>
          <p:nvPr/>
        </p:nvSpPr>
        <p:spPr>
          <a:xfrm>
            <a:off x="14406600" y="8817331"/>
            <a:ext cx="749543" cy="369332"/>
          </a:xfrm>
          <a:prstGeom prst="rect">
            <a:avLst/>
          </a:prstGeom>
          <a:noFill/>
        </p:spPr>
        <p:txBody>
          <a:bodyPr wrap="square" rtlCol="0">
            <a:spAutoFit/>
          </a:bodyPr>
          <a:lstStyle/>
          <a:p>
            <a:r>
              <a:rPr lang="en-US" dirty="0"/>
              <a:t>Steel</a:t>
            </a:r>
            <a:endParaRPr lang="en-GB"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p>
          </p:txBody>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1601846" y="419788"/>
            <a:ext cx="7163655" cy="1217823"/>
            <a:chOff x="0" y="0"/>
            <a:chExt cx="1886724" cy="320744"/>
          </a:xfrm>
        </p:grpSpPr>
        <p:sp>
          <p:nvSpPr>
            <p:cNvPr id="7" name="Freeform 7"/>
            <p:cNvSpPr/>
            <p:nvPr/>
          </p:nvSpPr>
          <p:spPr>
            <a:xfrm>
              <a:off x="0" y="0"/>
              <a:ext cx="1886724" cy="320744"/>
            </a:xfrm>
            <a:custGeom>
              <a:avLst/>
              <a:gdLst/>
              <a:ahLst/>
              <a:cxnLst/>
              <a:rect l="l" t="t" r="r" b="b"/>
              <a:pathLst>
                <a:path w="1886724" h="32074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txBody>
            <a:bodyPr/>
            <a:lstStyle/>
            <a:p>
              <a:endParaRPr lang="en-GB"/>
            </a:p>
          </p:txBody>
        </p:sp>
        <p:sp>
          <p:nvSpPr>
            <p:cNvPr id="8" name="TextBox 8"/>
            <p:cNvSpPr txBox="1"/>
            <p:nvPr/>
          </p:nvSpPr>
          <p:spPr>
            <a:xfrm>
              <a:off x="0" y="-38100"/>
              <a:ext cx="1886724" cy="358844"/>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2142490" y="1879737"/>
            <a:ext cx="13333289" cy="1047750"/>
          </a:xfrm>
          <a:prstGeom prst="rect">
            <a:avLst/>
          </a:prstGeom>
        </p:spPr>
        <p:txBody>
          <a:bodyPr lIns="0" tIns="0" rIns="0" bIns="0" rtlCol="0" anchor="t">
            <a:spAutoFit/>
          </a:bodyPr>
          <a:lstStyle/>
          <a:p>
            <a:pPr algn="ctr">
              <a:lnSpc>
                <a:spcPts val="8400"/>
              </a:lnSpc>
            </a:pPr>
            <a:r>
              <a:rPr lang="en-US" sz="6000" dirty="0">
                <a:solidFill>
                  <a:srgbClr val="0D0F68"/>
                </a:solidFill>
                <a:latin typeface="Yeseva One"/>
              </a:rPr>
              <a:t>Ultrasonic Object Differentiation</a:t>
            </a:r>
          </a:p>
        </p:txBody>
      </p:sp>
      <p:sp>
        <p:nvSpPr>
          <p:cNvPr id="10" name="TextBox 10"/>
          <p:cNvSpPr txBox="1"/>
          <p:nvPr/>
        </p:nvSpPr>
        <p:spPr>
          <a:xfrm>
            <a:off x="2694415" y="3740090"/>
            <a:ext cx="12781364" cy="4194175"/>
          </a:xfrm>
          <a:prstGeom prst="rect">
            <a:avLst/>
          </a:prstGeom>
        </p:spPr>
        <p:txBody>
          <a:bodyPr lIns="0" tIns="0" rIns="0" bIns="0" rtlCol="0" anchor="t">
            <a:spAutoFit/>
          </a:bodyPr>
          <a:lstStyle/>
          <a:p>
            <a:pPr marL="863599" lvl="1" indent="-431800">
              <a:lnSpc>
                <a:spcPts val="5599"/>
              </a:lnSpc>
              <a:buAutoNum type="arabicPeriod"/>
            </a:pPr>
            <a:r>
              <a:rPr lang="en-US" sz="3999">
                <a:solidFill>
                  <a:srgbClr val="0D0F68"/>
                </a:solidFill>
                <a:latin typeface="Garet"/>
              </a:rPr>
              <a:t>Time-of-Flight (ToF) Principle</a:t>
            </a:r>
          </a:p>
          <a:p>
            <a:pPr marL="863599" lvl="1" indent="-431800">
              <a:lnSpc>
                <a:spcPts val="5599"/>
              </a:lnSpc>
              <a:buAutoNum type="arabicPeriod"/>
            </a:pPr>
            <a:r>
              <a:rPr lang="en-US" sz="3999">
                <a:solidFill>
                  <a:srgbClr val="0D0F68"/>
                </a:solidFill>
                <a:latin typeface="Garet"/>
              </a:rPr>
              <a:t>Pulse-Echo Method</a:t>
            </a:r>
          </a:p>
          <a:p>
            <a:pPr marL="863599" lvl="1" indent="-431800">
              <a:lnSpc>
                <a:spcPts val="5599"/>
              </a:lnSpc>
              <a:buAutoNum type="arabicPeriod"/>
            </a:pPr>
            <a:r>
              <a:rPr lang="en-US" sz="3999">
                <a:solidFill>
                  <a:srgbClr val="0D0F68"/>
                </a:solidFill>
                <a:latin typeface="Garet"/>
              </a:rPr>
              <a:t>Phase Shift Measurement</a:t>
            </a:r>
          </a:p>
          <a:p>
            <a:pPr marL="863599" lvl="1" indent="-431800">
              <a:lnSpc>
                <a:spcPts val="5599"/>
              </a:lnSpc>
              <a:buAutoNum type="arabicPeriod"/>
            </a:pPr>
            <a:r>
              <a:rPr lang="en-US" sz="3999">
                <a:solidFill>
                  <a:srgbClr val="0D0F68"/>
                </a:solidFill>
                <a:latin typeface="Garet"/>
              </a:rPr>
              <a:t>Multi-Echo Detection</a:t>
            </a:r>
          </a:p>
          <a:p>
            <a:pPr marL="863599" lvl="1" indent="-431800">
              <a:lnSpc>
                <a:spcPts val="5599"/>
              </a:lnSpc>
              <a:buAutoNum type="arabicPeriod"/>
            </a:pPr>
            <a:r>
              <a:rPr lang="en-US" sz="3999">
                <a:solidFill>
                  <a:srgbClr val="0D0F68"/>
                </a:solidFill>
                <a:latin typeface="Garet"/>
              </a:rPr>
              <a:t>Dual-Transducer Systems</a:t>
            </a:r>
          </a:p>
          <a:p>
            <a:pPr marL="863599" lvl="1" indent="-431800">
              <a:lnSpc>
                <a:spcPts val="5599"/>
              </a:lnSpc>
              <a:buAutoNum type="arabicPeriod"/>
            </a:pPr>
            <a:r>
              <a:rPr lang="en-US" sz="3999">
                <a:solidFill>
                  <a:srgbClr val="0D0F68"/>
                </a:solidFill>
                <a:latin typeface="Garet"/>
              </a:rPr>
              <a:t>Temperature Compensation</a:t>
            </a:r>
          </a:p>
        </p:txBody>
      </p:sp>
      <p:sp>
        <p:nvSpPr>
          <p:cNvPr id="11" name="TextBox 11"/>
          <p:cNvSpPr txBox="1"/>
          <p:nvPr/>
        </p:nvSpPr>
        <p:spPr>
          <a:xfrm>
            <a:off x="11937332" y="600075"/>
            <a:ext cx="6492683" cy="771525"/>
          </a:xfrm>
          <a:prstGeom prst="rect">
            <a:avLst/>
          </a:prstGeom>
        </p:spPr>
        <p:txBody>
          <a:bodyPr lIns="0" tIns="0" rIns="0" bIns="0" rtlCol="0" anchor="t">
            <a:spAutoFit/>
          </a:bodyPr>
          <a:lstStyle/>
          <a:p>
            <a:pPr algn="ctr">
              <a:lnSpc>
                <a:spcPts val="6299"/>
              </a:lnSpc>
            </a:pPr>
            <a:r>
              <a:rPr lang="en-US" sz="4500">
                <a:solidFill>
                  <a:srgbClr val="FFFFFF"/>
                </a:solidFill>
                <a:latin typeface="Yeseva One Bold"/>
              </a:rPr>
              <a:t>Methodology</a:t>
            </a:r>
          </a:p>
        </p:txBody>
      </p:sp>
      <p:pic>
        <p:nvPicPr>
          <p:cNvPr id="13" name="Picture 2" descr="campUAS">
            <a:extLst>
              <a:ext uri="{FF2B5EF4-FFF2-40B4-BE49-F238E27FC236}">
                <a16:creationId xmlns:a16="http://schemas.microsoft.com/office/drawing/2014/main" id="{9827C53F-7358-213D-1FD6-FB96C55DA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8" y="398953"/>
            <a:ext cx="2762250" cy="1190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dirty="0"/>
            </a:p>
          </p:txBody>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1601846" y="419788"/>
            <a:ext cx="7163655" cy="1217823"/>
            <a:chOff x="0" y="0"/>
            <a:chExt cx="1886724" cy="320744"/>
          </a:xfrm>
        </p:grpSpPr>
        <p:sp>
          <p:nvSpPr>
            <p:cNvPr id="7" name="Freeform 7"/>
            <p:cNvSpPr/>
            <p:nvPr/>
          </p:nvSpPr>
          <p:spPr>
            <a:xfrm>
              <a:off x="0" y="0"/>
              <a:ext cx="1886724" cy="320744"/>
            </a:xfrm>
            <a:custGeom>
              <a:avLst/>
              <a:gdLst/>
              <a:ahLst/>
              <a:cxnLst/>
              <a:rect l="l" t="t" r="r" b="b"/>
              <a:pathLst>
                <a:path w="1886724" h="32074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txBody>
            <a:bodyPr/>
            <a:lstStyle/>
            <a:p>
              <a:endParaRPr lang="en-GB"/>
            </a:p>
          </p:txBody>
        </p:sp>
        <p:sp>
          <p:nvSpPr>
            <p:cNvPr id="8" name="TextBox 8"/>
            <p:cNvSpPr txBox="1"/>
            <p:nvPr/>
          </p:nvSpPr>
          <p:spPr>
            <a:xfrm>
              <a:off x="0" y="-38100"/>
              <a:ext cx="1886724" cy="358844"/>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2142490" y="1879737"/>
            <a:ext cx="13333289" cy="999761"/>
          </a:xfrm>
          <a:prstGeom prst="rect">
            <a:avLst/>
          </a:prstGeom>
        </p:spPr>
        <p:txBody>
          <a:bodyPr lIns="0" tIns="0" rIns="0" bIns="0" rtlCol="0" anchor="t">
            <a:spAutoFit/>
          </a:bodyPr>
          <a:lstStyle/>
          <a:p>
            <a:pPr algn="ctr">
              <a:lnSpc>
                <a:spcPts val="8400"/>
              </a:lnSpc>
            </a:pPr>
            <a:r>
              <a:rPr lang="en-US" sz="6000" dirty="0">
                <a:solidFill>
                  <a:srgbClr val="0D0F68"/>
                </a:solidFill>
                <a:latin typeface="Yeseva One"/>
              </a:rPr>
              <a:t>Hyperparameter Optimization</a:t>
            </a:r>
          </a:p>
        </p:txBody>
      </p:sp>
      <p:sp>
        <p:nvSpPr>
          <p:cNvPr id="11" name="TextBox 11"/>
          <p:cNvSpPr txBox="1"/>
          <p:nvPr/>
        </p:nvSpPr>
        <p:spPr>
          <a:xfrm>
            <a:off x="11937332" y="600075"/>
            <a:ext cx="6492683" cy="771525"/>
          </a:xfrm>
          <a:prstGeom prst="rect">
            <a:avLst/>
          </a:prstGeom>
        </p:spPr>
        <p:txBody>
          <a:bodyPr lIns="0" tIns="0" rIns="0" bIns="0" rtlCol="0" anchor="t">
            <a:spAutoFit/>
          </a:bodyPr>
          <a:lstStyle/>
          <a:p>
            <a:pPr algn="ctr">
              <a:lnSpc>
                <a:spcPts val="6299"/>
              </a:lnSpc>
            </a:pPr>
            <a:r>
              <a:rPr lang="en-US" sz="4500">
                <a:solidFill>
                  <a:srgbClr val="FFFFFF"/>
                </a:solidFill>
                <a:latin typeface="Yeseva One Bold"/>
              </a:rPr>
              <a:t>Methodology</a:t>
            </a:r>
          </a:p>
        </p:txBody>
      </p:sp>
      <p:pic>
        <p:nvPicPr>
          <p:cNvPr id="13" name="Picture 2" descr="campUAS">
            <a:extLst>
              <a:ext uri="{FF2B5EF4-FFF2-40B4-BE49-F238E27FC236}">
                <a16:creationId xmlns:a16="http://schemas.microsoft.com/office/drawing/2014/main" id="{9827C53F-7358-213D-1FD6-FB96C55DA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8" y="398953"/>
            <a:ext cx="2762250" cy="119062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46BD355-69CA-6AF0-6EC5-F1C1EA394A33}"/>
              </a:ext>
            </a:extLst>
          </p:cNvPr>
          <p:cNvSpPr txBox="1"/>
          <p:nvPr/>
        </p:nvSpPr>
        <p:spPr>
          <a:xfrm>
            <a:off x="1905000" y="3074659"/>
            <a:ext cx="9495992" cy="1200329"/>
          </a:xfrm>
          <a:prstGeom prst="rect">
            <a:avLst/>
          </a:prstGeom>
          <a:noFill/>
        </p:spPr>
        <p:txBody>
          <a:bodyPr wrap="square">
            <a:spAutoFit/>
          </a:bodyPr>
          <a:lstStyle/>
          <a:p>
            <a:pPr algn="l">
              <a:buFont typeface="Arial" panose="020B0604020202020204" pitchFamily="34" charset="0"/>
              <a:buChar char="•"/>
            </a:pPr>
            <a:r>
              <a:rPr lang="en-US" sz="2400" b="1" i="0" dirty="0">
                <a:solidFill>
                  <a:srgbClr val="292929"/>
                </a:solidFill>
                <a:effectLst/>
                <a:latin typeface="source-serif-pro"/>
              </a:rPr>
              <a:t>Hyperparameters</a:t>
            </a:r>
            <a:r>
              <a:rPr lang="en-US" sz="2400" b="0" i="0" dirty="0">
                <a:solidFill>
                  <a:srgbClr val="292929"/>
                </a:solidFill>
                <a:effectLst/>
                <a:latin typeface="source-serif-pro"/>
              </a:rPr>
              <a:t> = are all the parameters which can be arbitrarily set by the user before starting training (</a:t>
            </a:r>
            <a:r>
              <a:rPr lang="en-US" sz="2400" b="0" i="0" dirty="0" err="1">
                <a:solidFill>
                  <a:srgbClr val="292929"/>
                </a:solidFill>
                <a:effectLst/>
                <a:latin typeface="source-serif-pro"/>
              </a:rPr>
              <a:t>eg.</a:t>
            </a:r>
            <a:r>
              <a:rPr lang="en-US" sz="2400" b="0" i="0" dirty="0">
                <a:solidFill>
                  <a:srgbClr val="292929"/>
                </a:solidFill>
                <a:effectLst/>
                <a:latin typeface="source-serif-pro"/>
              </a:rPr>
              <a:t> number of estimators in Random Forest).</a:t>
            </a:r>
          </a:p>
        </p:txBody>
      </p:sp>
      <p:pic>
        <p:nvPicPr>
          <p:cNvPr id="16" name="Picture 15">
            <a:extLst>
              <a:ext uri="{FF2B5EF4-FFF2-40B4-BE49-F238E27FC236}">
                <a16:creationId xmlns:a16="http://schemas.microsoft.com/office/drawing/2014/main" id="{A51F7786-B812-6A3D-518D-78D529D1DC4C}"/>
              </a:ext>
            </a:extLst>
          </p:cNvPr>
          <p:cNvPicPr>
            <a:picLocks noChangeAspect="1"/>
          </p:cNvPicPr>
          <p:nvPr/>
        </p:nvPicPr>
        <p:blipFill>
          <a:blip r:embed="rId4"/>
          <a:stretch>
            <a:fillRect/>
          </a:stretch>
        </p:blipFill>
        <p:spPr>
          <a:xfrm>
            <a:off x="1905000" y="4470149"/>
            <a:ext cx="9568892" cy="4255176"/>
          </a:xfrm>
          <a:prstGeom prst="rect">
            <a:avLst/>
          </a:prstGeom>
        </p:spPr>
      </p:pic>
    </p:spTree>
    <p:extLst>
      <p:ext uri="{BB962C8B-B14F-4D97-AF65-F5344CB8AC3E}">
        <p14:creationId xmlns:p14="http://schemas.microsoft.com/office/powerpoint/2010/main" val="16686227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p>
          </p:txBody>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1601846" y="419788"/>
            <a:ext cx="7163655" cy="1217823"/>
            <a:chOff x="0" y="0"/>
            <a:chExt cx="1886724" cy="320744"/>
          </a:xfrm>
        </p:grpSpPr>
        <p:sp>
          <p:nvSpPr>
            <p:cNvPr id="7" name="Freeform 7"/>
            <p:cNvSpPr/>
            <p:nvPr/>
          </p:nvSpPr>
          <p:spPr>
            <a:xfrm>
              <a:off x="0" y="0"/>
              <a:ext cx="1886724" cy="320744"/>
            </a:xfrm>
            <a:custGeom>
              <a:avLst/>
              <a:gdLst/>
              <a:ahLst/>
              <a:cxnLst/>
              <a:rect l="l" t="t" r="r" b="b"/>
              <a:pathLst>
                <a:path w="1886724" h="32074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txBody>
            <a:bodyPr/>
            <a:lstStyle/>
            <a:p>
              <a:endParaRPr lang="en-GB"/>
            </a:p>
          </p:txBody>
        </p:sp>
        <p:sp>
          <p:nvSpPr>
            <p:cNvPr id="8" name="TextBox 8"/>
            <p:cNvSpPr txBox="1"/>
            <p:nvPr/>
          </p:nvSpPr>
          <p:spPr>
            <a:xfrm>
              <a:off x="0" y="-38100"/>
              <a:ext cx="1886724" cy="358844"/>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2142490" y="1879737"/>
            <a:ext cx="13333289" cy="961417"/>
          </a:xfrm>
          <a:prstGeom prst="rect">
            <a:avLst/>
          </a:prstGeom>
        </p:spPr>
        <p:txBody>
          <a:bodyPr lIns="0" tIns="0" rIns="0" bIns="0" rtlCol="0" anchor="t">
            <a:spAutoFit/>
          </a:bodyPr>
          <a:lstStyle/>
          <a:p>
            <a:pPr algn="ctr">
              <a:lnSpc>
                <a:spcPts val="8400"/>
              </a:lnSpc>
            </a:pPr>
            <a:r>
              <a:rPr lang="en-US" sz="4800" dirty="0">
                <a:solidFill>
                  <a:srgbClr val="0D0F68"/>
                </a:solidFill>
                <a:latin typeface="Yeseva One"/>
              </a:rPr>
              <a:t>Hyperparameter Optimization Techniques</a:t>
            </a:r>
          </a:p>
        </p:txBody>
      </p:sp>
      <p:sp>
        <p:nvSpPr>
          <p:cNvPr id="11" name="TextBox 11"/>
          <p:cNvSpPr txBox="1"/>
          <p:nvPr/>
        </p:nvSpPr>
        <p:spPr>
          <a:xfrm>
            <a:off x="11937332" y="600075"/>
            <a:ext cx="6492683" cy="771525"/>
          </a:xfrm>
          <a:prstGeom prst="rect">
            <a:avLst/>
          </a:prstGeom>
        </p:spPr>
        <p:txBody>
          <a:bodyPr lIns="0" tIns="0" rIns="0" bIns="0" rtlCol="0" anchor="t">
            <a:spAutoFit/>
          </a:bodyPr>
          <a:lstStyle/>
          <a:p>
            <a:pPr algn="ctr">
              <a:lnSpc>
                <a:spcPts val="6299"/>
              </a:lnSpc>
            </a:pPr>
            <a:r>
              <a:rPr lang="en-US" sz="4500">
                <a:solidFill>
                  <a:srgbClr val="FFFFFF"/>
                </a:solidFill>
                <a:latin typeface="Yeseva One Bold"/>
              </a:rPr>
              <a:t>Methodology</a:t>
            </a:r>
          </a:p>
        </p:txBody>
      </p:sp>
      <p:pic>
        <p:nvPicPr>
          <p:cNvPr id="13" name="Picture 2" descr="campUAS">
            <a:extLst>
              <a:ext uri="{FF2B5EF4-FFF2-40B4-BE49-F238E27FC236}">
                <a16:creationId xmlns:a16="http://schemas.microsoft.com/office/drawing/2014/main" id="{9827C53F-7358-213D-1FD6-FB96C55DA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8" y="398953"/>
            <a:ext cx="2762250" cy="11906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D630736-C105-060E-4748-A116676021C0}"/>
              </a:ext>
            </a:extLst>
          </p:cNvPr>
          <p:cNvSpPr txBox="1"/>
          <p:nvPr/>
        </p:nvSpPr>
        <p:spPr>
          <a:xfrm>
            <a:off x="2142490" y="2947715"/>
            <a:ext cx="10287000" cy="2862322"/>
          </a:xfrm>
          <a:prstGeom prst="rect">
            <a:avLst/>
          </a:prstGeom>
          <a:noFill/>
        </p:spPr>
        <p:txBody>
          <a:bodyPr wrap="square" rtlCol="0">
            <a:spAutoFit/>
          </a:bodyPr>
          <a:lstStyle/>
          <a:p>
            <a:r>
              <a:rPr lang="en-IN" sz="4000" b="1" i="1" dirty="0">
                <a:solidFill>
                  <a:srgbClr val="292929"/>
                </a:solidFill>
                <a:effectLst/>
                <a:latin typeface="source-serif-pro"/>
              </a:rPr>
              <a:t>Grid Search: </a:t>
            </a:r>
          </a:p>
          <a:p>
            <a:r>
              <a:rPr lang="en-US" sz="2800" dirty="0">
                <a:latin typeface="Poppins" panose="00000500000000000000" pitchFamily="2" charset="0"/>
                <a:cs typeface="Poppins" panose="00000500000000000000" pitchFamily="2" charset="0"/>
              </a:rPr>
              <a:t>This approach is a brute-force technique that searches over the hyperparameter space of the learning algorithm in a predetermined subset. To speed up the search, the technique can be parallelized among several models with various configurations. </a:t>
            </a:r>
            <a:endParaRPr lang="en-IN" sz="2800" dirty="0">
              <a:latin typeface="Poppins" panose="00000500000000000000" pitchFamily="2" charset="0"/>
              <a:cs typeface="Poppins" panose="00000500000000000000" pitchFamily="2" charset="0"/>
            </a:endParaRPr>
          </a:p>
        </p:txBody>
      </p:sp>
      <p:sp>
        <p:nvSpPr>
          <p:cNvPr id="14" name="TextBox 13">
            <a:extLst>
              <a:ext uri="{FF2B5EF4-FFF2-40B4-BE49-F238E27FC236}">
                <a16:creationId xmlns:a16="http://schemas.microsoft.com/office/drawing/2014/main" id="{B95A8452-CE81-7A9B-8806-4279363A5BC1}"/>
              </a:ext>
            </a:extLst>
          </p:cNvPr>
          <p:cNvSpPr txBox="1"/>
          <p:nvPr/>
        </p:nvSpPr>
        <p:spPr>
          <a:xfrm>
            <a:off x="2142490" y="5859235"/>
            <a:ext cx="10287000" cy="2862322"/>
          </a:xfrm>
          <a:prstGeom prst="rect">
            <a:avLst/>
          </a:prstGeom>
          <a:noFill/>
        </p:spPr>
        <p:txBody>
          <a:bodyPr wrap="square" rtlCol="0">
            <a:spAutoFit/>
          </a:bodyPr>
          <a:lstStyle/>
          <a:p>
            <a:r>
              <a:rPr lang="en-IN" sz="4000" b="1" i="1" dirty="0">
                <a:solidFill>
                  <a:srgbClr val="292929"/>
                </a:solidFill>
                <a:effectLst/>
                <a:latin typeface="source-serif-pro"/>
              </a:rPr>
              <a:t>Random Search: </a:t>
            </a:r>
          </a:p>
          <a:p>
            <a:r>
              <a:rPr lang="en-US" sz="2800" b="0" i="0" dirty="0">
                <a:solidFill>
                  <a:srgbClr val="333333"/>
                </a:solidFill>
                <a:effectLst/>
                <a:latin typeface="Poppins" panose="00000500000000000000" pitchFamily="2" charset="0"/>
                <a:cs typeface="Poppins" panose="00000500000000000000" pitchFamily="2" charset="0"/>
              </a:rPr>
              <a:t>This approach chooses random values from the hyperparameter subset independently. By navigating the grid of hyperparameters randomly, one can obtain a similar performance as a full grid search. However, this approach is surprisingly easy and effective.</a:t>
            </a:r>
            <a:endParaRPr lang="en-IN" sz="2800" dirty="0">
              <a:latin typeface="Poppins" panose="00000500000000000000" pitchFamily="2" charset="0"/>
              <a:cs typeface="Poppins" panose="00000500000000000000" pitchFamily="2" charset="0"/>
            </a:endParaRPr>
          </a:p>
        </p:txBody>
      </p:sp>
      <p:pic>
        <p:nvPicPr>
          <p:cNvPr id="15" name="Picture 14">
            <a:extLst>
              <a:ext uri="{FF2B5EF4-FFF2-40B4-BE49-F238E27FC236}">
                <a16:creationId xmlns:a16="http://schemas.microsoft.com/office/drawing/2014/main" id="{336B0220-05D9-0DE3-C3A4-EA462A04C2E0}"/>
              </a:ext>
            </a:extLst>
          </p:cNvPr>
          <p:cNvPicPr>
            <a:picLocks noChangeAspect="1"/>
          </p:cNvPicPr>
          <p:nvPr/>
        </p:nvPicPr>
        <p:blipFill>
          <a:blip r:embed="rId4"/>
          <a:stretch>
            <a:fillRect/>
          </a:stretch>
        </p:blipFill>
        <p:spPr>
          <a:xfrm>
            <a:off x="13175469" y="2838852"/>
            <a:ext cx="3220922" cy="3330229"/>
          </a:xfrm>
          <a:prstGeom prst="rect">
            <a:avLst/>
          </a:prstGeom>
        </p:spPr>
      </p:pic>
      <p:pic>
        <p:nvPicPr>
          <p:cNvPr id="16" name="Picture 15">
            <a:extLst>
              <a:ext uri="{FF2B5EF4-FFF2-40B4-BE49-F238E27FC236}">
                <a16:creationId xmlns:a16="http://schemas.microsoft.com/office/drawing/2014/main" id="{470CE54F-78F3-C8E5-7C51-1366F20A550C}"/>
              </a:ext>
            </a:extLst>
          </p:cNvPr>
          <p:cNvPicPr>
            <a:picLocks noChangeAspect="1"/>
          </p:cNvPicPr>
          <p:nvPr/>
        </p:nvPicPr>
        <p:blipFill>
          <a:blip r:embed="rId5"/>
          <a:stretch>
            <a:fillRect/>
          </a:stretch>
        </p:blipFill>
        <p:spPr>
          <a:xfrm>
            <a:off x="13175469" y="6169082"/>
            <a:ext cx="3220922" cy="3114034"/>
          </a:xfrm>
          <a:prstGeom prst="rect">
            <a:avLst/>
          </a:prstGeom>
        </p:spPr>
      </p:pic>
    </p:spTree>
    <p:extLst>
      <p:ext uri="{BB962C8B-B14F-4D97-AF65-F5344CB8AC3E}">
        <p14:creationId xmlns:p14="http://schemas.microsoft.com/office/powerpoint/2010/main" val="3671743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a:p>
          </p:txBody>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1601846" y="419788"/>
            <a:ext cx="7163655" cy="1217823"/>
            <a:chOff x="0" y="0"/>
            <a:chExt cx="1886724" cy="320744"/>
          </a:xfrm>
        </p:grpSpPr>
        <p:sp>
          <p:nvSpPr>
            <p:cNvPr id="7" name="Freeform 7"/>
            <p:cNvSpPr/>
            <p:nvPr/>
          </p:nvSpPr>
          <p:spPr>
            <a:xfrm>
              <a:off x="0" y="0"/>
              <a:ext cx="1886724" cy="320744"/>
            </a:xfrm>
            <a:custGeom>
              <a:avLst/>
              <a:gdLst/>
              <a:ahLst/>
              <a:cxnLst/>
              <a:rect l="l" t="t" r="r" b="b"/>
              <a:pathLst>
                <a:path w="1886724" h="32074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txBody>
            <a:bodyPr/>
            <a:lstStyle/>
            <a:p>
              <a:endParaRPr lang="en-GB"/>
            </a:p>
          </p:txBody>
        </p:sp>
        <p:sp>
          <p:nvSpPr>
            <p:cNvPr id="8" name="TextBox 8"/>
            <p:cNvSpPr txBox="1"/>
            <p:nvPr/>
          </p:nvSpPr>
          <p:spPr>
            <a:xfrm>
              <a:off x="0" y="-38100"/>
              <a:ext cx="1886724" cy="358844"/>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2142490" y="1879737"/>
            <a:ext cx="13333289" cy="961417"/>
          </a:xfrm>
          <a:prstGeom prst="rect">
            <a:avLst/>
          </a:prstGeom>
        </p:spPr>
        <p:txBody>
          <a:bodyPr lIns="0" tIns="0" rIns="0" bIns="0" rtlCol="0" anchor="t">
            <a:spAutoFit/>
          </a:bodyPr>
          <a:lstStyle/>
          <a:p>
            <a:pPr algn="ctr">
              <a:lnSpc>
                <a:spcPts val="8400"/>
              </a:lnSpc>
            </a:pPr>
            <a:r>
              <a:rPr lang="en-US" sz="4800" dirty="0">
                <a:solidFill>
                  <a:srgbClr val="0D0F68"/>
                </a:solidFill>
                <a:latin typeface="Yeseva One"/>
              </a:rPr>
              <a:t>Hyperparameter Optimization Techniques</a:t>
            </a:r>
          </a:p>
        </p:txBody>
      </p:sp>
      <p:sp>
        <p:nvSpPr>
          <p:cNvPr id="11" name="TextBox 11"/>
          <p:cNvSpPr txBox="1"/>
          <p:nvPr/>
        </p:nvSpPr>
        <p:spPr>
          <a:xfrm>
            <a:off x="11937332" y="600075"/>
            <a:ext cx="6492683" cy="771525"/>
          </a:xfrm>
          <a:prstGeom prst="rect">
            <a:avLst/>
          </a:prstGeom>
        </p:spPr>
        <p:txBody>
          <a:bodyPr lIns="0" tIns="0" rIns="0" bIns="0" rtlCol="0" anchor="t">
            <a:spAutoFit/>
          </a:bodyPr>
          <a:lstStyle/>
          <a:p>
            <a:pPr algn="ctr">
              <a:lnSpc>
                <a:spcPts val="6299"/>
              </a:lnSpc>
            </a:pPr>
            <a:r>
              <a:rPr lang="en-US" sz="4500">
                <a:solidFill>
                  <a:srgbClr val="FFFFFF"/>
                </a:solidFill>
                <a:latin typeface="Yeseva One Bold"/>
              </a:rPr>
              <a:t>Methodology</a:t>
            </a:r>
          </a:p>
        </p:txBody>
      </p:sp>
      <p:pic>
        <p:nvPicPr>
          <p:cNvPr id="13" name="Picture 2" descr="campUAS">
            <a:extLst>
              <a:ext uri="{FF2B5EF4-FFF2-40B4-BE49-F238E27FC236}">
                <a16:creationId xmlns:a16="http://schemas.microsoft.com/office/drawing/2014/main" id="{9827C53F-7358-213D-1FD6-FB96C55DA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8" y="398953"/>
            <a:ext cx="2762250" cy="11906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95A8452-CE81-7A9B-8806-4279363A5BC1}"/>
              </a:ext>
            </a:extLst>
          </p:cNvPr>
          <p:cNvSpPr txBox="1"/>
          <p:nvPr/>
        </p:nvSpPr>
        <p:spPr>
          <a:xfrm>
            <a:off x="6705600" y="5902311"/>
            <a:ext cx="10287000" cy="3477875"/>
          </a:xfrm>
          <a:prstGeom prst="rect">
            <a:avLst/>
          </a:prstGeom>
          <a:noFill/>
        </p:spPr>
        <p:txBody>
          <a:bodyPr wrap="square" rtlCol="0">
            <a:spAutoFit/>
          </a:bodyPr>
          <a:lstStyle/>
          <a:p>
            <a:r>
              <a:rPr lang="en-IN" sz="4000" b="1" i="1" dirty="0">
                <a:solidFill>
                  <a:srgbClr val="292929"/>
                </a:solidFill>
                <a:effectLst/>
                <a:latin typeface="source-serif-pro"/>
              </a:rPr>
              <a:t>Hyperband Search: </a:t>
            </a:r>
            <a:r>
              <a:rPr lang="en-US" sz="2800" dirty="0">
                <a:latin typeface="Poppins" panose="00000500000000000000" pitchFamily="2" charset="0"/>
                <a:cs typeface="Poppins" panose="00000500000000000000" pitchFamily="2" charset="0"/>
              </a:rPr>
              <a:t>exploitation Hyperband efficiently explores many hyperparameter configurations by allocating limited resources initially and increasing them for top performing ones. It balances exploration of a wide range of options with a focus on the best configurations, optimizing both time and performance</a:t>
            </a:r>
            <a:r>
              <a:rPr lang="en-US" sz="2800" dirty="0"/>
              <a:t>.</a:t>
            </a:r>
            <a:endParaRPr lang="en-IN" sz="2800" b="1" i="1" dirty="0">
              <a:solidFill>
                <a:srgbClr val="292929"/>
              </a:solidFill>
              <a:effectLst/>
              <a:latin typeface="source-serif-pro"/>
            </a:endParaRPr>
          </a:p>
          <a:p>
            <a:endParaRPr lang="en-IN" sz="4000" b="1" i="1" dirty="0">
              <a:solidFill>
                <a:srgbClr val="292929"/>
              </a:solidFill>
              <a:effectLst/>
              <a:latin typeface="source-serif-pro"/>
            </a:endParaRPr>
          </a:p>
        </p:txBody>
      </p:sp>
      <p:sp>
        <p:nvSpPr>
          <p:cNvPr id="10" name="TextBox 9">
            <a:extLst>
              <a:ext uri="{FF2B5EF4-FFF2-40B4-BE49-F238E27FC236}">
                <a16:creationId xmlns:a16="http://schemas.microsoft.com/office/drawing/2014/main" id="{A187E06E-04B0-3794-0B01-CB45391D0CB5}"/>
              </a:ext>
            </a:extLst>
          </p:cNvPr>
          <p:cNvSpPr txBox="1"/>
          <p:nvPr/>
        </p:nvSpPr>
        <p:spPr>
          <a:xfrm>
            <a:off x="1314846" y="2907323"/>
            <a:ext cx="10287000" cy="2862322"/>
          </a:xfrm>
          <a:prstGeom prst="rect">
            <a:avLst/>
          </a:prstGeom>
          <a:noFill/>
        </p:spPr>
        <p:txBody>
          <a:bodyPr wrap="square" rtlCol="0">
            <a:spAutoFit/>
          </a:bodyPr>
          <a:lstStyle/>
          <a:p>
            <a:r>
              <a:rPr lang="en-IN" sz="4000" b="1" i="1" dirty="0">
                <a:solidFill>
                  <a:srgbClr val="292929"/>
                </a:solidFill>
                <a:effectLst/>
                <a:latin typeface="source-serif-pro"/>
              </a:rPr>
              <a:t>Bayesian optimization: </a:t>
            </a:r>
          </a:p>
          <a:p>
            <a:r>
              <a:rPr lang="en-US" sz="2800" dirty="0">
                <a:latin typeface="Poppins" panose="00000500000000000000" pitchFamily="2" charset="0"/>
                <a:cs typeface="Poppins" panose="00000500000000000000" pitchFamily="2" charset="0"/>
              </a:rPr>
              <a:t>This approach builds a surrogate model based on a random selection of hyperparameters and forecasts the performance of more combinations. To reduce the objective function, it strikes a balance between exploration and exploitation</a:t>
            </a:r>
            <a:endParaRPr lang="en-IN" sz="2800" dirty="0">
              <a:latin typeface="Poppins" panose="00000500000000000000" pitchFamily="2" charset="0"/>
              <a:cs typeface="Poppins" panose="00000500000000000000" pitchFamily="2" charset="0"/>
            </a:endParaRPr>
          </a:p>
        </p:txBody>
      </p:sp>
      <p:pic>
        <p:nvPicPr>
          <p:cNvPr id="17" name="Picture 16">
            <a:extLst>
              <a:ext uri="{FF2B5EF4-FFF2-40B4-BE49-F238E27FC236}">
                <a16:creationId xmlns:a16="http://schemas.microsoft.com/office/drawing/2014/main" id="{13847192-A849-DE8D-6B2F-89F8E8573C4C}"/>
              </a:ext>
            </a:extLst>
          </p:cNvPr>
          <p:cNvPicPr>
            <a:picLocks noChangeAspect="1"/>
          </p:cNvPicPr>
          <p:nvPr/>
        </p:nvPicPr>
        <p:blipFill>
          <a:blip r:embed="rId4"/>
          <a:stretch>
            <a:fillRect/>
          </a:stretch>
        </p:blipFill>
        <p:spPr>
          <a:xfrm>
            <a:off x="11760174" y="2796268"/>
            <a:ext cx="5340798" cy="2964061"/>
          </a:xfrm>
          <a:prstGeom prst="rect">
            <a:avLst/>
          </a:prstGeom>
        </p:spPr>
      </p:pic>
    </p:spTree>
    <p:extLst>
      <p:ext uri="{BB962C8B-B14F-4D97-AF65-F5344CB8AC3E}">
        <p14:creationId xmlns:p14="http://schemas.microsoft.com/office/powerpoint/2010/main" val="2582519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grpSp>
        <p:nvGrpSpPr>
          <p:cNvPr id="3" name="Group 3"/>
          <p:cNvGrpSpPr/>
          <p:nvPr/>
        </p:nvGrpSpPr>
        <p:grpSpPr>
          <a:xfrm>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txBody>
            <a:bodyPr/>
            <a:lstStyle/>
            <a:p>
              <a:endParaRPr lang="en-GB" dirty="0"/>
            </a:p>
          </p:txBody>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1601846" y="419788"/>
            <a:ext cx="7163655" cy="1217823"/>
            <a:chOff x="0" y="0"/>
            <a:chExt cx="1886724" cy="320744"/>
          </a:xfrm>
        </p:grpSpPr>
        <p:sp>
          <p:nvSpPr>
            <p:cNvPr id="7" name="Freeform 7"/>
            <p:cNvSpPr/>
            <p:nvPr/>
          </p:nvSpPr>
          <p:spPr>
            <a:xfrm>
              <a:off x="0" y="0"/>
              <a:ext cx="1886724" cy="320744"/>
            </a:xfrm>
            <a:custGeom>
              <a:avLst/>
              <a:gdLst/>
              <a:ahLst/>
              <a:cxnLst/>
              <a:rect l="l" t="t" r="r" b="b"/>
              <a:pathLst>
                <a:path w="1886724" h="32074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txBody>
            <a:bodyPr/>
            <a:lstStyle/>
            <a:p>
              <a:endParaRPr lang="en-GB"/>
            </a:p>
          </p:txBody>
        </p:sp>
        <p:sp>
          <p:nvSpPr>
            <p:cNvPr id="8" name="TextBox 8"/>
            <p:cNvSpPr txBox="1"/>
            <p:nvPr/>
          </p:nvSpPr>
          <p:spPr>
            <a:xfrm>
              <a:off x="0" y="-38100"/>
              <a:ext cx="1886724" cy="358844"/>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11937332" y="600075"/>
            <a:ext cx="6492683" cy="771525"/>
          </a:xfrm>
          <a:prstGeom prst="rect">
            <a:avLst/>
          </a:prstGeom>
        </p:spPr>
        <p:txBody>
          <a:bodyPr lIns="0" tIns="0" rIns="0" bIns="0" rtlCol="0" anchor="t">
            <a:spAutoFit/>
          </a:bodyPr>
          <a:lstStyle/>
          <a:p>
            <a:pPr algn="ctr">
              <a:lnSpc>
                <a:spcPts val="6299"/>
              </a:lnSpc>
            </a:pPr>
            <a:r>
              <a:rPr lang="en-US" sz="4500" dirty="0">
                <a:solidFill>
                  <a:srgbClr val="FFFFFF"/>
                </a:solidFill>
                <a:latin typeface="Yeseva One Bold"/>
              </a:rPr>
              <a:t>Implementation</a:t>
            </a:r>
          </a:p>
        </p:txBody>
      </p:sp>
      <p:pic>
        <p:nvPicPr>
          <p:cNvPr id="13" name="Picture 2" descr="campUAS">
            <a:extLst>
              <a:ext uri="{FF2B5EF4-FFF2-40B4-BE49-F238E27FC236}">
                <a16:creationId xmlns:a16="http://schemas.microsoft.com/office/drawing/2014/main" id="{9827C53F-7358-213D-1FD6-FB96C55DA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8" y="398953"/>
            <a:ext cx="2762250" cy="119062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9">
            <a:extLst>
              <a:ext uri="{FF2B5EF4-FFF2-40B4-BE49-F238E27FC236}">
                <a16:creationId xmlns:a16="http://schemas.microsoft.com/office/drawing/2014/main" id="{B598C675-2B7F-8B63-964C-B97DECED1C25}"/>
              </a:ext>
            </a:extLst>
          </p:cNvPr>
          <p:cNvSpPr txBox="1"/>
          <p:nvPr/>
        </p:nvSpPr>
        <p:spPr>
          <a:xfrm>
            <a:off x="2133600" y="1785688"/>
            <a:ext cx="14859000" cy="980589"/>
          </a:xfrm>
          <a:prstGeom prst="rect">
            <a:avLst/>
          </a:prstGeom>
        </p:spPr>
        <p:txBody>
          <a:bodyPr wrap="square" lIns="0" tIns="0" rIns="0" bIns="0" rtlCol="0" anchor="t">
            <a:spAutoFit/>
          </a:bodyPr>
          <a:lstStyle/>
          <a:p>
            <a:pPr algn="ctr">
              <a:lnSpc>
                <a:spcPts val="8400"/>
              </a:lnSpc>
            </a:pPr>
            <a:r>
              <a:rPr lang="en-US" sz="5400" dirty="0">
                <a:solidFill>
                  <a:srgbClr val="0D0F68"/>
                </a:solidFill>
                <a:latin typeface="Yeseva One"/>
              </a:rPr>
              <a:t>Data Preprocessing for Model Training</a:t>
            </a:r>
          </a:p>
        </p:txBody>
      </p:sp>
      <p:sp>
        <p:nvSpPr>
          <p:cNvPr id="16" name="Rectangle: Rounded Corners 15">
            <a:extLst>
              <a:ext uri="{FF2B5EF4-FFF2-40B4-BE49-F238E27FC236}">
                <a16:creationId xmlns:a16="http://schemas.microsoft.com/office/drawing/2014/main" id="{069A088A-633F-31F1-66E8-BC566945655E}"/>
              </a:ext>
            </a:extLst>
          </p:cNvPr>
          <p:cNvSpPr/>
          <p:nvPr/>
        </p:nvSpPr>
        <p:spPr>
          <a:xfrm>
            <a:off x="2600848" y="3194465"/>
            <a:ext cx="7929992" cy="98059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algn="ctr"/>
            <a:endParaRPr lang="en-US" sz="2000" dirty="0">
              <a:solidFill>
                <a:schemeClr val="tx2">
                  <a:lumMod val="50000"/>
                </a:schemeClr>
              </a:solidFill>
              <a:latin typeface="Times New Roman" panose="02020603050405020304" pitchFamily="18" charset="0"/>
              <a:cs typeface="Times New Roman" panose="02020603050405020304" pitchFamily="18" charset="0"/>
            </a:endParaRPr>
          </a:p>
          <a:p>
            <a:pPr algn="ctr"/>
            <a:r>
              <a:rPr lang="en-GB" sz="2400" dirty="0">
                <a:solidFill>
                  <a:schemeClr val="tx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Windowing to Reduce Spectral Leakage</a:t>
            </a:r>
          </a:p>
          <a:p>
            <a:pPr algn="ctr"/>
            <a:endParaRPr lang="en-GB" sz="2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7" name="Rectangle: Rounded Corners 16">
            <a:extLst>
              <a:ext uri="{FF2B5EF4-FFF2-40B4-BE49-F238E27FC236}">
                <a16:creationId xmlns:a16="http://schemas.microsoft.com/office/drawing/2014/main" id="{3118FCAD-8525-D535-4D70-CD7520D7EA37}"/>
              </a:ext>
            </a:extLst>
          </p:cNvPr>
          <p:cNvSpPr/>
          <p:nvPr/>
        </p:nvSpPr>
        <p:spPr>
          <a:xfrm>
            <a:off x="2600848" y="4859375"/>
            <a:ext cx="8067152" cy="98058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algn="ctr"/>
            <a:endParaRPr lang="en-US" dirty="0">
              <a:solidFill>
                <a:schemeClr val="tx2">
                  <a:lumMod val="50000"/>
                </a:schemeClr>
              </a:solidFill>
              <a:latin typeface="Times New Roman" panose="02020603050405020304" pitchFamily="18" charset="0"/>
              <a:cs typeface="Times New Roman" panose="02020603050405020304" pitchFamily="18" charset="0"/>
            </a:endParaRPr>
          </a:p>
          <a:p>
            <a:pPr algn="ctr"/>
            <a:r>
              <a:rPr lang="en-US" sz="2400" dirty="0">
                <a:solidFill>
                  <a:schemeClr val="tx2">
                    <a:lumMod val="50000"/>
                  </a:schemeClr>
                </a:solidFill>
                <a:latin typeface="Times New Roman" panose="02020603050405020304" pitchFamily="18" charset="0"/>
                <a:cs typeface="Times New Roman" panose="02020603050405020304" pitchFamily="18" charset="0"/>
              </a:rPr>
              <a:t>Fourier Transform (FFT) for frequency analysis of signals</a:t>
            </a:r>
            <a:endParaRPr lang="en-GB" sz="2400" dirty="0"/>
          </a:p>
        </p:txBody>
      </p:sp>
      <p:sp>
        <p:nvSpPr>
          <p:cNvPr id="18" name="Rectangle: Rounded Corners 17">
            <a:extLst>
              <a:ext uri="{FF2B5EF4-FFF2-40B4-BE49-F238E27FC236}">
                <a16:creationId xmlns:a16="http://schemas.microsoft.com/office/drawing/2014/main" id="{0BCC626E-FE74-8F3F-2FFA-14EC2AB7DA37}"/>
              </a:ext>
            </a:extLst>
          </p:cNvPr>
          <p:cNvSpPr/>
          <p:nvPr/>
        </p:nvSpPr>
        <p:spPr>
          <a:xfrm>
            <a:off x="2570368" y="6568542"/>
            <a:ext cx="8067152" cy="98058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algn="ctr"/>
            <a:endParaRPr lang="en-US" dirty="0">
              <a:solidFill>
                <a:schemeClr val="tx2">
                  <a:lumMod val="50000"/>
                </a:schemeClr>
              </a:solidFill>
              <a:latin typeface="Times New Roman" panose="02020603050405020304" pitchFamily="18" charset="0"/>
              <a:cs typeface="Times New Roman" panose="02020603050405020304" pitchFamily="18" charset="0"/>
            </a:endParaRPr>
          </a:p>
          <a:p>
            <a:pPr algn="ctr"/>
            <a:r>
              <a:rPr lang="en-US" sz="2400" dirty="0">
                <a:solidFill>
                  <a:schemeClr val="tx2">
                    <a:lumMod val="50000"/>
                  </a:schemeClr>
                </a:solidFill>
                <a:latin typeface="Times New Roman" panose="02020603050405020304" pitchFamily="18" charset="0"/>
                <a:cs typeface="Times New Roman" panose="02020603050405020304" pitchFamily="18" charset="0"/>
              </a:rPr>
              <a:t>Extracting SINAD, peak (count, position) , and autocorrelation</a:t>
            </a:r>
            <a:endParaRPr lang="en-GB" sz="2400" dirty="0">
              <a:solidFill>
                <a:schemeClr val="tx2">
                  <a:lumMod val="50000"/>
                </a:schemeClr>
              </a:solidFill>
              <a:latin typeface="Times New Roman" panose="02020603050405020304" pitchFamily="18" charset="0"/>
              <a:cs typeface="Times New Roman" panose="02020603050405020304" pitchFamily="18" charset="0"/>
            </a:endParaRPr>
          </a:p>
        </p:txBody>
      </p:sp>
      <p:pic>
        <p:nvPicPr>
          <p:cNvPr id="20" name="Picture 19" descr="A screenshot of a computer code&#10;&#10;Description automatically generated">
            <a:extLst>
              <a:ext uri="{FF2B5EF4-FFF2-40B4-BE49-F238E27FC236}">
                <a16:creationId xmlns:a16="http://schemas.microsoft.com/office/drawing/2014/main" id="{EA537FAB-4B89-BAEC-51B1-15FDDCB4A3A6}"/>
              </a:ext>
            </a:extLst>
          </p:cNvPr>
          <p:cNvPicPr>
            <a:picLocks noChangeAspect="1"/>
          </p:cNvPicPr>
          <p:nvPr/>
        </p:nvPicPr>
        <p:blipFill>
          <a:blip r:embed="rId4"/>
          <a:stretch>
            <a:fillRect/>
          </a:stretch>
        </p:blipFill>
        <p:spPr>
          <a:xfrm>
            <a:off x="11064240" y="4016582"/>
            <a:ext cx="5943600" cy="2514599"/>
          </a:xfrm>
          <a:prstGeom prst="rect">
            <a:avLst/>
          </a:prstGeom>
        </p:spPr>
      </p:pic>
    </p:spTree>
    <p:extLst>
      <p:ext uri="{BB962C8B-B14F-4D97-AF65-F5344CB8AC3E}">
        <p14:creationId xmlns:p14="http://schemas.microsoft.com/office/powerpoint/2010/main" val="42551506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1285</TotalTime>
  <Words>867</Words>
  <Application>Microsoft Office PowerPoint</Application>
  <PresentationFormat>Custom</PresentationFormat>
  <Paragraphs>121</Paragraphs>
  <Slides>27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source-serif-pro</vt:lpstr>
      <vt:lpstr>Arial</vt:lpstr>
      <vt:lpstr>Yeseva One</vt:lpstr>
      <vt:lpstr>Calibri</vt:lpstr>
      <vt:lpstr>Garet</vt:lpstr>
      <vt:lpstr>Garet Bold</vt:lpstr>
      <vt:lpstr>Times New Roman</vt:lpstr>
      <vt:lpstr>Poppins</vt:lpstr>
      <vt:lpstr>var(--font-fk-grotesk-neue)</vt:lpstr>
      <vt:lpstr>Yeseva One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White Geometric Thesis Defense Presentation</dc:title>
  <dc:creator>RICHA</dc:creator>
  <cp:lastModifiedBy>Theertha Bharathan</cp:lastModifiedBy>
  <cp:revision>14</cp:revision>
  <dcterms:created xsi:type="dcterms:W3CDTF">2006-08-16T00:00:00Z</dcterms:created>
  <dcterms:modified xsi:type="dcterms:W3CDTF">2024-10-04T04:28:22Z</dcterms:modified>
  <dc:identifier>DAGAQii_bnw</dc:identifier>
</cp:coreProperties>
</file>