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912A7-927A-4BA6-836D-1D2AFA0F8F61}" v="38" dt="2025-02-19T15:53:06.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heerthachandu/SecureSteganography.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Theertha Raveendranath</a:t>
            </a:r>
          </a:p>
          <a:p>
            <a:r>
              <a:rPr lang="en-US" sz="2000" b="1" dirty="0">
                <a:solidFill>
                  <a:schemeClr val="accent1">
                    <a:lumMod val="75000"/>
                  </a:schemeClr>
                </a:solidFill>
                <a:latin typeface="Arial"/>
                <a:cs typeface="Arial"/>
              </a:rPr>
              <a:t>College Name : NMAM Institute of Technology</a:t>
            </a:r>
          </a:p>
          <a:p>
            <a:r>
              <a:rPr lang="en-US" sz="2000" b="1" dirty="0">
                <a:solidFill>
                  <a:schemeClr val="accent1">
                    <a:lumMod val="75000"/>
                  </a:schemeClr>
                </a:solidFill>
                <a:latin typeface="Arial"/>
                <a:cs typeface="Arial"/>
              </a:rPr>
              <a:t>Department     :  Computer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AE1F-D8E3-97B2-5627-7289A6DCC236}"/>
              </a:ext>
            </a:extLst>
          </p:cNvPr>
          <p:cNvSpPr>
            <a:spLocks noGrp="1"/>
          </p:cNvSpPr>
          <p:nvPr>
            <p:ph type="title"/>
          </p:nvPr>
        </p:nvSpPr>
        <p:spPr/>
        <p:txBody>
          <a:bodyPr/>
          <a:lstStyle/>
          <a:p>
            <a:r>
              <a:rPr lang="en-IN" dirty="0">
                <a:solidFill>
                  <a:schemeClr val="accent1"/>
                </a:solidFill>
              </a:rPr>
              <a:t>Results</a:t>
            </a:r>
            <a:endParaRPr lang="en-IN" dirty="0"/>
          </a:p>
        </p:txBody>
      </p:sp>
      <p:pic>
        <p:nvPicPr>
          <p:cNvPr id="9" name="Content Placeholder 8">
            <a:extLst>
              <a:ext uri="{FF2B5EF4-FFF2-40B4-BE49-F238E27FC236}">
                <a16:creationId xmlns:a16="http://schemas.microsoft.com/office/drawing/2014/main" id="{8A3A4195-6F24-0889-F2A6-C80476379807}"/>
              </a:ext>
            </a:extLst>
          </p:cNvPr>
          <p:cNvPicPr>
            <a:picLocks noGrp="1" noChangeAspect="1"/>
          </p:cNvPicPr>
          <p:nvPr>
            <p:ph idx="1"/>
          </p:nvPr>
        </p:nvPicPr>
        <p:blipFill>
          <a:blip r:embed="rId2"/>
          <a:stretch>
            <a:fillRect/>
          </a:stretch>
        </p:blipFill>
        <p:spPr>
          <a:xfrm>
            <a:off x="1948069" y="1381539"/>
            <a:ext cx="8994913" cy="4194314"/>
          </a:xfrm>
        </p:spPr>
      </p:pic>
      <p:sp>
        <p:nvSpPr>
          <p:cNvPr id="10" name="TextBox 9">
            <a:extLst>
              <a:ext uri="{FF2B5EF4-FFF2-40B4-BE49-F238E27FC236}">
                <a16:creationId xmlns:a16="http://schemas.microsoft.com/office/drawing/2014/main" id="{A866B51A-67AB-0D0E-1842-3D1329CB3C62}"/>
              </a:ext>
            </a:extLst>
          </p:cNvPr>
          <p:cNvSpPr txBox="1"/>
          <p:nvPr/>
        </p:nvSpPr>
        <p:spPr>
          <a:xfrm>
            <a:off x="581192" y="1381539"/>
            <a:ext cx="1095172" cy="646331"/>
          </a:xfrm>
          <a:prstGeom prst="rect">
            <a:avLst/>
          </a:prstGeom>
          <a:noFill/>
        </p:spPr>
        <p:txBody>
          <a:bodyPr wrap="none" rtlCol="0">
            <a:spAutoFit/>
          </a:bodyPr>
          <a:lstStyle/>
          <a:p>
            <a:r>
              <a:rPr lang="en-US" dirty="0"/>
              <a:t>Output 4:</a:t>
            </a:r>
            <a:endParaRPr lang="en-IN" dirty="0"/>
          </a:p>
          <a:p>
            <a:endParaRPr lang="en-IN" dirty="0"/>
          </a:p>
        </p:txBody>
      </p:sp>
    </p:spTree>
    <p:extLst>
      <p:ext uri="{BB962C8B-B14F-4D97-AF65-F5344CB8AC3E}">
        <p14:creationId xmlns:p14="http://schemas.microsoft.com/office/powerpoint/2010/main" val="22564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2673626"/>
          </a:xfrm>
        </p:spPr>
        <p:txBody>
          <a:bodyPr/>
          <a:lstStyle/>
          <a:p>
            <a:r>
              <a:rPr lang="en-US" dirty="0">
                <a:latin typeface="Arial" panose="020B0604020202020204" pitchFamily="34" charset="0"/>
                <a:cs typeface="Arial" panose="020B0604020202020204" pitchFamily="34" charset="0"/>
              </a:rPr>
              <a:t>In conclusion, this project effectively demonstrates a secure and efficient method for data hiding using image steganography. By embedding secret messages within images, it ensures confidentiality while maintaining accessibility. Implemented using Python and OpenCV, it provides a practical approach for secure communication and personal data protection. This technique holds significant potential in cybersecurity applications, making it a valuable tool for digital security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1292087"/>
          </a:xfrm>
        </p:spPr>
        <p:txBody>
          <a:bodyPr/>
          <a:lstStyle/>
          <a:p>
            <a:r>
              <a:rPr lang="en-IN" dirty="0">
                <a:hlinkClick r:id="rId2"/>
              </a:rPr>
              <a:t>https://github.com/theerthachandu/SecureSteganography.git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3429000"/>
          </a:xfrm>
        </p:spPr>
        <p:txBody>
          <a:bodyPr/>
          <a:lstStyle/>
          <a:p>
            <a:pPr marL="0" indent="0">
              <a:buNone/>
            </a:pPr>
            <a:r>
              <a:rPr lang="en-US" dirty="0"/>
              <a:t>This project can be further improved by enhancing the encryption techniques to make data hiding more secure:</a:t>
            </a:r>
          </a:p>
          <a:p>
            <a:pPr marL="305435" indent="-305435"/>
            <a:r>
              <a:rPr lang="en-US" b="1" dirty="0"/>
              <a:t>Enhanced Security</a:t>
            </a:r>
            <a:r>
              <a:rPr lang="en-US" dirty="0"/>
              <a:t>: Improve encryption techniques to make data hiding more secure and resistant to hacking</a:t>
            </a:r>
          </a:p>
          <a:p>
            <a:pPr marL="305435" indent="-305435"/>
            <a:r>
              <a:rPr lang="en-US" b="1" dirty="0"/>
              <a:t>Support for More File Formats</a:t>
            </a:r>
            <a:r>
              <a:rPr lang="en-US" dirty="0"/>
              <a:t>: Extend the project to hide data in audio, video, and PDF files</a:t>
            </a:r>
          </a:p>
          <a:p>
            <a:pPr marL="305435" indent="-305435"/>
            <a:r>
              <a:rPr lang="en-US" b="1" dirty="0"/>
              <a:t>AI-Based Protection</a:t>
            </a:r>
            <a:r>
              <a:rPr lang="en-US" dirty="0"/>
              <a:t>: Implement AI-based steganalysis resistance to prevent detection by advanced tools</a:t>
            </a:r>
          </a:p>
          <a:p>
            <a:pPr marL="305435" indent="-305435"/>
            <a:r>
              <a:rPr lang="en-US" b="1" dirty="0"/>
              <a:t>Cloud Integration</a:t>
            </a:r>
            <a:r>
              <a:rPr lang="en-US" dirty="0"/>
              <a:t>: Allow users to store and retrieve steganographic images securely from cloud platforms</a:t>
            </a:r>
          </a:p>
          <a:p>
            <a:pPr marL="305435" indent="-305435"/>
            <a:r>
              <a:rPr lang="en-US" b="1" dirty="0"/>
              <a:t>User-Friendly Interface</a:t>
            </a:r>
            <a:r>
              <a:rPr lang="en-US" dirty="0"/>
              <a:t>: Develop a graphical user interface (GUI) to make the tool easier for non-technical users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r>
              <a:rPr lang="en-US" dirty="0">
                <a:latin typeface="Arial" panose="020B0604020202020204" pitchFamily="34" charset="0"/>
                <a:cs typeface="Arial" panose="020B0604020202020204" pitchFamily="34" charset="0"/>
              </a:rPr>
              <a:t>In today's digital world, securing confidential information is crucial to prevent unauthorized access. Traditional encryption methods protect data, but they may attract attention from potential attackers. </a:t>
            </a:r>
          </a:p>
          <a:p>
            <a:r>
              <a:rPr lang="en-US" b="1" dirty="0">
                <a:latin typeface="Arial" panose="020B0604020202020204" pitchFamily="34" charset="0"/>
                <a:cs typeface="Arial" panose="020B0604020202020204" pitchFamily="34" charset="0"/>
              </a:rPr>
              <a:t>Steganography</a:t>
            </a:r>
            <a:r>
              <a:rPr lang="en-US" dirty="0">
                <a:latin typeface="Arial" panose="020B0604020202020204" pitchFamily="34" charset="0"/>
                <a:cs typeface="Arial" panose="020B0604020202020204" pitchFamily="34" charset="0"/>
              </a:rPr>
              <a:t> offers an alternative by concealing information within digital media, making it invisible to casual observers.</a:t>
            </a:r>
          </a:p>
          <a:p>
            <a:r>
              <a:rPr lang="en-US" dirty="0">
                <a:latin typeface="Arial" panose="020B0604020202020204" pitchFamily="34" charset="0"/>
                <a:cs typeface="Arial" panose="020B0604020202020204" pitchFamily="34" charset="0"/>
              </a:rPr>
              <a:t>This project implements </a:t>
            </a:r>
            <a:r>
              <a:rPr lang="en-US" b="1" dirty="0">
                <a:latin typeface="Arial" panose="020B0604020202020204" pitchFamily="34" charset="0"/>
                <a:cs typeface="Arial" panose="020B0604020202020204" pitchFamily="34" charset="0"/>
              </a:rPr>
              <a:t>image-based steganography</a:t>
            </a:r>
            <a:r>
              <a:rPr lang="en-US" dirty="0">
                <a:latin typeface="Arial" panose="020B0604020202020204" pitchFamily="34" charset="0"/>
                <a:cs typeface="Arial" panose="020B0604020202020204" pitchFamily="34" charset="0"/>
              </a:rPr>
              <a:t>, where a secret message is embedded into an image at the pixel level. The message is encoded within the pixel values, and only users with the correct passcode can retrieve and decrypt it. This ensures secure and hidden communication without raising suspicion.</a:t>
            </a:r>
          </a:p>
          <a:p>
            <a:r>
              <a:rPr lang="en-US" dirty="0">
                <a:latin typeface="Arial" panose="020B0604020202020204" pitchFamily="34" charset="0"/>
                <a:cs typeface="Arial" panose="020B0604020202020204" pitchFamily="34" charset="0"/>
              </a:rPr>
              <a:t>The solution is developed using </a:t>
            </a:r>
            <a:r>
              <a:rPr lang="en-US" b="1" dirty="0">
                <a:latin typeface="Arial" panose="020B0604020202020204" pitchFamily="34" charset="0"/>
                <a:cs typeface="Arial" panose="020B0604020202020204" pitchFamily="34" charset="0"/>
              </a:rPr>
              <a:t>Python and OpenCV</a:t>
            </a:r>
            <a:r>
              <a:rPr lang="en-US" dirty="0">
                <a:latin typeface="Arial" panose="020B0604020202020204" pitchFamily="34" charset="0"/>
                <a:cs typeface="Arial" panose="020B0604020202020204" pitchFamily="34" charset="0"/>
              </a:rPr>
              <a:t>, enabling users to:</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Encrypt</a:t>
            </a:r>
            <a:r>
              <a:rPr lang="en-US" dirty="0">
                <a:latin typeface="Arial" panose="020B0604020202020204" pitchFamily="34" charset="0"/>
                <a:cs typeface="Arial" panose="020B0604020202020204" pitchFamily="34" charset="0"/>
              </a:rPr>
              <a:t> a text message into an image without visually altering it.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Decrypt</a:t>
            </a:r>
            <a:r>
              <a:rPr lang="en-US" dirty="0">
                <a:latin typeface="Arial" panose="020B0604020202020204" pitchFamily="34" charset="0"/>
                <a:cs typeface="Arial" panose="020B0604020202020204" pitchFamily="34" charset="0"/>
              </a:rPr>
              <a:t> the hidden message using a passcode.</a:t>
            </a:r>
          </a:p>
          <a:p>
            <a:pPr>
              <a:buFont typeface="Arial" panose="020B0604020202020204" pitchFamily="34" charset="0"/>
              <a:buChar char="•"/>
            </a:pPr>
            <a:r>
              <a:rPr lang="en-US" dirty="0">
                <a:latin typeface="Arial" panose="020B0604020202020204" pitchFamily="34" charset="0"/>
                <a:cs typeface="Arial" panose="020B0604020202020204" pitchFamily="34" charset="0"/>
              </a:rPr>
              <a:t>Ensure data security while maintaining the integrity of the original image.</a:t>
            </a:r>
          </a:p>
          <a:p>
            <a:r>
              <a:rPr lang="en-US" dirty="0">
                <a:latin typeface="Arial" panose="020B0604020202020204" pitchFamily="34" charset="0"/>
                <a:cs typeface="Arial" panose="020B0604020202020204" pitchFamily="34" charset="0"/>
              </a:rPr>
              <a:t>This project demonstrates the power of steganography in secure communication and data hiding, providing a practical approach for transmitting confidential messages without detection</a:t>
            </a:r>
            <a:r>
              <a:rPr lang="en-US" dirty="0"/>
              <a:t>.</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256873A3-BA1F-78AB-8875-85DA2DF867F3}"/>
              </a:ext>
            </a:extLst>
          </p:cNvPr>
          <p:cNvSpPr>
            <a:spLocks noGrp="1" noChangeArrowheads="1"/>
          </p:cNvSpPr>
          <p:nvPr>
            <p:ph idx="1"/>
          </p:nvPr>
        </p:nvSpPr>
        <p:spPr bwMode="auto">
          <a:xfrm>
            <a:off x="581192" y="1472330"/>
            <a:ext cx="80069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i="0" u="none" strike="noStrike" cap="none" normalizeH="0" baseline="0" dirty="0">
                <a:ln>
                  <a:noFill/>
                </a:ln>
                <a:solidFill>
                  <a:schemeClr val="tx1"/>
                </a:solidFill>
                <a:effectLst/>
                <a:latin typeface="Arial" panose="020B0604020202020204" pitchFamily="34" charset="0"/>
              </a:rPr>
              <a:t>cv2,os(built-in python),String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 For image processing (loading, modifying, and saving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For file handling and system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Windows OS (Tested on Command Prompt and IDLE)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D5EEB65F-BE11-A2DF-B517-C6E47FC13C0B}"/>
              </a:ext>
            </a:extLst>
          </p:cNvPr>
          <p:cNvSpPr>
            <a:spLocks noGrp="1" noChangeArrowheads="1"/>
          </p:cNvSpPr>
          <p:nvPr>
            <p:ph idx="1"/>
          </p:nvPr>
        </p:nvSpPr>
        <p:spPr bwMode="auto">
          <a:xfrm>
            <a:off x="581192" y="1653531"/>
            <a:ext cx="1092832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Data Hiding:</a:t>
            </a:r>
            <a:r>
              <a:rPr kumimoji="0" lang="en-US" altLang="en-US" sz="1800" b="0" i="0" u="none" strike="noStrike" cap="none" normalizeH="0" baseline="0" dirty="0">
                <a:ln>
                  <a:noFill/>
                </a:ln>
                <a:solidFill>
                  <a:schemeClr val="tx1"/>
                </a:solidFill>
                <a:effectLst/>
                <a:latin typeface="Arial" panose="020B0604020202020204" pitchFamily="34" charset="0"/>
              </a:rPr>
              <a:t> Uses image steganography to embed secret messages inside images, making it difficult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Only users with the correct passcode can decrypt and retrieve the hidden message.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Simple:</a:t>
            </a:r>
            <a:r>
              <a:rPr kumimoji="0" lang="en-US" altLang="en-US" sz="1800" b="0" i="0" u="none" strike="noStrike" cap="none" normalizeH="0" baseline="0" dirty="0">
                <a:ln>
                  <a:noFill/>
                </a:ln>
                <a:solidFill>
                  <a:schemeClr val="tx1"/>
                </a:solidFill>
                <a:effectLst/>
                <a:latin typeface="Arial" panose="020B0604020202020204" pitchFamily="34" charset="0"/>
              </a:rPr>
              <a:t> Uses minimal libraries, making it efficient and easy to implement.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Encoding Method:</a:t>
            </a:r>
            <a:r>
              <a:rPr kumimoji="0" lang="en-US" altLang="en-US" sz="1800" b="0" i="0" u="none" strike="noStrike" cap="none" normalizeH="0" baseline="0" dirty="0">
                <a:ln>
                  <a:noFill/>
                </a:ln>
                <a:solidFill>
                  <a:schemeClr val="tx1"/>
                </a:solidFill>
                <a:effectLst/>
                <a:latin typeface="Arial" panose="020B0604020202020204" pitchFamily="34" charset="0"/>
              </a:rPr>
              <a:t> Maps characters to pixel values uniquely, ensuring message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File Size Increase:</a:t>
            </a:r>
            <a:r>
              <a:rPr kumimoji="0" lang="en-US" altLang="en-US" sz="1800" b="0" i="0" u="none" strike="noStrike" cap="none" normalizeH="0" baseline="0" dirty="0">
                <a:ln>
                  <a:noFill/>
                </a:ln>
                <a:solidFill>
                  <a:schemeClr val="tx1"/>
                </a:solidFill>
                <a:effectLst/>
                <a:latin typeface="Arial" panose="020B0604020202020204" pitchFamily="34" charset="0"/>
              </a:rPr>
              <a:t> Unlike other encryption methods, the image remains visually unchanged, preventing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Works on different operating systems, making it widely accessible.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926F6D8-E74B-8A89-1C80-2C36FA7BA0BC}"/>
              </a:ext>
            </a:extLst>
          </p:cNvPr>
          <p:cNvSpPr>
            <a:spLocks noGrp="1" noChangeArrowheads="1"/>
          </p:cNvSpPr>
          <p:nvPr>
            <p:ph idx="1"/>
          </p:nvPr>
        </p:nvSpPr>
        <p:spPr bwMode="auto">
          <a:xfrm>
            <a:off x="581192" y="1230250"/>
            <a:ext cx="846341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Researchers</a:t>
            </a:r>
            <a:r>
              <a:rPr kumimoji="0" lang="en-US" altLang="en-US" sz="1800" b="0" i="0" u="none" strike="noStrike" cap="none" normalizeH="0" baseline="0" dirty="0">
                <a:ln>
                  <a:noFill/>
                </a:ln>
                <a:solidFill>
                  <a:schemeClr val="tx1"/>
                </a:solidFill>
                <a:effectLst/>
                <a:latin typeface="Arial" panose="020B0604020202020204" pitchFamily="34" charset="0"/>
              </a:rPr>
              <a:t> – For learning about steganography and data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Companies &amp; Organizations</a:t>
            </a:r>
            <a:r>
              <a:rPr kumimoji="0" lang="en-US" altLang="en-US" sz="1800" b="0" i="0" u="none" strike="noStrike" cap="none" normalizeH="0" baseline="0" dirty="0">
                <a:ln>
                  <a:noFill/>
                </a:ln>
                <a:solidFill>
                  <a:schemeClr val="tx1"/>
                </a:solidFill>
                <a:effectLst/>
                <a:latin typeface="Arial" panose="020B0604020202020204" pitchFamily="34" charset="0"/>
              </a:rPr>
              <a:t> – To protect confidential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Anyone who wants to hide private messages in images.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10F7A330-3675-0189-A538-8DCC59F29714}"/>
              </a:ext>
            </a:extLst>
          </p:cNvPr>
          <p:cNvPicPr>
            <a:picLocks noGrp="1" noChangeAspect="1"/>
          </p:cNvPicPr>
          <p:nvPr>
            <p:ph idx="1"/>
          </p:nvPr>
        </p:nvPicPr>
        <p:blipFill>
          <a:blip r:embed="rId2"/>
          <a:stretch>
            <a:fillRect/>
          </a:stretch>
        </p:blipFill>
        <p:spPr>
          <a:xfrm>
            <a:off x="2146852" y="1232452"/>
            <a:ext cx="5854148" cy="5417103"/>
          </a:xfrm>
        </p:spPr>
      </p:pic>
      <p:sp>
        <p:nvSpPr>
          <p:cNvPr id="14" name="TextBox 13">
            <a:extLst>
              <a:ext uri="{FF2B5EF4-FFF2-40B4-BE49-F238E27FC236}">
                <a16:creationId xmlns:a16="http://schemas.microsoft.com/office/drawing/2014/main" id="{2476B606-5B50-31EB-A4F4-F990AF5F49CC}"/>
              </a:ext>
            </a:extLst>
          </p:cNvPr>
          <p:cNvSpPr txBox="1"/>
          <p:nvPr/>
        </p:nvSpPr>
        <p:spPr>
          <a:xfrm>
            <a:off x="581192" y="1232452"/>
            <a:ext cx="1095172" cy="369332"/>
          </a:xfrm>
          <a:prstGeom prst="rect">
            <a:avLst/>
          </a:prstGeom>
          <a:noFill/>
        </p:spPr>
        <p:txBody>
          <a:bodyPr wrap="none" rtlCol="0">
            <a:spAutoFit/>
          </a:bodyPr>
          <a:lstStyle/>
          <a:p>
            <a:r>
              <a:rPr lang="en-US" dirty="0"/>
              <a:t>Output 1:</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81B9-774D-791A-D56F-070261E55369}"/>
              </a:ext>
            </a:extLst>
          </p:cNvPr>
          <p:cNvSpPr>
            <a:spLocks noGrp="1"/>
          </p:cNvSpPr>
          <p:nvPr>
            <p:ph type="title"/>
          </p:nvPr>
        </p:nvSpPr>
        <p:spPr/>
        <p:txBody>
          <a:bodyPr/>
          <a:lstStyle/>
          <a:p>
            <a:r>
              <a:rPr lang="en-IN" dirty="0">
                <a:solidFill>
                  <a:schemeClr val="accent1"/>
                </a:solidFill>
              </a:rPr>
              <a:t>Results</a:t>
            </a:r>
            <a:endParaRPr lang="en-IN" dirty="0"/>
          </a:p>
        </p:txBody>
      </p:sp>
      <p:pic>
        <p:nvPicPr>
          <p:cNvPr id="18" name="Content Placeholder 17">
            <a:extLst>
              <a:ext uri="{FF2B5EF4-FFF2-40B4-BE49-F238E27FC236}">
                <a16:creationId xmlns:a16="http://schemas.microsoft.com/office/drawing/2014/main" id="{2AAD2A23-E6A8-698E-01DD-33DBE7815DEF}"/>
              </a:ext>
            </a:extLst>
          </p:cNvPr>
          <p:cNvPicPr>
            <a:picLocks noGrp="1" noChangeAspect="1"/>
          </p:cNvPicPr>
          <p:nvPr>
            <p:ph idx="1"/>
          </p:nvPr>
        </p:nvPicPr>
        <p:blipFill>
          <a:blip r:embed="rId2"/>
          <a:stretch>
            <a:fillRect/>
          </a:stretch>
        </p:blipFill>
        <p:spPr>
          <a:xfrm>
            <a:off x="2087217" y="1301750"/>
            <a:ext cx="8160026" cy="5218320"/>
          </a:xfrm>
        </p:spPr>
      </p:pic>
      <p:sp>
        <p:nvSpPr>
          <p:cNvPr id="19" name="TextBox 18">
            <a:extLst>
              <a:ext uri="{FF2B5EF4-FFF2-40B4-BE49-F238E27FC236}">
                <a16:creationId xmlns:a16="http://schemas.microsoft.com/office/drawing/2014/main" id="{9D20B6A3-148B-DFFD-F454-39DC6A733A3D}"/>
              </a:ext>
            </a:extLst>
          </p:cNvPr>
          <p:cNvSpPr txBox="1"/>
          <p:nvPr/>
        </p:nvSpPr>
        <p:spPr>
          <a:xfrm>
            <a:off x="581192" y="1441175"/>
            <a:ext cx="1095172" cy="646331"/>
          </a:xfrm>
          <a:prstGeom prst="rect">
            <a:avLst/>
          </a:prstGeom>
          <a:noFill/>
        </p:spPr>
        <p:txBody>
          <a:bodyPr wrap="none" rtlCol="0">
            <a:spAutoFit/>
          </a:bodyPr>
          <a:lstStyle/>
          <a:p>
            <a:r>
              <a:rPr lang="en-US" dirty="0"/>
              <a:t>Output 2:</a:t>
            </a:r>
            <a:endParaRPr lang="en-IN" dirty="0"/>
          </a:p>
          <a:p>
            <a:endParaRPr lang="en-IN" dirty="0"/>
          </a:p>
        </p:txBody>
      </p:sp>
    </p:spTree>
    <p:extLst>
      <p:ext uri="{BB962C8B-B14F-4D97-AF65-F5344CB8AC3E}">
        <p14:creationId xmlns:p14="http://schemas.microsoft.com/office/powerpoint/2010/main" val="366035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1FBE-D28E-8361-53F5-95A7DD3A7661}"/>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655F8B82-E164-AB7D-8C81-6C371664016C}"/>
              </a:ext>
            </a:extLst>
          </p:cNvPr>
          <p:cNvPicPr>
            <a:picLocks noGrp="1" noChangeAspect="1"/>
          </p:cNvPicPr>
          <p:nvPr>
            <p:ph idx="1"/>
          </p:nvPr>
        </p:nvPicPr>
        <p:blipFill>
          <a:blip r:embed="rId2"/>
          <a:stretch>
            <a:fillRect/>
          </a:stretch>
        </p:blipFill>
        <p:spPr>
          <a:xfrm>
            <a:off x="1941689" y="1301750"/>
            <a:ext cx="8308622" cy="4673600"/>
          </a:xfrm>
        </p:spPr>
      </p:pic>
      <p:sp>
        <p:nvSpPr>
          <p:cNvPr id="9" name="TextBox 8">
            <a:extLst>
              <a:ext uri="{FF2B5EF4-FFF2-40B4-BE49-F238E27FC236}">
                <a16:creationId xmlns:a16="http://schemas.microsoft.com/office/drawing/2014/main" id="{BFB2B387-45A1-0EE0-AF1B-161477B68295}"/>
              </a:ext>
            </a:extLst>
          </p:cNvPr>
          <p:cNvSpPr txBox="1"/>
          <p:nvPr/>
        </p:nvSpPr>
        <p:spPr>
          <a:xfrm>
            <a:off x="581192" y="1391479"/>
            <a:ext cx="1095172" cy="646331"/>
          </a:xfrm>
          <a:prstGeom prst="rect">
            <a:avLst/>
          </a:prstGeom>
          <a:noFill/>
        </p:spPr>
        <p:txBody>
          <a:bodyPr wrap="none" rtlCol="0">
            <a:spAutoFit/>
          </a:bodyPr>
          <a:lstStyle/>
          <a:p>
            <a:r>
              <a:rPr lang="en-US" dirty="0"/>
              <a:t>Output 3:</a:t>
            </a:r>
            <a:endParaRPr lang="en-IN" dirty="0"/>
          </a:p>
          <a:p>
            <a:endParaRPr lang="en-IN" dirty="0"/>
          </a:p>
        </p:txBody>
      </p:sp>
    </p:spTree>
    <p:extLst>
      <p:ext uri="{BB962C8B-B14F-4D97-AF65-F5344CB8AC3E}">
        <p14:creationId xmlns:p14="http://schemas.microsoft.com/office/powerpoint/2010/main" val="863002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246</TotalTime>
  <Words>615</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Theertha Raveenath</cp:lastModifiedBy>
  <cp:revision>26</cp:revision>
  <dcterms:created xsi:type="dcterms:W3CDTF">2021-05-26T16:50:10Z</dcterms:created>
  <dcterms:modified xsi:type="dcterms:W3CDTF">2025-02-19T15:57:33Z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