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77" r:id="rId4"/>
    <p:sldId id="257" r:id="rId5"/>
    <p:sldId id="263" r:id="rId6"/>
    <p:sldId id="258" r:id="rId7"/>
    <p:sldId id="275" r:id="rId8"/>
    <p:sldId id="276" r:id="rId9"/>
    <p:sldId id="259" r:id="rId10"/>
    <p:sldId id="270" r:id="rId11"/>
    <p:sldId id="260" r:id="rId12"/>
    <p:sldId id="278" r:id="rId13"/>
    <p:sldId id="269" r:id="rId14"/>
    <p:sldId id="279" r:id="rId15"/>
    <p:sldId id="261" r:id="rId16"/>
    <p:sldId id="26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4f176-d40e-4ca6-9408-8b79f47dff27}">
          <p14:sldIdLst>
            <p14:sldId id="256"/>
            <p14:sldId id="275"/>
            <p14:sldId id="276"/>
            <p14:sldId id="259"/>
            <p14:sldId id="269"/>
            <p14:sldId id="279"/>
            <p14:sldId id="258"/>
            <p14:sldId id="270"/>
            <p14:sldId id="277"/>
            <p14:sldId id="263"/>
            <p14:sldId id="257"/>
            <p14:sldId id="260"/>
            <p14:sldId id="278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theesmoxDEV/IE/blob/master/Deep%20Learning%20en%20AMD%20GPUs/Demo_IE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47900"/>
            <a:ext cx="10515600" cy="2285365"/>
          </a:xfrm>
        </p:spPr>
        <p:txBody>
          <a:bodyPr>
            <a:normAutofit/>
          </a:bodyPr>
          <a:p>
            <a:r>
              <a:rPr lang="" altLang="en-US" sz="6600" b="1" u="sng"/>
              <a:t>ACELERACIÓN GPU</a:t>
            </a:r>
            <a:br>
              <a:rPr lang="" altLang="en-US" sz="6600" b="1" u="sng"/>
            </a:br>
            <a:r>
              <a:rPr lang="" altLang="en-US" sz="4000"/>
              <a:t>PARA </a:t>
            </a:r>
            <a:r>
              <a:rPr lang="en-US" altLang="en-US" sz="4000"/>
              <a:t>DEEP LEARNING EN AMD</a:t>
            </a:r>
            <a:endParaRPr lang="en-US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altLang="en-US" sz="6600"/>
              <a:t>PlaidML</a:t>
            </a:r>
            <a:endParaRPr lang="en-US" alt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Compilador de tensores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Software libre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Usable como backend para Keras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Buen funcionamiento sobre GPUs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Soportado por la mayoría de sistemas operativos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Uso del driver OpenCL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sz="4000"/>
              <a:t>ESTRUCTURA</a:t>
            </a:r>
            <a:endParaRPr lang="" altLang="en-US" sz="4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9855" y="1634490"/>
            <a:ext cx="6510020" cy="4733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4970" y="258445"/>
            <a:ext cx="12600940" cy="1325880"/>
          </a:xfrm>
        </p:spPr>
        <p:txBody>
          <a:bodyPr>
            <a:noAutofit/>
          </a:bodyPr>
          <a:p>
            <a:pPr algn="ctr"/>
            <a:r>
              <a:rPr lang="" altLang="en-US" sz="6600"/>
              <a:t>  </a:t>
            </a:r>
            <a:r>
              <a:rPr lang="en-US" altLang="en-US" sz="6000"/>
              <a:t>CLOUD: LA FORMA FÁCIL</a:t>
            </a:r>
            <a:endParaRPr lang="en-US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800"/>
              <a:t>Google Cloud</a:t>
            </a:r>
            <a:endParaRPr lang="" altLang="en-US" sz="2800"/>
          </a:p>
          <a:p>
            <a:endParaRPr lang="" altLang="en-US" sz="2800"/>
          </a:p>
          <a:p>
            <a:r>
              <a:rPr lang="" altLang="en-US" sz="2800"/>
              <a:t>Google Colab</a:t>
            </a:r>
            <a:endParaRPr lang="" altLang="en-US" sz="2800"/>
          </a:p>
          <a:p>
            <a:endParaRPr lang="" altLang="en-US" sz="2800"/>
          </a:p>
          <a:p>
            <a:r>
              <a:rPr lang="" altLang="en-US" sz="2800"/>
              <a:t>Azure</a:t>
            </a:r>
            <a:endParaRPr lang="" altLang="en-US" sz="2800"/>
          </a:p>
          <a:p>
            <a:endParaRPr lang="" altLang="en-US" sz="2800"/>
          </a:p>
          <a:p>
            <a:r>
              <a:rPr lang="" altLang="en-US" sz="2800"/>
              <a:t>AWS</a:t>
            </a:r>
            <a:endParaRPr lang="" altLang="en-US" sz="2800"/>
          </a:p>
          <a:p>
            <a:endParaRPr lang="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6600"/>
              <a:t>Para terminar...</a:t>
            </a:r>
            <a:endParaRPr lang="" altLang="en-US"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EJEMPLO USANDO AMD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655"/>
          </a:xfrm>
        </p:spPr>
        <p:txBody>
          <a:bodyPr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0" y="2766060"/>
            <a:ext cx="10754360" cy="1325880"/>
          </a:xfrm>
        </p:spPr>
        <p:txBody>
          <a:bodyPr>
            <a:normAutofit fontScale="90000"/>
          </a:bodyPr>
          <a:p>
            <a:pPr algn="ctr"/>
            <a:r>
              <a:rPr lang="en-US" altLang="en-US" sz="5400"/>
              <a:t>DEMOSTRACIÓN </a:t>
            </a:r>
            <a:r>
              <a:rPr lang="" altLang="en-US" sz="5400"/>
              <a:t>USANDO NVIDIA</a:t>
            </a:r>
            <a:endParaRPr lang="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2766060"/>
            <a:ext cx="11210290" cy="1325880"/>
          </a:xfrm>
        </p:spPr>
        <p:txBody>
          <a:bodyPr>
            <a:normAutofit fontScale="90000"/>
          </a:bodyPr>
          <a:p>
            <a:r>
              <a:rPr lang="" altLang="en-US" sz="5400" b="1"/>
              <a:t>¿QUÉ ES LA ACELERACIÓN GPU?</a:t>
            </a:r>
            <a:endParaRPr lang="" altLang="en-US"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7200"/>
              <a:t>CPU VS GPU</a:t>
            </a:r>
            <a:endParaRPr lang="en-US" alt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132965"/>
          </a:xfrm>
        </p:spPr>
        <p:txBody>
          <a:bodyPr/>
          <a:p>
            <a:r>
              <a:rPr lang="en-US" altLang="en-US"/>
              <a:t>La</a:t>
            </a:r>
            <a:r>
              <a:rPr lang="" altLang="en-US"/>
              <a:t>s</a:t>
            </a:r>
            <a:r>
              <a:rPr lang="en-US" altLang="en-US"/>
              <a:t> CPU</a:t>
            </a:r>
            <a:r>
              <a:rPr lang="" altLang="en-US"/>
              <a:t>s</a:t>
            </a:r>
            <a:r>
              <a:rPr lang="en-US" altLang="en-US"/>
              <a:t> </a:t>
            </a:r>
            <a:r>
              <a:rPr lang=""/>
              <a:t>para pocas tareas secuenciales y complejas.</a:t>
            </a:r>
            <a:endParaRPr lang=""/>
          </a:p>
          <a:p>
            <a:endParaRPr lang="" altLang="en-US"/>
          </a:p>
          <a:p>
            <a:r>
              <a:rPr lang="" altLang="en-US"/>
              <a:t>Las GPUs para muchas tareas paralelas simples y específicas.</a:t>
            </a:r>
            <a:endParaRPr lang="en-US"/>
          </a:p>
          <a:p>
            <a:endParaRPr lang="" altLang="en-US"/>
          </a:p>
          <a:p>
            <a:r>
              <a:rPr lang="" altLang="en-US"/>
              <a:t>Ferrari VS. Camión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205" y="3462655"/>
            <a:ext cx="446659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669540" y="202565"/>
            <a:ext cx="6852920" cy="59423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91665" y="6367145"/>
            <a:ext cx="701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[Comparison of bandwidth for CPUs and GPUs over time.]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altLang="en-US" sz="6000"/>
              <a:t>SUPREMACÍA DE NVIDIA</a:t>
            </a:r>
            <a:endParaRPr lang="en-US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 altLang="en-US">
                <a:sym typeface="+mn-ea"/>
              </a:rPr>
              <a:t>Dominancia del mercado (IBM usa NVIDIA)</a:t>
            </a:r>
            <a:endParaRPr lang="en-US" altLang="en-US">
              <a:sym typeface="+mn-ea"/>
            </a:endParaRPr>
          </a:p>
          <a:p>
            <a:endParaRPr lang="en-US"/>
          </a:p>
          <a:p>
            <a:r>
              <a:rPr lang="en-US" altLang="en-US">
                <a:sym typeface="+mn-ea"/>
              </a:rPr>
              <a:t>Desarrollo de hardware específico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Drivers y frameworks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475" y="2766060"/>
            <a:ext cx="11472545" cy="1325880"/>
          </a:xfrm>
        </p:spPr>
        <p:txBody>
          <a:bodyPr>
            <a:normAutofit fontScale="90000"/>
          </a:bodyPr>
          <a:p>
            <a:r>
              <a:rPr lang="" altLang="en-US" b="1"/>
              <a:t>Entonces... ¿qué pasa si tengo AMD?</a:t>
            </a:r>
            <a:endParaRPr lang="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sz="7200"/>
              <a:t>ALTERNATIVAS</a:t>
            </a:r>
            <a:endParaRPr lang="" altLang="en-US" sz="7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 altLang="en-US" sz="4000">
              <a:sym typeface="+mn-ea"/>
            </a:endParaRPr>
          </a:p>
          <a:p>
            <a:r>
              <a:rPr lang="en-US" altLang="en-US" sz="4000">
                <a:sym typeface="+mn-ea"/>
              </a:rPr>
              <a:t> ROCm</a:t>
            </a:r>
            <a:endParaRPr lang="en-US" altLang="en-US" sz="4000"/>
          </a:p>
          <a:p>
            <a:endParaRPr lang="" altLang="en-US" sz="4000"/>
          </a:p>
          <a:p>
            <a:r>
              <a:rPr lang="" altLang="en-US" sz="4000"/>
              <a:t> plaidML</a:t>
            </a:r>
            <a:endParaRPr lang="" altLang="en-US" sz="4000"/>
          </a:p>
          <a:p>
            <a:endParaRPr lang="" altLang="en-US" sz="4000"/>
          </a:p>
          <a:p>
            <a:r>
              <a:rPr lang="" altLang="en-US" sz="4000"/>
              <a:t> Cloud</a:t>
            </a:r>
            <a:endParaRPr lang="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600"/>
              <a:t>ROCm</a:t>
            </a:r>
            <a:endParaRPr lang="en-US" alt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34465"/>
            <a:ext cx="10515600" cy="5099050"/>
          </a:xfrm>
        </p:spPr>
        <p:txBody>
          <a:bodyPr>
            <a:noAutofit/>
          </a:bodyPr>
          <a:p>
            <a:r>
              <a:rPr lang="" altLang="en-US" sz="1800"/>
              <a:t>Plataforma universal de aceleración GPU</a:t>
            </a:r>
            <a:endParaRPr lang="en-US" sz="1800"/>
          </a:p>
          <a:p>
            <a:r>
              <a:rPr lang="" altLang="en-US" sz="1800"/>
              <a:t>Open Source</a:t>
            </a:r>
            <a:endParaRPr lang="en-US" sz="1800"/>
          </a:p>
          <a:p>
            <a:r>
              <a:rPr lang="" altLang="en-US" sz="1800"/>
              <a:t>Fork de tensorflow (importante para deep learning)</a:t>
            </a:r>
            <a:endParaRPr lang="en-US" sz="1800"/>
          </a:p>
          <a:p>
            <a:r>
              <a:rPr lang="" altLang="en-US" sz="1800"/>
              <a:t>Independiente del lenguaje de programación</a:t>
            </a:r>
            <a:endParaRPr lang="" altLang="en-US" sz="1800"/>
          </a:p>
          <a:p>
            <a:endParaRPr lang="en-US" sz="1800"/>
          </a:p>
          <a:p>
            <a:r>
              <a:rPr lang="" altLang="en-US" sz="1800"/>
              <a:t>Varios sistemas operativos soportados:</a:t>
            </a:r>
            <a:endParaRPr lang="en-US" sz="1800"/>
          </a:p>
          <a:p>
            <a:pPr lvl="1"/>
            <a:r>
              <a:rPr lang="en-US" altLang="en-US" sz="1800"/>
              <a:t>Ubuntu</a:t>
            </a:r>
            <a:endParaRPr lang="en-US" altLang="en-US" sz="1800"/>
          </a:p>
          <a:p>
            <a:pPr lvl="1"/>
            <a:r>
              <a:rPr lang="en-US" altLang="en-US" sz="1800"/>
              <a:t>CentOS</a:t>
            </a:r>
            <a:endParaRPr lang="en-US" altLang="en-US" sz="1800"/>
          </a:p>
          <a:p>
            <a:pPr lvl="1"/>
            <a:r>
              <a:rPr lang="en-US" altLang="en-US" sz="1800"/>
              <a:t>SLES 15 SP1</a:t>
            </a:r>
            <a:endParaRPr lang="en-US" altLang="en-US" sz="1800"/>
          </a:p>
          <a:p>
            <a:pPr lvl="1"/>
            <a:r>
              <a:rPr lang="en-US" altLang="en-US" sz="1800"/>
              <a:t>RHEL (Red Hat Enterprise)</a:t>
            </a:r>
            <a:endParaRPr lang="en-US" altLang="en-US" sz="1800"/>
          </a:p>
          <a:p>
            <a:pPr lvl="1"/>
            <a:endParaRPr lang="en-US" altLang="en-US" sz="1800"/>
          </a:p>
          <a:p>
            <a:pPr marL="285750" lvl="1" indent="-285750"/>
            <a:r>
              <a:rPr lang="" altLang="en-US" sz="1800"/>
              <a:t>Algunas características:</a:t>
            </a:r>
            <a:endParaRPr lang="" altLang="en-US" sz="1800"/>
          </a:p>
          <a:p>
            <a:pPr marL="742950" lvl="2" indent="-285750"/>
            <a:r>
              <a:rPr lang="" altLang="en-US" sz="1800"/>
              <a:t>Multi-GPU</a:t>
            </a:r>
            <a:endParaRPr lang="" altLang="en-US" sz="1800"/>
          </a:p>
          <a:p>
            <a:pPr marL="742950" lvl="2" indent="-285750"/>
            <a:r>
              <a:rPr lang="" altLang="en-US" sz="1800"/>
              <a:t>Concurrencia de procesos</a:t>
            </a:r>
            <a:endParaRPr lang="" altLang="en-US" sz="1800"/>
          </a:p>
          <a:p>
            <a:pPr marL="742950" lvl="2" indent="-285750"/>
            <a:r>
              <a:rPr lang="" altLang="en-US" sz="1800"/>
              <a:t>Grandes asignaciones de memoria</a:t>
            </a:r>
            <a:endParaRPr lang="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/>
              <a:t>GPUs SOPORTADAS</a:t>
            </a: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69695"/>
            <a:ext cx="10849610" cy="5143500"/>
          </a:xfrm>
        </p:spPr>
        <p:txBody>
          <a:bodyPr>
            <a:normAutofit fontScale="60000"/>
          </a:bodyPr>
          <a:p>
            <a:endParaRPr lang="en-US" sz="2800"/>
          </a:p>
          <a:p>
            <a:pPr lvl="1"/>
            <a:r>
              <a:rPr lang="en-US" sz="2800"/>
              <a:t>GFX8 GPUs</a:t>
            </a:r>
            <a:endParaRPr lang="en-US" sz="2800"/>
          </a:p>
          <a:p>
            <a:pPr lvl="1"/>
            <a:r>
              <a:rPr lang="en-US" sz="2800"/>
              <a:t> "Fiji" chips, </a:t>
            </a:r>
            <a:r>
              <a:rPr lang="" altLang="en-US" sz="2800"/>
              <a:t>por ejemplo:</a:t>
            </a:r>
            <a:r>
              <a:rPr lang="en-US" sz="2800"/>
              <a:t> AMD Radeon R9 Fury X </a:t>
            </a:r>
            <a:r>
              <a:rPr lang="" altLang="en-US" sz="2800"/>
              <a:t>y </a:t>
            </a:r>
            <a:r>
              <a:rPr lang="en-US" sz="2800"/>
              <a:t>Radeon Instinct MI8</a:t>
            </a:r>
            <a:endParaRPr lang="en-US" sz="2800"/>
          </a:p>
          <a:p>
            <a:pPr lvl="1"/>
            <a:r>
              <a:rPr lang="en-US" sz="2800"/>
              <a:t>"Polaris 10" chips, </a:t>
            </a:r>
            <a:r>
              <a:rPr lang="" altLang="en-US" sz="2800"/>
              <a:t>por ejemplo:</a:t>
            </a:r>
            <a:r>
              <a:rPr lang="en-US" sz="2800"/>
              <a:t> AMD Radeon RX 580 </a:t>
            </a:r>
            <a:r>
              <a:rPr lang="" altLang="en-US" sz="2800"/>
              <a:t>y</a:t>
            </a:r>
            <a:r>
              <a:rPr lang="en-US" sz="2800"/>
              <a:t> Radeon Instinct MI6</a:t>
            </a:r>
            <a:endParaRPr lang="en-US" sz="2800"/>
          </a:p>
          <a:p>
            <a:pPr lvl="1"/>
            <a:r>
              <a:rPr lang="en-US" sz="2800"/>
              <a:t> GFX9 GPUs</a:t>
            </a:r>
            <a:endParaRPr lang="en-US" sz="2800"/>
          </a:p>
          <a:p>
            <a:pPr lvl="1"/>
            <a:r>
              <a:rPr lang="en-US" sz="2800"/>
              <a:t> "Vega 10" chips, </a:t>
            </a:r>
            <a:r>
              <a:rPr lang="" altLang="en-US" sz="2800"/>
              <a:t>por ejemplo: </a:t>
            </a:r>
            <a:r>
              <a:rPr lang="en-US" sz="2800"/>
              <a:t>AMD Radeon RX Vega 64 </a:t>
            </a:r>
            <a:r>
              <a:rPr lang="" altLang="en-US" sz="2800"/>
              <a:t>y</a:t>
            </a:r>
            <a:r>
              <a:rPr lang="en-US" sz="2800"/>
              <a:t> Radeon Instinct MI25</a:t>
            </a:r>
            <a:endParaRPr lang="en-US" sz="2800"/>
          </a:p>
          <a:p>
            <a:pPr lvl="1"/>
            <a:r>
              <a:rPr lang="en-US" sz="2800"/>
              <a:t> "Vega 7nm" chips, </a:t>
            </a:r>
            <a:r>
              <a:rPr lang="" altLang="en-US" sz="2800"/>
              <a:t>por ejemplo: </a:t>
            </a:r>
            <a:r>
              <a:rPr lang="en-US" sz="2800"/>
              <a:t>Radeon Instinct MI50, Radeon Instinct MI60 o AMD Radeon VII</a:t>
            </a:r>
            <a:endParaRPr lang="en-US" sz="2800"/>
          </a:p>
          <a:p>
            <a:pPr marL="9525" lvl="1" indent="0">
              <a:buNone/>
            </a:pPr>
            <a:endParaRPr lang="en-US" altLang="en-US" sz="2800"/>
          </a:p>
          <a:p>
            <a:pPr marL="9525" lvl="1" indent="0">
              <a:buNone/>
            </a:pPr>
            <a:endParaRPr lang="en-US" altLang="en-US" sz="2800"/>
          </a:p>
          <a:p>
            <a:pPr marL="752475" lvl="2" indent="-285750"/>
            <a:r>
              <a:rPr lang="" altLang="en-US" sz="2800"/>
              <a:t>GPUs “experimentales”</a:t>
            </a:r>
            <a:r>
              <a:rPr lang="en-US" altLang="en-US" sz="2800"/>
              <a:t>:</a:t>
            </a:r>
            <a:endParaRPr lang="en-US" altLang="en-US" sz="2800"/>
          </a:p>
          <a:p>
            <a:pPr marL="1209675" lvl="3" indent="-285750"/>
            <a:r>
              <a:rPr lang="en-US" altLang="en-US" sz="2800"/>
              <a:t>GFX8 GPUs</a:t>
            </a:r>
            <a:endParaRPr lang="en-US" altLang="en-US" sz="2800"/>
          </a:p>
          <a:p>
            <a:pPr marL="1209675" lvl="3" indent="-285750"/>
            <a:r>
              <a:rPr lang="en-US" altLang="en-US" sz="2800"/>
              <a:t>"Polaris 11" chips, </a:t>
            </a:r>
            <a:r>
              <a:rPr lang="" altLang="en-US" sz="2800"/>
              <a:t>por ejemplo:</a:t>
            </a:r>
            <a:r>
              <a:rPr lang="en-US" altLang="en-US" sz="2800"/>
              <a:t> AMD Radeon RX 570 </a:t>
            </a:r>
            <a:r>
              <a:rPr lang="" altLang="en-US" sz="2800"/>
              <a:t>y</a:t>
            </a:r>
            <a:r>
              <a:rPr lang="en-US" altLang="en-US" sz="2800"/>
              <a:t> Radeon Pro WX 4100</a:t>
            </a:r>
            <a:endParaRPr lang="en-US" altLang="en-US" sz="2800"/>
          </a:p>
          <a:p>
            <a:pPr marL="1209675" lvl="3" indent="-285750"/>
            <a:r>
              <a:rPr lang="en-US" altLang="en-US" sz="2800"/>
              <a:t>"Polaris 12" chips, </a:t>
            </a:r>
            <a:r>
              <a:rPr lang="" altLang="en-US" sz="2800"/>
              <a:t>por ejemplo:</a:t>
            </a:r>
            <a:r>
              <a:rPr lang="en-US" altLang="en-US" sz="2800"/>
              <a:t> AMD Radeon RX 550 </a:t>
            </a:r>
            <a:r>
              <a:rPr lang="" altLang="en-US" sz="2800"/>
              <a:t>y</a:t>
            </a:r>
            <a:r>
              <a:rPr lang="en-US" altLang="en-US" sz="2800"/>
              <a:t> Radeon RX 540</a:t>
            </a:r>
            <a:endParaRPr lang="en-US" altLang="en-US" sz="2800"/>
          </a:p>
          <a:p>
            <a:pPr marL="1209675" lvl="3" indent="-285750"/>
            <a:r>
              <a:rPr lang="en-US" altLang="en-US" sz="2800"/>
              <a:t>GFX7 GPUs</a:t>
            </a:r>
            <a:endParaRPr lang="en-US" altLang="en-US" sz="2800"/>
          </a:p>
          <a:p>
            <a:pPr marL="1209675" lvl="3" indent="-285750"/>
            <a:r>
              <a:rPr lang="en-US" altLang="en-US" sz="2800"/>
              <a:t>"Hawaii" chips, </a:t>
            </a:r>
            <a:r>
              <a:rPr lang="" altLang="en-US" sz="2800"/>
              <a:t>por ejemplo: </a:t>
            </a:r>
            <a:r>
              <a:rPr lang="en-US" altLang="en-US" sz="2800"/>
              <a:t>AMD Radeon R9 390X </a:t>
            </a:r>
            <a:r>
              <a:rPr lang="" altLang="en-US" sz="2800"/>
              <a:t>y</a:t>
            </a:r>
            <a:r>
              <a:rPr lang="en-US" altLang="en-US" sz="2800"/>
              <a:t> FirePro W9100</a:t>
            </a:r>
            <a:endParaRPr lang="en-US" alt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</Words>
  <Application>WPS Presentation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DejaVu Sans</vt:lpstr>
      <vt:lpstr>微软雅黑</vt:lpstr>
      <vt:lpstr>Droid Sans Fallback</vt:lpstr>
      <vt:lpstr/>
      <vt:lpstr>Arial Unicode MS</vt:lpstr>
      <vt:lpstr>SimSun</vt:lpstr>
      <vt:lpstr>Abyssinica SIL</vt:lpstr>
      <vt:lpstr>OpenSymbol</vt:lpstr>
      <vt:lpstr>Gubbi</vt:lpstr>
      <vt:lpstr>Office Theme</vt:lpstr>
      <vt:lpstr>DEEP LEARNING EN AMD</vt:lpstr>
      <vt:lpstr>PowerPoint 演示文稿</vt:lpstr>
      <vt:lpstr>CPU VS GPU</vt:lpstr>
      <vt:lpstr>PowerPoint 演示文稿</vt:lpstr>
      <vt:lpstr>SUPREMACÍA DE NVIDIA</vt:lpstr>
      <vt:lpstr>PowerPoint 演示文稿</vt:lpstr>
      <vt:lpstr>PowerPoint 演示文稿</vt:lpstr>
      <vt:lpstr>ROCm</vt:lpstr>
      <vt:lpstr>GPUs SOPORTADAS</vt:lpstr>
      <vt:lpstr>PlaidML</vt:lpstr>
      <vt:lpstr>PowerPoint 演示文稿</vt:lpstr>
      <vt:lpstr>CLOUD: LA FORMA FÁCIL</vt:lpstr>
      <vt:lpstr>PowerPoint 演示文稿</vt:lpstr>
      <vt:lpstr>EJEMPLO</vt:lpstr>
      <vt:lpstr>DEMOSTRACIÓN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theesmox</dc:creator>
  <cp:lastModifiedBy>theesmox</cp:lastModifiedBy>
  <cp:revision>13</cp:revision>
  <dcterms:created xsi:type="dcterms:W3CDTF">2020-02-20T22:40:50Z</dcterms:created>
  <dcterms:modified xsi:type="dcterms:W3CDTF">2020-02-20T22:40:50Z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