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2"/>
  </p:handoutMasterIdLst>
  <p:sldIdLst>
    <p:sldId id="256" r:id="rId3"/>
    <p:sldId id="273"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 altLang="en-US"/>
              <a:t>Usamos varias estadísticas para describir los datos que acabamos de conseguir y ver si corresponden con lo que nos esperábamos.</a:t>
            </a:r>
            <a:endParaRPr lang="" altLang="en-US"/>
          </a:p>
          <a:p>
            <a:r>
              <a:rPr lang="" altLang="en-US"/>
              <a:t>Aquí nos podemos dar cuenta de si nos faltan datos. Podemos visualizar los datos.</a:t>
            </a:r>
            <a:endParaRPr lang="" altLang="en-US"/>
          </a:p>
          <a:p>
            <a:endParaRPr lang="" altLang="en-US"/>
          </a:p>
          <a:p>
            <a:r>
              <a:rPr lang="" altLang="en-US" b="1" u="sng"/>
              <a:t>Caso ejemplo:</a:t>
            </a:r>
            <a:r>
              <a:rPr lang="" altLang="en-US"/>
              <a:t> Las estadísticas que me interesaban era sacar la correlación que había entre un precio dado y la demanda ciertas horas antes.</a:t>
            </a:r>
            <a:endParaRPr lang="" altLang="en-US"/>
          </a:p>
          <a:p>
            <a:r>
              <a:rPr lang="" altLang="en-US" b="1"/>
              <a:t>	</a:t>
            </a:r>
            <a:r>
              <a:rPr lang="" altLang="en-US"/>
              <a:t>También visualicé los datos, lo que me ayudó a darme cuenta de que tiene una clara periodicidad.</a:t>
            </a:r>
            <a:endParaRPr lang="" altLang="en-US" u="sn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 altLang="en-US"/>
              <a:t>Es la parte de nuestro proyecto en la que vamos a gastar más tiempo. Básicamente es limpiar, filtrar y hacerle cosas a los datos para que estén de una forma bonita, que nos guste, para más tarde poder entrenar un modelo con esos datos.</a:t>
            </a:r>
            <a:endParaRPr lang="" altLang="en-US"/>
          </a:p>
          <a:p>
            <a:r>
              <a:rPr lang="" altLang="en-US"/>
              <a:t>Debemos quitar los datos nulos, ordenar si se requiere las filas y columnas, etc.</a:t>
            </a:r>
            <a:endParaRPr lang="" altLang="en-US"/>
          </a:p>
          <a:p>
            <a:r>
              <a:rPr lang="" altLang="en-US"/>
              <a:t>Hay una cosa llamada ingeniería de características la cual es crear carácteristicas que no tienen nuestros datos a partir de algunas que sí tienen, aportando mayor información.</a:t>
            </a:r>
            <a:endParaRPr lang="" altLang="en-US"/>
          </a:p>
          <a:p>
            <a:r>
              <a:rPr lang="" altLang="en-US"/>
              <a:t>Podemos también quitar las características que sean irrelevantes para nuestro propósito.</a:t>
            </a:r>
            <a:endParaRPr lang="" altLang="en-US"/>
          </a:p>
          <a:p>
            <a:endParaRPr lang="" altLang="en-US"/>
          </a:p>
          <a:p>
            <a:r>
              <a:rPr lang="" altLang="en-US" b="1" u="sng"/>
              <a:t>Caso ejemplo:</a:t>
            </a:r>
            <a:r>
              <a:rPr lang="" altLang="en-US"/>
              <a:t> En mi caso lo que tenía que hacer era arreglar los días que tenían 23 y 25 horas para que todos tuviesen 24. También tenía que arreglar los datos de la demanda, que la API me los devolvía de 10 en 10 minutos y los necesitaba de hora en hora. Otro de los problemas era cómo parsear las fechas, que al final decidí parsearlas como strings.</a:t>
            </a:r>
            <a:endParaRPr lang="" altLang="en-US"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 altLang="en-US"/>
              <a:t>El modelado consiste simplemente en decidir qué algoritmo o qué tipo de modelo vamos a usar para obtener nuestros resultados deseados. Pueden ser descriptivos, es decir, que lo único que hagan sean describir el dataset. O predictivos, que nos hagan una predicción sobre unos datos. También podemos usar ambos.</a:t>
            </a:r>
            <a:endParaRPr lang="" altLang="en-US"/>
          </a:p>
          <a:p>
            <a:endParaRPr lang="" altLang="en-US"/>
          </a:p>
          <a:p>
            <a:r>
              <a:rPr lang="" altLang="en-US" b="1" u="sng"/>
              <a:t>Caso ejemplo:</a:t>
            </a:r>
            <a:r>
              <a:rPr lang="" altLang="en-US"/>
              <a:t> Decidí que iba a usar un modelo predictivo, en concreto una red neuronal. También use KNN para ver cómo se agrupaban los días (descriptivo).</a:t>
            </a:r>
            <a:endParaRPr lang="" altLang="en-US"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 altLang="en-US"/>
              <a:t>Esta etapa se encarga de ver cómo de bueno es nuestro modelo y gracias a ese feedback poder, en una etapa posterior, modificar algunos parámetros o incluso empezar un nuevo modelo.</a:t>
            </a:r>
            <a:endParaRPr lang="" altLang="en-US"/>
          </a:p>
          <a:p>
            <a:r>
              <a:rPr lang="" altLang="en-US"/>
              <a:t>Hay muchas métricas para saber si un modelo es bueno o malo.</a:t>
            </a:r>
            <a:endParaRPr lang=""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 altLang="en-US"/>
              <a:t>La implementación es poner el modelo a funcionar. Puede ser tan simple como usarlo una vez para obtener un informe que necesitábamos, o tan complejo como desplegar en la nube nuestro modelo y ponerlo ahí a funcionar.</a:t>
            </a:r>
            <a:endParaRPr lang="" altLang="en-US"/>
          </a:p>
          <a:p>
            <a:endParaRPr lang="" altLang="en-US"/>
          </a:p>
          <a:p>
            <a:r>
              <a:rPr lang="" altLang="en-US" b="1" u="sng"/>
              <a:t>Caso ejemplo:</a:t>
            </a:r>
            <a:r>
              <a:rPr lang="" altLang="en-US"/>
              <a:t> en mi caso sólo queríamos poder predecir algunos precios y generar un informe. Lo que vemos en pantalla son algunas reglas obtenidas de los datos recogidos después de hacer clustering. Esa información me servía para el informe.</a:t>
            </a:r>
            <a:endParaRPr lang="" altLang="en-US"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 altLang="en-US"/>
              <a:t>La retroalimentación va muy de la mano con la evaluación, ya que esta etapa es ver cómo ha funcionado nuestro modelo e ir modificándolo, actualizándolo o incluso empezando desde 0.</a:t>
            </a:r>
            <a:endParaRPr lang="" altLang="en-US"/>
          </a:p>
          <a:p>
            <a:endParaRPr lang="" altLang="en-US"/>
          </a:p>
          <a:p>
            <a:r>
              <a:rPr lang="" altLang="en-US" b="1" u="sng"/>
              <a:t>Caso ejemplo:</a:t>
            </a:r>
            <a:r>
              <a:rPr lang="" altLang="en-US" u="sng"/>
              <a:t> </a:t>
            </a:r>
            <a:r>
              <a:rPr lang="" altLang="en-US"/>
              <a:t>en mi caso podemos evaluar las predicciones hechas y las reglas, para así poder cambiar los parámetros de la red neuronal y del clústering.</a:t>
            </a:r>
            <a:endParaRPr lang=""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 altLang="es-ES_tradnl"/>
              <a:t>Explicar todas los procesos iterativos.</a:t>
            </a:r>
            <a:endParaRPr lang="" altLang="es-ES_tradnl"/>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Una metodología es una forma de hacer las cosas. Está compuesta de unos pasos o procesos que hay que seguir para alcanzar un objetivo. Una metodología no depende de tecnologías ni de herramientas. Una metodología es una forma o estrategia para resolver un problema.​</a:t>
            </a:r>
            <a:endParaRPr lang="en-US"/>
          </a:p>
          <a:p>
            <a:endParaRPr lang="en-US"/>
          </a:p>
          <a:p>
            <a:r>
              <a:rPr lang="en-US"/>
              <a:t>Ejemplo de las fases de desescalada. Podríamos verlo como una metodología para llegar al objetivo del desconfinamiento mediante una serie de procesos.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i="1">
                <a:sym typeface="+mn-ea"/>
              </a:rPr>
              <a:t>Data science es todo lo referido a sacar información valiosa de unos datos, aplicando las técnicas necesarias sobre estos</a:t>
            </a:r>
            <a:r>
              <a:rPr lang="es-ES_tradnl" altLang="en-US" i="1">
                <a:sym typeface="+mn-ea"/>
              </a:rPr>
              <a:t>. ¿Qué significa esto? que en data science sacamos un montón de estadísticas sobre los datos, podemos sacar modelos de machine learning que nos hagan predicciones sobre los datos, etc. Todo esto es data science. Todo lo que vamos a ver hoy es data science, así que al final seguro que sabéis lo que es.</a:t>
            </a:r>
            <a:endParaRPr lang="es-ES_tradnl" altLang="en-US" i="1">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_tradnl" altLang="en-US" i="1">
                <a:sym typeface="+mn-ea"/>
              </a:rPr>
              <a:t>“Una metodología para data science es una manera de buscar una solución a un problema dado </a:t>
            </a:r>
            <a:r>
              <a:rPr lang="en-US" altLang="es-ES_tradnl" i="1">
                <a:sym typeface="+mn-ea"/>
              </a:rPr>
              <a:t>en el ámbito del data science</a:t>
            </a:r>
            <a:r>
              <a:rPr lang="es-ES_tradnl" altLang="en-US" i="1">
                <a:sym typeface="+mn-ea"/>
              </a:rPr>
              <a:t>”</a:t>
            </a:r>
            <a:r>
              <a:rPr lang="es-ES_tradnl" altLang="en-US" i="1">
                <a:sym typeface="+mn-ea"/>
              </a:rPr>
              <a:t>. Vamos a proponer una manera de resolver un problema o proyecto data science desde principio a fin, esto es, vamos a dar una serie de pasos a seguir, aplicables en cualquier tipo de proyecto referido al data science.</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ES_tradnl" altLang="en-US"/>
              <a:t>Nuestra metodología se basa en 10 fases. Muchas partes de esta metodología son iterativas y, de hecho, al final esta metodología, si se aplica bien con visión de futuro, no acaba nunca ya que hay maneras de perfeccionar nuestro proyecto.</a:t>
            </a:r>
            <a:endParaRPr lang="es-ES_tradnl" altLang="en-US"/>
          </a:p>
          <a:p>
            <a:endParaRPr lang="es-ES_tradnl" altLang="en-US"/>
          </a:p>
          <a:p>
            <a:r>
              <a:rPr lang="es-ES_tradnl" altLang="en-US"/>
              <a:t>Explicar por encima las distintas fases.</a:t>
            </a:r>
            <a:endParaRPr lang="es-ES_tradnl" altLang="en-US"/>
          </a:p>
          <a:p>
            <a:endParaRPr lang="es-ES_tradnl" altLang="en-US"/>
          </a:p>
          <a:p>
            <a:r>
              <a:rPr lang="es-ES_tradnl" altLang="en-US"/>
              <a:t>Para esta presentación voy a poner un ejemplo real de un proyecto que he hecho yo que se basa en analizar y predecir la demanda y el precio de la electricidad en españa.</a:t>
            </a:r>
            <a:endParaRPr lang="es-ES_tradnl"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Todos los proyectos comienzan con la comprensión del</a:t>
            </a:r>
            <a:endParaRPr lang="en-US"/>
          </a:p>
          <a:p>
            <a:r>
              <a:rPr lang="en-US"/>
              <a:t>negocio. Los promotores de negocios que necesitan la</a:t>
            </a:r>
            <a:endParaRPr lang="en-US"/>
          </a:p>
          <a:p>
            <a:r>
              <a:rPr lang="en-US"/>
              <a:t>solución analítica desempeñan el papel más importante en esta</a:t>
            </a:r>
            <a:endParaRPr lang="en-US"/>
          </a:p>
          <a:p>
            <a:r>
              <a:rPr lang="en-US"/>
              <a:t>etapa, al definir el problema, los objetivos del proyecto y los</a:t>
            </a:r>
            <a:endParaRPr lang="en-US"/>
          </a:p>
          <a:p>
            <a:r>
              <a:rPr lang="en-US"/>
              <a:t>requisitos de la solución desde una perspectiva empresarial.</a:t>
            </a:r>
            <a:endParaRPr lang="en-US"/>
          </a:p>
          <a:p>
            <a:r>
              <a:rPr lang="en-US"/>
              <a:t>Esta primera etapa sienta las bases para que el problema</a:t>
            </a:r>
            <a:endParaRPr lang="en-US"/>
          </a:p>
          <a:p>
            <a:r>
              <a:rPr lang="en-US"/>
              <a:t>empresarial sea resuelto con éxito. Para ayudar a garantizar el</a:t>
            </a:r>
            <a:endParaRPr lang="en-US"/>
          </a:p>
          <a:p>
            <a:r>
              <a:rPr lang="en-US"/>
              <a:t>éxito del proyecto, los promotores deben participar mientras</a:t>
            </a:r>
            <a:endParaRPr lang="en-US"/>
          </a:p>
          <a:p>
            <a:r>
              <a:rPr lang="en-US"/>
              <a:t>dure el proyecto para proporcionar experiencia en el dominio,</a:t>
            </a:r>
            <a:endParaRPr lang="en-US"/>
          </a:p>
          <a:p>
            <a:r>
              <a:rPr lang="en-US"/>
              <a:t>revisar los hallazgos intermedios y garantizar que el trabajo</a:t>
            </a:r>
            <a:endParaRPr lang="en-US"/>
          </a:p>
          <a:p>
            <a:r>
              <a:rPr lang="en-US"/>
              <a:t>siga su curso para generar la solución deseada.</a:t>
            </a:r>
            <a:endParaRPr lang="en-US"/>
          </a:p>
          <a:p>
            <a:endParaRPr lang="en-US"/>
          </a:p>
          <a:p>
            <a:r>
              <a:rPr lang="es-ES_tradnl" altLang="en-US"/>
              <a:t>No es necesaria en algunos casos, por ejemplo si estamos haciendo un proyecto personal para aprender o estamos simplemente analizando unos datos que no tienen relación con una empresa.</a:t>
            </a:r>
            <a:endParaRPr lang="es-ES_tradnl"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Cuando el problema empresarial se haya establecido</a:t>
            </a:r>
            <a:endParaRPr lang="en-US"/>
          </a:p>
          <a:p>
            <a:r>
              <a:rPr lang="en-US"/>
              <a:t>claramente, el científico de datos podrá definir el enfoque</a:t>
            </a:r>
            <a:endParaRPr lang="en-US"/>
          </a:p>
          <a:p>
            <a:r>
              <a:rPr lang="en-US"/>
              <a:t>analítico para resolver el problema. Esta etapa implica</a:t>
            </a:r>
            <a:endParaRPr lang="en-US"/>
          </a:p>
          <a:p>
            <a:r>
              <a:rPr lang="en-US"/>
              <a:t>expresar el problema bajo el contexto de las técnicas</a:t>
            </a:r>
            <a:endParaRPr lang="en-US"/>
          </a:p>
          <a:p>
            <a:r>
              <a:rPr lang="en-US"/>
              <a:t>estadísticas y de aprendizaje automático, para que la</a:t>
            </a:r>
            <a:endParaRPr lang="en-US"/>
          </a:p>
          <a:p>
            <a:r>
              <a:rPr lang="en-US"/>
              <a:t>organización pueda identificar las más adecuadas para el</a:t>
            </a:r>
            <a:endParaRPr lang="en-US"/>
          </a:p>
          <a:p>
            <a:r>
              <a:rPr lang="en-US"/>
              <a:t>resultado deseado. Por ejemplo, si el objetivo es predecir</a:t>
            </a:r>
            <a:endParaRPr lang="en-US"/>
          </a:p>
          <a:p>
            <a:r>
              <a:rPr lang="en-US"/>
              <a:t>una respuesta como "sí" o "no", el enfoque analítico podría</a:t>
            </a:r>
            <a:endParaRPr lang="en-US"/>
          </a:p>
          <a:p>
            <a:r>
              <a:rPr lang="en-US"/>
              <a:t>definirse como la construcción, las pruebas y la</a:t>
            </a:r>
            <a:endParaRPr lang="en-US"/>
          </a:p>
          <a:p>
            <a:r>
              <a:rPr lang="en-US"/>
              <a:t>implementación de un modelo de clasificación.</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 altLang="en-US"/>
              <a:t>Dependiendo de qué enfoque hayamos decidido en la fase anterior, tendremos distintas necesidades en cuanto a la forma en la que tienen que estar representados los datos.</a:t>
            </a:r>
            <a:endParaRPr lang="" altLang="en-US"/>
          </a:p>
          <a:p>
            <a:endParaRPr lang="" altLang="en-US"/>
          </a:p>
          <a:p>
            <a:r>
              <a:rPr lang="" altLang="en-US" b="1" u="sng"/>
              <a:t>Caso ejemplo:</a:t>
            </a:r>
            <a:r>
              <a:rPr lang="" altLang="en-US"/>
              <a:t> Queremos una tabla en la que las columnas sean las horas desde la 00:00 hasta las 23:00 y las filas tienen que ser todos los días durante los tres años.</a:t>
            </a:r>
            <a:endParaRPr lang="" altLang="en-US" b="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 altLang="en-US"/>
              <a:t>Recogemos los datos, buscar formas de conseguirlos. Debemos tener en cuenta si debemos pagar algo por algunos datos exclusivos que queremos conseguir.</a:t>
            </a:r>
            <a:endParaRPr lang="" altLang="en-US"/>
          </a:p>
          <a:p>
            <a:r>
              <a:rPr lang="" altLang="en-US"/>
              <a:t>Si más tarde nos damos cuenta de que hacen falta más datos debemos volver a recoger datos.</a:t>
            </a:r>
            <a:endParaRPr lang="" altLang="en-US"/>
          </a:p>
          <a:p>
            <a:r>
              <a:rPr lang="" altLang="en-US"/>
              <a:t>Cuantos más datos mejor.</a:t>
            </a:r>
            <a:endParaRPr lang="" altLang="en-US"/>
          </a:p>
          <a:p>
            <a:endParaRPr lang="" altLang="en-US"/>
          </a:p>
          <a:p>
            <a:r>
              <a:rPr lang="" altLang="en-US" b="1" u="sng"/>
              <a:t>Caso ejemplo:</a:t>
            </a:r>
            <a:r>
              <a:rPr lang="" altLang="en-US"/>
              <a:t> Yo he hecho scripts en Python para acceder a la API de la red eléctrica española y descargar de ahí todos los datos necesarios.</a:t>
            </a:r>
            <a:endParaRPr lang="" altLang="en-US"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hyperlink" Target="https://www.ibm.com/downloads/cas/6RZMKDN8" TargetMode="External"/><Relationship Id="rId1" Type="http://schemas.openxmlformats.org/officeDocument/2006/relationships/hyperlink" Target="https://github.com/theesmoxDEV/beca-investigacion-U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581660" y="1322705"/>
            <a:ext cx="10958830" cy="2186940"/>
          </a:xfrm>
        </p:spPr>
        <p:txBody>
          <a:bodyPr>
            <a:normAutofit fontScale="90000"/>
          </a:bodyPr>
          <a:p>
            <a:r>
              <a:rPr lang="es-ES_tradnl" altLang="en-US" sz="5400">
                <a:solidFill>
                  <a:schemeClr val="tx1"/>
                </a:solidFill>
                <a:effectLst>
                  <a:outerShdw blurRad="38100" dist="19050" dir="2700000" algn="tl" rotWithShape="0">
                    <a:schemeClr val="dk1">
                      <a:alpha val="40000"/>
                    </a:schemeClr>
                  </a:outerShdw>
                </a:effectLst>
              </a:rPr>
              <a:t>Metodología para data science</a:t>
            </a:r>
            <a:r>
              <a:rPr lang="en-US">
                <a:solidFill>
                  <a:schemeClr val="accent4"/>
                </a:solidFill>
              </a:rPr>
              <a:t>  </a:t>
            </a:r>
            <a:endParaRPr lang="en-US">
              <a:solidFill>
                <a:schemeClr val="accent4"/>
              </a:solidFill>
            </a:endParaRPr>
          </a:p>
        </p:txBody>
      </p:sp>
      <p:sp>
        <p:nvSpPr>
          <p:cNvPr id="3" name="Subtitle 2"/>
          <p:cNvSpPr>
            <a:spLocks noGrp="1"/>
          </p:cNvSpPr>
          <p:nvPr>
            <p:ph type="subTitle" idx="1"/>
          </p:nvPr>
        </p:nvSpPr>
        <p:spPr>
          <a:xfrm>
            <a:off x="1524000" y="4107498"/>
            <a:ext cx="9144000" cy="1655762"/>
          </a:xfrm>
        </p:spPr>
        <p:txBody>
          <a:bodyPr/>
          <a:p>
            <a:r>
              <a:rPr lang="es-ES_tradnl" altLang="en-US" sz="2400" i="1"/>
              <a:t>Emilio Barragán Rodríguez</a:t>
            </a:r>
            <a:endParaRPr lang="es-ES_tradnl" altLang="en-US" sz="2400" i="1"/>
          </a:p>
        </p:txBody>
      </p:sp>
      <p:sp>
        <p:nvSpPr>
          <p:cNvPr id="4" name="Text Box 3"/>
          <p:cNvSpPr txBox="1"/>
          <p:nvPr/>
        </p:nvSpPr>
        <p:spPr>
          <a:xfrm>
            <a:off x="4826000" y="3244850"/>
            <a:ext cx="2540000" cy="368300"/>
          </a:xfrm>
          <a:prstGeom prst="rect">
            <a:avLst/>
          </a:prstGeom>
          <a:noFill/>
        </p:spPr>
        <p:txBody>
          <a:bodyPr wrap="square" rtlCol="0" anchor="t">
            <a:spAutoFit/>
          </a:bodyPr>
          <a:p>
            <a:r>
              <a:rPr lang="en-US"/>
              <a:t>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400" b="0" u="sng"/>
              <a:t>4- Recopilación de datos</a:t>
            </a:r>
            <a:endParaRPr lang="en-US" altLang="en-US" sz="4400" b="0" u="sng"/>
          </a:p>
        </p:txBody>
      </p:sp>
      <p:sp>
        <p:nvSpPr>
          <p:cNvPr id="3" name="Content Placeholder 2"/>
          <p:cNvSpPr>
            <a:spLocks noGrp="1"/>
          </p:cNvSpPr>
          <p:nvPr>
            <p:ph idx="1"/>
          </p:nvPr>
        </p:nvSpPr>
        <p:spPr/>
        <p:txBody>
          <a:bodyPr/>
          <a:p>
            <a:r>
              <a:rPr lang="en-US" altLang="en-US"/>
              <a:t>¿Cómo recogemos los datos necesarios?</a:t>
            </a:r>
            <a:endParaRPr lang="en-US" altLang="en-US"/>
          </a:p>
          <a:p>
            <a:endParaRPr lang="en-US" altLang="en-US"/>
          </a:p>
          <a:p>
            <a:r>
              <a:rPr lang="en-US" altLang="en-US"/>
              <a:t>Pagar, no pagar...</a:t>
            </a:r>
            <a:endParaRPr lang="en-US" altLang="en-US"/>
          </a:p>
          <a:p>
            <a:endParaRPr lang="en-US" altLang="en-US"/>
          </a:p>
          <a:p>
            <a:r>
              <a:rPr lang="en-US" altLang="en-US"/>
              <a:t>Buscar formas de conseguir los datos.</a:t>
            </a:r>
            <a:endParaRPr lang="en-US" altLang="en-US"/>
          </a:p>
          <a:p>
            <a:endParaRPr lang="en-US" altLang="en-US"/>
          </a:p>
          <a:p>
            <a:r>
              <a:rPr lang="" altLang="en-US" b="1" u="sng"/>
              <a:t>Caso ejemplo:</a:t>
            </a:r>
            <a:endParaRPr lang="" altLang="en-US" b="1" u="sng"/>
          </a:p>
          <a:p>
            <a:pPr lvl="1"/>
            <a:endParaRPr lang="" altLang="en-US" b="1" u="sng"/>
          </a:p>
          <a:p>
            <a:pPr lvl="1"/>
            <a:r>
              <a:rPr lang="" altLang="en-US"/>
              <a:t>Recopilación mediante  API de la REE.</a:t>
            </a:r>
            <a:endParaRPr lang="" altLang="en-US"/>
          </a:p>
          <a:p>
            <a:pPr lvl="1"/>
            <a:r>
              <a:rPr lang="" altLang="en-US"/>
              <a:t>Scripts Python.</a:t>
            </a:r>
            <a:endParaRPr lang="" altLang="en-US"/>
          </a:p>
        </p:txBody>
      </p:sp>
      <p:pic>
        <p:nvPicPr>
          <p:cNvPr id="4" name="Picture 3"/>
          <p:cNvPicPr>
            <a:picLocks noChangeAspect="1"/>
          </p:cNvPicPr>
          <p:nvPr/>
        </p:nvPicPr>
        <p:blipFill>
          <a:blip r:embed="rId1"/>
          <a:stretch>
            <a:fillRect/>
          </a:stretch>
        </p:blipFill>
        <p:spPr>
          <a:xfrm>
            <a:off x="6784340" y="1585595"/>
            <a:ext cx="3856355" cy="4832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5325110" y="1416685"/>
            <a:ext cx="5838190" cy="4023995"/>
          </a:xfrm>
          <a:prstGeom prst="rect">
            <a:avLst/>
          </a:prstGeom>
        </p:spPr>
      </p:pic>
      <p:sp>
        <p:nvSpPr>
          <p:cNvPr id="2" name="Title 1"/>
          <p:cNvSpPr>
            <a:spLocks noGrp="1"/>
          </p:cNvSpPr>
          <p:nvPr>
            <p:ph type="title"/>
          </p:nvPr>
        </p:nvSpPr>
        <p:spPr/>
        <p:txBody>
          <a:bodyPr/>
          <a:p>
            <a:r>
              <a:rPr lang="" altLang="en-US" sz="4400" b="0" u="sng"/>
              <a:t>5- Comprensión de los datos</a:t>
            </a:r>
            <a:endParaRPr lang="" altLang="en-US" sz="4400" b="0" u="sng"/>
          </a:p>
        </p:txBody>
      </p:sp>
      <p:sp>
        <p:nvSpPr>
          <p:cNvPr id="3" name="Content Placeholder 2"/>
          <p:cNvSpPr>
            <a:spLocks noGrp="1"/>
          </p:cNvSpPr>
          <p:nvPr>
            <p:ph idx="1"/>
          </p:nvPr>
        </p:nvSpPr>
        <p:spPr/>
        <p:txBody>
          <a:bodyPr/>
          <a:p>
            <a:r>
              <a:rPr lang="" altLang="en-US"/>
              <a:t>Estadísticas.</a:t>
            </a:r>
            <a:endParaRPr lang="en-US" altLang="en-US"/>
          </a:p>
          <a:p>
            <a:endParaRPr lang="en-US" altLang="en-US"/>
          </a:p>
          <a:p>
            <a:r>
              <a:rPr lang="" altLang="en-US"/>
              <a:t>Visualización.</a:t>
            </a:r>
            <a:endParaRPr lang="en-US" altLang="en-US"/>
          </a:p>
          <a:p>
            <a:endParaRPr lang="en-US" altLang="en-US"/>
          </a:p>
          <a:p>
            <a:r>
              <a:rPr lang="" altLang="en-US"/>
              <a:t>¿Faltan datos?</a:t>
            </a:r>
            <a:endParaRPr lang="" altLang="en-US"/>
          </a:p>
          <a:p>
            <a:endParaRPr lang="" altLang="en-US"/>
          </a:p>
          <a:p>
            <a:r>
              <a:rPr lang="" altLang="en-US" b="1" u="sng"/>
              <a:t>Caso ejemplo:</a:t>
            </a:r>
            <a:endParaRPr lang="" altLang="en-US" b="1" u="sng"/>
          </a:p>
          <a:p>
            <a:pPr lvl="1"/>
            <a:endParaRPr lang="" altLang="en-US"/>
          </a:p>
          <a:p>
            <a:pPr lvl="1"/>
            <a:r>
              <a:rPr lang="" altLang="en-US"/>
              <a:t>Correlación.</a:t>
            </a:r>
            <a:endParaRPr lang="" altLang="en-US"/>
          </a:p>
          <a:p>
            <a:pPr lvl="1"/>
            <a:r>
              <a:rPr lang="" altLang="en-US"/>
              <a:t>Visualización.</a:t>
            </a:r>
            <a:endParaRPr lang="" altLang="en-US"/>
          </a:p>
        </p:txBody>
      </p:sp>
      <p:pic>
        <p:nvPicPr>
          <p:cNvPr id="8" name="Picture 7"/>
          <p:cNvPicPr>
            <a:picLocks noChangeAspect="1"/>
          </p:cNvPicPr>
          <p:nvPr/>
        </p:nvPicPr>
        <p:blipFill>
          <a:blip r:embed="rId2"/>
          <a:stretch>
            <a:fillRect/>
          </a:stretch>
        </p:blipFill>
        <p:spPr>
          <a:xfrm>
            <a:off x="12065" y="5541010"/>
            <a:ext cx="12167870" cy="12744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sz="4400" b="0" u="sng"/>
              <a:t>6</a:t>
            </a:r>
            <a:r>
              <a:rPr lang="en-US" altLang="en-US" sz="4400" b="0" u="sng"/>
              <a:t>- </a:t>
            </a:r>
            <a:r>
              <a:rPr lang="" altLang="en-US" sz="4400" b="0" u="sng"/>
              <a:t>Preparación</a:t>
            </a:r>
            <a:r>
              <a:rPr lang="en-US" altLang="en-US" sz="4400" b="0" u="sng"/>
              <a:t> de los datos</a:t>
            </a:r>
            <a:endParaRPr lang="en-US" altLang="en-US" sz="4400" b="0" u="sng"/>
          </a:p>
        </p:txBody>
      </p:sp>
      <p:sp>
        <p:nvSpPr>
          <p:cNvPr id="3" name="Content Placeholder 2"/>
          <p:cNvSpPr>
            <a:spLocks noGrp="1"/>
          </p:cNvSpPr>
          <p:nvPr>
            <p:ph idx="1"/>
          </p:nvPr>
        </p:nvSpPr>
        <p:spPr/>
        <p:txBody>
          <a:bodyPr>
            <a:normAutofit lnSpcReduction="10000"/>
          </a:bodyPr>
          <a:p>
            <a:r>
              <a:rPr lang="en-US" altLang="en-US">
                <a:sym typeface="+mn-ea"/>
              </a:rPr>
              <a:t>Requiere la mayor parte del tiempo.</a:t>
            </a:r>
            <a:endParaRPr lang="" altLang="en-US"/>
          </a:p>
          <a:p>
            <a:endParaRPr lang="" altLang="en-US"/>
          </a:p>
          <a:p>
            <a:r>
              <a:rPr lang="" altLang="en-US"/>
              <a:t>Limpieza.</a:t>
            </a:r>
            <a:endParaRPr lang="en-US" altLang="en-US"/>
          </a:p>
          <a:p>
            <a:endParaRPr lang="en-US" altLang="en-US"/>
          </a:p>
          <a:p>
            <a:r>
              <a:rPr lang="" altLang="en-US"/>
              <a:t>Ordenar filas y columnas.</a:t>
            </a:r>
            <a:endParaRPr lang="en-US" altLang="en-US"/>
          </a:p>
          <a:p>
            <a:endParaRPr lang="en-US" altLang="en-US"/>
          </a:p>
          <a:p>
            <a:r>
              <a:rPr lang="" altLang="en-US"/>
              <a:t>Añadir/quitar características.</a:t>
            </a:r>
            <a:endParaRPr lang="en-US" altLang="en-US"/>
          </a:p>
          <a:p>
            <a:endParaRPr lang="en-US" altLang="en-US"/>
          </a:p>
          <a:p>
            <a:r>
              <a:rPr lang="en-US" altLang="en-US" b="1" u="sng"/>
              <a:t>Caso ejemplo:</a:t>
            </a:r>
            <a:endParaRPr lang="en-US" altLang="en-US" b="1" u="sng"/>
          </a:p>
          <a:p>
            <a:pPr lvl="1"/>
            <a:endParaRPr lang="en-US" altLang="en-US"/>
          </a:p>
          <a:p>
            <a:pPr lvl="1"/>
            <a:r>
              <a:rPr lang="" altLang="en-US"/>
              <a:t>Días con 25 y 23 horas.</a:t>
            </a:r>
            <a:endParaRPr lang="" altLang="en-US"/>
          </a:p>
          <a:p>
            <a:pPr lvl="1"/>
            <a:r>
              <a:rPr lang="" altLang="en-US"/>
              <a:t>Fechas.</a:t>
            </a:r>
            <a:endParaRPr lang="" altLang="en-US"/>
          </a:p>
        </p:txBody>
      </p:sp>
      <p:pic>
        <p:nvPicPr>
          <p:cNvPr id="8" name="Picture 7"/>
          <p:cNvPicPr>
            <a:picLocks noChangeAspect="1"/>
          </p:cNvPicPr>
          <p:nvPr/>
        </p:nvPicPr>
        <p:blipFill>
          <a:blip r:embed="rId1"/>
          <a:stretch>
            <a:fillRect/>
          </a:stretch>
        </p:blipFill>
        <p:spPr>
          <a:xfrm>
            <a:off x="4996815" y="1596390"/>
            <a:ext cx="6970395" cy="4810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sz="4400" b="0" u="sng"/>
              <a:t>7- Modelado</a:t>
            </a:r>
            <a:endParaRPr lang="" altLang="en-US" sz="4400" b="0" u="sng"/>
          </a:p>
        </p:txBody>
      </p:sp>
      <p:sp>
        <p:nvSpPr>
          <p:cNvPr id="3" name="Content Placeholder 2"/>
          <p:cNvSpPr>
            <a:spLocks noGrp="1"/>
          </p:cNvSpPr>
          <p:nvPr>
            <p:ph idx="1"/>
          </p:nvPr>
        </p:nvSpPr>
        <p:spPr/>
        <p:txBody>
          <a:bodyPr>
            <a:normAutofit lnSpcReduction="10000"/>
          </a:bodyPr>
          <a:p>
            <a:r>
              <a:rPr lang="" altLang="en-US"/>
              <a:t>Machine Learning.</a:t>
            </a:r>
            <a:endParaRPr lang="" altLang="en-US"/>
          </a:p>
          <a:p>
            <a:pPr marL="0" indent="0">
              <a:buNone/>
            </a:pPr>
            <a:endParaRPr lang="" altLang="en-US"/>
          </a:p>
          <a:p>
            <a:r>
              <a:rPr lang="" altLang="en-US"/>
              <a:t>Predictivos o descriptivos.</a:t>
            </a:r>
            <a:endParaRPr lang="en-US" altLang="en-US"/>
          </a:p>
          <a:p>
            <a:endParaRPr lang="en-US" altLang="en-US"/>
          </a:p>
          <a:p>
            <a:r>
              <a:rPr lang="en-US" altLang="en-US" b="1" u="sng"/>
              <a:t>Caso ejemplo:</a:t>
            </a:r>
            <a:endParaRPr lang="en-US" altLang="en-US" b="1" u="sng"/>
          </a:p>
          <a:p>
            <a:pPr lvl="1"/>
            <a:endParaRPr lang="en-US" altLang="en-US"/>
          </a:p>
          <a:p>
            <a:pPr lvl="1"/>
            <a:r>
              <a:rPr lang="" altLang="en-US"/>
              <a:t>Predictivo.</a:t>
            </a:r>
            <a:endParaRPr lang="" altLang="en-US"/>
          </a:p>
          <a:p>
            <a:pPr lvl="1"/>
            <a:r>
              <a:rPr lang="" altLang="en-US"/>
              <a:t>Red neuronal.</a:t>
            </a:r>
            <a:endParaRPr lang="" altLang="en-US"/>
          </a:p>
        </p:txBody>
      </p:sp>
      <p:pic>
        <p:nvPicPr>
          <p:cNvPr id="4" name="Picture 3"/>
          <p:cNvPicPr>
            <a:picLocks noChangeAspect="1"/>
          </p:cNvPicPr>
          <p:nvPr/>
        </p:nvPicPr>
        <p:blipFill>
          <a:blip r:embed="rId1"/>
          <a:stretch>
            <a:fillRect/>
          </a:stretch>
        </p:blipFill>
        <p:spPr>
          <a:xfrm>
            <a:off x="3133090" y="3058160"/>
            <a:ext cx="8932545" cy="36233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sz="4400" b="0" u="sng"/>
              <a:t>8- Evaluación</a:t>
            </a:r>
            <a:endParaRPr lang="" altLang="en-US" sz="4400" b="0" u="sng"/>
          </a:p>
        </p:txBody>
      </p:sp>
      <p:sp>
        <p:nvSpPr>
          <p:cNvPr id="3" name="Content Placeholder 2"/>
          <p:cNvSpPr>
            <a:spLocks noGrp="1"/>
          </p:cNvSpPr>
          <p:nvPr>
            <p:ph idx="1"/>
          </p:nvPr>
        </p:nvSpPr>
        <p:spPr/>
        <p:txBody>
          <a:bodyPr>
            <a:normAutofit lnSpcReduction="10000"/>
          </a:bodyPr>
          <a:p>
            <a:r>
              <a:rPr lang="" altLang="en-US"/>
              <a:t>Ver si nuestro modelo es malo o bueno</a:t>
            </a:r>
            <a:r>
              <a:rPr lang="en-US" altLang="en-US"/>
              <a:t>.</a:t>
            </a:r>
            <a:endParaRPr lang="en-US" altLang="en-US"/>
          </a:p>
          <a:p>
            <a:pPr marL="0" indent="0">
              <a:buNone/>
            </a:pPr>
            <a:endParaRPr lang="en-US" altLang="en-US"/>
          </a:p>
          <a:p>
            <a:r>
              <a:rPr lang="" altLang="en-US"/>
              <a:t>Distintas métricas</a:t>
            </a:r>
            <a:r>
              <a:rPr lang="en-US" altLang="en-US"/>
              <a:t>.</a:t>
            </a:r>
            <a:endParaRPr lang="en-US" altLang="en-US"/>
          </a:p>
          <a:p>
            <a:endParaRPr lang="en-US" altLang="en-US"/>
          </a:p>
          <a:p>
            <a:r>
              <a:rPr lang="en-US" altLang="en-US" b="1" u="sng"/>
              <a:t>Caso ejemplo:</a:t>
            </a:r>
            <a:endParaRPr lang="en-US" altLang="en-US" b="1" u="sng"/>
          </a:p>
          <a:p>
            <a:pPr lvl="1"/>
            <a:endParaRPr lang="en-US" altLang="en-US"/>
          </a:p>
        </p:txBody>
      </p:sp>
      <p:pic>
        <p:nvPicPr>
          <p:cNvPr id="5" name="Picture 4"/>
          <p:cNvPicPr>
            <a:picLocks noChangeAspect="1"/>
          </p:cNvPicPr>
          <p:nvPr/>
        </p:nvPicPr>
        <p:blipFill>
          <a:blip r:embed="rId1"/>
          <a:stretch>
            <a:fillRect/>
          </a:stretch>
        </p:blipFill>
        <p:spPr>
          <a:xfrm>
            <a:off x="814070" y="3843655"/>
            <a:ext cx="10182225" cy="23336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6068695" y="3295015"/>
            <a:ext cx="6866255" cy="3604895"/>
          </a:xfrm>
          <a:prstGeom prst="rect">
            <a:avLst/>
          </a:prstGeom>
        </p:spPr>
      </p:pic>
      <p:sp>
        <p:nvSpPr>
          <p:cNvPr id="2" name="Title 1"/>
          <p:cNvSpPr>
            <a:spLocks noGrp="1"/>
          </p:cNvSpPr>
          <p:nvPr>
            <p:ph type="title"/>
          </p:nvPr>
        </p:nvSpPr>
        <p:spPr/>
        <p:txBody>
          <a:bodyPr/>
          <a:p>
            <a:r>
              <a:rPr lang="" altLang="en-US" sz="4400" b="0" u="sng"/>
              <a:t>9- Implementación</a:t>
            </a:r>
            <a:endParaRPr lang="" altLang="en-US" sz="4400" b="0" u="sng"/>
          </a:p>
        </p:txBody>
      </p:sp>
      <p:sp>
        <p:nvSpPr>
          <p:cNvPr id="3" name="Content Placeholder 2"/>
          <p:cNvSpPr>
            <a:spLocks noGrp="1"/>
          </p:cNvSpPr>
          <p:nvPr>
            <p:ph idx="1"/>
          </p:nvPr>
        </p:nvSpPr>
        <p:spPr/>
        <p:txBody>
          <a:bodyPr>
            <a:normAutofit lnSpcReduction="10000"/>
          </a:bodyPr>
          <a:p>
            <a:r>
              <a:rPr lang="" altLang="en-US"/>
              <a:t>Poner en producción.</a:t>
            </a:r>
            <a:endParaRPr lang="en-US" altLang="en-US"/>
          </a:p>
          <a:p>
            <a:pPr marL="0" indent="0">
              <a:buNone/>
            </a:pPr>
            <a:endParaRPr lang="en-US" altLang="en-US"/>
          </a:p>
          <a:p>
            <a:r>
              <a:rPr lang="" altLang="en-US"/>
              <a:t>Informes.</a:t>
            </a:r>
            <a:endParaRPr lang="en-US" altLang="en-US"/>
          </a:p>
          <a:p>
            <a:endParaRPr lang="en-US" altLang="en-US"/>
          </a:p>
          <a:p>
            <a:r>
              <a:rPr lang="en-US" altLang="en-US" b="1" u="sng"/>
              <a:t>Caso ejemplo:</a:t>
            </a:r>
            <a:endParaRPr lang="en-US" altLang="en-US" b="1" u="sng"/>
          </a:p>
          <a:p>
            <a:pPr lvl="1"/>
            <a:endParaRPr lang="en-US" altLang="en-US"/>
          </a:p>
        </p:txBody>
      </p:sp>
      <p:pic>
        <p:nvPicPr>
          <p:cNvPr id="4" name="Picture 3"/>
          <p:cNvPicPr>
            <a:picLocks noChangeAspect="1"/>
          </p:cNvPicPr>
          <p:nvPr/>
        </p:nvPicPr>
        <p:blipFill>
          <a:blip r:embed="rId2"/>
          <a:stretch>
            <a:fillRect/>
          </a:stretch>
        </p:blipFill>
        <p:spPr>
          <a:xfrm>
            <a:off x="5682615" y="1584325"/>
            <a:ext cx="4256405" cy="2324735"/>
          </a:xfrm>
          <a:prstGeom prst="rect">
            <a:avLst/>
          </a:prstGeom>
        </p:spPr>
      </p:pic>
      <p:pic>
        <p:nvPicPr>
          <p:cNvPr id="7" name="Picture 6"/>
          <p:cNvPicPr>
            <a:picLocks noChangeAspect="1"/>
          </p:cNvPicPr>
          <p:nvPr/>
        </p:nvPicPr>
        <p:blipFill>
          <a:blip r:embed="rId3"/>
          <a:stretch>
            <a:fillRect/>
          </a:stretch>
        </p:blipFill>
        <p:spPr>
          <a:xfrm>
            <a:off x="647700" y="4373880"/>
            <a:ext cx="6548120" cy="22345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sz="4400" b="0" u="sng"/>
              <a:t>10- Retroalimentación</a:t>
            </a:r>
            <a:endParaRPr lang="" altLang="en-US" sz="4400" b="0" u="sng"/>
          </a:p>
        </p:txBody>
      </p:sp>
      <p:sp>
        <p:nvSpPr>
          <p:cNvPr id="3" name="Content Placeholder 2"/>
          <p:cNvSpPr>
            <a:spLocks noGrp="1"/>
          </p:cNvSpPr>
          <p:nvPr>
            <p:ph idx="1"/>
          </p:nvPr>
        </p:nvSpPr>
        <p:spPr/>
        <p:txBody>
          <a:bodyPr>
            <a:normAutofit/>
          </a:bodyPr>
          <a:p>
            <a:r>
              <a:rPr lang="" altLang="en-US"/>
              <a:t>Actualización constante</a:t>
            </a:r>
            <a:r>
              <a:rPr lang="en-US" altLang="en-US"/>
              <a:t>.</a:t>
            </a:r>
            <a:endParaRPr lang="en-US" altLang="en-US"/>
          </a:p>
          <a:p>
            <a:pPr marL="0" indent="0">
              <a:buNone/>
            </a:pPr>
            <a:endParaRPr lang="en-US" altLang="en-US"/>
          </a:p>
          <a:p>
            <a:r>
              <a:rPr lang="" altLang="en-US"/>
              <a:t>Mejoras</a:t>
            </a:r>
            <a:r>
              <a:rPr lang="en-US" altLang="en-US"/>
              <a:t>.</a:t>
            </a:r>
            <a:endParaRPr lang="en-US" altLang="en-US"/>
          </a:p>
          <a:p>
            <a:endParaRPr lang="en-US" altLang="en-US"/>
          </a:p>
          <a:p>
            <a:r>
              <a:rPr lang="en-US" altLang="en-US" b="1" u="sng"/>
              <a:t>Caso ejemplo:</a:t>
            </a:r>
            <a:endParaRPr lang="en-US" altLang="en-US" b="1" u="sng"/>
          </a:p>
          <a:p>
            <a:endParaRPr lang="" altLang="en-US"/>
          </a:p>
          <a:p>
            <a:pPr lvl="1"/>
            <a:r>
              <a:rPr lang="" altLang="en-US"/>
              <a:t>Evaluar predicciones.</a:t>
            </a:r>
            <a:endParaRPr lang="" altLang="en-US"/>
          </a:p>
          <a:p>
            <a:pPr lvl="1"/>
            <a:r>
              <a:rPr lang="" altLang="en-US"/>
              <a:t>Evaluar reglas.</a:t>
            </a:r>
            <a:endParaRPr lang="" altLang="en-US"/>
          </a:p>
          <a:p>
            <a:pPr lvl="1"/>
            <a:r>
              <a:rPr lang="" altLang="en-US"/>
              <a:t>Modificar modelo.</a:t>
            </a:r>
            <a:endParaRPr lang="" altLang="en-US"/>
          </a:p>
          <a:p>
            <a:pPr lvl="1"/>
            <a:r>
              <a:rPr lang="" altLang="en-US"/>
              <a:t>Ajustar.</a:t>
            </a:r>
            <a:endParaRPr lang="" altLang="en-US"/>
          </a:p>
          <a:p>
            <a:pPr lvl="1"/>
            <a:endParaRPr lang="" altLang="en-US"/>
          </a:p>
        </p:txBody>
      </p:sp>
      <p:pic>
        <p:nvPicPr>
          <p:cNvPr id="5" name="Picture 4"/>
          <p:cNvPicPr>
            <a:picLocks noChangeAspect="1"/>
          </p:cNvPicPr>
          <p:nvPr/>
        </p:nvPicPr>
        <p:blipFill>
          <a:blip r:embed="rId1"/>
          <a:stretch>
            <a:fillRect/>
          </a:stretch>
        </p:blipFill>
        <p:spPr>
          <a:xfrm>
            <a:off x="4768850" y="1635760"/>
            <a:ext cx="6073140" cy="47313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s-ES_tradnl" sz="4400" b="0" u="sng"/>
              <a:t>Resumiendo</a:t>
            </a:r>
            <a:endParaRPr lang="" altLang="es-ES_tradnl" sz="4400" b="0" u="sng"/>
          </a:p>
        </p:txBody>
      </p:sp>
      <p:pic>
        <p:nvPicPr>
          <p:cNvPr id="4" name="Content Placeholder 3"/>
          <p:cNvPicPr>
            <a:picLocks noChangeAspect="1"/>
          </p:cNvPicPr>
          <p:nvPr>
            <p:ph idx="1"/>
          </p:nvPr>
        </p:nvPicPr>
        <p:blipFill>
          <a:blip r:embed="rId1"/>
          <a:stretch>
            <a:fillRect/>
          </a:stretch>
        </p:blipFill>
        <p:spPr>
          <a:xfrm>
            <a:off x="1283335" y="1584325"/>
            <a:ext cx="9244330" cy="50882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 altLang="en-US"/>
              <a:t>¡GRACIAS!</a:t>
            </a:r>
            <a:endParaRPr lang="" altLang="en-US"/>
          </a:p>
        </p:txBody>
      </p:sp>
      <p:sp>
        <p:nvSpPr>
          <p:cNvPr id="5" name="Subtitle 4"/>
          <p:cNvSpPr>
            <a:spLocks noGrp="1"/>
          </p:cNvSpPr>
          <p:nvPr>
            <p:ph type="subTitle" idx="1"/>
          </p:nvPr>
        </p:nvSpPr>
        <p:spPr>
          <a:xfrm>
            <a:off x="-11430" y="3602355"/>
            <a:ext cx="12216130" cy="1655445"/>
          </a:xfrm>
        </p:spPr>
        <p:txBody>
          <a:bodyPr/>
          <a:p>
            <a:endParaRPr lang="" altLang="en-US"/>
          </a:p>
          <a:p>
            <a:r>
              <a:rPr lang="" altLang="en-US"/>
              <a:t>Proyecto de ejemplo: </a:t>
            </a:r>
            <a:r>
              <a:rPr lang="" altLang="en-US">
                <a:hlinkClick r:id="rId1" tooltip="" action="ppaction://hlinkfile"/>
              </a:rPr>
              <a:t>github.com/theesmoxDEV/beca-investigacion-US</a:t>
            </a:r>
            <a:endParaRPr lang="" altLang="en-US"/>
          </a:p>
          <a:p>
            <a:r>
              <a:rPr lang="" altLang="en-US"/>
              <a:t>Documento usado de referencia: </a:t>
            </a:r>
            <a:r>
              <a:rPr lang="" altLang="en-US">
                <a:hlinkClick r:id="rId2" tooltip="" action="ppaction://hlinkfile"/>
              </a:rPr>
              <a:t>Metodología Fundamental para la Ciencia de Datos - IBM</a:t>
            </a:r>
            <a:endParaRPr lang=""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sz="4400"/>
              <a:t>Índice</a:t>
            </a:r>
            <a:endParaRPr lang="" altLang="en-US" sz="4400"/>
          </a:p>
        </p:txBody>
      </p:sp>
      <p:sp>
        <p:nvSpPr>
          <p:cNvPr id="3" name="Content Placeholder 2"/>
          <p:cNvSpPr>
            <a:spLocks noGrp="1"/>
          </p:cNvSpPr>
          <p:nvPr>
            <p:ph idx="1"/>
          </p:nvPr>
        </p:nvSpPr>
        <p:spPr>
          <a:xfrm>
            <a:off x="647700" y="1584325"/>
            <a:ext cx="10515600" cy="4798695"/>
          </a:xfrm>
        </p:spPr>
        <p:txBody>
          <a:bodyPr>
            <a:normAutofit fontScale="90000" lnSpcReduction="20000"/>
          </a:bodyPr>
          <a:p>
            <a:pPr marL="0" indent="0">
              <a:buNone/>
            </a:pPr>
            <a:r>
              <a:rPr lang="" altLang="en-US"/>
              <a:t>Definiciones</a:t>
            </a:r>
            <a:endParaRPr lang="" altLang="en-US"/>
          </a:p>
          <a:p>
            <a:pPr marL="0" indent="0">
              <a:buNone/>
            </a:pPr>
            <a:endParaRPr lang="" altLang="en-US"/>
          </a:p>
          <a:p>
            <a:pPr marL="0" indent="0">
              <a:buNone/>
            </a:pPr>
            <a:r>
              <a:rPr lang="" altLang="en-US"/>
              <a:t>Visión general</a:t>
            </a:r>
            <a:endParaRPr lang="" altLang="en-US"/>
          </a:p>
          <a:p>
            <a:pPr marL="0" indent="0">
              <a:buNone/>
            </a:pPr>
            <a:endParaRPr lang="" altLang="en-US"/>
          </a:p>
          <a:p>
            <a:pPr marL="457200" indent="-457200">
              <a:buAutoNum type="arabicPeriod"/>
            </a:pPr>
            <a:r>
              <a:rPr lang="" altLang="en-US"/>
              <a:t>Comprensión del negocio</a:t>
            </a:r>
            <a:endParaRPr lang="" altLang="en-US"/>
          </a:p>
          <a:p>
            <a:pPr marL="457200" indent="-457200">
              <a:buAutoNum type="arabicPeriod"/>
            </a:pPr>
            <a:r>
              <a:rPr lang="" altLang="en-US"/>
              <a:t>Enfoque analítico</a:t>
            </a:r>
            <a:endParaRPr lang="" altLang="en-US"/>
          </a:p>
          <a:p>
            <a:pPr marL="457200" indent="-457200">
              <a:buAutoNum type="arabicPeriod"/>
            </a:pPr>
            <a:r>
              <a:rPr lang="" altLang="en-US"/>
              <a:t>Requisitos de datos</a:t>
            </a:r>
            <a:endParaRPr lang="" altLang="en-US"/>
          </a:p>
          <a:p>
            <a:pPr marL="457200" indent="-457200">
              <a:buAutoNum type="arabicPeriod"/>
            </a:pPr>
            <a:r>
              <a:rPr lang="" altLang="en-US"/>
              <a:t>Recopilación de datos</a:t>
            </a:r>
            <a:endParaRPr lang="" altLang="en-US"/>
          </a:p>
          <a:p>
            <a:pPr marL="457200" indent="-457200">
              <a:buAutoNum type="arabicPeriod"/>
            </a:pPr>
            <a:r>
              <a:rPr lang="" altLang="en-US"/>
              <a:t>Comprensión de los datos</a:t>
            </a:r>
            <a:endParaRPr lang="" altLang="en-US"/>
          </a:p>
          <a:p>
            <a:pPr marL="457200" indent="-457200">
              <a:buAutoNum type="arabicPeriod"/>
            </a:pPr>
            <a:r>
              <a:rPr lang="" altLang="en-US"/>
              <a:t>Preparación de los datos</a:t>
            </a:r>
            <a:endParaRPr lang="" altLang="en-US"/>
          </a:p>
          <a:p>
            <a:pPr marL="457200" indent="-457200">
              <a:buAutoNum type="arabicPeriod"/>
            </a:pPr>
            <a:r>
              <a:rPr lang="" altLang="en-US"/>
              <a:t>Modelado</a:t>
            </a:r>
            <a:endParaRPr lang="" altLang="en-US"/>
          </a:p>
          <a:p>
            <a:pPr marL="457200" indent="-457200">
              <a:buAutoNum type="arabicPeriod"/>
            </a:pPr>
            <a:r>
              <a:rPr lang="" altLang="en-US"/>
              <a:t>Evaluación</a:t>
            </a:r>
            <a:endParaRPr lang="" altLang="en-US"/>
          </a:p>
          <a:p>
            <a:pPr marL="457200" indent="-457200">
              <a:buAutoNum type="arabicPeriod"/>
            </a:pPr>
            <a:r>
              <a:rPr lang="" altLang="en-US"/>
              <a:t>Implementación</a:t>
            </a:r>
            <a:endParaRPr lang="" altLang="en-US"/>
          </a:p>
          <a:p>
            <a:pPr marL="457200" indent="-457200">
              <a:buAutoNum type="arabicPeriod"/>
            </a:pPr>
            <a:r>
              <a:rPr lang="" altLang="en-US"/>
              <a:t>Retroalimentación</a:t>
            </a:r>
            <a:endParaRPr lang="" altLang="en-US"/>
          </a:p>
        </p:txBody>
      </p:sp>
      <p:sp>
        <p:nvSpPr>
          <p:cNvPr id="4" name="Right Brace 3"/>
          <p:cNvSpPr/>
          <p:nvPr/>
        </p:nvSpPr>
        <p:spPr>
          <a:xfrm>
            <a:off x="3796030" y="2797810"/>
            <a:ext cx="332105" cy="324612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5" name="Text Box 4"/>
          <p:cNvSpPr txBox="1"/>
          <p:nvPr/>
        </p:nvSpPr>
        <p:spPr>
          <a:xfrm>
            <a:off x="4346575" y="4201795"/>
            <a:ext cx="2522855" cy="368300"/>
          </a:xfrm>
          <a:prstGeom prst="rect">
            <a:avLst/>
          </a:prstGeom>
          <a:noFill/>
        </p:spPr>
        <p:txBody>
          <a:bodyPr wrap="square" rtlCol="0">
            <a:spAutoFit/>
          </a:bodyPr>
          <a:p>
            <a:r>
              <a:rPr lang="" altLang="en-US"/>
              <a:t>Metodología</a:t>
            </a:r>
            <a:endParaRPr lang=""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sz="4400" b="0" u="sng">
                <a:effectLst>
                  <a:outerShdw blurRad="38100" dist="38100" dir="2700000" algn="tl">
                    <a:srgbClr val="000000">
                      <a:alpha val="43137"/>
                    </a:srgbClr>
                  </a:outerShdw>
                </a:effectLst>
              </a:rPr>
              <a:t>Definamos metodología</a:t>
            </a:r>
            <a:endParaRPr lang="es-ES_tradnl" altLang="en-US" sz="4400" b="0" u="sng">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p>
            <a:pPr marL="0" indent="0">
              <a:buNone/>
            </a:pPr>
            <a:r>
              <a:rPr lang="es-ES_tradnl" altLang="en-US"/>
              <a:t> </a:t>
            </a:r>
            <a:r>
              <a:rPr lang="en-US" i="1"/>
              <a:t>"Una metodología es una forma de hacer las cosas"​</a:t>
            </a:r>
            <a:endParaRPr lang="en-US" i="1"/>
          </a:p>
          <a:p>
            <a:endParaRPr lang="en-US"/>
          </a:p>
          <a:p>
            <a:r>
              <a:rPr lang="en-US"/>
              <a:t>Unos pasos a seguir​</a:t>
            </a:r>
            <a:endParaRPr lang="en-US"/>
          </a:p>
          <a:p>
            <a:endParaRPr lang="en-US"/>
          </a:p>
          <a:p>
            <a:r>
              <a:rPr lang="en-US"/>
              <a:t>Métodos a usar​</a:t>
            </a:r>
            <a:endParaRPr lang="en-US"/>
          </a:p>
          <a:p>
            <a:endParaRPr lang="en-US"/>
          </a:p>
          <a:p>
            <a:r>
              <a:rPr lang="en-US"/>
              <a:t>Estrategia </a:t>
            </a:r>
            <a:endParaRPr lang="en-US"/>
          </a:p>
        </p:txBody>
      </p:sp>
      <p:sp>
        <p:nvSpPr>
          <p:cNvPr id="4" name="Text Box 3"/>
          <p:cNvSpPr txBox="1"/>
          <p:nvPr/>
        </p:nvSpPr>
        <p:spPr>
          <a:xfrm>
            <a:off x="4826000" y="3244850"/>
            <a:ext cx="2540000" cy="368300"/>
          </a:xfrm>
          <a:prstGeom prst="rect">
            <a:avLst/>
          </a:prstGeom>
          <a:noFill/>
        </p:spPr>
        <p:txBody>
          <a:bodyPr wrap="square" rtlCol="0" anchor="t">
            <a:spAutoFit/>
          </a:bodyPr>
          <a:p>
            <a:r>
              <a:rPr lang="en-US"/>
              <a:t> </a:t>
            </a:r>
            <a:endParaRPr lang="en-US"/>
          </a:p>
        </p:txBody>
      </p:sp>
      <p:sp>
        <p:nvSpPr>
          <p:cNvPr id="5" name="Text Box 4"/>
          <p:cNvSpPr txBox="1"/>
          <p:nvPr/>
        </p:nvSpPr>
        <p:spPr>
          <a:xfrm>
            <a:off x="4826000" y="3244850"/>
            <a:ext cx="2540000" cy="368300"/>
          </a:xfrm>
          <a:prstGeom prst="rect">
            <a:avLst/>
          </a:prstGeom>
          <a:noFill/>
        </p:spPr>
        <p:txBody>
          <a:bodyPr wrap="square" rtlCol="0" anchor="t">
            <a:spAutoFit/>
          </a:bodyPr>
          <a:p>
            <a:r>
              <a:rPr lang="en-US"/>
              <a:t> </a:t>
            </a:r>
            <a:endParaRPr lang="en-US"/>
          </a:p>
        </p:txBody>
      </p:sp>
      <p:pic>
        <p:nvPicPr>
          <p:cNvPr id="6" name="Picture 5"/>
          <p:cNvPicPr>
            <a:picLocks noChangeAspect="1"/>
          </p:cNvPicPr>
          <p:nvPr/>
        </p:nvPicPr>
        <p:blipFill>
          <a:blip r:embed="rId1"/>
          <a:stretch>
            <a:fillRect/>
          </a:stretch>
        </p:blipFill>
        <p:spPr>
          <a:xfrm>
            <a:off x="5611495" y="2281555"/>
            <a:ext cx="5191125" cy="4146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sz="4400" b="0" u="sng"/>
              <a:t>Definamos data science</a:t>
            </a:r>
            <a:endParaRPr lang="es-ES_tradnl" altLang="en-US" sz="4400" b="0" u="sng"/>
          </a:p>
        </p:txBody>
      </p:sp>
      <p:sp>
        <p:nvSpPr>
          <p:cNvPr id="3" name="Content Placeholder 2"/>
          <p:cNvSpPr>
            <a:spLocks noGrp="1"/>
          </p:cNvSpPr>
          <p:nvPr>
            <p:ph idx="1"/>
          </p:nvPr>
        </p:nvSpPr>
        <p:spPr/>
        <p:txBody>
          <a:bodyPr/>
          <a:p>
            <a:pPr marL="0" indent="0">
              <a:buNone/>
            </a:pPr>
            <a:r>
              <a:rPr lang="es-ES_tradnl" altLang="en-US"/>
              <a:t> </a:t>
            </a:r>
            <a:r>
              <a:rPr lang="en-US" i="1"/>
              <a:t>" Data science es todo lo referido a sacar información valiosa de unos datos, aplicando las técnicas necesarias sobre estos."​</a:t>
            </a:r>
            <a:endParaRPr lang="en-US" i="1"/>
          </a:p>
        </p:txBody>
      </p:sp>
      <p:pic>
        <p:nvPicPr>
          <p:cNvPr id="4" name="Picture 3"/>
          <p:cNvPicPr>
            <a:picLocks noChangeAspect="1"/>
          </p:cNvPicPr>
          <p:nvPr/>
        </p:nvPicPr>
        <p:blipFill>
          <a:blip r:embed="rId1"/>
          <a:stretch>
            <a:fillRect/>
          </a:stretch>
        </p:blipFill>
        <p:spPr>
          <a:xfrm>
            <a:off x="2120900" y="2544445"/>
            <a:ext cx="7569835" cy="40722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sz="4400" b="0" u="sng"/>
              <a:t>Juntando las dos palabras...</a:t>
            </a:r>
            <a:endParaRPr lang="es-ES_tradnl" altLang="en-US" sz="4400" b="0" u="sng"/>
          </a:p>
        </p:txBody>
      </p:sp>
      <p:sp>
        <p:nvSpPr>
          <p:cNvPr id="3" name="Content Placeholder 2"/>
          <p:cNvSpPr>
            <a:spLocks noGrp="1"/>
          </p:cNvSpPr>
          <p:nvPr>
            <p:ph idx="1"/>
          </p:nvPr>
        </p:nvSpPr>
        <p:spPr/>
        <p:txBody>
          <a:bodyPr/>
          <a:p>
            <a:pPr marL="0" indent="0">
              <a:buNone/>
            </a:pPr>
            <a:r>
              <a:rPr lang="es-ES_tradnl" altLang="en-US" i="1"/>
              <a:t> “Una metodología para data science es una manera de buscar una solución a un problema dado </a:t>
            </a:r>
            <a:r>
              <a:rPr lang="" altLang="es-ES_tradnl" i="1"/>
              <a:t>en el ámbito del data science</a:t>
            </a:r>
            <a:r>
              <a:rPr lang="es-ES_tradnl" altLang="en-US" i="1"/>
              <a:t>”</a:t>
            </a:r>
            <a:endParaRPr lang="es-ES_tradnl" altLang="en-US" i="1"/>
          </a:p>
        </p:txBody>
      </p:sp>
      <p:pic>
        <p:nvPicPr>
          <p:cNvPr id="7" name="Picture 6"/>
          <p:cNvPicPr>
            <a:picLocks noChangeAspect="1"/>
          </p:cNvPicPr>
          <p:nvPr/>
        </p:nvPicPr>
        <p:blipFill>
          <a:blip r:embed="rId1"/>
          <a:stretch>
            <a:fillRect/>
          </a:stretch>
        </p:blipFill>
        <p:spPr>
          <a:xfrm>
            <a:off x="2903855" y="2568575"/>
            <a:ext cx="6384925" cy="40862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sz="4400" b="0" u="sng"/>
              <a:t>Visión general</a:t>
            </a:r>
            <a:endParaRPr lang="es-ES_tradnl" altLang="en-US" sz="4400" b="0" u="sng"/>
          </a:p>
        </p:txBody>
      </p:sp>
      <p:pic>
        <p:nvPicPr>
          <p:cNvPr id="4" name="Content Placeholder 3"/>
          <p:cNvPicPr>
            <a:picLocks noChangeAspect="1"/>
          </p:cNvPicPr>
          <p:nvPr>
            <p:ph idx="1"/>
          </p:nvPr>
        </p:nvPicPr>
        <p:blipFill>
          <a:blip r:embed="rId1"/>
          <a:stretch>
            <a:fillRect/>
          </a:stretch>
        </p:blipFill>
        <p:spPr>
          <a:xfrm>
            <a:off x="1283335" y="1584325"/>
            <a:ext cx="9244330" cy="50882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sz="4400" b="0" u="sng"/>
              <a:t>1- Comprensión del negocio</a:t>
            </a:r>
            <a:endParaRPr lang="es-ES_tradnl" altLang="en-US" sz="4400" b="0" u="sng"/>
          </a:p>
        </p:txBody>
      </p:sp>
      <p:sp>
        <p:nvSpPr>
          <p:cNvPr id="3" name="Content Placeholder 2"/>
          <p:cNvSpPr>
            <a:spLocks noGrp="1"/>
          </p:cNvSpPr>
          <p:nvPr>
            <p:ph idx="1"/>
          </p:nvPr>
        </p:nvSpPr>
        <p:spPr/>
        <p:txBody>
          <a:bodyPr/>
          <a:p>
            <a:r>
              <a:rPr lang="es-ES_tradnl" altLang="en-US"/>
              <a:t>Sirve para asentar las bases de nuestro proyecto.</a:t>
            </a:r>
            <a:endParaRPr lang="es-ES_tradnl" altLang="en-US"/>
          </a:p>
          <a:p>
            <a:endParaRPr lang="es-ES_tradnl" altLang="en-US"/>
          </a:p>
          <a:p>
            <a:r>
              <a:rPr lang="es-ES_tradnl" altLang="en-US"/>
              <a:t>Información proporcionada por las personas de dicho negocio.</a:t>
            </a:r>
            <a:endParaRPr lang="es-ES_tradnl" altLang="en-US"/>
          </a:p>
          <a:p>
            <a:endParaRPr lang="es-ES_tradnl" altLang="en-US"/>
          </a:p>
          <a:p>
            <a:r>
              <a:rPr lang="es-ES_tradnl" altLang="en-US"/>
              <a:t>No necesario en algunos casos.</a:t>
            </a:r>
            <a:endParaRPr lang="es-ES_tradnl" altLang="en-US"/>
          </a:p>
          <a:p>
            <a:endParaRPr lang="es-ES_tradnl" altLang="en-US"/>
          </a:p>
          <a:p>
            <a:r>
              <a:rPr lang="es-ES_tradnl" altLang="en-US" b="1" u="sng"/>
              <a:t>Caso ejemplo:</a:t>
            </a:r>
            <a:endParaRPr lang="es-ES_tradnl" altLang="en-US" b="1" u="sng"/>
          </a:p>
          <a:p>
            <a:endParaRPr lang="es-ES_tradnl" altLang="en-US" b="1" u="sng"/>
          </a:p>
          <a:p>
            <a:pPr lvl="1"/>
            <a:r>
              <a:rPr lang="es-ES_tradnl" altLang="en-US"/>
              <a:t>Empresas eléctricas</a:t>
            </a:r>
            <a:r>
              <a:rPr lang="" altLang="es-ES_tradnl"/>
              <a:t>.</a:t>
            </a:r>
            <a:endParaRPr lang="es-ES_tradnl" altLang="en-US"/>
          </a:p>
          <a:p>
            <a:pPr lvl="1"/>
            <a:r>
              <a:rPr lang="es-ES_tradnl" altLang="en-US"/>
              <a:t>Smart grids</a:t>
            </a:r>
            <a:r>
              <a:rPr lang="" altLang="es-ES_tradnl"/>
              <a:t>.</a:t>
            </a:r>
            <a:endParaRPr lang="es-ES_tradnl" altLang="en-US"/>
          </a:p>
          <a:p>
            <a:pPr lvl="1"/>
            <a:r>
              <a:rPr lang="es-ES_tradnl" altLang="en-US"/>
              <a:t>Reducir pérdida de energía</a:t>
            </a:r>
            <a:r>
              <a:rPr lang="" altLang="es-ES_tradnl"/>
              <a:t>.</a:t>
            </a:r>
            <a:endParaRPr lang="" altLang="es-ES_tradnl"/>
          </a:p>
        </p:txBody>
      </p:sp>
      <p:pic>
        <p:nvPicPr>
          <p:cNvPr id="6" name="Picture 5"/>
          <p:cNvPicPr>
            <a:picLocks noChangeAspect="1"/>
          </p:cNvPicPr>
          <p:nvPr/>
        </p:nvPicPr>
        <p:blipFill>
          <a:blip r:embed="rId1"/>
          <a:stretch>
            <a:fillRect/>
          </a:stretch>
        </p:blipFill>
        <p:spPr>
          <a:xfrm>
            <a:off x="5358130" y="3120390"/>
            <a:ext cx="5381625" cy="3476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sz="4400" b="0" u="sng"/>
              <a:t>2- Enfoque analítico</a:t>
            </a:r>
            <a:endParaRPr lang="es-ES_tradnl" altLang="en-US" sz="4400" b="0" u="sng"/>
          </a:p>
        </p:txBody>
      </p:sp>
      <p:sp>
        <p:nvSpPr>
          <p:cNvPr id="3" name="Content Placeholder 2"/>
          <p:cNvSpPr>
            <a:spLocks noGrp="1"/>
          </p:cNvSpPr>
          <p:nvPr>
            <p:ph idx="1"/>
          </p:nvPr>
        </p:nvSpPr>
        <p:spPr/>
        <p:txBody>
          <a:bodyPr>
            <a:normAutofit lnSpcReduction="10000"/>
          </a:bodyPr>
          <a:p>
            <a:r>
              <a:rPr lang="es-ES_tradnl" altLang="en-US"/>
              <a:t>Definir analíticamente el proyecto.</a:t>
            </a:r>
            <a:endParaRPr lang="es-ES_tradnl" altLang="en-US"/>
          </a:p>
          <a:p>
            <a:endParaRPr lang="es-ES_tradnl" altLang="en-US"/>
          </a:p>
          <a:p>
            <a:r>
              <a:rPr lang="es-ES_tradnl" altLang="en-US"/>
              <a:t>Descomponer en partes</a:t>
            </a:r>
            <a:r>
              <a:rPr lang="" altLang="es-ES_tradnl"/>
              <a:t>.</a:t>
            </a:r>
            <a:endParaRPr lang="es-ES_tradnl" altLang="en-US"/>
          </a:p>
          <a:p>
            <a:endParaRPr lang="es-ES_tradnl" altLang="en-US"/>
          </a:p>
          <a:p>
            <a:r>
              <a:rPr lang="es-ES_tradnl" altLang="en-US" b="1" u="sng"/>
              <a:t>Caso ejemplo:</a:t>
            </a:r>
            <a:endParaRPr lang="es-ES_tradnl" altLang="en-US" b="1" u="sng"/>
          </a:p>
          <a:p>
            <a:endParaRPr lang="es-ES_tradnl" altLang="en-US"/>
          </a:p>
          <a:p>
            <a:pPr lvl="1"/>
            <a:r>
              <a:rPr lang="es-ES_tradnl" altLang="en-US" sz="1800"/>
              <a:t>Objetivo: predecir precio dada demanda, analizar y</a:t>
            </a:r>
            <a:endParaRPr lang="es-ES_tradnl" altLang="en-US" sz="1800"/>
          </a:p>
          <a:p>
            <a:pPr marL="457200" lvl="1" indent="0">
              <a:buNone/>
            </a:pPr>
            <a:r>
              <a:rPr lang="es-ES_tradnl" altLang="en-US" sz="1800"/>
              <a:t>sacar información sobre los datos.</a:t>
            </a:r>
            <a:endParaRPr lang="es-ES_tradnl" altLang="en-US" sz="1800"/>
          </a:p>
          <a:p>
            <a:pPr marL="457200" lvl="1" indent="0">
              <a:buNone/>
            </a:pPr>
            <a:endParaRPr lang="es-ES_tradnl" altLang="en-US" sz="1800"/>
          </a:p>
          <a:p>
            <a:pPr lvl="1"/>
            <a:r>
              <a:rPr lang="es-ES_tradnl" altLang="en-US"/>
              <a:t>Definición analítica del proyecto:</a:t>
            </a:r>
            <a:endParaRPr lang="es-ES_tradnl" altLang="en-US"/>
          </a:p>
          <a:p>
            <a:pPr lvl="2"/>
            <a:r>
              <a:rPr lang="es-ES_tradnl" altLang="en-US" sz="1600"/>
              <a:t>Construir , probar e implementar un modelo</a:t>
            </a:r>
            <a:endParaRPr lang="es-ES_tradnl" altLang="en-US" sz="1600"/>
          </a:p>
          <a:p>
            <a:pPr marL="914400" lvl="2" indent="0">
              <a:buNone/>
            </a:pPr>
            <a:r>
              <a:rPr lang="es-ES_tradnl" altLang="en-US"/>
              <a:t>de regresión.</a:t>
            </a:r>
            <a:endParaRPr lang="es-ES_tradnl" altLang="en-US"/>
          </a:p>
          <a:p>
            <a:pPr lvl="2"/>
            <a:endParaRPr lang="es-ES_tradnl" altLang="en-US"/>
          </a:p>
          <a:p>
            <a:pPr lvl="2"/>
            <a:endParaRPr lang="es-ES_tradnl" altLang="en-US"/>
          </a:p>
          <a:p>
            <a:endParaRPr lang="es-ES_tradnl" altLang="en-US"/>
          </a:p>
          <a:p>
            <a:endParaRPr lang="es-ES_tradnl" altLang="en-US"/>
          </a:p>
        </p:txBody>
      </p:sp>
      <p:pic>
        <p:nvPicPr>
          <p:cNvPr id="4" name="Picture 3"/>
          <p:cNvPicPr>
            <a:picLocks noChangeAspect="1"/>
          </p:cNvPicPr>
          <p:nvPr/>
        </p:nvPicPr>
        <p:blipFill>
          <a:blip r:embed="rId1"/>
          <a:stretch>
            <a:fillRect/>
          </a:stretch>
        </p:blipFill>
        <p:spPr>
          <a:xfrm>
            <a:off x="5274310" y="2250440"/>
            <a:ext cx="6421755" cy="13976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sz="4400" b="0" u="sng"/>
              <a:t>3- Requisitos de datos</a:t>
            </a:r>
            <a:endParaRPr lang="es-ES_tradnl" altLang="en-US" sz="4400" b="0" u="sng"/>
          </a:p>
        </p:txBody>
      </p:sp>
      <p:sp>
        <p:nvSpPr>
          <p:cNvPr id="3" name="Content Placeholder 2"/>
          <p:cNvSpPr>
            <a:spLocks noGrp="1"/>
          </p:cNvSpPr>
          <p:nvPr>
            <p:ph idx="1"/>
          </p:nvPr>
        </p:nvSpPr>
        <p:spPr/>
        <p:txBody>
          <a:bodyPr/>
          <a:p>
            <a:r>
              <a:rPr lang="es-ES_tradnl" altLang="en-US"/>
              <a:t>Cómo tienen que ser los datos</a:t>
            </a:r>
            <a:r>
              <a:rPr lang="" altLang="es-ES_tradnl"/>
              <a:t>.</a:t>
            </a:r>
            <a:endParaRPr lang="es-ES_tradnl" altLang="en-US"/>
          </a:p>
          <a:p>
            <a:endParaRPr lang="es-ES_tradnl" altLang="en-US"/>
          </a:p>
          <a:p>
            <a:r>
              <a:rPr lang="es-ES_tradnl" altLang="en-US" b="1" u="sng"/>
              <a:t>Caso ejemplo:</a:t>
            </a:r>
            <a:endParaRPr lang="es-ES_tradnl" altLang="en-US" b="1" u="sng"/>
          </a:p>
          <a:p>
            <a:endParaRPr lang="es-ES_tradnl" altLang="en-US" b="1" u="sng"/>
          </a:p>
          <a:p>
            <a:pPr lvl="1"/>
            <a:r>
              <a:rPr lang="es-ES_tradnl" altLang="en-US" sz="1800"/>
              <a:t>Datos de demanda y precio del 2017</a:t>
            </a:r>
            <a:endParaRPr lang="es-ES_tradnl" altLang="en-US" sz="1800"/>
          </a:p>
          <a:p>
            <a:pPr marL="457200" lvl="1" indent="0">
              <a:buNone/>
            </a:pPr>
            <a:r>
              <a:rPr lang="es-ES_tradnl" altLang="en-US"/>
              <a:t>al 2019 de cada hora y día.</a:t>
            </a:r>
            <a:endParaRPr lang="es-ES_tradnl" altLang="en-US"/>
          </a:p>
          <a:p>
            <a:pPr marL="457200" lvl="1" indent="0">
              <a:buNone/>
            </a:pPr>
            <a:endParaRPr lang="es-ES_tradnl" altLang="en-US" b="1" u="sng"/>
          </a:p>
          <a:p>
            <a:pPr lvl="1"/>
            <a:r>
              <a:rPr lang="es-ES_tradnl" altLang="en-US"/>
              <a:t>Tabla con horas en columnas, y días</a:t>
            </a:r>
            <a:endParaRPr lang="es-ES_tradnl" altLang="en-US"/>
          </a:p>
          <a:p>
            <a:pPr marL="457200" lvl="1" indent="0">
              <a:buNone/>
            </a:pPr>
            <a:r>
              <a:rPr lang="es-ES_tradnl" altLang="en-US"/>
              <a:t>en filas (1095x24).</a:t>
            </a:r>
            <a:endParaRPr lang="es-ES_tradnl" altLang="en-US" b="1" u="sng"/>
          </a:p>
          <a:p>
            <a:pPr lvl="1"/>
            <a:endParaRPr lang="es-ES_tradnl" altLang="en-US"/>
          </a:p>
          <a:p>
            <a:endParaRPr lang="es-ES_tradnl" altLang="en-US"/>
          </a:p>
        </p:txBody>
      </p:sp>
      <p:pic>
        <p:nvPicPr>
          <p:cNvPr id="4" name="Picture 3"/>
          <p:cNvPicPr>
            <a:picLocks noChangeAspect="1"/>
          </p:cNvPicPr>
          <p:nvPr/>
        </p:nvPicPr>
        <p:blipFill>
          <a:blip r:embed="rId1"/>
          <a:stretch>
            <a:fillRect/>
          </a:stretch>
        </p:blipFill>
        <p:spPr>
          <a:xfrm>
            <a:off x="5626100" y="3086735"/>
            <a:ext cx="6253480" cy="30905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2378</Words>
  <Application>WPS Presentation</Application>
  <PresentationFormat>宽屏</PresentationFormat>
  <Paragraphs>187</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FreeSans</vt:lpstr>
      <vt:lpstr>Arial Black</vt:lpstr>
      <vt:lpstr>URW Bookman</vt:lpstr>
      <vt:lpstr>微软雅黑</vt:lpstr>
      <vt:lpstr>Sans Serif</vt:lpstr>
      <vt:lpstr>Arial Unicode MS</vt:lpstr>
      <vt:lpstr>SimSun</vt:lpstr>
      <vt:lpstr>SimSun</vt:lpstr>
      <vt:lpstr>MT Extra</vt:lpstr>
      <vt:lpstr>Office Theme</vt:lpstr>
      <vt:lpstr>Metodología para data science  </vt:lpstr>
      <vt:lpstr>PowerPoint 演示文稿</vt:lpstr>
      <vt:lpstr>Definamos metodología</vt:lpstr>
      <vt:lpstr>Definamos data science</vt:lpstr>
      <vt:lpstr>Juntando las dos palabras...</vt:lpstr>
      <vt:lpstr>Visión general</vt:lpstr>
      <vt:lpstr>1- Comprensión del negocio</vt:lpstr>
      <vt:lpstr>2- Enfoque analítico</vt:lpstr>
      <vt:lpstr>3- Requisitos de datos</vt:lpstr>
      <vt:lpstr>4- Recopilación de datos</vt:lpstr>
      <vt:lpstr>4- Recopilación de datos</vt:lpstr>
      <vt:lpstr>5- Comprensión de los datos</vt:lpstr>
      <vt:lpstr>6- Preparación de los datos</vt:lpstr>
      <vt:lpstr>7- Modelado</vt:lpstr>
      <vt:lpstr>8- Evaluación</vt:lpstr>
      <vt:lpstr>9- Implementación</vt:lpstr>
      <vt:lpstr>Visión general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theesmox</dc:creator>
  <cp:lastModifiedBy>theesmox</cp:lastModifiedBy>
  <cp:revision>10</cp:revision>
  <dcterms:created xsi:type="dcterms:W3CDTF">2020-05-17T12:07:52Z</dcterms:created>
  <dcterms:modified xsi:type="dcterms:W3CDTF">2020-05-17T12:07:52Z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