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79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5" r:id="rId23"/>
    <p:sldId id="296" r:id="rId2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51138-42F4-C9D0-6A30-0614434BB366}" v="4065" dt="2020-03-21T19:47:03.970"/>
    <p1510:client id="{8CF483A2-4089-9486-93C9-51DEA3FFC806}" v="602" dt="2020-03-22T12:49:42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99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F9AF08-88E3-4F3D-8408-5FD0226F63B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1B3BA1-88D2-4386-95A8-DC177E4A57EC}">
      <dgm:prSet/>
      <dgm:spPr/>
      <dgm:t>
        <a:bodyPr/>
        <a:lstStyle/>
        <a:p>
          <a:pPr rtl="0"/>
          <a:r>
            <a:rPr lang="es-ES" dirty="0">
              <a:latin typeface="Tw Cen MT Condensed" panose="020B0606020104020203"/>
            </a:rPr>
            <a:t>Redes neuronales</a:t>
          </a:r>
          <a:endParaRPr lang="en-US" dirty="0"/>
        </a:p>
      </dgm:t>
    </dgm:pt>
    <dgm:pt modelId="{D26CA48A-708F-4A26-BD68-5C45CD2620B8}" type="parTrans" cxnId="{63AA9BA7-520B-4002-9686-9B2680F9682B}">
      <dgm:prSet/>
      <dgm:spPr/>
      <dgm:t>
        <a:bodyPr/>
        <a:lstStyle/>
        <a:p>
          <a:endParaRPr lang="en-US"/>
        </a:p>
      </dgm:t>
    </dgm:pt>
    <dgm:pt modelId="{D2F15534-0D84-410E-B21B-31E52E1CE448}" type="sibTrans" cxnId="{63AA9BA7-520B-4002-9686-9B2680F9682B}">
      <dgm:prSet/>
      <dgm:spPr/>
      <dgm:t>
        <a:bodyPr/>
        <a:lstStyle/>
        <a:p>
          <a:endParaRPr lang="en-US"/>
        </a:p>
      </dgm:t>
    </dgm:pt>
    <dgm:pt modelId="{84E02260-4307-49D4-8680-748E8D109BB9}">
      <dgm:prSet/>
      <dgm:spPr/>
      <dgm:t>
        <a:bodyPr/>
        <a:lstStyle/>
        <a:p>
          <a:pPr rtl="0"/>
          <a:r>
            <a:rPr lang="es-ES" dirty="0">
              <a:latin typeface="Tw Cen MT Condensed" panose="020B0606020104020203"/>
            </a:rPr>
            <a:t> Overview</a:t>
          </a:r>
          <a:endParaRPr lang="en-US" dirty="0"/>
        </a:p>
      </dgm:t>
    </dgm:pt>
    <dgm:pt modelId="{6196DDB3-EA9E-4641-8497-D86BB6B4416B}" type="parTrans" cxnId="{64301597-5433-4283-ADD6-15A2DBA6C206}">
      <dgm:prSet/>
      <dgm:spPr/>
      <dgm:t>
        <a:bodyPr/>
        <a:lstStyle/>
        <a:p>
          <a:endParaRPr lang="en-US"/>
        </a:p>
      </dgm:t>
    </dgm:pt>
    <dgm:pt modelId="{FFC270E0-5453-46E4-9973-EC6E1D1B5A28}" type="sibTrans" cxnId="{64301597-5433-4283-ADD6-15A2DBA6C206}">
      <dgm:prSet/>
      <dgm:spPr/>
      <dgm:t>
        <a:bodyPr/>
        <a:lstStyle/>
        <a:p>
          <a:endParaRPr lang="en-US"/>
        </a:p>
      </dgm:t>
    </dgm:pt>
    <dgm:pt modelId="{5F2F9E09-9A5D-498E-9D41-502C37586F81}">
      <dgm:prSet/>
      <dgm:spPr/>
      <dgm:t>
        <a:bodyPr/>
        <a:lstStyle/>
        <a:p>
          <a:pPr rtl="0"/>
          <a:r>
            <a:rPr lang="es-ES" dirty="0">
              <a:latin typeface="Tw Cen MT Condensed" panose="020B0606020104020203"/>
            </a:rPr>
            <a:t> Perceptrón</a:t>
          </a:r>
          <a:endParaRPr lang="en-US" dirty="0"/>
        </a:p>
      </dgm:t>
    </dgm:pt>
    <dgm:pt modelId="{D61328E8-2F22-4308-8C9F-6257933D822D}" type="parTrans" cxnId="{C1A90D43-5506-4EB8-A7B2-A71D91C191E9}">
      <dgm:prSet/>
      <dgm:spPr/>
      <dgm:t>
        <a:bodyPr/>
        <a:lstStyle/>
        <a:p>
          <a:endParaRPr lang="en-US"/>
        </a:p>
      </dgm:t>
    </dgm:pt>
    <dgm:pt modelId="{B9B5E1A8-335D-4C11-AE8F-8E194886F432}" type="sibTrans" cxnId="{C1A90D43-5506-4EB8-A7B2-A71D91C191E9}">
      <dgm:prSet/>
      <dgm:spPr/>
      <dgm:t>
        <a:bodyPr/>
        <a:lstStyle/>
        <a:p>
          <a:endParaRPr lang="en-US"/>
        </a:p>
      </dgm:t>
    </dgm:pt>
    <dgm:pt modelId="{3E13F40E-45AC-4B62-8378-60C02EA434E6}">
      <dgm:prSet phldr="0"/>
      <dgm:spPr/>
      <dgm:t>
        <a:bodyPr/>
        <a:lstStyle/>
        <a:p>
          <a:pPr rtl="0"/>
          <a:r>
            <a:rPr lang="es-ES" dirty="0">
              <a:latin typeface="Tw Cen MT Condensed" panose="020B0606020104020203"/>
            </a:rPr>
            <a:t> Red neuronal</a:t>
          </a:r>
          <a:endParaRPr lang="es-ES" dirty="0"/>
        </a:p>
      </dgm:t>
    </dgm:pt>
    <dgm:pt modelId="{99F0961F-C96B-45AB-AD62-C71366E8922E}" type="parTrans" cxnId="{13CFE453-51ED-47BA-B5B6-0555825DB3CB}">
      <dgm:prSet/>
      <dgm:spPr/>
      <dgm:t>
        <a:bodyPr/>
        <a:lstStyle/>
        <a:p>
          <a:endParaRPr lang="en-US"/>
        </a:p>
      </dgm:t>
    </dgm:pt>
    <dgm:pt modelId="{6E1943F1-CE48-445D-B18E-5BEBFB557592}" type="sibTrans" cxnId="{13CFE453-51ED-47BA-B5B6-0555825DB3CB}">
      <dgm:prSet/>
      <dgm:spPr/>
      <dgm:t>
        <a:bodyPr/>
        <a:lstStyle/>
        <a:p>
          <a:endParaRPr lang="en-US"/>
        </a:p>
      </dgm:t>
    </dgm:pt>
    <dgm:pt modelId="{B04249A6-4093-4F28-9C08-D9C2E2E48223}">
      <dgm:prSet/>
      <dgm:spPr/>
      <dgm:t>
        <a:bodyPr/>
        <a:lstStyle/>
        <a:p>
          <a:r>
            <a:rPr lang="es-ES" dirty="0">
              <a:latin typeface="Tw Cen MT Condensed" panose="020B0606020104020203"/>
            </a:rPr>
            <a:t>TensorFlow</a:t>
          </a:r>
          <a:endParaRPr lang="en-US" dirty="0"/>
        </a:p>
      </dgm:t>
    </dgm:pt>
    <dgm:pt modelId="{593EED16-5D68-4F71-B061-B51CF5A040D5}" type="parTrans" cxnId="{B7DC7F1D-BF8C-4BAF-9FB8-A9281B5E706E}">
      <dgm:prSet/>
      <dgm:spPr/>
      <dgm:t>
        <a:bodyPr/>
        <a:lstStyle/>
        <a:p>
          <a:endParaRPr lang="en-US"/>
        </a:p>
      </dgm:t>
    </dgm:pt>
    <dgm:pt modelId="{A996E34C-5C31-4EDA-B032-C833A9AA932C}" type="sibTrans" cxnId="{B7DC7F1D-BF8C-4BAF-9FB8-A9281B5E706E}">
      <dgm:prSet/>
      <dgm:spPr/>
      <dgm:t>
        <a:bodyPr/>
        <a:lstStyle/>
        <a:p>
          <a:endParaRPr lang="en-US"/>
        </a:p>
      </dgm:t>
    </dgm:pt>
    <dgm:pt modelId="{F96A004C-2E27-4830-8D3A-EDF522A412C9}">
      <dgm:prSet/>
      <dgm:spPr/>
      <dgm:t>
        <a:bodyPr/>
        <a:lstStyle/>
        <a:p>
          <a:pPr rtl="0"/>
          <a:r>
            <a:rPr lang="es-ES" dirty="0">
              <a:latin typeface="Tw Cen MT Condensed" panose="020B0606020104020203"/>
            </a:rPr>
            <a:t> </a:t>
          </a:r>
          <a:r>
            <a:rPr lang="es-ES" dirty="0"/>
            <a:t>¿</a:t>
          </a:r>
          <a:r>
            <a:rPr lang="es-ES" dirty="0">
              <a:latin typeface="Tw Cen MT Condensed" panose="020B0606020104020203"/>
            </a:rPr>
            <a:t>Qué es</a:t>
          </a:r>
          <a:r>
            <a:rPr lang="es-ES" dirty="0"/>
            <a:t>?</a:t>
          </a:r>
          <a:endParaRPr lang="en-US" dirty="0"/>
        </a:p>
      </dgm:t>
    </dgm:pt>
    <dgm:pt modelId="{01959C13-1221-477E-A0D2-F1E7E35E2D16}" type="parTrans" cxnId="{E4C63695-E13B-41CC-8F58-ADD1464885CC}">
      <dgm:prSet/>
      <dgm:spPr/>
      <dgm:t>
        <a:bodyPr/>
        <a:lstStyle/>
        <a:p>
          <a:endParaRPr lang="en-US"/>
        </a:p>
      </dgm:t>
    </dgm:pt>
    <dgm:pt modelId="{DCEA84D7-74A5-4F96-8647-D4BF4D75A303}" type="sibTrans" cxnId="{E4C63695-E13B-41CC-8F58-ADD1464885CC}">
      <dgm:prSet/>
      <dgm:spPr/>
      <dgm:t>
        <a:bodyPr/>
        <a:lstStyle/>
        <a:p>
          <a:endParaRPr lang="en-US"/>
        </a:p>
      </dgm:t>
    </dgm:pt>
    <dgm:pt modelId="{2632E4E9-0F7D-4C47-8F6A-1048FA213229}">
      <dgm:prSet/>
      <dgm:spPr/>
      <dgm:t>
        <a:bodyPr/>
        <a:lstStyle/>
        <a:p>
          <a:pPr rtl="0"/>
          <a:r>
            <a:rPr lang="es-ES" dirty="0">
              <a:latin typeface="Tw Cen MT Condensed" panose="020B0606020104020203"/>
            </a:rPr>
            <a:t> Primeros pasos</a:t>
          </a:r>
          <a:endParaRPr lang="en-US" dirty="0"/>
        </a:p>
      </dgm:t>
    </dgm:pt>
    <dgm:pt modelId="{230E7C39-7567-4B9D-BB5C-772076544A29}" type="parTrans" cxnId="{5F628F3E-2144-45ED-92E0-1750DF5AAE47}">
      <dgm:prSet/>
      <dgm:spPr/>
      <dgm:t>
        <a:bodyPr/>
        <a:lstStyle/>
        <a:p>
          <a:endParaRPr lang="en-US"/>
        </a:p>
      </dgm:t>
    </dgm:pt>
    <dgm:pt modelId="{928E020E-DECF-4C3E-A790-3E7559ACDA17}" type="sibTrans" cxnId="{5F628F3E-2144-45ED-92E0-1750DF5AAE47}">
      <dgm:prSet/>
      <dgm:spPr/>
      <dgm:t>
        <a:bodyPr/>
        <a:lstStyle/>
        <a:p>
          <a:endParaRPr lang="en-US"/>
        </a:p>
      </dgm:t>
    </dgm:pt>
    <dgm:pt modelId="{72DA7FBC-C0DA-4B5E-9C6F-F1CDCC0D6361}">
      <dgm:prSet/>
      <dgm:spPr/>
      <dgm:t>
        <a:bodyPr/>
        <a:lstStyle/>
        <a:p>
          <a:r>
            <a:rPr lang="es-ES" dirty="0">
              <a:latin typeface="Tw Cen MT Condensed" panose="020B0606020104020203"/>
            </a:rPr>
            <a:t>Keras</a:t>
          </a:r>
          <a:endParaRPr lang="es-ES" dirty="0"/>
        </a:p>
      </dgm:t>
    </dgm:pt>
    <dgm:pt modelId="{1CE5EF16-2874-462E-8923-466083F17C38}" type="parTrans" cxnId="{4B355F7A-593C-4D18-ADD7-55C5B796FFC2}">
      <dgm:prSet/>
      <dgm:spPr/>
      <dgm:t>
        <a:bodyPr/>
        <a:lstStyle/>
        <a:p>
          <a:endParaRPr lang="en-US"/>
        </a:p>
      </dgm:t>
    </dgm:pt>
    <dgm:pt modelId="{E4462294-2592-4C1B-9511-4B64FACBB878}" type="sibTrans" cxnId="{4B355F7A-593C-4D18-ADD7-55C5B796FFC2}">
      <dgm:prSet/>
      <dgm:spPr/>
      <dgm:t>
        <a:bodyPr/>
        <a:lstStyle/>
        <a:p>
          <a:endParaRPr lang="en-US"/>
        </a:p>
      </dgm:t>
    </dgm:pt>
    <dgm:pt modelId="{023BACE1-8AA5-47E2-8514-D5D573325877}">
      <dgm:prSet/>
      <dgm:spPr/>
      <dgm:t>
        <a:bodyPr/>
        <a:lstStyle/>
        <a:p>
          <a:pPr rtl="0"/>
          <a:r>
            <a:rPr lang="es-ES" dirty="0">
              <a:latin typeface="Tw Cen MT Condensed" panose="020B0606020104020203"/>
            </a:rPr>
            <a:t> ¿Qué es?</a:t>
          </a:r>
          <a:endParaRPr lang="en-US" dirty="0"/>
        </a:p>
      </dgm:t>
    </dgm:pt>
    <dgm:pt modelId="{A062B2E9-FEBA-44C6-ABE2-BFD767A8A77D}" type="parTrans" cxnId="{93E64DB9-B97E-4057-B674-014CD6C62106}">
      <dgm:prSet/>
      <dgm:spPr/>
      <dgm:t>
        <a:bodyPr/>
        <a:lstStyle/>
        <a:p>
          <a:endParaRPr lang="en-US"/>
        </a:p>
      </dgm:t>
    </dgm:pt>
    <dgm:pt modelId="{91143C07-CD28-4361-A569-38B067440BD5}" type="sibTrans" cxnId="{93E64DB9-B97E-4057-B674-014CD6C62106}">
      <dgm:prSet/>
      <dgm:spPr/>
      <dgm:t>
        <a:bodyPr/>
        <a:lstStyle/>
        <a:p>
          <a:endParaRPr lang="en-US"/>
        </a:p>
      </dgm:t>
    </dgm:pt>
    <dgm:pt modelId="{2B7A04F8-CE21-4511-A967-27067A05ED1C}">
      <dgm:prSet/>
      <dgm:spPr/>
      <dgm:t>
        <a:bodyPr/>
        <a:lstStyle/>
        <a:p>
          <a:pPr rtl="0"/>
          <a:r>
            <a:rPr lang="es-ES" dirty="0">
              <a:latin typeface="Tw Cen MT Condensed" panose="020B0606020104020203"/>
            </a:rPr>
            <a:t> Construyendo una red neuronal simple</a:t>
          </a:r>
          <a:endParaRPr lang="en-US" dirty="0"/>
        </a:p>
      </dgm:t>
    </dgm:pt>
    <dgm:pt modelId="{756B4F14-0A04-4474-8127-0381ADA262EE}" type="parTrans" cxnId="{04B6DE60-C7A3-494E-B78B-F8302C624844}">
      <dgm:prSet/>
      <dgm:spPr/>
      <dgm:t>
        <a:bodyPr/>
        <a:lstStyle/>
        <a:p>
          <a:endParaRPr lang="en-US"/>
        </a:p>
      </dgm:t>
    </dgm:pt>
    <dgm:pt modelId="{37C7EB8C-7267-469C-BF6E-EF243A8A6BB2}" type="sibTrans" cxnId="{04B6DE60-C7A3-494E-B78B-F8302C624844}">
      <dgm:prSet/>
      <dgm:spPr/>
      <dgm:t>
        <a:bodyPr/>
        <a:lstStyle/>
        <a:p>
          <a:endParaRPr lang="en-US"/>
        </a:p>
      </dgm:t>
    </dgm:pt>
    <dgm:pt modelId="{9F22EEF0-DC6B-42AA-9D59-CF3A5AF00AEE}">
      <dgm:prSet phldr="0"/>
      <dgm:spPr/>
      <dgm:t>
        <a:bodyPr/>
        <a:lstStyle/>
        <a:p>
          <a:pPr rtl="0"/>
          <a:r>
            <a:rPr lang="es-ES" dirty="0">
              <a:latin typeface="Tw Cen MT Condensed" panose="020B0606020104020203"/>
            </a:rPr>
            <a:t> Aprendizaje</a:t>
          </a:r>
        </a:p>
      </dgm:t>
    </dgm:pt>
    <dgm:pt modelId="{529AE8E7-9466-4D3B-B967-2098D5D30B90}" type="parTrans" cxnId="{BA151EA8-3343-4E91-ADAF-474C4CBA87B9}">
      <dgm:prSet/>
      <dgm:spPr/>
    </dgm:pt>
    <dgm:pt modelId="{D7601B00-C771-4F19-8508-643FC833CAB2}" type="sibTrans" cxnId="{BA151EA8-3343-4E91-ADAF-474C4CBA87B9}">
      <dgm:prSet/>
      <dgm:spPr/>
    </dgm:pt>
    <dgm:pt modelId="{F3861737-D09D-4EA5-BAE8-F892E31DFD10}">
      <dgm:prSet phldr="0"/>
      <dgm:spPr/>
      <dgm:t>
        <a:bodyPr/>
        <a:lstStyle/>
        <a:p>
          <a:endParaRPr lang="es-ES" dirty="0">
            <a:latin typeface="Tw Cen MT Condensed" panose="020B0606020104020203"/>
          </a:endParaRPr>
        </a:p>
      </dgm:t>
    </dgm:pt>
    <dgm:pt modelId="{F22B7098-49BC-4B61-B060-7CF9ECF5B1E6}" type="parTrans" cxnId="{D60A1CDD-51BA-42F4-BA36-884CD86F36EB}">
      <dgm:prSet/>
      <dgm:spPr/>
    </dgm:pt>
    <dgm:pt modelId="{2DCF3601-4123-4CE1-9512-D3F208A8869C}" type="sibTrans" cxnId="{D60A1CDD-51BA-42F4-BA36-884CD86F36EB}">
      <dgm:prSet/>
      <dgm:spPr/>
    </dgm:pt>
    <dgm:pt modelId="{4659233E-C2E8-43F9-98C3-C44C49BF2823}">
      <dgm:prSet phldr="0"/>
      <dgm:spPr/>
      <dgm:t>
        <a:bodyPr/>
        <a:lstStyle/>
        <a:p>
          <a:endParaRPr lang="es-ES" dirty="0">
            <a:latin typeface="Tw Cen MT Condensed" panose="020B0606020104020203"/>
          </a:endParaRPr>
        </a:p>
      </dgm:t>
    </dgm:pt>
    <dgm:pt modelId="{DDF685E7-4750-4AA5-BFEF-3C69DC9E577E}" type="parTrans" cxnId="{BA881F49-3994-4D87-B38D-ABB0334E2171}">
      <dgm:prSet/>
      <dgm:spPr/>
    </dgm:pt>
    <dgm:pt modelId="{2C1324A5-77B2-44D3-B844-9C782E8B1D12}" type="sibTrans" cxnId="{BA881F49-3994-4D87-B38D-ABB0334E2171}">
      <dgm:prSet/>
      <dgm:spPr/>
    </dgm:pt>
    <dgm:pt modelId="{9BF8BC09-A1F9-4288-8012-F52B5269C389}">
      <dgm:prSet phldr="0"/>
      <dgm:spPr/>
      <dgm:t>
        <a:bodyPr/>
        <a:lstStyle/>
        <a:p>
          <a:pPr rtl="0"/>
          <a:r>
            <a:rPr lang="es-ES" dirty="0">
              <a:latin typeface="Tw Cen MT Condensed" panose="020B0606020104020203"/>
            </a:rPr>
            <a:t> Tensores</a:t>
          </a:r>
        </a:p>
      </dgm:t>
    </dgm:pt>
    <dgm:pt modelId="{5C351FB7-7CC7-4FCF-B5BA-295071DBDA96}" type="parTrans" cxnId="{057E122D-13A6-4A8B-80A5-AD9E4E8828BC}">
      <dgm:prSet/>
      <dgm:spPr/>
    </dgm:pt>
    <dgm:pt modelId="{17FD53BD-1930-48A2-A7FE-903C9C9F0DD7}" type="sibTrans" cxnId="{057E122D-13A6-4A8B-80A5-AD9E4E8828BC}">
      <dgm:prSet/>
      <dgm:spPr/>
    </dgm:pt>
    <dgm:pt modelId="{16C3D1BA-E9C4-4038-85FB-9BB606CDE22B}">
      <dgm:prSet phldr="0"/>
      <dgm:spPr/>
      <dgm:t>
        <a:bodyPr/>
        <a:lstStyle/>
        <a:p>
          <a:pPr rtl="0"/>
          <a:r>
            <a:rPr lang="es-ES" dirty="0">
              <a:latin typeface="Tw Cen MT Condensed" panose="020B0606020104020203"/>
            </a:rPr>
            <a:t> tf.keras.Sequential</a:t>
          </a:r>
        </a:p>
      </dgm:t>
    </dgm:pt>
    <dgm:pt modelId="{4BFADB1F-348F-4632-A2AF-B2B8AB4BA9EA}" type="parTrans" cxnId="{DA1B83B7-8D62-4553-B888-EC77D929F688}">
      <dgm:prSet/>
      <dgm:spPr/>
    </dgm:pt>
    <dgm:pt modelId="{AF53B784-494F-42FA-8B86-65FD614EB93A}" type="sibTrans" cxnId="{DA1B83B7-8D62-4553-B888-EC77D929F688}">
      <dgm:prSet/>
      <dgm:spPr/>
    </dgm:pt>
    <dgm:pt modelId="{96804690-99A3-4C64-A500-2997D5DFEBCC}">
      <dgm:prSet phldr="0"/>
      <dgm:spPr/>
      <dgm:t>
        <a:bodyPr/>
        <a:lstStyle/>
        <a:p>
          <a:pPr rtl="0"/>
          <a:r>
            <a:rPr lang="es-ES" dirty="0">
              <a:latin typeface="Tw Cen MT Condensed" panose="020B0606020104020203"/>
            </a:rPr>
            <a:t> API funcional</a:t>
          </a:r>
          <a:endParaRPr lang="es-ES" dirty="0"/>
        </a:p>
      </dgm:t>
    </dgm:pt>
    <dgm:pt modelId="{96D5E2B4-EB52-4ECF-8BA3-5345F40D47A6}" type="parTrans" cxnId="{721659BF-4B62-4FE5-9F91-DC313C9617D1}">
      <dgm:prSet/>
      <dgm:spPr/>
    </dgm:pt>
    <dgm:pt modelId="{444651EF-64E3-40EC-AC48-8B25C0DE0F29}" type="sibTrans" cxnId="{721659BF-4B62-4FE5-9F91-DC313C9617D1}">
      <dgm:prSet/>
      <dgm:spPr/>
    </dgm:pt>
    <dgm:pt modelId="{A89447DC-818B-47C2-9ADC-73F580B3DBF0}">
      <dgm:prSet phldr="0"/>
      <dgm:spPr/>
      <dgm:t>
        <a:bodyPr/>
        <a:lstStyle/>
        <a:p>
          <a:pPr rtl="0"/>
          <a:r>
            <a:rPr lang="es-ES" dirty="0">
              <a:latin typeface="Tw Cen MT Condensed" panose="020B0606020104020203"/>
            </a:rPr>
            <a:t>Compilando y entrenando la red</a:t>
          </a:r>
        </a:p>
      </dgm:t>
    </dgm:pt>
    <dgm:pt modelId="{54815D11-5FEC-4395-A4A2-B65013295646}" type="parTrans" cxnId="{84E200D0-530A-4E4E-8460-8595EC36CF3C}">
      <dgm:prSet/>
      <dgm:spPr/>
    </dgm:pt>
    <dgm:pt modelId="{CC8B661C-4D27-4DB6-81B4-E72E8B2DDB2E}" type="sibTrans" cxnId="{84E200D0-530A-4E4E-8460-8595EC36CF3C}">
      <dgm:prSet/>
      <dgm:spPr/>
    </dgm:pt>
    <dgm:pt modelId="{60734C93-4D37-4506-A453-3975CDE13CF7}">
      <dgm:prSet phldr="0"/>
      <dgm:spPr/>
      <dgm:t>
        <a:bodyPr/>
        <a:lstStyle/>
        <a:p>
          <a:pPr rtl="0"/>
          <a:r>
            <a:rPr lang="es-ES" dirty="0">
              <a:latin typeface="Tw Cen MT Condensed" panose="020B0606020104020203"/>
            </a:rPr>
            <a:t>Evaluando y generando predicciones</a:t>
          </a:r>
        </a:p>
      </dgm:t>
    </dgm:pt>
    <dgm:pt modelId="{07CECF25-F4A9-476C-A716-4EB16B627647}" type="parTrans" cxnId="{5165C100-08F9-42BC-8C21-1262C5E4ACBC}">
      <dgm:prSet/>
      <dgm:spPr/>
    </dgm:pt>
    <dgm:pt modelId="{97640499-0A2C-4742-9F12-4C31D56C9D0E}" type="sibTrans" cxnId="{5165C100-08F9-42BC-8C21-1262C5E4ACBC}">
      <dgm:prSet/>
      <dgm:spPr/>
    </dgm:pt>
    <dgm:pt modelId="{88B16641-8DCD-43B0-B755-E75F2D1CF062}" type="pres">
      <dgm:prSet presAssocID="{4AF9AF08-88E3-4F3D-8408-5FD0226F63BA}" presName="linear" presStyleCnt="0">
        <dgm:presLayoutVars>
          <dgm:animLvl val="lvl"/>
          <dgm:resizeHandles val="exact"/>
        </dgm:presLayoutVars>
      </dgm:prSet>
      <dgm:spPr/>
    </dgm:pt>
    <dgm:pt modelId="{A0CA272C-5526-46C8-8D84-44965C06A307}" type="pres">
      <dgm:prSet presAssocID="{AC1B3BA1-88D2-4386-95A8-DC177E4A57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AE75B7-334A-4772-BC6F-E6619433481A}" type="pres">
      <dgm:prSet presAssocID="{AC1B3BA1-88D2-4386-95A8-DC177E4A57EC}" presName="childText" presStyleLbl="revTx" presStyleIdx="0" presStyleCnt="3">
        <dgm:presLayoutVars>
          <dgm:bulletEnabled val="1"/>
        </dgm:presLayoutVars>
      </dgm:prSet>
      <dgm:spPr/>
    </dgm:pt>
    <dgm:pt modelId="{208498A6-E03C-4F35-B921-A600BA1B1D3F}" type="pres">
      <dgm:prSet presAssocID="{B04249A6-4093-4F28-9C08-D9C2E2E482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5DB0A7-64F7-4693-BE3A-960431E87BF6}" type="pres">
      <dgm:prSet presAssocID="{B04249A6-4093-4F28-9C08-D9C2E2E48223}" presName="childText" presStyleLbl="revTx" presStyleIdx="1" presStyleCnt="3">
        <dgm:presLayoutVars>
          <dgm:bulletEnabled val="1"/>
        </dgm:presLayoutVars>
      </dgm:prSet>
      <dgm:spPr/>
    </dgm:pt>
    <dgm:pt modelId="{6CF4EBB8-ED47-4768-B390-1524892EAC63}" type="pres">
      <dgm:prSet presAssocID="{72DA7FBC-C0DA-4B5E-9C6F-F1CDCC0D636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2A89B3-031C-445F-BFCC-66555E3ABEE3}" type="pres">
      <dgm:prSet presAssocID="{72DA7FBC-C0DA-4B5E-9C6F-F1CDCC0D636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165C100-08F9-42BC-8C21-1262C5E4ACBC}" srcId="{72DA7FBC-C0DA-4B5E-9C6F-F1CDCC0D6361}" destId="{60734C93-4D37-4506-A453-3975CDE13CF7}" srcOrd="3" destOrd="0" parTransId="{07CECF25-F4A9-476C-A716-4EB16B627647}" sibTransId="{97640499-0A2C-4742-9F12-4C31D56C9D0E}"/>
    <dgm:cxn modelId="{8372AE03-8453-44A5-A5EA-0E76CABEDD83}" type="presOf" srcId="{AC1B3BA1-88D2-4386-95A8-DC177E4A57EC}" destId="{A0CA272C-5526-46C8-8D84-44965C06A307}" srcOrd="0" destOrd="0" presId="urn:microsoft.com/office/officeart/2005/8/layout/vList2"/>
    <dgm:cxn modelId="{1C479B0B-B23E-4281-891F-ADB28BB67930}" type="presOf" srcId="{F3861737-D09D-4EA5-BAE8-F892E31DFD10}" destId="{485DB0A7-64F7-4693-BE3A-960431E87BF6}" srcOrd="0" destOrd="3" presId="urn:microsoft.com/office/officeart/2005/8/layout/vList2"/>
    <dgm:cxn modelId="{EF895A0D-2E63-4D4E-AEA5-849AECCA5CD6}" type="presOf" srcId="{2B7A04F8-CE21-4511-A967-27067A05ED1C}" destId="{C72A89B3-031C-445F-BFCC-66555E3ABEE3}" srcOrd="0" destOrd="1" presId="urn:microsoft.com/office/officeart/2005/8/layout/vList2"/>
    <dgm:cxn modelId="{B7DC7F1D-BF8C-4BAF-9FB8-A9281B5E706E}" srcId="{4AF9AF08-88E3-4F3D-8408-5FD0226F63BA}" destId="{B04249A6-4093-4F28-9C08-D9C2E2E48223}" srcOrd="1" destOrd="0" parTransId="{593EED16-5D68-4F71-B061-B51CF5A040D5}" sibTransId="{A996E34C-5C31-4EDA-B032-C833A9AA932C}"/>
    <dgm:cxn modelId="{937A8A1D-E1B4-4B1A-8C04-0FE3269F2532}" type="presOf" srcId="{F96A004C-2E27-4830-8D3A-EDF522A412C9}" destId="{485DB0A7-64F7-4693-BE3A-960431E87BF6}" srcOrd="0" destOrd="0" presId="urn:microsoft.com/office/officeart/2005/8/layout/vList2"/>
    <dgm:cxn modelId="{A1417E29-A5AA-43ED-8107-286EA5E621BB}" type="presOf" srcId="{84E02260-4307-49D4-8680-748E8D109BB9}" destId="{C2AE75B7-334A-4772-BC6F-E6619433481A}" srcOrd="0" destOrd="0" presId="urn:microsoft.com/office/officeart/2005/8/layout/vList2"/>
    <dgm:cxn modelId="{057E122D-13A6-4A8B-80A5-AD9E4E8828BC}" srcId="{B04249A6-4093-4F28-9C08-D9C2E2E48223}" destId="{9BF8BC09-A1F9-4288-8012-F52B5269C389}" srcOrd="1" destOrd="0" parTransId="{5C351FB7-7CC7-4FCF-B5BA-295071DBDA96}" sibTransId="{17FD53BD-1930-48A2-A7FE-903C9C9F0DD7}"/>
    <dgm:cxn modelId="{1DD1E432-6F0B-4C59-9C61-8B0E2D132C59}" type="presOf" srcId="{4AF9AF08-88E3-4F3D-8408-5FD0226F63BA}" destId="{88B16641-8DCD-43B0-B755-E75F2D1CF062}" srcOrd="0" destOrd="0" presId="urn:microsoft.com/office/officeart/2005/8/layout/vList2"/>
    <dgm:cxn modelId="{5F628F3E-2144-45ED-92E0-1750DF5AAE47}" srcId="{B04249A6-4093-4F28-9C08-D9C2E2E48223}" destId="{2632E4E9-0F7D-4C47-8F6A-1048FA213229}" srcOrd="2" destOrd="0" parTransId="{230E7C39-7567-4B9D-BB5C-772076544A29}" sibTransId="{928E020E-DECF-4C3E-A790-3E7559ACDA17}"/>
    <dgm:cxn modelId="{15D2A55C-7C52-4C42-ADD4-4B2D1F5E9045}" type="presOf" srcId="{A89447DC-818B-47C2-9ADC-73F580B3DBF0}" destId="{C72A89B3-031C-445F-BFCC-66555E3ABEE3}" srcOrd="0" destOrd="4" presId="urn:microsoft.com/office/officeart/2005/8/layout/vList2"/>
    <dgm:cxn modelId="{04B6DE60-C7A3-494E-B78B-F8302C624844}" srcId="{72DA7FBC-C0DA-4B5E-9C6F-F1CDCC0D6361}" destId="{2B7A04F8-CE21-4511-A967-27067A05ED1C}" srcOrd="1" destOrd="0" parTransId="{756B4F14-0A04-4474-8127-0381ADA262EE}" sibTransId="{37C7EB8C-7267-469C-BF6E-EF243A8A6BB2}"/>
    <dgm:cxn modelId="{C1A90D43-5506-4EB8-A7B2-A71D91C191E9}" srcId="{AC1B3BA1-88D2-4386-95A8-DC177E4A57EC}" destId="{5F2F9E09-9A5D-498E-9D41-502C37586F81}" srcOrd="1" destOrd="0" parTransId="{D61328E8-2F22-4308-8C9F-6257933D822D}" sibTransId="{B9B5E1A8-335D-4C11-AE8F-8E194886F432}"/>
    <dgm:cxn modelId="{C89D2864-59BC-43F4-800E-88530CBC2DE2}" type="presOf" srcId="{3E13F40E-45AC-4B62-8378-60C02EA434E6}" destId="{C2AE75B7-334A-4772-BC6F-E6619433481A}" srcOrd="0" destOrd="2" presId="urn:microsoft.com/office/officeart/2005/8/layout/vList2"/>
    <dgm:cxn modelId="{BA881F49-3994-4D87-B38D-ABB0334E2171}" srcId="{AC1B3BA1-88D2-4386-95A8-DC177E4A57EC}" destId="{4659233E-C2E8-43F9-98C3-C44C49BF2823}" srcOrd="4" destOrd="0" parTransId="{DDF685E7-4750-4AA5-BFEF-3C69DC9E577E}" sibTransId="{2C1324A5-77B2-44D3-B844-9C782E8B1D12}"/>
    <dgm:cxn modelId="{69EBE34A-3836-4B4B-985B-6EDFECD2C306}" type="presOf" srcId="{72DA7FBC-C0DA-4B5E-9C6F-F1CDCC0D6361}" destId="{6CF4EBB8-ED47-4768-B390-1524892EAC63}" srcOrd="0" destOrd="0" presId="urn:microsoft.com/office/officeart/2005/8/layout/vList2"/>
    <dgm:cxn modelId="{9A0F9F52-2191-4110-84B3-DD75366A919D}" type="presOf" srcId="{023BACE1-8AA5-47E2-8514-D5D573325877}" destId="{C72A89B3-031C-445F-BFCC-66555E3ABEE3}" srcOrd="0" destOrd="0" presId="urn:microsoft.com/office/officeart/2005/8/layout/vList2"/>
    <dgm:cxn modelId="{13CFE453-51ED-47BA-B5B6-0555825DB3CB}" srcId="{AC1B3BA1-88D2-4386-95A8-DC177E4A57EC}" destId="{3E13F40E-45AC-4B62-8378-60C02EA434E6}" srcOrd="2" destOrd="0" parTransId="{99F0961F-C96B-45AB-AD62-C71366E8922E}" sibTransId="{6E1943F1-CE48-445D-B18E-5BEBFB557592}"/>
    <dgm:cxn modelId="{4B355F7A-593C-4D18-ADD7-55C5B796FFC2}" srcId="{4AF9AF08-88E3-4F3D-8408-5FD0226F63BA}" destId="{72DA7FBC-C0DA-4B5E-9C6F-F1CDCC0D6361}" srcOrd="2" destOrd="0" parTransId="{1CE5EF16-2874-462E-8923-466083F17C38}" sibTransId="{E4462294-2592-4C1B-9511-4B64FACBB878}"/>
    <dgm:cxn modelId="{FE4F668D-2F1C-425B-8DB2-4D0EB171FAC4}" type="presOf" srcId="{96804690-99A3-4C64-A500-2997D5DFEBCC}" destId="{C72A89B3-031C-445F-BFCC-66555E3ABEE3}" srcOrd="0" destOrd="3" presId="urn:microsoft.com/office/officeart/2005/8/layout/vList2"/>
    <dgm:cxn modelId="{40887B8F-05A4-4228-9D63-A6FF1678BB5F}" type="presOf" srcId="{9BF8BC09-A1F9-4288-8012-F52B5269C389}" destId="{485DB0A7-64F7-4693-BE3A-960431E87BF6}" srcOrd="0" destOrd="1" presId="urn:microsoft.com/office/officeart/2005/8/layout/vList2"/>
    <dgm:cxn modelId="{4DE23094-A3AE-4D75-970D-88A260864AB7}" type="presOf" srcId="{4659233E-C2E8-43F9-98C3-C44C49BF2823}" destId="{C2AE75B7-334A-4772-BC6F-E6619433481A}" srcOrd="0" destOrd="4" presId="urn:microsoft.com/office/officeart/2005/8/layout/vList2"/>
    <dgm:cxn modelId="{6C28D294-AA8E-4459-86AC-037B7FAB23B9}" type="presOf" srcId="{9F22EEF0-DC6B-42AA-9D59-CF3A5AF00AEE}" destId="{C2AE75B7-334A-4772-BC6F-E6619433481A}" srcOrd="0" destOrd="3" presId="urn:microsoft.com/office/officeart/2005/8/layout/vList2"/>
    <dgm:cxn modelId="{E4C63695-E13B-41CC-8F58-ADD1464885CC}" srcId="{B04249A6-4093-4F28-9C08-D9C2E2E48223}" destId="{F96A004C-2E27-4830-8D3A-EDF522A412C9}" srcOrd="0" destOrd="0" parTransId="{01959C13-1221-477E-A0D2-F1E7E35E2D16}" sibTransId="{DCEA84D7-74A5-4F96-8647-D4BF4D75A303}"/>
    <dgm:cxn modelId="{64301597-5433-4283-ADD6-15A2DBA6C206}" srcId="{AC1B3BA1-88D2-4386-95A8-DC177E4A57EC}" destId="{84E02260-4307-49D4-8680-748E8D109BB9}" srcOrd="0" destOrd="0" parTransId="{6196DDB3-EA9E-4641-8497-D86BB6B4416B}" sibTransId="{FFC270E0-5453-46E4-9973-EC6E1D1B5A28}"/>
    <dgm:cxn modelId="{63AA9BA7-520B-4002-9686-9B2680F9682B}" srcId="{4AF9AF08-88E3-4F3D-8408-5FD0226F63BA}" destId="{AC1B3BA1-88D2-4386-95A8-DC177E4A57EC}" srcOrd="0" destOrd="0" parTransId="{D26CA48A-708F-4A26-BD68-5C45CD2620B8}" sibTransId="{D2F15534-0D84-410E-B21B-31E52E1CE448}"/>
    <dgm:cxn modelId="{BA151EA8-3343-4E91-ADAF-474C4CBA87B9}" srcId="{AC1B3BA1-88D2-4386-95A8-DC177E4A57EC}" destId="{9F22EEF0-DC6B-42AA-9D59-CF3A5AF00AEE}" srcOrd="3" destOrd="0" parTransId="{529AE8E7-9466-4D3B-B967-2098D5D30B90}" sibTransId="{D7601B00-C771-4F19-8508-643FC833CAB2}"/>
    <dgm:cxn modelId="{DA1B83B7-8D62-4553-B888-EC77D929F688}" srcId="{2B7A04F8-CE21-4511-A967-27067A05ED1C}" destId="{16C3D1BA-E9C4-4038-85FB-9BB606CDE22B}" srcOrd="0" destOrd="0" parTransId="{4BFADB1F-348F-4632-A2AF-B2B8AB4BA9EA}" sibTransId="{AF53B784-494F-42FA-8B86-65FD614EB93A}"/>
    <dgm:cxn modelId="{93E64DB9-B97E-4057-B674-014CD6C62106}" srcId="{72DA7FBC-C0DA-4B5E-9C6F-F1CDCC0D6361}" destId="{023BACE1-8AA5-47E2-8514-D5D573325877}" srcOrd="0" destOrd="0" parTransId="{A062B2E9-FEBA-44C6-ABE2-BFD767A8A77D}" sibTransId="{91143C07-CD28-4361-A569-38B067440BD5}"/>
    <dgm:cxn modelId="{721659BF-4B62-4FE5-9F91-DC313C9617D1}" srcId="{2B7A04F8-CE21-4511-A967-27067A05ED1C}" destId="{96804690-99A3-4C64-A500-2997D5DFEBCC}" srcOrd="1" destOrd="0" parTransId="{96D5E2B4-EB52-4ECF-8BA3-5345F40D47A6}" sibTransId="{444651EF-64E3-40EC-AC48-8B25C0DE0F29}"/>
    <dgm:cxn modelId="{65C06AC2-15BE-45AB-A3AF-E8D97AE2FEC8}" type="presOf" srcId="{5F2F9E09-9A5D-498E-9D41-502C37586F81}" destId="{C2AE75B7-334A-4772-BC6F-E6619433481A}" srcOrd="0" destOrd="1" presId="urn:microsoft.com/office/officeart/2005/8/layout/vList2"/>
    <dgm:cxn modelId="{E2D7D5C6-B87B-4A56-AAAD-987263AAB71F}" type="presOf" srcId="{B04249A6-4093-4F28-9C08-D9C2E2E48223}" destId="{208498A6-E03C-4F35-B921-A600BA1B1D3F}" srcOrd="0" destOrd="0" presId="urn:microsoft.com/office/officeart/2005/8/layout/vList2"/>
    <dgm:cxn modelId="{1FFB98C9-1E82-4CE4-AED9-C5BF8B7678D1}" type="presOf" srcId="{2632E4E9-0F7D-4C47-8F6A-1048FA213229}" destId="{485DB0A7-64F7-4693-BE3A-960431E87BF6}" srcOrd="0" destOrd="2" presId="urn:microsoft.com/office/officeart/2005/8/layout/vList2"/>
    <dgm:cxn modelId="{84E200D0-530A-4E4E-8460-8595EC36CF3C}" srcId="{72DA7FBC-C0DA-4B5E-9C6F-F1CDCC0D6361}" destId="{A89447DC-818B-47C2-9ADC-73F580B3DBF0}" srcOrd="2" destOrd="0" parTransId="{54815D11-5FEC-4395-A4A2-B65013295646}" sibTransId="{CC8B661C-4D27-4DB6-81B4-E72E8B2DDB2E}"/>
    <dgm:cxn modelId="{EC41A9DC-E456-4A79-86E5-DEE59526755D}" type="presOf" srcId="{16C3D1BA-E9C4-4038-85FB-9BB606CDE22B}" destId="{C72A89B3-031C-445F-BFCC-66555E3ABEE3}" srcOrd="0" destOrd="2" presId="urn:microsoft.com/office/officeart/2005/8/layout/vList2"/>
    <dgm:cxn modelId="{D60A1CDD-51BA-42F4-BA36-884CD86F36EB}" srcId="{B04249A6-4093-4F28-9C08-D9C2E2E48223}" destId="{F3861737-D09D-4EA5-BAE8-F892E31DFD10}" srcOrd="3" destOrd="0" parTransId="{F22B7098-49BC-4B61-B060-7CF9ECF5B1E6}" sibTransId="{2DCF3601-4123-4CE1-9512-D3F208A8869C}"/>
    <dgm:cxn modelId="{1425B7EF-B769-42EA-AE28-32BCD5F496F6}" type="presOf" srcId="{60734C93-4D37-4506-A453-3975CDE13CF7}" destId="{C72A89B3-031C-445F-BFCC-66555E3ABEE3}" srcOrd="0" destOrd="5" presId="urn:microsoft.com/office/officeart/2005/8/layout/vList2"/>
    <dgm:cxn modelId="{0B379A40-6DC1-4599-8F8E-57A6D5CD10E7}" type="presParOf" srcId="{88B16641-8DCD-43B0-B755-E75F2D1CF062}" destId="{A0CA272C-5526-46C8-8D84-44965C06A307}" srcOrd="0" destOrd="0" presId="urn:microsoft.com/office/officeart/2005/8/layout/vList2"/>
    <dgm:cxn modelId="{DB6128C9-7379-47F9-B4ED-76940A10DC79}" type="presParOf" srcId="{88B16641-8DCD-43B0-B755-E75F2D1CF062}" destId="{C2AE75B7-334A-4772-BC6F-E6619433481A}" srcOrd="1" destOrd="0" presId="urn:microsoft.com/office/officeart/2005/8/layout/vList2"/>
    <dgm:cxn modelId="{354735EE-4803-4572-8515-63CE5668CF6B}" type="presParOf" srcId="{88B16641-8DCD-43B0-B755-E75F2D1CF062}" destId="{208498A6-E03C-4F35-B921-A600BA1B1D3F}" srcOrd="2" destOrd="0" presId="urn:microsoft.com/office/officeart/2005/8/layout/vList2"/>
    <dgm:cxn modelId="{58A46D63-62AA-47BB-B94B-70C250ED17D7}" type="presParOf" srcId="{88B16641-8DCD-43B0-B755-E75F2D1CF062}" destId="{485DB0A7-64F7-4693-BE3A-960431E87BF6}" srcOrd="3" destOrd="0" presId="urn:microsoft.com/office/officeart/2005/8/layout/vList2"/>
    <dgm:cxn modelId="{77411FEB-5B7B-47D2-BB75-E6096A79C001}" type="presParOf" srcId="{88B16641-8DCD-43B0-B755-E75F2D1CF062}" destId="{6CF4EBB8-ED47-4768-B390-1524892EAC63}" srcOrd="4" destOrd="0" presId="urn:microsoft.com/office/officeart/2005/8/layout/vList2"/>
    <dgm:cxn modelId="{F8D3D964-BA33-48C5-BA82-D70435637648}" type="presParOf" srcId="{88B16641-8DCD-43B0-B755-E75F2D1CF062}" destId="{C72A89B3-031C-445F-BFCC-66555E3ABEE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A272C-5526-46C8-8D84-44965C06A307}">
      <dsp:nvSpPr>
        <dsp:cNvPr id="0" name=""/>
        <dsp:cNvSpPr/>
      </dsp:nvSpPr>
      <dsp:spPr>
        <a:xfrm>
          <a:off x="0" y="23818"/>
          <a:ext cx="9962309" cy="3878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Tw Cen MT Condensed" panose="020B0606020104020203"/>
            </a:rPr>
            <a:t>Redes neuronales</a:t>
          </a:r>
          <a:endParaRPr lang="en-US" sz="1700" kern="1200" dirty="0"/>
        </a:p>
      </dsp:txBody>
      <dsp:txXfrm>
        <a:off x="18934" y="42752"/>
        <a:ext cx="9924441" cy="349987"/>
      </dsp:txXfrm>
    </dsp:sp>
    <dsp:sp modelId="{C2AE75B7-334A-4772-BC6F-E6619433481A}">
      <dsp:nvSpPr>
        <dsp:cNvPr id="0" name=""/>
        <dsp:cNvSpPr/>
      </dsp:nvSpPr>
      <dsp:spPr>
        <a:xfrm>
          <a:off x="0" y="411673"/>
          <a:ext cx="9962309" cy="1002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303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>
              <a:latin typeface="Tw Cen MT Condensed" panose="020B0606020104020203"/>
            </a:rPr>
            <a:t> Overview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>
              <a:latin typeface="Tw Cen MT Condensed" panose="020B0606020104020203"/>
            </a:rPr>
            <a:t> Perceptrón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>
              <a:latin typeface="Tw Cen MT Condensed" panose="020B0606020104020203"/>
            </a:rPr>
            <a:t> Red neuronal</a:t>
          </a:r>
          <a:endParaRPr lang="es-E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>
              <a:latin typeface="Tw Cen MT Condensed" panose="020B0606020104020203"/>
            </a:rPr>
            <a:t> Aprendizaje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sz="1300" kern="1200" dirty="0">
            <a:latin typeface="Tw Cen MT Condensed" panose="020B0606020104020203"/>
          </a:endParaRPr>
        </a:p>
      </dsp:txBody>
      <dsp:txXfrm>
        <a:off x="0" y="411673"/>
        <a:ext cx="9962309" cy="1002915"/>
      </dsp:txXfrm>
    </dsp:sp>
    <dsp:sp modelId="{208498A6-E03C-4F35-B921-A600BA1B1D3F}">
      <dsp:nvSpPr>
        <dsp:cNvPr id="0" name=""/>
        <dsp:cNvSpPr/>
      </dsp:nvSpPr>
      <dsp:spPr>
        <a:xfrm>
          <a:off x="0" y="1414589"/>
          <a:ext cx="9962309" cy="3878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Tw Cen MT Condensed" panose="020B0606020104020203"/>
            </a:rPr>
            <a:t>TensorFlow</a:t>
          </a:r>
          <a:endParaRPr lang="en-US" sz="1700" kern="1200" dirty="0"/>
        </a:p>
      </dsp:txBody>
      <dsp:txXfrm>
        <a:off x="18934" y="1433523"/>
        <a:ext cx="9924441" cy="349987"/>
      </dsp:txXfrm>
    </dsp:sp>
    <dsp:sp modelId="{485DB0A7-64F7-4693-BE3A-960431E87BF6}">
      <dsp:nvSpPr>
        <dsp:cNvPr id="0" name=""/>
        <dsp:cNvSpPr/>
      </dsp:nvSpPr>
      <dsp:spPr>
        <a:xfrm>
          <a:off x="0" y="1802444"/>
          <a:ext cx="9962309" cy="809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303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>
              <a:latin typeface="Tw Cen MT Condensed" panose="020B0606020104020203"/>
            </a:rPr>
            <a:t> </a:t>
          </a:r>
          <a:r>
            <a:rPr lang="es-ES" sz="1300" kern="1200" dirty="0"/>
            <a:t>¿</a:t>
          </a:r>
          <a:r>
            <a:rPr lang="es-ES" sz="1300" kern="1200" dirty="0">
              <a:latin typeface="Tw Cen MT Condensed" panose="020B0606020104020203"/>
            </a:rPr>
            <a:t>Qué es</a:t>
          </a:r>
          <a:r>
            <a:rPr lang="es-ES" sz="1300" kern="1200" dirty="0"/>
            <a:t>?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>
              <a:latin typeface="Tw Cen MT Condensed" panose="020B0606020104020203"/>
            </a:rPr>
            <a:t> Tensores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>
              <a:latin typeface="Tw Cen MT Condensed" panose="020B0606020104020203"/>
            </a:rPr>
            <a:t> Primeros pasos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sz="1300" kern="1200" dirty="0">
            <a:latin typeface="Tw Cen MT Condensed" panose="020B0606020104020203"/>
          </a:endParaRPr>
        </a:p>
      </dsp:txBody>
      <dsp:txXfrm>
        <a:off x="0" y="1802444"/>
        <a:ext cx="9962309" cy="809370"/>
      </dsp:txXfrm>
    </dsp:sp>
    <dsp:sp modelId="{6CF4EBB8-ED47-4768-B390-1524892EAC63}">
      <dsp:nvSpPr>
        <dsp:cNvPr id="0" name=""/>
        <dsp:cNvSpPr/>
      </dsp:nvSpPr>
      <dsp:spPr>
        <a:xfrm>
          <a:off x="0" y="2611814"/>
          <a:ext cx="9962309" cy="3878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Tw Cen MT Condensed" panose="020B0606020104020203"/>
            </a:rPr>
            <a:t>Keras</a:t>
          </a:r>
          <a:endParaRPr lang="es-ES" sz="1700" kern="1200" dirty="0"/>
        </a:p>
      </dsp:txBody>
      <dsp:txXfrm>
        <a:off x="18934" y="2630748"/>
        <a:ext cx="9924441" cy="349987"/>
      </dsp:txXfrm>
    </dsp:sp>
    <dsp:sp modelId="{C72A89B3-031C-445F-BFCC-66555E3ABEE3}">
      <dsp:nvSpPr>
        <dsp:cNvPr id="0" name=""/>
        <dsp:cNvSpPr/>
      </dsp:nvSpPr>
      <dsp:spPr>
        <a:xfrm>
          <a:off x="0" y="2999669"/>
          <a:ext cx="9962309" cy="119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303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>
              <a:latin typeface="Tw Cen MT Condensed" panose="020B0606020104020203"/>
            </a:rPr>
            <a:t> ¿Qué es?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>
              <a:latin typeface="Tw Cen MT Condensed" panose="020B0606020104020203"/>
            </a:rPr>
            <a:t> Construyendo una red neuronal simple</a:t>
          </a:r>
          <a:endParaRPr lang="en-US" sz="130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>
              <a:latin typeface="Tw Cen MT Condensed" panose="020B0606020104020203"/>
            </a:rPr>
            <a:t> tf.keras.Sequential</a:t>
          </a:r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>
              <a:latin typeface="Tw Cen MT Condensed" panose="020B0606020104020203"/>
            </a:rPr>
            <a:t> API funcional</a:t>
          </a:r>
          <a:endParaRPr lang="es-E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>
              <a:latin typeface="Tw Cen MT Condensed" panose="020B0606020104020203"/>
            </a:rPr>
            <a:t>Compilando y entrenando la red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>
              <a:latin typeface="Tw Cen MT Condensed" panose="020B0606020104020203"/>
            </a:rPr>
            <a:t>Evaluando y generando predicciones</a:t>
          </a:r>
        </a:p>
      </dsp:txBody>
      <dsp:txXfrm>
        <a:off x="0" y="2999669"/>
        <a:ext cx="9962309" cy="119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68F8B4-25B3-4E6F-96D7-6F2C44F0CBD1}" type="datetime1">
              <a:rPr lang="es-ES" smtClean="0"/>
              <a:t>22/03/2020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D2113B-9DEB-4A4E-BD0D-4D90FBF86C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64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05FF0-07EC-4042-8196-62FDA3E73FAA}" type="datetime1">
              <a:rPr lang="es-ES" noProof="0" smtClean="0"/>
              <a:pPr/>
              <a:t>22/03/2020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20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86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D04D7A4-5E02-4989-8ADF-9A19C3532D7F}" type="datetime1">
              <a:rPr lang="es-ES" noProof="0" smtClean="0"/>
              <a:t>22/03/2020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F74FE7-94AC-44F0-8E90-C157F6B7932B}" type="datetime1">
              <a:rPr lang="es-ES" noProof="0" smtClean="0"/>
              <a:t>22/03/2020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DFF32E-6E4B-431C-AAEA-B0384BBC6C0C}" type="datetime1">
              <a:rPr lang="es-ES" noProof="0" smtClean="0"/>
              <a:t>22/03/2020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26AE10-DF07-4EC5-8A7E-D4D7EA39B0F7}" type="datetime1">
              <a:rPr lang="es-ES" noProof="0" smtClean="0"/>
              <a:t>22/03/2020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A409FD-6FFB-459F-A2E8-D74159366062}" type="datetime1">
              <a:rPr lang="es-ES" noProof="0" smtClean="0"/>
              <a:t>22/03/2020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BC15F0-B352-4D30-926E-1345F5E0C391}" type="datetime1">
              <a:rPr lang="es-ES" noProof="0" smtClean="0"/>
              <a:t>22/03/2020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B01B4E-725F-4E9C-8777-F52843130F6B}" type="datetime1">
              <a:rPr lang="es-ES" noProof="0" smtClean="0"/>
              <a:t>22/03/2020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79412-25F2-440B-A8DA-48C7238BF040}" type="datetime1">
              <a:rPr lang="es-ES" noProof="0" smtClean="0"/>
              <a:t>22/03/2020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44345B-E0CF-42D9-9B5D-49CF69FFCE09}" type="datetime1">
              <a:rPr lang="es-ES" noProof="0" smtClean="0"/>
              <a:t>22/03/2020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DCAD76-062D-40F3-A5FF-D5DC8126034B}" type="datetime1">
              <a:rPr lang="es-ES" noProof="0" smtClean="0"/>
              <a:t>22/03/2020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DB6D6E-EA61-4144-90FD-5E295397AA4F}" type="datetime1">
              <a:rPr lang="es-ES" noProof="0" smtClean="0"/>
              <a:t>22/03/2020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9E70262-646F-44F7-9898-57A95FE4A842}" type="datetime1">
              <a:rPr lang="es-ES" noProof="0" smtClean="0"/>
              <a:t>22/03/2020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ransition>
    <p:dissolve/>
  </p:transition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es-ES" dirty="0">
                <a:solidFill>
                  <a:srgbClr val="FFFFFF"/>
                </a:solidFill>
              </a:rPr>
              <a:t>INTRODUCCIÓN A REDES NEURONALES CON TENSORFLOW Y KERAS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Emilio Barragán Rodríguez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2FA3-AD56-4182-8EEB-3CFED65A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s-ES" dirty="0"/>
              <a:t>TENSORES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423D5A-C8AA-47B4-A4CC-EBD7D332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618489" cy="393192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/>
              <a:t> Son </a:t>
            </a:r>
            <a:r>
              <a:rPr lang="en-US" sz="2000" dirty="0" err="1"/>
              <a:t>objetos</a:t>
            </a:r>
            <a:r>
              <a:rPr lang="en-US" sz="2000" dirty="0"/>
              <a:t> n-</a:t>
            </a:r>
            <a:r>
              <a:rPr lang="en-US" sz="2000" dirty="0" err="1"/>
              <a:t>dimensionales</a:t>
            </a:r>
            <a:r>
              <a:rPr lang="en-US" sz="2000" dirty="0"/>
              <a:t>:</a:t>
            </a:r>
          </a:p>
          <a:p>
            <a:pPr>
              <a:buFont typeface="Arial" panose="020B0602020104020603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   </a:t>
            </a:r>
            <a:r>
              <a:rPr lang="en-US" sz="2000" dirty="0" err="1"/>
              <a:t>Escalar</a:t>
            </a:r>
            <a:r>
              <a:rPr lang="en-US" sz="2000" dirty="0"/>
              <a:t> =&gt; Tensor 0-dimensional</a:t>
            </a:r>
          </a:p>
          <a:p>
            <a:pPr marL="0" indent="0">
              <a:buNone/>
            </a:pPr>
            <a:r>
              <a:rPr lang="en-US" sz="2000" dirty="0"/>
              <a:t>   Vector  =&gt; Tensor 1-dimensional</a:t>
            </a:r>
          </a:p>
          <a:p>
            <a:pPr marL="0" indent="0">
              <a:buNone/>
            </a:pPr>
            <a:r>
              <a:rPr lang="en-US" sz="2000" dirty="0"/>
              <a:t>   </a:t>
            </a:r>
            <a:r>
              <a:rPr lang="en-US" sz="2000" dirty="0" err="1"/>
              <a:t>Matriz</a:t>
            </a:r>
            <a:r>
              <a:rPr lang="en-US" sz="2000" dirty="0"/>
              <a:t>  =&gt; Tensor 2-dimensional</a:t>
            </a:r>
          </a:p>
        </p:txBody>
      </p:sp>
      <p:pic>
        <p:nvPicPr>
          <p:cNvPr id="4" name="Imagen 4" descr="Imagen que contiene blanco, cuarto, tren&#10;&#10;Descripción generada con confianza muy alta">
            <a:extLst>
              <a:ext uri="{FF2B5EF4-FFF2-40B4-BE49-F238E27FC236}">
                <a16:creationId xmlns:a16="http://schemas.microsoft.com/office/drawing/2014/main" id="{6B21B3D9-F8CD-4049-B817-20B494D8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2202550"/>
            <a:ext cx="6909577" cy="24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5788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2">
            <a:extLst>
              <a:ext uri="{FF2B5EF4-FFF2-40B4-BE49-F238E27FC236}">
                <a16:creationId xmlns:a16="http://schemas.microsoft.com/office/drawing/2014/main" id="{188A619D-117D-4EA3-9B12-9A1C287D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991" y="4334508"/>
            <a:ext cx="2743200" cy="70012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C6F18D-D5E6-44E3-BBAA-C1FD4DF1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PRIMEROS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7BBDC-507B-4271-9CF3-7821DBCC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es-ES" sz="2000" dirty="0"/>
              <a:t> Importar </a:t>
            </a:r>
            <a:r>
              <a:rPr lang="es-ES" sz="2000" dirty="0" err="1"/>
              <a:t>TensorFlow</a:t>
            </a:r>
            <a:r>
              <a:rPr lang="es-ES" sz="2000" dirty="0"/>
              <a:t>:</a:t>
            </a:r>
          </a:p>
          <a:p>
            <a:pPr>
              <a:buFont typeface="Arial" panose="020B0602020104020603" pitchFamily="34" charset="0"/>
              <a:buChar char="•"/>
            </a:pPr>
            <a:endParaRPr lang="es-ES" sz="2000" dirty="0"/>
          </a:p>
          <a:p>
            <a:pPr>
              <a:buFont typeface="Arial" panose="020B0602020104020603" pitchFamily="34" charset="0"/>
              <a:buChar char="•"/>
            </a:pPr>
            <a:endParaRPr lang="es-ES" sz="2000" dirty="0"/>
          </a:p>
          <a:p>
            <a:pPr>
              <a:buFont typeface="Arial" panose="020B0602020104020603" pitchFamily="34" charset="0"/>
              <a:buChar char="•"/>
            </a:pPr>
            <a:r>
              <a:rPr lang="es-ES" sz="2000" dirty="0"/>
              <a:t> Creación de tensores:</a:t>
            </a:r>
          </a:p>
          <a:p>
            <a:pPr>
              <a:buFont typeface="Arial" panose="020B0602020104020603" pitchFamily="34" charset="0"/>
              <a:buChar char="•"/>
            </a:pPr>
            <a:endParaRPr lang="es-ES" sz="2000" dirty="0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E0D6A200-E7B9-40A5-B5F2-0148022A5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605" y="4339883"/>
            <a:ext cx="4656859" cy="351666"/>
          </a:xfrm>
          <a:prstGeom prst="rect">
            <a:avLst/>
          </a:prstGeom>
        </p:spPr>
      </p:pic>
      <p:pic>
        <p:nvPicPr>
          <p:cNvPr id="10" name="Imagen 10" descr="Imagen que contiene gente, sostener, grande, cuarto&#10;&#10;Descripción generada con confianza muy alta">
            <a:extLst>
              <a:ext uri="{FF2B5EF4-FFF2-40B4-BE49-F238E27FC236}">
                <a16:creationId xmlns:a16="http://schemas.microsoft.com/office/drawing/2014/main" id="{B0CC365A-6F30-4765-9F47-7DE84554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05" y="4680315"/>
            <a:ext cx="6492585" cy="986982"/>
          </a:xfrm>
          <a:prstGeom prst="rect">
            <a:avLst/>
          </a:prstGeom>
        </p:spPr>
      </p:pic>
      <p:pic>
        <p:nvPicPr>
          <p:cNvPr id="14" name="Imagen 14" descr="Imagen que contiene naranja, negro, oscuro, rojo&#10;&#10;Descripción generada con confianza muy alta">
            <a:extLst>
              <a:ext uri="{FF2B5EF4-FFF2-40B4-BE49-F238E27FC236}">
                <a16:creationId xmlns:a16="http://schemas.microsoft.com/office/drawing/2014/main" id="{5ADCC61D-1AAB-44E3-B166-D1324C981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604" y="2888273"/>
            <a:ext cx="3254086" cy="6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82188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6F18D-D5E6-44E3-BBAA-C1FD4DF1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PRIMEROS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7BBDC-507B-4271-9CF3-7821DBCC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es-ES" sz="2000" dirty="0"/>
              <a:t> Operando con tensores:</a:t>
            </a:r>
          </a:p>
          <a:p>
            <a:pPr>
              <a:buFont typeface="Arial" panose="020B0602020104020603" pitchFamily="34" charset="0"/>
              <a:buChar char="•"/>
            </a:pPr>
            <a:endParaRPr lang="es-ES" dirty="0"/>
          </a:p>
        </p:txBody>
      </p:sp>
      <p:pic>
        <p:nvPicPr>
          <p:cNvPr id="4" name="Imagen 4" descr="Imagen que contiene reloj&#10;&#10;Descripción generada con confianza muy alta">
            <a:extLst>
              <a:ext uri="{FF2B5EF4-FFF2-40B4-BE49-F238E27FC236}">
                <a16:creationId xmlns:a16="http://schemas.microsoft.com/office/drawing/2014/main" id="{855AA365-DDC0-4288-B817-281D45964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83" y="3106639"/>
            <a:ext cx="3983384" cy="1977508"/>
          </a:xfrm>
          <a:prstGeom prst="rect">
            <a:avLst/>
          </a:prstGeom>
        </p:spPr>
      </p:pic>
      <p:pic>
        <p:nvPicPr>
          <p:cNvPr id="6" name="Imagen 6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D5DCDB1D-DB26-49F7-9B2C-8FCB2EBE5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905" y="1977857"/>
            <a:ext cx="4971641" cy="4338371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9920D8B-BED2-41A6-A26F-DEF1E9956559}"/>
              </a:ext>
            </a:extLst>
          </p:cNvPr>
          <p:cNvSpPr/>
          <p:nvPr/>
        </p:nvSpPr>
        <p:spPr>
          <a:xfrm>
            <a:off x="4654296" y="3758184"/>
            <a:ext cx="1089720" cy="665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531978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A5AB136-1321-47B3-8AF9-A8140222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BCCDA5-4963-4F88-9155-3D98C9DC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spc="200" dirty="0"/>
              <a:t>KERAS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9AB2E-91A6-4F11-8765-A410A013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527368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51ECF-B721-4C4E-9F48-E2642275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s-ES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2E939D-2900-4D60-B783-F302B52C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es-ES" sz="2000" dirty="0"/>
              <a:t> API de alto nivel para construir redes neuronales. 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es-ES" sz="2000" dirty="0"/>
              <a:t> Escrita en Python.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es-ES" sz="2000" dirty="0"/>
              <a:t> Corre sobre </a:t>
            </a:r>
            <a:r>
              <a:rPr lang="es-ES" sz="2000" dirty="0" err="1"/>
              <a:t>TensorFlow</a:t>
            </a:r>
            <a:r>
              <a:rPr lang="es-ES" sz="2000" dirty="0"/>
              <a:t>.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es-ES" sz="2000" dirty="0"/>
              <a:t> Centrada en permitir una experimentación rápida.</a:t>
            </a:r>
          </a:p>
        </p:txBody>
      </p:sp>
      <p:pic>
        <p:nvPicPr>
          <p:cNvPr id="4" name="Imagen 4" descr="Imagen que contiene plato&#10;&#10;Descripción generada con confianza muy alta">
            <a:extLst>
              <a:ext uri="{FF2B5EF4-FFF2-40B4-BE49-F238E27FC236}">
                <a16:creationId xmlns:a16="http://schemas.microsoft.com/office/drawing/2014/main" id="{9530B079-4556-46AA-AE96-29A8D50D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2427111"/>
            <a:ext cx="6909577" cy="200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97936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50E37-7F70-447C-B608-E3697E69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Construyendo una red neuronal simple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FBC914-6316-4ED6-87F4-F7641732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s-ES" dirty="0"/>
              <a:t> Vamos a ver dos formas de crear una red neuronal:</a:t>
            </a:r>
          </a:p>
          <a:p>
            <a:pPr>
              <a:buFont typeface="Arial" panose="020B0602020104020603" pitchFamily="34" charset="0"/>
              <a:buChar char="•"/>
            </a:pPr>
            <a:endParaRPr lang="es-ES" dirty="0"/>
          </a:p>
          <a:p>
            <a:pPr>
              <a:buFont typeface="Arial" panose="020B0602020104020603" pitchFamily="34" charset="0"/>
              <a:buChar char="•"/>
            </a:pPr>
            <a:r>
              <a:rPr lang="es-ES" sz="2000" dirty="0"/>
              <a:t>     Usando </a:t>
            </a:r>
            <a:r>
              <a:rPr lang="es-ES" sz="2000" dirty="0" err="1">
                <a:latin typeface="Simplified Arabic Fixed"/>
                <a:ea typeface="HGGothicE"/>
                <a:cs typeface="Simplified Arabic Fixed"/>
              </a:rPr>
              <a:t>tf.keras.Sequential</a:t>
            </a:r>
            <a:endParaRPr lang="es-ES" sz="2000">
              <a:latin typeface="Simplified Arabic Fixed"/>
              <a:ea typeface="HGGothicE"/>
              <a:cs typeface="Simplified Arabic Fixed"/>
            </a:endParaRPr>
          </a:p>
          <a:p>
            <a:pPr>
              <a:buFont typeface="Arial" panose="020B0602020104020603" pitchFamily="34" charset="0"/>
              <a:buChar char="•"/>
            </a:pPr>
            <a:r>
              <a:rPr lang="es-ES" sz="2000" dirty="0"/>
              <a:t>     Usando la API funcional.</a:t>
            </a:r>
          </a:p>
        </p:txBody>
      </p:sp>
    </p:spTree>
    <p:extLst>
      <p:ext uri="{BB962C8B-B14F-4D97-AF65-F5344CB8AC3E}">
        <p14:creationId xmlns:p14="http://schemas.microsoft.com/office/powerpoint/2010/main" val="974641081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50E37-7F70-447C-B608-E3697E69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Construyendo una red neuronal simple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FBC914-6316-4ED6-87F4-F7641732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342900" indent="-342900">
              <a:buFont typeface="Arial" panose="020B0602020104020603" pitchFamily="34" charset="0"/>
              <a:buChar char="•"/>
            </a:pPr>
            <a:r>
              <a:rPr lang="es-ES" sz="2000" dirty="0"/>
              <a:t>Usando </a:t>
            </a:r>
            <a:r>
              <a:rPr lang="es-ES" sz="2000" dirty="0" err="1">
                <a:latin typeface="Simplified Arabic Fixed"/>
                <a:cs typeface="Simplified Arabic Fixed"/>
              </a:rPr>
              <a:t>tf.keras.Sequential</a:t>
            </a:r>
            <a:r>
              <a:rPr lang="es-ES" sz="2000" dirty="0">
                <a:latin typeface="Simplified Arabic Fixed"/>
                <a:cs typeface="Simplified Arabic Fixed"/>
              </a:rPr>
              <a:t>:</a:t>
            </a:r>
            <a:endParaRPr lang="es-ES"/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</p:txBody>
      </p:sp>
      <p:pic>
        <p:nvPicPr>
          <p:cNvPr id="6" name="Imagen 6" descr="Imagen que contiene interior, tabla&#10;&#10;Descripción generada con confianza muy alta">
            <a:extLst>
              <a:ext uri="{FF2B5EF4-FFF2-40B4-BE49-F238E27FC236}">
                <a16:creationId xmlns:a16="http://schemas.microsoft.com/office/drawing/2014/main" id="{9C1BB00A-6DA6-4B11-941F-71BFED55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7" y="2994434"/>
            <a:ext cx="8032375" cy="254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08276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50E37-7F70-447C-B608-E3697E69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Construyendo una red neuronal simple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FBC914-6316-4ED6-87F4-F7641732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342900" indent="-342900">
              <a:buFont typeface="Arial" panose="020B0602020104020603" pitchFamily="34" charset="0"/>
              <a:buChar char="•"/>
            </a:pPr>
            <a:r>
              <a:rPr lang="es-ES" sz="2000" dirty="0"/>
              <a:t>Usando </a:t>
            </a:r>
            <a:r>
              <a:rPr lang="es-ES" sz="2000" dirty="0">
                <a:latin typeface="Tw Cen MT"/>
                <a:cs typeface="Simplified Arabic Fixed"/>
              </a:rPr>
              <a:t>la API funcional:</a:t>
            </a:r>
            <a:endParaRPr lang="es-ES" sz="2000">
              <a:latin typeface="Simplified Arabic Fixed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</p:txBody>
      </p:sp>
      <p:pic>
        <p:nvPicPr>
          <p:cNvPr id="6" name="Imagen 6" descr="Imagen que contiene interior, tabla&#10;&#10;Descripción generada con confianza muy alta">
            <a:extLst>
              <a:ext uri="{FF2B5EF4-FFF2-40B4-BE49-F238E27FC236}">
                <a16:creationId xmlns:a16="http://schemas.microsoft.com/office/drawing/2014/main" id="{9C1BB00A-6DA6-4B11-941F-71BFED55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7" y="2994434"/>
            <a:ext cx="8032375" cy="2545532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7B926D43-A377-4D61-A3B7-19E938E4E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10" y="2998017"/>
            <a:ext cx="7401790" cy="2541828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4928615E-3F19-47B1-B850-8C841A53E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111" y="4113068"/>
            <a:ext cx="21145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36614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50E37-7F70-447C-B608-E3697E69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Compilando y entrenando la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FBC914-6316-4ED6-87F4-F7641732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342900" indent="-342900">
              <a:buFont typeface="Arial" panose="020B0602020104020603" pitchFamily="34" charset="0"/>
              <a:buChar char="•"/>
            </a:pPr>
            <a:r>
              <a:rPr lang="es-ES" dirty="0"/>
              <a:t>Compilando la red:</a:t>
            </a:r>
            <a:endParaRPr lang="es-ES" dirty="0">
              <a:latin typeface="Tw Cen MT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Tw Cen MT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Tw Cen MT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Tw Cen MT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r>
              <a:rPr lang="es-ES">
                <a:latin typeface="Tw Cen MT"/>
                <a:cs typeface="Simplified Arabic Fixed"/>
              </a:rPr>
              <a:t>Entrenando la red:</a:t>
            </a:r>
            <a:endParaRPr lang="es-ES" dirty="0">
              <a:latin typeface="Tw Cen MT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Tw Cen MT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4928615E-3F19-47B1-B850-8C841A53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66" y="4762500"/>
            <a:ext cx="3075709" cy="1757795"/>
          </a:xfrm>
          <a:prstGeom prst="rect">
            <a:avLst/>
          </a:prstGeom>
        </p:spPr>
      </p:pic>
      <p:pic>
        <p:nvPicPr>
          <p:cNvPr id="5" name="Imagen 7" descr="Imagen que contiene foto, naranja, cerca, blanco&#10;&#10;Descripción generada con confianza muy alta">
            <a:extLst>
              <a:ext uri="{FF2B5EF4-FFF2-40B4-BE49-F238E27FC236}">
                <a16:creationId xmlns:a16="http://schemas.microsoft.com/office/drawing/2014/main" id="{D01842D4-CE45-4CAA-865E-FDF42BB87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10" y="2997140"/>
            <a:ext cx="8042562" cy="707855"/>
          </a:xfrm>
          <a:prstGeom prst="rect">
            <a:avLst/>
          </a:prstGeom>
        </p:spPr>
      </p:pic>
      <p:pic>
        <p:nvPicPr>
          <p:cNvPr id="4" name="Imagen 5" descr="Imagen que contiene tabla, pantalla, pájaro, ave&#10;&#10;Descripción generada con confianza muy alta">
            <a:extLst>
              <a:ext uri="{FF2B5EF4-FFF2-40B4-BE49-F238E27FC236}">
                <a16:creationId xmlns:a16="http://schemas.microsoft.com/office/drawing/2014/main" id="{51A0417D-9D25-4040-A1A0-7751E94BE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68" y="4758821"/>
            <a:ext cx="5237018" cy="17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49292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50E37-7F70-447C-B608-E3697E69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Evaluando y generando predicciones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FBC914-6316-4ED6-87F4-F7641732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342900" indent="-342900">
              <a:buFont typeface="Arial" panose="020B0602020104020603" pitchFamily="34" charset="0"/>
              <a:buChar char="•"/>
            </a:pPr>
            <a:r>
              <a:rPr lang="es-ES"/>
              <a:t>Evaluando el modelo:</a:t>
            </a:r>
            <a:endParaRPr lang="es-ES">
              <a:latin typeface="Tw Cen MT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Tw Cen MT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Tw Cen MT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Tw Cen MT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Tw Cen MT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Tw Cen MT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r>
              <a:rPr lang="es-ES">
                <a:latin typeface="Tw Cen MT"/>
                <a:cs typeface="Simplified Arabic Fixed"/>
              </a:rPr>
              <a:t>Generando predicciones:</a:t>
            </a:r>
            <a:endParaRPr lang="es-ES" dirty="0">
              <a:latin typeface="Tw Cen MT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Tw Cen MT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  <a:p>
            <a:pPr marL="342900" indent="-342900">
              <a:buFont typeface="Arial" panose="020B0602020104020603" pitchFamily="34" charset="0"/>
              <a:buChar char="•"/>
            </a:pPr>
            <a:endParaRPr lang="es-ES" dirty="0">
              <a:latin typeface="Simplified Arabic Fixed"/>
              <a:cs typeface="Simplified Arabic Fixed"/>
            </a:endParaRPr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4928615E-3F19-47B1-B850-8C841A53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66" y="2996045"/>
            <a:ext cx="3075709" cy="1688523"/>
          </a:xfrm>
          <a:prstGeom prst="rect">
            <a:avLst/>
          </a:prstGeom>
        </p:spPr>
      </p:pic>
      <p:pic>
        <p:nvPicPr>
          <p:cNvPr id="6" name="Imagen 7" descr="Imagen que contiene foto, tabla, hecho de madera, firmar&#10;&#10;Descripción generada con confianza muy alta">
            <a:extLst>
              <a:ext uri="{FF2B5EF4-FFF2-40B4-BE49-F238E27FC236}">
                <a16:creationId xmlns:a16="http://schemas.microsoft.com/office/drawing/2014/main" id="{364A6CC0-D121-4EF1-AE52-DF63F98BD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8" y="2996706"/>
            <a:ext cx="5799859" cy="1687201"/>
          </a:xfrm>
          <a:prstGeom prst="rect">
            <a:avLst/>
          </a:prstGeom>
        </p:spPr>
      </p:pic>
      <p:pic>
        <p:nvPicPr>
          <p:cNvPr id="10" name="Imagen 7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C47B29FF-BF8C-417D-AB7B-B63849702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68" y="5603801"/>
            <a:ext cx="4405744" cy="767919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CAFDE8DE-F8BE-4F95-BCF9-F1131FB2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384" y="5602430"/>
            <a:ext cx="3629890" cy="7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165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s-ES" b="1"/>
              <a:t>ÍNDICE</a:t>
            </a:r>
          </a:p>
        </p:txBody>
      </p:sp>
      <p:graphicFrame>
        <p:nvGraphicFramePr>
          <p:cNvPr id="34" name="Marcador de contenido 24">
            <a:extLst>
              <a:ext uri="{FF2B5EF4-FFF2-40B4-BE49-F238E27FC236}">
                <a16:creationId xmlns:a16="http://schemas.microsoft.com/office/drawing/2014/main" id="{19A6A0E3-0922-4859-8990-21D77E6C5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577085"/>
              </p:ext>
            </p:extLst>
          </p:nvPr>
        </p:nvGraphicFramePr>
        <p:xfrm>
          <a:off x="781891" y="2088777"/>
          <a:ext cx="9962309" cy="4219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F66F2C-7749-457E-A008-A4931960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8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9F0EBF88-595A-40C8-82CF-FC4A87AB2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01074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A5AB136-1321-47B3-8AF9-A8140222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EFF0CD-80F1-48BB-86D8-8D23EDB1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spc="200" dirty="0"/>
              <a:t>REDES NEURONALES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29AB2E-91A6-4F11-8765-A410A013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061136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91189-3F7D-4C69-A8EF-3818DF35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s-ES" dirty="0"/>
              <a:t>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513619-D8B3-4277-AF85-EA5079D78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348732" cy="393192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/>
              <a:t> Es un "</a:t>
            </a:r>
            <a:r>
              <a:rPr lang="en-US" sz="2000" dirty="0" err="1"/>
              <a:t>cerebro</a:t>
            </a:r>
            <a:r>
              <a:rPr lang="en-US" sz="2000" dirty="0"/>
              <a:t>", al que le </a:t>
            </a:r>
            <a:r>
              <a:rPr lang="en-US" sz="2000" dirty="0" err="1"/>
              <a:t>damos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y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devuelve</a:t>
            </a:r>
            <a:r>
              <a:rPr lang="en-US" sz="2000" dirty="0"/>
              <a:t> un </a:t>
            </a:r>
            <a:r>
              <a:rPr lang="en-US" sz="2000" dirty="0" err="1"/>
              <a:t>resultado</a:t>
            </a:r>
            <a:r>
              <a:rPr lang="en-US" sz="2000" dirty="0"/>
              <a:t>.</a:t>
            </a:r>
          </a:p>
          <a:p>
            <a:pPr>
              <a:buFont typeface="Arial"/>
              <a:buChar char="•"/>
            </a:pPr>
            <a:r>
              <a:rPr lang="en-US" sz="2000" dirty="0"/>
              <a:t> </a:t>
            </a:r>
            <a:r>
              <a:rPr lang="en-US" sz="2000" dirty="0" err="1"/>
              <a:t>Formado</a:t>
            </a:r>
            <a:r>
              <a:rPr lang="en-US" sz="2000" dirty="0"/>
              <a:t> por </a:t>
            </a:r>
            <a:r>
              <a:rPr lang="en-US" sz="2000" dirty="0" err="1"/>
              <a:t>perceptrones</a:t>
            </a:r>
            <a:r>
              <a:rPr lang="en-US" sz="2000" dirty="0"/>
              <a:t> (</a:t>
            </a:r>
            <a:r>
              <a:rPr lang="en-US" sz="2000" dirty="0" err="1"/>
              <a:t>neuronas</a:t>
            </a:r>
            <a:r>
              <a:rPr lang="en-US" sz="2000" dirty="0"/>
              <a:t>).</a:t>
            </a:r>
          </a:p>
          <a:p>
            <a:pPr>
              <a:buFont typeface="Arial"/>
              <a:buChar char="•"/>
            </a:pPr>
            <a:r>
              <a:rPr lang="en-US" sz="2000" dirty="0"/>
              <a:t> </a:t>
            </a:r>
            <a:r>
              <a:rPr lang="en-US" sz="2000" dirty="0" err="1"/>
              <a:t>Perceptrones</a:t>
            </a:r>
            <a:r>
              <a:rPr lang="en-US" sz="2000" dirty="0"/>
              <a:t> </a:t>
            </a:r>
            <a:r>
              <a:rPr lang="en-US" sz="2000" dirty="0" err="1"/>
              <a:t>forman</a:t>
            </a:r>
            <a:r>
              <a:rPr lang="en-US" sz="2000" dirty="0"/>
              <a:t> </a:t>
            </a:r>
            <a:r>
              <a:rPr lang="en-US" sz="2000" dirty="0" err="1"/>
              <a:t>capas</a:t>
            </a:r>
            <a:r>
              <a:rPr lang="en-US" sz="2000" dirty="0"/>
              <a:t>.</a:t>
            </a:r>
          </a:p>
          <a:p>
            <a:pPr>
              <a:buFont typeface="Arial"/>
              <a:buChar char="•"/>
            </a:pPr>
            <a:r>
              <a:rPr lang="en-US" sz="2000" dirty="0"/>
              <a:t> </a:t>
            </a:r>
            <a:r>
              <a:rPr lang="en-US" sz="2000" dirty="0" err="1"/>
              <a:t>Algoritmo</a:t>
            </a:r>
            <a:r>
              <a:rPr lang="en-US" sz="2000" dirty="0"/>
              <a:t> de </a:t>
            </a:r>
            <a:r>
              <a:rPr lang="en-US" sz="2000" dirty="0" err="1"/>
              <a:t>aprendizaje</a:t>
            </a:r>
            <a:r>
              <a:rPr lang="en-US" sz="2000" dirty="0"/>
              <a:t>.</a:t>
            </a:r>
          </a:p>
          <a:p>
            <a:pPr>
              <a:buFont typeface="Arial"/>
              <a:buChar char="•"/>
            </a:pPr>
            <a:endParaRPr lang="en-US" sz="1600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0F8DE766-8FA3-4781-84FD-E73B1A3B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295669"/>
            <a:ext cx="6909577" cy="42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7612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BE920-5966-40B3-B8F1-C6510987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s-ES" dirty="0"/>
              <a:t>PERCEPTRÓN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2BEC61-0D7B-4BB0-8F80-804A7D617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Arial,Sans-Serif" panose="020B0602020104020603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 Son las </a:t>
            </a:r>
            <a:r>
              <a:rPr lang="en-US" sz="2000" dirty="0" err="1">
                <a:ea typeface="+mn-lt"/>
                <a:cs typeface="+mn-lt"/>
              </a:rPr>
              <a:t>neuronas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>
              <a:buFont typeface="Arial,Sans-Serif" panose="020B0602020104020603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 Tiene </a:t>
            </a:r>
            <a:r>
              <a:rPr lang="en-US" sz="2000" dirty="0" err="1">
                <a:ea typeface="+mn-lt"/>
                <a:cs typeface="+mn-lt"/>
              </a:rPr>
              <a:t>unos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datos</a:t>
            </a:r>
            <a:r>
              <a:rPr lang="en-US" sz="2000" dirty="0">
                <a:ea typeface="+mn-lt"/>
                <a:cs typeface="+mn-lt"/>
              </a:rPr>
              <a:t> de entrada.</a:t>
            </a:r>
          </a:p>
          <a:p>
            <a:pPr>
              <a:buFont typeface="Arial,Sans-Serif" panose="020B0602020104020603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Formados</a:t>
            </a:r>
            <a:r>
              <a:rPr lang="en-US" sz="2000" dirty="0">
                <a:ea typeface="+mn-lt"/>
                <a:cs typeface="+mn-lt"/>
              </a:rPr>
              <a:t> por </a:t>
            </a:r>
            <a:r>
              <a:rPr lang="en-US" sz="2000" dirty="0" err="1">
                <a:ea typeface="+mn-lt"/>
                <a:cs typeface="+mn-lt"/>
              </a:rPr>
              <a:t>unos</a:t>
            </a:r>
            <a:r>
              <a:rPr lang="en-US" sz="2000" dirty="0">
                <a:ea typeface="+mn-lt"/>
                <a:cs typeface="+mn-lt"/>
              </a:rPr>
              <a:t> pesos </a:t>
            </a:r>
            <a:r>
              <a:rPr lang="en-US" sz="2000" dirty="0" err="1">
                <a:ea typeface="+mn-lt"/>
                <a:cs typeface="+mn-lt"/>
              </a:rPr>
              <a:t>sinápticos</a:t>
            </a:r>
            <a:r>
              <a:rPr lang="en-US" sz="2000" dirty="0">
                <a:ea typeface="+mn-lt"/>
                <a:cs typeface="+mn-lt"/>
              </a:rPr>
              <a:t> (synaptic weights).</a:t>
            </a:r>
          </a:p>
          <a:p>
            <a:pPr>
              <a:buFont typeface="Arial,Sans-Serif" panose="020B0602020104020603" pitchFamily="34" charset="0"/>
              <a:buChar char="•"/>
            </a:pPr>
            <a:r>
              <a:rPr lang="en-US" sz="2000" dirty="0"/>
              <a:t> Tiene un </a:t>
            </a:r>
            <a:r>
              <a:rPr lang="en-US" sz="2000" dirty="0" err="1"/>
              <a:t>sesgo</a:t>
            </a:r>
            <a:r>
              <a:rPr lang="en-US" sz="2000" dirty="0"/>
              <a:t> (bias).</a:t>
            </a:r>
          </a:p>
          <a:p>
            <a:pPr>
              <a:buFont typeface="Arial,Sans-Serif" panose="020B0602020104020603" pitchFamily="34" charset="0"/>
              <a:buChar char="•"/>
            </a:pPr>
            <a:r>
              <a:rPr lang="en-US" sz="2000" dirty="0"/>
              <a:t> Suma y </a:t>
            </a:r>
            <a:r>
              <a:rPr lang="en-US" sz="2000" dirty="0" err="1"/>
              <a:t>función</a:t>
            </a:r>
            <a:r>
              <a:rPr lang="en-US" sz="2000" dirty="0"/>
              <a:t> de </a:t>
            </a:r>
            <a:r>
              <a:rPr lang="en-US" sz="2000" dirty="0" err="1"/>
              <a:t>activación</a:t>
            </a:r>
            <a:r>
              <a:rPr lang="en-US" sz="2000" dirty="0"/>
              <a:t>.</a:t>
            </a:r>
          </a:p>
          <a:p>
            <a:pPr>
              <a:buFont typeface="Arial,Sans-Serif" panose="020B0602020104020603" pitchFamily="34" charset="0"/>
              <a:buChar char="•"/>
            </a:pPr>
            <a:r>
              <a:rPr lang="en-US" sz="2000" dirty="0"/>
              <a:t> Nos </a:t>
            </a:r>
            <a:r>
              <a:rPr lang="en-US" sz="2000" dirty="0" err="1"/>
              <a:t>devuelve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Arial,Sans-Serif" panose="020B0602020104020603" pitchFamily="34" charset="0"/>
              <a:buChar char="•"/>
            </a:pPr>
            <a:endParaRPr lang="en-US"/>
          </a:p>
        </p:txBody>
      </p:sp>
      <p:pic>
        <p:nvPicPr>
          <p:cNvPr id="4" name="Imagen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3E124BFE-5F23-4370-85F7-AC065EB39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684331"/>
            <a:ext cx="6909577" cy="3489337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B81F8E17-F635-46C3-837D-9741744A4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08" y="5753430"/>
            <a:ext cx="2308973" cy="4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75834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9E7B4-A4A3-4681-A384-DD088D49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402012" cy="1499616"/>
          </a:xfrm>
        </p:spPr>
        <p:txBody>
          <a:bodyPr>
            <a:normAutofit/>
          </a:bodyPr>
          <a:lstStyle/>
          <a:p>
            <a:r>
              <a:rPr lang="es-ES" dirty="0"/>
              <a:t>RED NEURONAL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F58FD9-2958-453C-8B7C-09AC09390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Arial,Sans-Serif" panose="020B0602020104020603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 Es el "</a:t>
            </a:r>
            <a:r>
              <a:rPr lang="en-US" sz="2000" dirty="0" err="1">
                <a:ea typeface="+mn-lt"/>
                <a:cs typeface="+mn-lt"/>
              </a:rPr>
              <a:t>cerebro</a:t>
            </a:r>
            <a:r>
              <a:rPr lang="en-US" sz="2000" dirty="0">
                <a:ea typeface="+mn-lt"/>
                <a:cs typeface="+mn-lt"/>
              </a:rPr>
              <a:t>" que </a:t>
            </a:r>
            <a:r>
              <a:rPr lang="en-US" sz="2000" dirty="0" err="1">
                <a:ea typeface="+mn-lt"/>
                <a:cs typeface="+mn-lt"/>
              </a:rPr>
              <a:t>forman</a:t>
            </a:r>
            <a:r>
              <a:rPr lang="en-US" sz="2000" dirty="0">
                <a:ea typeface="+mn-lt"/>
                <a:cs typeface="+mn-lt"/>
              </a:rPr>
              <a:t> los </a:t>
            </a:r>
            <a:r>
              <a:rPr lang="en-US" sz="2000" dirty="0" err="1">
                <a:ea typeface="+mn-lt"/>
                <a:cs typeface="+mn-lt"/>
              </a:rPr>
              <a:t>perceptrones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>
              <a:buFont typeface="Arial,Sans-Serif" panose="020B0602020104020603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Formada</a:t>
            </a:r>
            <a:r>
              <a:rPr lang="en-US" sz="2000" dirty="0">
                <a:ea typeface="+mn-lt"/>
                <a:cs typeface="+mn-lt"/>
              </a:rPr>
              <a:t> por dos o </a:t>
            </a:r>
            <a:r>
              <a:rPr lang="en-US" sz="2000" dirty="0" err="1">
                <a:ea typeface="+mn-lt"/>
                <a:cs typeface="+mn-lt"/>
              </a:rPr>
              <a:t>más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capas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>
              <a:buFont typeface="Arial,Sans-Serif" panose="020B0602020104020603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Capa </a:t>
            </a:r>
            <a:r>
              <a:rPr lang="en-US" sz="2000" dirty="0" err="1">
                <a:ea typeface="+mn-lt"/>
                <a:cs typeface="+mn-lt"/>
              </a:rPr>
              <a:t>inicial</a:t>
            </a:r>
            <a:r>
              <a:rPr lang="en-US" sz="2000" dirty="0">
                <a:ea typeface="+mn-lt"/>
                <a:cs typeface="+mn-lt"/>
              </a:rPr>
              <a:t> se llama </a:t>
            </a:r>
            <a:r>
              <a:rPr lang="en-US" sz="2000" dirty="0" err="1">
                <a:ea typeface="+mn-lt"/>
                <a:cs typeface="+mn-lt"/>
              </a:rPr>
              <a:t>capa</a:t>
            </a:r>
            <a:r>
              <a:rPr lang="en-US" sz="2000" dirty="0">
                <a:ea typeface="+mn-lt"/>
                <a:cs typeface="+mn-lt"/>
              </a:rPr>
              <a:t> de entrada</a:t>
            </a:r>
          </a:p>
          <a:p>
            <a:pPr>
              <a:buFont typeface="Arial,Sans-Serif" panose="020B0602020104020603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 Capas </a:t>
            </a:r>
            <a:r>
              <a:rPr lang="en-US" sz="2000" dirty="0" err="1">
                <a:ea typeface="+mn-lt"/>
                <a:cs typeface="+mn-lt"/>
              </a:rPr>
              <a:t>intermedias</a:t>
            </a:r>
            <a:r>
              <a:rPr lang="en-US" sz="2000" dirty="0">
                <a:ea typeface="+mn-lt"/>
                <a:cs typeface="+mn-lt"/>
              </a:rPr>
              <a:t> se </a:t>
            </a:r>
            <a:r>
              <a:rPr lang="en-US" sz="2000" dirty="0" err="1">
                <a:ea typeface="+mn-lt"/>
                <a:cs typeface="+mn-lt"/>
              </a:rPr>
              <a:t>llaman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capas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ocultas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>
              <a:buFont typeface="Arial,Sans-Serif" panose="020B0602020104020603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 Capa final se llama </a:t>
            </a:r>
            <a:r>
              <a:rPr lang="en-US" sz="2000" dirty="0" err="1">
                <a:ea typeface="+mn-lt"/>
                <a:cs typeface="+mn-lt"/>
              </a:rPr>
              <a:t>capa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salida</a:t>
            </a:r>
            <a:r>
              <a:rPr lang="en-US" sz="2000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Imagen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E4655C96-E3FD-4385-8A13-F9281D27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122928"/>
            <a:ext cx="6909577" cy="461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49400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0FD15-E17A-4D29-B0DC-A9FD724A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APRENDIZAJE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D8672F2F-C789-4C0B-9BF1-877E511B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Arial,Sans-Serif" panose="020B0602020104020603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 Se </a:t>
            </a:r>
            <a:r>
              <a:rPr lang="en-US" sz="2000" dirty="0" err="1">
                <a:ea typeface="+mn-lt"/>
                <a:cs typeface="+mn-lt"/>
              </a:rPr>
              <a:t>itera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sobre</a:t>
            </a:r>
            <a:r>
              <a:rPr lang="en-US" sz="2000" dirty="0">
                <a:ea typeface="+mn-lt"/>
                <a:cs typeface="+mn-lt"/>
              </a:rPr>
              <a:t> los </a:t>
            </a:r>
            <a:r>
              <a:rPr lang="en-US" sz="2000" dirty="0" err="1">
                <a:ea typeface="+mn-lt"/>
                <a:cs typeface="+mn-lt"/>
              </a:rPr>
              <a:t>datos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 err="1">
                <a:ea typeface="+mn-lt"/>
                <a:cs typeface="+mn-lt"/>
              </a:rPr>
              <a:t>puede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tener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criterios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parada</a:t>
            </a:r>
            <a:r>
              <a:rPr lang="en-US" sz="2000" dirty="0">
                <a:ea typeface="+mn-lt"/>
                <a:cs typeface="+mn-lt"/>
              </a:rPr>
              <a:t>).</a:t>
            </a:r>
            <a:endParaRPr lang="en-US" sz="2000" dirty="0"/>
          </a:p>
          <a:p>
            <a:pPr>
              <a:buFont typeface="Arial,Sans-Serif" panose="020B0602020104020603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 Se </a:t>
            </a:r>
            <a:r>
              <a:rPr lang="en-US" sz="2000" dirty="0" err="1">
                <a:ea typeface="+mn-lt"/>
                <a:cs typeface="+mn-lt"/>
              </a:rPr>
              <a:t>basa</a:t>
            </a:r>
            <a:r>
              <a:rPr lang="en-US" sz="2000" dirty="0">
                <a:ea typeface="+mn-lt"/>
                <a:cs typeface="+mn-lt"/>
              </a:rPr>
              <a:t> en </a:t>
            </a:r>
            <a:r>
              <a:rPr lang="en-US" sz="2000" dirty="0" err="1">
                <a:ea typeface="+mn-lt"/>
                <a:cs typeface="+mn-lt"/>
              </a:rPr>
              <a:t>actualizar</a:t>
            </a:r>
            <a:r>
              <a:rPr lang="en-US" sz="2000" dirty="0">
                <a:ea typeface="+mn-lt"/>
                <a:cs typeface="+mn-lt"/>
              </a:rPr>
              <a:t> los pesos de los </a:t>
            </a:r>
            <a:r>
              <a:rPr lang="en-US" sz="2000" dirty="0" err="1">
                <a:ea typeface="+mn-lt"/>
                <a:cs typeface="+mn-lt"/>
              </a:rPr>
              <a:t>perceptrones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/>
          </a:p>
          <a:p>
            <a:pPr>
              <a:buFont typeface="Arial,Sans-Serif" panose="020B0602020104020603" pitchFamily="34" charset="0"/>
              <a:buChar char="•"/>
            </a:pPr>
            <a:endParaRPr lang="en-US" sz="2000" dirty="0"/>
          </a:p>
          <a:p>
            <a:pPr>
              <a:buFont typeface="Arial,Sans-Serif" panose="020B0602020104020603" pitchFamily="34" charset="0"/>
              <a:buChar char="•"/>
            </a:pPr>
            <a:endParaRPr lang="en-US" sz="2000" dirty="0"/>
          </a:p>
          <a:p>
            <a:pPr>
              <a:buFont typeface="Arial,Sans-Serif" panose="020B0602020104020603" pitchFamily="34" charset="0"/>
              <a:buChar char="•"/>
            </a:pPr>
            <a:endParaRPr lang="en-US" sz="2000" dirty="0"/>
          </a:p>
          <a:p>
            <a:pPr>
              <a:buFont typeface="Arial,Sans-Serif" panose="020B0602020104020603" pitchFamily="34" charset="0"/>
              <a:buChar char="•"/>
            </a:pPr>
            <a:endParaRPr lang="en-US" sz="2000" dirty="0"/>
          </a:p>
          <a:p>
            <a:pPr>
              <a:buFont typeface="Arial,Sans-Serif" panose="020B0602020104020603" pitchFamily="34" charset="0"/>
              <a:buChar char="•"/>
            </a:pPr>
            <a:endParaRPr lang="en-US" sz="2000" dirty="0"/>
          </a:p>
          <a:p>
            <a:pPr>
              <a:buFont typeface="Arial,Sans-Serif" panose="020B0602020104020603" pitchFamily="34" charset="0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>
              <a:buFont typeface="Arial,Sans-Serif" panose="020B0602020104020603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 Para redes </a:t>
            </a:r>
            <a:r>
              <a:rPr lang="en-US" sz="2000" err="1">
                <a:ea typeface="+mn-lt"/>
                <a:cs typeface="+mn-lt"/>
              </a:rPr>
              <a:t>neuronales</a:t>
            </a:r>
            <a:r>
              <a:rPr lang="en-US" sz="2000" dirty="0">
                <a:ea typeface="+mn-lt"/>
                <a:cs typeface="+mn-lt"/>
              </a:rPr>
              <a:t> se </a:t>
            </a:r>
            <a:r>
              <a:rPr lang="en-US" sz="2000" err="1">
                <a:ea typeface="+mn-lt"/>
                <a:cs typeface="+mn-lt"/>
              </a:rPr>
              <a:t>suele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usar</a:t>
            </a:r>
            <a:r>
              <a:rPr lang="en-US" sz="2000" dirty="0">
                <a:ea typeface="+mn-lt"/>
                <a:cs typeface="+mn-lt"/>
              </a:rPr>
              <a:t> el </a:t>
            </a:r>
            <a:r>
              <a:rPr lang="en-US" sz="2000" err="1">
                <a:ea typeface="+mn-lt"/>
                <a:cs typeface="+mn-lt"/>
              </a:rPr>
              <a:t>algoritmo</a:t>
            </a:r>
            <a:r>
              <a:rPr lang="en-US" sz="2000" dirty="0">
                <a:ea typeface="+mn-lt"/>
                <a:cs typeface="+mn-lt"/>
              </a:rPr>
              <a:t> de "backpropagation".</a:t>
            </a:r>
            <a:endParaRPr lang="en-US" sz="2000" dirty="0"/>
          </a:p>
          <a:p>
            <a:pPr marL="310515" lvl="2" indent="0">
              <a:buNone/>
            </a:pPr>
            <a:endParaRPr lang="en-US" dirty="0"/>
          </a:p>
          <a:p>
            <a:pPr marL="310515" lvl="2" indent="0">
              <a:buNone/>
            </a:pPr>
            <a:endParaRPr lang="en-US" dirty="0"/>
          </a:p>
        </p:txBody>
      </p:sp>
      <p:pic>
        <p:nvPicPr>
          <p:cNvPr id="14" name="Imagen 14">
            <a:extLst>
              <a:ext uri="{FF2B5EF4-FFF2-40B4-BE49-F238E27FC236}">
                <a16:creationId xmlns:a16="http://schemas.microsoft.com/office/drawing/2014/main" id="{14E02F22-1DE1-431B-9D5D-1D1FCA7CF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3167499"/>
            <a:ext cx="2895600" cy="205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84993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A5AB136-1321-47B3-8AF9-A8140222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955DBE-5275-4D39-947A-5CC5CF4C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spc="200" dirty="0"/>
              <a:t>TENSORFLOW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9AB2E-91A6-4F11-8765-A410A013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89495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89514-F24D-434F-80E8-6FEE901E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s-ES" dirty="0"/>
              <a:t>¿</a:t>
            </a:r>
            <a:r>
              <a:rPr lang="es-ES" dirty="0" err="1"/>
              <a:t>qUÉ</a:t>
            </a:r>
            <a:r>
              <a:rPr lang="es-ES" dirty="0"/>
              <a:t> ES?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371393-D06D-4566-BC23-CEB6D2266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en-US" sz="2000" dirty="0"/>
              <a:t> </a:t>
            </a:r>
            <a:r>
              <a:rPr lang="en-US" sz="2000" dirty="0" err="1"/>
              <a:t>Plataforma</a:t>
            </a:r>
            <a:r>
              <a:rPr lang="en-US" sz="2000" dirty="0"/>
              <a:t> open source para </a:t>
            </a:r>
            <a:r>
              <a:rPr lang="en-US" sz="2000" dirty="0" err="1"/>
              <a:t>aprendizaje</a:t>
            </a:r>
            <a:r>
              <a:rPr lang="en-US" sz="2000" dirty="0"/>
              <a:t> </a:t>
            </a:r>
            <a:r>
              <a:rPr lang="en-US" sz="2000" dirty="0" err="1"/>
              <a:t>automático</a:t>
            </a:r>
            <a:r>
              <a:rPr lang="en-US" sz="2000" dirty="0"/>
              <a:t>.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en-US" sz="2000" dirty="0"/>
              <a:t> Nos </a:t>
            </a:r>
            <a:r>
              <a:rPr lang="en-US" sz="2000" err="1"/>
              <a:t>permite</a:t>
            </a:r>
            <a:r>
              <a:rPr lang="en-US" sz="2000" dirty="0"/>
              <a:t> </a:t>
            </a:r>
            <a:r>
              <a:rPr lang="en-US" sz="2000"/>
              <a:t>manejar tensores de </a:t>
            </a:r>
            <a:r>
              <a:rPr lang="en-US" sz="2000" err="1"/>
              <a:t>manera</a:t>
            </a:r>
            <a:r>
              <a:rPr lang="en-US" sz="2000"/>
              <a:t> </a:t>
            </a:r>
            <a:r>
              <a:rPr lang="en-US" sz="2000" err="1"/>
              <a:t>sencilla</a:t>
            </a:r>
            <a:r>
              <a:rPr lang="en-US" sz="2000" dirty="0"/>
              <a:t>.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en-US" sz="2000" dirty="0"/>
              <a:t> Lo </a:t>
            </a:r>
            <a:r>
              <a:rPr lang="en-US" sz="2000" dirty="0" err="1"/>
              <a:t>usaremos</a:t>
            </a:r>
            <a:r>
              <a:rPr lang="en-US" sz="2000" dirty="0"/>
              <a:t> con Python.</a:t>
            </a:r>
          </a:p>
        </p:txBody>
      </p:sp>
      <p:pic>
        <p:nvPicPr>
          <p:cNvPr id="4" name="Imagen 4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BEC67797-0D18-496A-88A8-9DFAC1B72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217936"/>
            <a:ext cx="6909577" cy="442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51765"/>
      </p:ext>
    </p:extLst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0BD21B179B1749B10B6700D890B8C6" ma:contentTypeVersion="0" ma:contentTypeDescription="Create a new document." ma:contentTypeScope="" ma:versionID="0b203c93e0e26a3a984f780d2ba223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444707-9632-47A0-9AF9-0B6588002B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A47F9CD-CEC7-4184-A11F-7BE050B85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Panorámica</PresentationFormat>
  <Paragraphs>8</Paragraphs>
  <Slides>20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Integral</vt:lpstr>
      <vt:lpstr>INTRODUCCIÓN A REDES NEURONALES CON TENSORFLOW Y KERAS</vt:lpstr>
      <vt:lpstr>ÍNDICE</vt:lpstr>
      <vt:lpstr>REDES NEURONALES</vt:lpstr>
      <vt:lpstr>OVERVIEW</vt:lpstr>
      <vt:lpstr>PERCEPTRÓN</vt:lpstr>
      <vt:lpstr>RED NEURONAL</vt:lpstr>
      <vt:lpstr>APRENDIZAJE</vt:lpstr>
      <vt:lpstr>TENSORFLOW</vt:lpstr>
      <vt:lpstr>¿qUÉ ES?</vt:lpstr>
      <vt:lpstr>TENSORES</vt:lpstr>
      <vt:lpstr>PRIMEROS PASOS</vt:lpstr>
      <vt:lpstr>PRIMEROS PASOS</vt:lpstr>
      <vt:lpstr>KERAS</vt:lpstr>
      <vt:lpstr>¿QUÉ ES?</vt:lpstr>
      <vt:lpstr>Construyendo una red neuronal simple</vt:lpstr>
      <vt:lpstr>Construyendo una red neuronal simple</vt:lpstr>
      <vt:lpstr>Construyendo una red neuronal simple</vt:lpstr>
      <vt:lpstr>Compilando y entrenando la red</vt:lpstr>
      <vt:lpstr>Evaluando y generando predicciones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/>
  <cp:revision>965</cp:revision>
  <dcterms:created xsi:type="dcterms:W3CDTF">2020-03-21T17:21:17Z</dcterms:created>
  <dcterms:modified xsi:type="dcterms:W3CDTF">2020-03-22T12:50:17Z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0x010100F70BD21B179B1749B10B6700D890B8C6</vt:lpwstr>
  </property>
</Properties>
</file>