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5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ystem-2660914_1920"/>
          <p:cNvPicPr>
            <a:picLocks noChangeAspect="1"/>
          </p:cNvPicPr>
          <p:nvPr/>
        </p:nvPicPr>
        <p:blipFill>
          <a:blip r:embed="rId1">
            <a:lum bright="12000" contrast="36000"/>
          </a:blip>
          <a:stretch>
            <a:fillRect/>
          </a:stretch>
        </p:blipFill>
        <p:spPr>
          <a:xfrm>
            <a:off x="-4445" y="-41910"/>
            <a:ext cx="12200890" cy="6929755"/>
          </a:xfrm>
          <a:prstGeom prst="rect">
            <a:avLst/>
          </a:prstGeom>
          <a:solidFill>
            <a:srgbClr val="FFFF00"/>
          </a:solidFill>
          <a:effectLst>
            <a:glow>
              <a:srgbClr val="FFFF00">
                <a:alpha val="100000"/>
              </a:srgbClr>
            </a:glow>
          </a:effectLst>
        </p:spPr>
      </p:pic>
      <p:pic>
        <p:nvPicPr>
          <p:cNvPr id="6" name="Picture 5" descr="yellownetwo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1275"/>
            <a:ext cx="12201525" cy="69291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08175" y="1033780"/>
            <a:ext cx="8375650" cy="3880485"/>
          </a:xfrm>
          <a:prstGeom prst="roundRect">
            <a:avLst/>
          </a:prstGeom>
          <a:solidFill>
            <a:srgbClr val="FFFF0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540" y="1225550"/>
            <a:ext cx="8760460" cy="2783840"/>
          </a:xfrm>
        </p:spPr>
        <p:txBody>
          <a:bodyPr>
            <a:normAutofit fontScale="90000"/>
          </a:bodyPr>
          <a:p>
            <a:r>
              <a:rPr lang="es-ES_tradnl" altLang="en-US" sz="5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INTRODUCCIÓN A LAS REDES NEURONALES ARTIFICIALES</a:t>
            </a:r>
            <a:endParaRPr lang="es-ES_tradnl" altLang="en-US" sz="54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7528"/>
            <a:ext cx="9144000" cy="1655762"/>
          </a:xfrm>
        </p:spPr>
        <p:txBody>
          <a:bodyPr/>
          <a:p>
            <a:r>
              <a:rPr lang="es-ES_tradnl" altLang="en-US" i="1" u="sng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Emilio Barragán Rodríguez</a:t>
            </a:r>
            <a:endParaRPr lang="es-ES_tradnl" altLang="en-US" i="1" u="sng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01600"/>
            <a:ext cx="1085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es-ES_tradnl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Redes Neuronales</a:t>
            </a:r>
            <a:endParaRPr lang="en-US" altLang="es-ES_tradnl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2.</a:t>
            </a:r>
            <a:r>
              <a:rPr lang="en-US" altLang="es-ES_tradnl" sz="6600">
                <a:solidFill>
                  <a:srgbClr val="FFFF00"/>
                </a:solidFill>
              </a:rPr>
              <a:t>2</a:t>
            </a:r>
            <a:endParaRPr lang="en-US" altLang="es-ES_tradnl" sz="66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8262620" y="2915920"/>
                <a:ext cx="3733165" cy="198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𝒁</m:t>
                          </m:r>
                        </m:e>
                        <m:sup>
                          <m:r>
                            <a:rPr 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</m:t>
                          </m:r>
                          <m:r>
                            <a:rPr 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</m:oMath>
                  </m:oMathPara>
                </a14:m>
                <a:endParaRPr lang="en-US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sz="2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</m:t>
                          </m:r>
                          <m:r>
                            <a:rPr 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sz="2400"/>
              </a:p>
              <a:p>
                <a:r>
                  <a:rPr lang="es-ES_tradnl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   </a:t>
                </a:r>
                <a:r>
                  <a:rPr lang="es-ES_tradnl" altLang="en-US" sz="2400" b="1">
                    <a:latin typeface="DejaVu Math TeX Gyre" panose="02000503000000000000" charset="0"/>
                    <a:cs typeface="DejaVu Math TeX Gyre" panose="02000503000000000000" charset="0"/>
                  </a:rPr>
                  <a:t>Ŷ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[</m:t>
                        </m:r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]</m:t>
                        </m:r>
                      </m:sup>
                    </m:sSup>
                    <m:r>
                      <a:rPr lang="en-US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𝑍</m:t>
                        </m:r>
                      </m:e>
                      <m:sup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[</m:t>
                        </m:r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]</m:t>
                        </m:r>
                      </m:sup>
                    </m:sSup>
                    <m:r>
                      <a:rPr lang="en-US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sSup>
                      <m:sSupPr>
                        <m:ctrlP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[</m:t>
                        </m:r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2400"/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620" y="2915920"/>
                <a:ext cx="3733165" cy="19875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NN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" y="1861820"/>
            <a:ext cx="80962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01600"/>
            <a:ext cx="1085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es-ES_tradnl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Redes Neuronales</a:t>
            </a:r>
            <a:endParaRPr lang="en-US" altLang="es-ES_tradnl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2.</a:t>
            </a:r>
            <a:r>
              <a:rPr lang="en-US" altLang="es-ES_tradnl" sz="6600">
                <a:solidFill>
                  <a:srgbClr val="FFFF00"/>
                </a:solidFill>
              </a:rPr>
              <a:t>2</a:t>
            </a:r>
            <a:endParaRPr lang="en-US" altLang="es-ES_tradnl" sz="6600">
              <a:solidFill>
                <a:srgbClr val="FFFF00"/>
              </a:solidFill>
            </a:endParaRPr>
          </a:p>
        </p:txBody>
      </p:sp>
      <p:pic>
        <p:nvPicPr>
          <p:cNvPr id="2" name="Picture 1" descr="First-lay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2082800"/>
            <a:ext cx="10440035" cy="46659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9875" y="1356360"/>
            <a:ext cx="121913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Para la primera capa tenemos:</a:t>
            </a: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01600"/>
            <a:ext cx="1085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es-ES_tradnl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Redes Neuronales</a:t>
            </a:r>
            <a:endParaRPr lang="en-US" altLang="es-ES_tradnl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2.</a:t>
            </a:r>
            <a:r>
              <a:rPr lang="en-US" altLang="es-ES_tradnl" sz="6600">
                <a:solidFill>
                  <a:srgbClr val="FFFF00"/>
                </a:solidFill>
              </a:rPr>
              <a:t>2</a:t>
            </a:r>
            <a:endParaRPr lang="en-US" altLang="es-ES_tradnl" sz="6600">
              <a:solidFill>
                <a:srgbClr val="FFFF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9875" y="1356360"/>
            <a:ext cx="121913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Para la segunda, y última capa, tenemos:</a:t>
            </a: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  <p:pic>
        <p:nvPicPr>
          <p:cNvPr id="2" name="Picture 1" descr="second-last-lay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1950720"/>
            <a:ext cx="10569575" cy="4592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445" y="-9525"/>
            <a:ext cx="12199620" cy="171958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45" y="-9525"/>
            <a:ext cx="1339850" cy="17195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44295" y="-9525"/>
            <a:ext cx="102774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es-ES_tradnl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C</a:t>
            </a:r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ómo aprenden las redes</a:t>
            </a:r>
            <a:endParaRPr lang="es-ES_tradnl" altLang="en-US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neuronales</a:t>
            </a:r>
            <a:endParaRPr lang="es-ES_tradnl" altLang="en-US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-15240" y="296545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3.</a:t>
            </a:r>
            <a:endParaRPr lang="es-ES_tradnl" altLang="en-US" sz="6600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9875" y="1900555"/>
            <a:ext cx="1219136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Actualizar pesos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Datos de entrenamiento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Targets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Función de pérdida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Descenso por el gradiente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Propagación hacia adelante y hacia atrás</a:t>
            </a: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8023225" y="2318385"/>
          <a:ext cx="3598545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15"/>
                <a:gridCol w="1199515"/>
                <a:gridCol w="1199515"/>
              </a:tblGrid>
              <a:tr h="95631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s-ES_tradnl" altLang="en-US" sz="2400">
                          <a:solidFill>
                            <a:srgbClr val="002060"/>
                          </a:solidFill>
                        </a:rPr>
                        <a:t>Peso</a:t>
                      </a:r>
                      <a:endParaRPr lang="es-ES_tradnl" altLang="en-US" sz="2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s-ES_tradnl" altLang="en-US" sz="2400">
                          <a:solidFill>
                            <a:srgbClr val="002060"/>
                          </a:solidFill>
                        </a:rPr>
                        <a:t>Altura</a:t>
                      </a:r>
                      <a:endParaRPr lang="es-ES_tradnl" altLang="en-US" sz="2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s-ES_tradnl" altLang="en-US" sz="2400">
                          <a:solidFill>
                            <a:srgbClr val="002060"/>
                          </a:solidFill>
                        </a:rPr>
                        <a:t>Edad</a:t>
                      </a:r>
                      <a:endParaRPr lang="es-ES_tradnl" altLang="en-US" sz="2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95631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s-ES_tradnl" altLang="en-US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s-ES_tradnl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s-ES_tradnl" altLang="en-US">
                          <a:solidFill>
                            <a:schemeClr val="bg1"/>
                          </a:solidFill>
                        </a:rPr>
                        <a:t>1.70</a:t>
                      </a:r>
                      <a:endParaRPr lang="es-ES_tradnl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s-ES_tradnl" altLang="en-US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s-ES_tradnl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95631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s-ES_tradnl" altLang="en-US">
                          <a:solidFill>
                            <a:schemeClr val="bg1"/>
                          </a:solidFill>
                        </a:rPr>
                        <a:t>103</a:t>
                      </a:r>
                      <a:endParaRPr lang="es-ES_tradnl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s-ES_tradnl" altLang="en-US">
                          <a:solidFill>
                            <a:schemeClr val="bg1"/>
                          </a:solidFill>
                        </a:rPr>
                        <a:t>1.84</a:t>
                      </a:r>
                      <a:endParaRPr lang="es-ES_tradnl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s-ES_tradnl" altLang="en-US">
                          <a:solidFill>
                            <a:schemeClr val="bg1"/>
                          </a:solidFill>
                        </a:rPr>
                        <a:t>41</a:t>
                      </a:r>
                      <a:endParaRPr lang="es-ES_tradnl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956310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s-ES_tradnl" altLang="en-US">
                          <a:solidFill>
                            <a:schemeClr val="bg1"/>
                          </a:solidFill>
                        </a:rPr>
                        <a:t>53</a:t>
                      </a:r>
                      <a:endParaRPr lang="es-ES_tradnl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s-ES_tradnl" altLang="en-US">
                          <a:solidFill>
                            <a:schemeClr val="bg1"/>
                          </a:solidFill>
                        </a:rPr>
                        <a:t>1.56</a:t>
                      </a:r>
                      <a:endParaRPr lang="es-ES_tradnl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s-ES_tradnl" altLang="en-US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s-ES_tradnl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01600"/>
            <a:ext cx="1085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Función de pérdida</a:t>
            </a:r>
            <a:endParaRPr lang="es-ES_tradnl" altLang="en-US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sz="6600">
                <a:solidFill>
                  <a:srgbClr val="FFFF00"/>
                </a:solidFill>
              </a:rPr>
              <a:t>3.1</a:t>
            </a:r>
            <a:endParaRPr lang="es-ES_tradnl" sz="66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269875" y="1356360"/>
                <a:ext cx="12191365" cy="4453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s-ES_tradnl" altLang="en-US" sz="2700">
                    <a:latin typeface="Courier 10 Pitch" charset="0"/>
                    <a:cs typeface="Courier 10 Pitch" charset="0"/>
                    <a:sym typeface="+mn-ea"/>
                  </a:rPr>
                  <a:t>Valor a minimizar</a:t>
                </a:r>
                <a:endParaRPr lang="es-ES_tradnl" altLang="en-US" sz="2700">
                  <a:latin typeface="Courier 10 Pitch" charset="0"/>
                  <a:cs typeface="Courier 10 Pitch" charset="0"/>
                </a:endParaRPr>
              </a:p>
              <a:p>
                <a:pPr marL="285750" indent="-285750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endParaRPr lang="es-ES_tradnl" altLang="en-US" sz="2700">
                  <a:latin typeface="Courier 10 Pitch" charset="0"/>
                  <a:cs typeface="Courier 10 Pitch" charset="0"/>
                </a:endParaRPr>
              </a:p>
              <a:p>
                <a:pPr marL="285750" indent="-285750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s-ES_tradnl" altLang="en-US" sz="2700">
                    <a:latin typeface="Courier 10 Pitch" charset="0"/>
                    <a:cs typeface="Courier 10 Pitch" charset="0"/>
                    <a:sym typeface="+mn-ea"/>
                  </a:rPr>
                  <a:t>Calcular media para todos los ejemplos</a:t>
                </a:r>
                <a:endParaRPr lang="es-ES_tradnl" altLang="en-US" sz="2700">
                  <a:latin typeface="Courier 10 Pitch" charset="0"/>
                  <a:cs typeface="Courier 10 Pitch" charset="0"/>
                </a:endParaRPr>
              </a:p>
              <a:p>
                <a:pPr marL="285750" indent="-285750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endParaRPr lang="es-ES_tradnl" altLang="en-US" sz="2700">
                  <a:latin typeface="Courier 10 Pitch" charset="0"/>
                  <a:cs typeface="Courier 10 Pitch" charset="0"/>
                </a:endParaRPr>
              </a:p>
              <a:p>
                <a:pPr marL="285750" indent="-285750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r>
                  <a:rPr lang="es-ES_tradnl" altLang="en-US" sz="2700">
                    <a:latin typeface="Courier 10 Pitch" charset="0"/>
                    <a:cs typeface="Courier 10 Pitch" charset="0"/>
                    <a:sym typeface="+mn-ea"/>
                  </a:rPr>
                  <a:t>Hay muchas distintas. Un ejemplo:</a:t>
                </a:r>
                <a:endParaRPr lang="es-ES_tradnl" altLang="en-US" sz="2700">
                  <a:latin typeface="Courier 10 Pitch" charset="0"/>
                  <a:cs typeface="Courier 10 Pitch" charset="0"/>
                </a:endParaRPr>
              </a:p>
              <a:p>
                <a:pPr marL="285750" indent="-285750">
                  <a:buClr>
                    <a:srgbClr val="002060"/>
                  </a:buClr>
                  <a:buFont typeface="Arial" panose="020B0604020202020204" pitchFamily="34" charset="0"/>
                  <a:buChar char="•"/>
                </a:pPr>
                <a:endParaRPr lang="es-ES_tradnl" altLang="en-US" sz="2700">
                  <a:latin typeface="Courier 10 Pitch" charset="0"/>
                  <a:cs typeface="Courier 10 Pitch" charset="0"/>
                </a:endParaRPr>
              </a:p>
              <a:p>
                <a:pPr indent="0">
                  <a:buClr>
                    <a:srgbClr val="002060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s-ES_tradnl" sz="27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𝑀𝑆𝐸</m:t>
                      </m:r>
                      <m:r>
                        <a:rPr lang="en-US" altLang="es-ES_tradnl" sz="27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(ŷ, </m:t>
                      </m:r>
                      <m:r>
                        <a:rPr lang="en-US" altLang="es-ES_tradnl" sz="27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altLang="es-ES_tradnl" sz="27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sSup>
                        <m:sSupPr>
                          <m:ctrlP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−ŷ)</m:t>
                          </m:r>
                          <m:r>
                            <a:rPr lang="es-ES_tradnl" altLang="en-US" sz="2700">
                              <a:latin typeface="Courier 10 Pitch" charset="0"/>
                              <a:cs typeface="Courier 10 Pitch" charset="0"/>
                            </a:rPr>
                            <m:t> </m:t>
                          </m:r>
                        </m:e>
                        <m:sup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s-ES_tradnl" sz="27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>
                  <a:buClr>
                    <a:srgbClr val="002060"/>
                  </a:buClr>
                  <a:buFont typeface="Arial" panose="020B0604020202020204" pitchFamily="34" charset="0"/>
                  <a:buNone/>
                </a:pPr>
                <a:endParaRPr lang="es-ES_tradnl" altLang="en-US" sz="2700">
                  <a:latin typeface="Courier 10 Pitch" charset="0"/>
                  <a:cs typeface="Courier 10 Pitch" charset="0"/>
                </a:endParaRPr>
              </a:p>
              <a:p>
                <a:pPr indent="0">
                  <a:buClr>
                    <a:srgbClr val="002060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s-ES_tradnl" sz="27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𝐽</m:t>
                      </m:r>
                      <m:r>
                        <a:rPr lang="en-US" altLang="es-ES_tradnl" sz="27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s-ES_tradnl" sz="27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altLang="es-ES_tradnl" sz="27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es-ES_tradnl" sz="27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  <m:r>
                        <a:rPr lang="en-US" altLang="es-ES_tradnl" sz="27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f>
                        <m:fPr>
                          <m:ctrlP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</m:t>
                          </m:r>
                        </m:den>
                      </m:f>
                      <m:r>
                        <a:rPr lang="en-US" altLang="es-ES_tradnl" sz="27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𝑀𝑆𝐸</m:t>
                          </m:r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s-ES_tradnl" sz="27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es-ES_tradnl" sz="27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ŷ</m:t>
                              </m:r>
                            </m:e>
                            <m:sub>
                              <m:r>
                                <a:rPr lang="en-US" altLang="es-ES_tradnl" sz="27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es-ES_tradnl" sz="27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es-ES_tradnl" sz="27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s-ES_tradnl" sz="27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s-ES_tradnl" sz="27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_tradnl" altLang="en-US" sz="2700">
                  <a:latin typeface="Courier 10 Pitch" charset="0"/>
                  <a:cs typeface="Courier 10 Pitch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" y="1356360"/>
                <a:ext cx="12191365" cy="4453890"/>
              </a:xfrm>
              <a:prstGeom prst="rect">
                <a:avLst/>
              </a:prstGeom>
              <a:blipFill rotWithShape="1">
                <a:blip r:embed="rId1"/>
                <a:stretch>
                  <a:fillRect t="-39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01600"/>
            <a:ext cx="1085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s-ES_tradnl" altLang="en-US" sz="53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Descenso por el gradiente</a:t>
            </a:r>
            <a:endParaRPr lang="es-ES_tradnl" altLang="en-US" sz="53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sz="6600">
                <a:solidFill>
                  <a:srgbClr val="FFFF00"/>
                </a:solidFill>
              </a:rPr>
              <a:t>3.2</a:t>
            </a:r>
            <a:endParaRPr lang="es-ES_tradnl" sz="6600">
              <a:solidFill>
                <a:srgbClr val="FFFF00"/>
              </a:solidFill>
            </a:endParaRPr>
          </a:p>
        </p:txBody>
      </p:sp>
      <p:pic>
        <p:nvPicPr>
          <p:cNvPr id="3" name="Picture 2" descr="Gradient-descent3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770" y="2315210"/>
            <a:ext cx="6551295" cy="45466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9875" y="1356360"/>
            <a:ext cx="1219136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Bajamos por la pendiente (derivada)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Mínimo local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Learning rate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Actualizamos W y b:</a:t>
            </a: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269812" y="4535106"/>
                <a:ext cx="5103495" cy="19380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𝑊</m:t>
                          </m:r>
                        </m:e>
                        <m:sub>
                          <m:r>
                            <a:rPr lang="en-US" sz="4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𝑊</m:t>
                          </m:r>
                        </m:e>
                        <m:sub>
                          <m:r>
                            <a:rPr lang="en-US" sz="4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</m:t>
                      </m:r>
                      <m:sSub>
                        <m:sSubPr>
                          <m:ctrlPr>
                            <a:rPr lang="en-US" sz="4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𝑊</m:t>
                          </m:r>
                        </m:e>
                        <m:sub>
                          <m:r>
                            <a:rPr lang="en-US" sz="4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 sz="400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r>
                        <a:rPr lang="en-US" sz="4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𝑑𝑏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2" y="4535106"/>
                <a:ext cx="5103495" cy="1938020"/>
              </a:xfrm>
              <a:prstGeom prst="rect">
                <a:avLst/>
              </a:prstGeom>
              <a:blipFill rotWithShape="1">
                <a:blip r:embed="rId2"/>
                <a:stretch>
                  <a:fillRect l="-11" t="-29" r="-1370" b="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24460"/>
            <a:ext cx="1085977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1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Propagación hacia adelante</a:t>
            </a:r>
            <a:endParaRPr lang="es-ES_tradnl" altLang="en-US" sz="51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sz="6600">
                <a:solidFill>
                  <a:srgbClr val="FFFF00"/>
                </a:solidFill>
              </a:rPr>
              <a:t>3.3</a:t>
            </a:r>
            <a:endParaRPr lang="es-ES_tradnl" sz="6600">
              <a:solidFill>
                <a:srgbClr val="FFFF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9875" y="1356360"/>
            <a:ext cx="121913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Se computa la salida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En un perceptrón:</a:t>
            </a: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  <p:pic>
        <p:nvPicPr>
          <p:cNvPr id="8" name="Picture 7" descr="forward-propag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2994660"/>
            <a:ext cx="10999470" cy="3603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01600"/>
            <a:ext cx="1085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Propagación hacia atrás</a:t>
            </a:r>
            <a:endParaRPr lang="es-ES_tradnl" altLang="en-US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sz="6600">
                <a:solidFill>
                  <a:srgbClr val="FFFF00"/>
                </a:solidFill>
              </a:rPr>
              <a:t>3.4</a:t>
            </a:r>
            <a:endParaRPr lang="es-ES_tradnl" sz="6600">
              <a:solidFill>
                <a:srgbClr val="FFFF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9875" y="1356360"/>
            <a:ext cx="121913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Se computan las derivadas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En un perceptrón:</a:t>
            </a: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  <p:pic>
        <p:nvPicPr>
          <p:cNvPr id="2" name="Picture 1" descr="back-propag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2694305"/>
            <a:ext cx="8352790" cy="40754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01600"/>
            <a:ext cx="1085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Resumiendo el proceso</a:t>
            </a:r>
            <a:endParaRPr lang="es-ES_tradnl" altLang="en-US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sz="6600">
                <a:solidFill>
                  <a:srgbClr val="FFFF00"/>
                </a:solidFill>
              </a:rPr>
              <a:t>3.5</a:t>
            </a:r>
            <a:endParaRPr lang="es-ES_tradnl" sz="6600">
              <a:solidFill>
                <a:srgbClr val="FFFF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45" y="1995170"/>
            <a:ext cx="412178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altLang="en-US" sz="2300" u="sng">
                <a:latin typeface="Courier 10 Pitch" charset="0"/>
                <a:cs typeface="Courier 10 Pitch" charset="0"/>
              </a:rPr>
              <a:t>Propagación hacia adelante</a:t>
            </a:r>
            <a:endParaRPr lang="es-ES_tradnl" altLang="en-US" sz="2300" u="sng">
              <a:latin typeface="Courier 10 Pitch" charset="0"/>
              <a:cs typeface="Courier 10 Pitch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20210" y="1995170"/>
            <a:ext cx="3751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altLang="en-US" sz="2400" u="sng">
                <a:latin typeface="Courier 10 Pitch" charset="0"/>
                <a:cs typeface="Courier 10 Pitch" charset="0"/>
              </a:rPr>
              <a:t>Propagación hacia atrás</a:t>
            </a:r>
            <a:endParaRPr lang="es-ES_tradnl" altLang="en-US" sz="2400" u="sng">
              <a:latin typeface="Courier 10 Pitch" charset="0"/>
              <a:cs typeface="Courier 10 Pitch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652510" y="1995170"/>
            <a:ext cx="2955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altLang="en-US" sz="2400" u="sng">
                <a:latin typeface="Courier 10 Pitch" charset="0"/>
                <a:cs typeface="Courier 10 Pitch" charset="0"/>
              </a:rPr>
              <a:t>Actualización pesos</a:t>
            </a:r>
            <a:endParaRPr lang="es-ES_tradnl" altLang="en-US" sz="2400" u="sng">
              <a:latin typeface="Courier 10 Pitch" charset="0"/>
              <a:cs typeface="Courier 10 Pitch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" y="3673475"/>
            <a:ext cx="3627120" cy="19710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70" y="3192780"/>
            <a:ext cx="3773170" cy="29857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315" y="4025265"/>
            <a:ext cx="3535680" cy="13214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01600"/>
            <a:ext cx="1085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s-ES_tradnl" altLang="en-US" sz="51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Overfitting y underfitting</a:t>
            </a:r>
            <a:endParaRPr lang="es-ES_tradnl" altLang="en-US" sz="51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sz="6600">
                <a:solidFill>
                  <a:srgbClr val="FFFF00"/>
                </a:solidFill>
              </a:rPr>
              <a:t>3.6</a:t>
            </a:r>
            <a:endParaRPr lang="es-ES_tradnl" sz="6600">
              <a:solidFill>
                <a:srgbClr val="FFFF00"/>
              </a:solidFill>
            </a:endParaRPr>
          </a:p>
        </p:txBody>
      </p:sp>
      <p:pic>
        <p:nvPicPr>
          <p:cNvPr id="2" name="Picture 1" descr="over-under-fitting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225" y="1654175"/>
            <a:ext cx="12164060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715" y="-15240"/>
            <a:ext cx="12199620" cy="14941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4165" y="-8890"/>
            <a:ext cx="10629265" cy="1291590"/>
          </a:xfrm>
        </p:spPr>
        <p:txBody>
          <a:bodyPr/>
          <a:p>
            <a:pPr algn="l"/>
            <a:r>
              <a:rPr lang="es-ES_tradnl" altLang="en-US" sz="6000">
                <a:effectLst/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s-ES_tradnl" altLang="en-US" sz="6000">
                <a:solidFill>
                  <a:srgbClr val="002060"/>
                </a:solidFill>
                <a:effectLst/>
                <a:latin typeface="Courier New" panose="02070309020205020404" charset="0"/>
                <a:cs typeface="Courier New" panose="02070309020205020404" charset="0"/>
              </a:rPr>
              <a:t>Sobre mí</a:t>
            </a:r>
            <a:endParaRPr lang="es-ES_tradnl" altLang="en-US" sz="6000">
              <a:solidFill>
                <a:srgbClr val="00206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9720" y="3895725"/>
            <a:ext cx="6825615" cy="65659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77180" y="1484630"/>
            <a:ext cx="6826250" cy="2632710"/>
          </a:xfrm>
        </p:spPr>
        <p:txBody>
          <a:bodyPr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000">
                <a:latin typeface="Courier 10 Pitch" charset="0"/>
                <a:cs typeface="Courier 10 Pitch" charset="0"/>
              </a:rPr>
              <a:t>Estudiante de Ingeniería Informática</a:t>
            </a:r>
            <a:endParaRPr lang="es-ES_tradnl" altLang="en-US" sz="20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000">
                <a:latin typeface="Courier 10 Pitch" charset="0"/>
                <a:cs typeface="Courier 10 Pitch" charset="0"/>
              </a:rPr>
              <a:t>Miembro de Python Sevilla</a:t>
            </a:r>
            <a:endParaRPr lang="es-ES_tradnl" altLang="en-US" sz="20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000">
                <a:latin typeface="Courier 10 Pitch" charset="0"/>
                <a:cs typeface="Courier 10 Pitch" charset="0"/>
              </a:rPr>
              <a:t>Curioso de la IA</a:t>
            </a:r>
            <a:endParaRPr lang="es-ES_tradnl" altLang="en-US" sz="20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000">
                <a:latin typeface="Courier 10 Pitch" charset="0"/>
                <a:cs typeface="Courier 10 Pitch" charset="0"/>
              </a:rPr>
              <a:t>Futuro Data Scientist</a:t>
            </a:r>
            <a:endParaRPr lang="es-ES_tradnl" altLang="en-US" sz="2000">
              <a:latin typeface="Courier 10 Pitch" charset="0"/>
              <a:cs typeface="Courier 10 Pitch" charset="0"/>
            </a:endParaRPr>
          </a:p>
        </p:txBody>
      </p:sp>
      <p:pic>
        <p:nvPicPr>
          <p:cNvPr id="7" name="Picture 6" descr="theesm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90" y="1485265"/>
            <a:ext cx="5398770" cy="5372100"/>
          </a:xfrm>
          <a:prstGeom prst="rect">
            <a:avLst/>
          </a:prstGeom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Box 7"/>
          <p:cNvSpPr txBox="1"/>
          <p:nvPr/>
        </p:nvSpPr>
        <p:spPr>
          <a:xfrm>
            <a:off x="5377815" y="4752340"/>
            <a:ext cx="6827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Courier 10 Pitch" charset="0"/>
                <a:cs typeface="Courier 10 Pitch" charset="0"/>
              </a:rPr>
              <a:t>           </a:t>
            </a:r>
            <a:r>
              <a:rPr lang="es-ES_tradnl" altLang="en-US">
                <a:latin typeface="Courier New" panose="02070309020205020404" charset="0"/>
                <a:cs typeface="Courier New" panose="02070309020205020404" charset="0"/>
              </a:rPr>
              <a:t>emibarrod@gmail.com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s-ES_tradnl" altLang="en-US">
              <a:latin typeface="Courier 10 Pitch" charset="0"/>
              <a:cs typeface="Courier 10 Pitch" charset="0"/>
            </a:endParaRPr>
          </a:p>
          <a:p>
            <a:pPr indent="0">
              <a:buClr>
                <a:srgbClr val="5B9BD5"/>
              </a:buClr>
              <a:buFont typeface="Arial" panose="020B0604020202020204" pitchFamily="34" charset="0"/>
              <a:buNone/>
            </a:pPr>
            <a:r>
              <a:rPr lang="es-ES_tradnl" altLang="en-US">
                <a:latin typeface="Courier 10 Pitch" charset="0"/>
                <a:cs typeface="Courier 10 Pitch" charset="0"/>
              </a:rPr>
              <a:t>           </a:t>
            </a:r>
            <a:r>
              <a:rPr lang="es-ES_tradnl" altLang="en-US">
                <a:latin typeface="Courier New" panose="02070309020205020404" charset="0"/>
                <a:cs typeface="Courier New" panose="02070309020205020404" charset="0"/>
              </a:rPr>
              <a:t>github.com/theesmoxDEV</a:t>
            </a:r>
            <a:endParaRPr lang="es-ES_tradnl" altLang="en-US">
              <a:latin typeface="Courier New" panose="02070309020205020404" charset="0"/>
              <a:cs typeface="Courier New" panose="02070309020205020404" charset="0"/>
            </a:endParaRPr>
          </a:p>
          <a:p>
            <a:pPr marL="285750" indent="-285750">
              <a:buClr>
                <a:srgbClr val="5B9BD5"/>
              </a:buClr>
              <a:buFont typeface="Arial" panose="020B0604020202020204" pitchFamily="34" charset="0"/>
              <a:buChar char="•"/>
            </a:pPr>
            <a:endParaRPr lang="es-ES_tradnl" altLang="en-US">
              <a:latin typeface="Courier 10 Pitch" charset="0"/>
              <a:cs typeface="Courier 10 Pitch" charset="0"/>
            </a:endParaRPr>
          </a:p>
          <a:p>
            <a:pPr indent="0">
              <a:buClr>
                <a:srgbClr val="5B9BD5"/>
              </a:buClr>
              <a:buFont typeface="Arial" panose="020B0604020202020204" pitchFamily="34" charset="0"/>
              <a:buNone/>
            </a:pPr>
            <a:r>
              <a:rPr lang="es-ES_tradnl" altLang="en-US">
                <a:latin typeface="Courier 10 Pitch" charset="0"/>
                <a:cs typeface="Courier 10 Pitch" charset="0"/>
              </a:rPr>
              <a:t>           </a:t>
            </a:r>
            <a:r>
              <a:rPr lang="es-ES_tradnl" altLang="en-US">
                <a:latin typeface="Courier New" panose="02070309020205020404" charset="0"/>
                <a:cs typeface="Courier New" panose="02070309020205020404" charset="0"/>
              </a:rPr>
              <a:t>linkedin.com/in/emibarrod/</a:t>
            </a:r>
            <a:endParaRPr lang="es-ES_tradnl" altLang="en-US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905" y="5778500"/>
            <a:ext cx="367665" cy="367665"/>
          </a:xfrm>
          <a:prstGeom prst="rect">
            <a:avLst/>
          </a:prstGeom>
        </p:spPr>
      </p:pic>
      <p:pic>
        <p:nvPicPr>
          <p:cNvPr id="5" name="Picture 4" descr="githu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15" y="5209540"/>
            <a:ext cx="433070" cy="433070"/>
          </a:xfrm>
          <a:prstGeom prst="rect">
            <a:avLst/>
          </a:prstGeom>
        </p:spPr>
      </p:pic>
      <p:pic>
        <p:nvPicPr>
          <p:cNvPr id="9" name="Picture 8" descr="emai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535" y="4671695"/>
            <a:ext cx="438150" cy="4381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084570" y="4027805"/>
            <a:ext cx="6108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2400" b="1">
                <a:effectLst/>
                <a:latin typeface="Courier 10 Pitch" charset="0"/>
                <a:cs typeface="Courier 10 Pitch" charset="0"/>
                <a:sym typeface="+mn-ea"/>
              </a:rPr>
              <a:t> </a:t>
            </a:r>
            <a:r>
              <a:rPr lang="es-ES_tradnl" altLang="en-US" sz="2400" b="1"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Contacto, redes sociales, etc</a:t>
            </a:r>
            <a:endParaRPr lang="es-ES_tradnl" altLang="en-US" sz="2400" b="1">
              <a:ln>
                <a:solidFill>
                  <a:srgbClr val="002060"/>
                </a:solidFill>
              </a:ln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endParaRPr lang="es-ES_tradnl" altLang="en-US" sz="2400" b="1">
              <a:ln>
                <a:solidFill>
                  <a:srgbClr val="002060"/>
                </a:solidFill>
              </a:ln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1590" y="-15875"/>
            <a:ext cx="1595120" cy="15005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79720" y="3895725"/>
            <a:ext cx="704215" cy="6565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71958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7195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27000"/>
            <a:ext cx="102774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s-ES_tradnl" altLang="en-US" sz="88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TensorFlow</a:t>
            </a:r>
            <a:endParaRPr lang="es-ES_tradnl" altLang="en-US" sz="88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5240" y="296545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4.</a:t>
            </a:r>
            <a:endParaRPr lang="es-ES_tradnl" altLang="en-US" sz="6600">
              <a:solidFill>
                <a:srgbClr val="FFFF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9875" y="1900555"/>
            <a:ext cx="1219136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Plataforma Open Source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Desarrollada por Google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Todo un ecosistema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Fácil construcción de aplicaciones ML</a:t>
            </a: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  <p:pic>
        <p:nvPicPr>
          <p:cNvPr id="3" name="Picture 2" descr="pngflow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3221990"/>
            <a:ext cx="9702165" cy="55441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71958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7195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27000"/>
            <a:ext cx="102774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s-ES_tradnl" altLang="en-US" sz="88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Keras</a:t>
            </a:r>
            <a:endParaRPr lang="es-ES_tradnl" altLang="en-US" sz="88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5240" y="296545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5.</a:t>
            </a:r>
            <a:endParaRPr lang="es-ES_tradnl" altLang="en-US" sz="6600">
              <a:solidFill>
                <a:srgbClr val="FFFF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9875" y="1900555"/>
            <a:ext cx="1219136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API de alto nivel para redes neuronales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Escrita en Python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Usa TensorFlow como base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Actualmente implementada en TensorFlow 2.X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Permite una  rápida experimentación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  <p:pic>
        <p:nvPicPr>
          <p:cNvPr id="3" name="Picture 2" descr="keras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7680" y="2183130"/>
            <a:ext cx="4096385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-71120" y="-6985"/>
            <a:ext cx="12313285" cy="686244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 rot="5400000">
            <a:off x="6982460" y="1728470"/>
            <a:ext cx="5219065" cy="3390900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39750" y="1844675"/>
            <a:ext cx="63627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DEMO</a:t>
            </a:r>
            <a:endParaRPr lang="es-ES_tradnl" altLang="en-US" sz="200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44450"/>
            <a:ext cx="85464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6600" b="1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s-ES_tradnl" altLang="en-US" sz="66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Índice</a:t>
            </a:r>
            <a:endParaRPr lang="es-ES_tradnl" altLang="en-US" sz="66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0" y="1304925"/>
            <a:ext cx="1219136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171700" lvl="4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</a:rPr>
              <a:t>Introducción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  <a:sym typeface="+mn-ea"/>
              </a:rPr>
              <a:t>Qué es una red neuronal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  <a:sym typeface="+mn-ea"/>
              </a:rPr>
              <a:t>Qué es un perceptrón</a:t>
            </a:r>
            <a:endParaRPr lang="es-ES_tradnl" altLang="en-US">
              <a:latin typeface="Courier 10 Pitch" charset="0"/>
              <a:cs typeface="Courier 10 Pitch" charset="0"/>
              <a:sym typeface="+mn-ea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  <a:sym typeface="+mn-ea"/>
              </a:rPr>
              <a:t>Un poco de historia</a:t>
            </a:r>
            <a:endParaRPr lang="es-ES_tradnl" altLang="en-US">
              <a:latin typeface="Courier 10 Pitch" charset="0"/>
              <a:cs typeface="Courier 10 Pitch" charset="0"/>
              <a:sym typeface="+mn-ea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171700" lvl="4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</a:rPr>
              <a:t>Las matemáticas de las Redes Neuronales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</a:rPr>
              <a:t>Perceptrón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</a:rPr>
              <a:t>Redes Neuronales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171700" lvl="4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</a:rPr>
              <a:t>Cómo aprenden las Redes Neuronales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  <a:sym typeface="+mn-ea"/>
              </a:rPr>
              <a:t>Función de pérdida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  <a:sym typeface="+mn-ea"/>
              </a:rPr>
              <a:t>Descenso por el gradiente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  <a:sym typeface="+mn-ea"/>
              </a:rPr>
              <a:t>Propagación hacia adelante y hacia atrás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  <a:sym typeface="+mn-ea"/>
              </a:rPr>
              <a:t>Resumiendo el proceso</a:t>
            </a:r>
            <a:endParaRPr lang="es-ES_tradnl" altLang="en-US">
              <a:latin typeface="Courier 10 Pitch" charset="0"/>
              <a:cs typeface="Courier 10 Pitch" charset="0"/>
              <a:sym typeface="+mn-ea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  <a:sym typeface="+mn-ea"/>
              </a:rPr>
              <a:t>Overfitting y underfitting</a:t>
            </a:r>
            <a:endParaRPr lang="es-ES_tradnl" altLang="en-US">
              <a:latin typeface="Courier 10 Pitch" charset="0"/>
              <a:cs typeface="Courier 10 Pitch" charset="0"/>
              <a:sym typeface="+mn-ea"/>
            </a:endParaRPr>
          </a:p>
          <a:p>
            <a:pPr marL="2628900" lvl="5" indent="-342900">
              <a:buClr>
                <a:srgbClr val="002060"/>
              </a:buClr>
              <a:buFont typeface="+mj-lt"/>
              <a:buAutoNum type="arabicPeriod"/>
            </a:pP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171700" lvl="4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</a:rPr>
              <a:t>TensorFlow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171700" lvl="4" indent="-342900">
              <a:buClr>
                <a:srgbClr val="002060"/>
              </a:buClr>
              <a:buFont typeface="+mj-lt"/>
              <a:buAutoNum type="arabicPeriod"/>
            </a:pP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171700" lvl="4" indent="-342900">
              <a:buClr>
                <a:srgbClr val="002060"/>
              </a:buClr>
              <a:buFont typeface="+mj-lt"/>
              <a:buAutoNum type="arabicPeriod"/>
            </a:pPr>
            <a:r>
              <a:rPr lang="es-ES_tradnl" altLang="en-US">
                <a:latin typeface="Courier 10 Pitch" charset="0"/>
                <a:cs typeface="Courier 10 Pitch" charset="0"/>
              </a:rPr>
              <a:t>Keras</a:t>
            </a:r>
            <a:endParaRPr lang="es-ES_tradnl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44450"/>
            <a:ext cx="92214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6600" b="1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s-ES_tradnl" altLang="en-US" sz="66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Introducción</a:t>
            </a:r>
            <a:endParaRPr lang="es-ES_tradnl" altLang="en-US" sz="66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" name="Picture 1" descr="neural-network-tre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710" y="3691255"/>
            <a:ext cx="9229090" cy="31515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90235" y="3815080"/>
            <a:ext cx="3799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3300"/>
              </a:buClr>
              <a:buFont typeface="东文宋体" charset="0"/>
              <a:buChar char="■"/>
            </a:pPr>
            <a:r>
              <a:rPr lang="es-ES_tradnl" altLang="en-US">
                <a:latin typeface="Courier 10 Pitch" charset="0"/>
                <a:cs typeface="Courier 10 Pitch" charset="0"/>
              </a:rPr>
              <a:t>Deep Learning</a:t>
            </a:r>
            <a:endParaRPr lang="es-ES_tradnl" altLang="en-US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5B9BD5"/>
              </a:buClr>
              <a:buFont typeface="东文宋体" charset="0"/>
              <a:buChar char="■"/>
            </a:pPr>
            <a:r>
              <a:rPr lang="es-ES_tradnl" altLang="en-US">
                <a:latin typeface="Courier 10 Pitch" charset="0"/>
                <a:cs typeface="Courier 10 Pitch" charset="0"/>
              </a:rPr>
              <a:t>Neural Network</a:t>
            </a:r>
            <a:endParaRPr lang="es-ES_tradnl" altLang="en-US">
              <a:latin typeface="Courier 10 Pitch" charset="0"/>
              <a:cs typeface="Courier 10 Pitch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1.</a:t>
            </a:r>
            <a:endParaRPr lang="es-ES_tradnl" altLang="en-US" sz="6600">
              <a:solidFill>
                <a:srgbClr val="FFFF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9875" y="1356360"/>
            <a:ext cx="121913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  <a:sym typeface="+mn-ea"/>
              </a:rPr>
              <a:t>Las redes neuronales no son nada nuevo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  <a:sym typeface="+mn-ea"/>
              </a:rPr>
              <a:t>Son un subcampo del Machine Learning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  <a:sym typeface="+mn-ea"/>
              </a:rPr>
              <a:t>Deep Learning</a:t>
            </a: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01600"/>
            <a:ext cx="10556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Qué es una red neuronal</a:t>
            </a:r>
            <a:endParaRPr lang="es-ES_tradnl" altLang="en-US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1.1</a:t>
            </a:r>
            <a:endParaRPr lang="es-ES_tradnl" altLang="en-US" sz="6600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9875" y="1356360"/>
            <a:ext cx="1219136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Es un “cerebro”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Compuesta de neuronas y enlaces sinápticos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Una o más capas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“Aprende cosas”</a:t>
            </a: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  <p:pic>
        <p:nvPicPr>
          <p:cNvPr id="4" name="Picture 3" descr="NN-overview-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25" y="2720340"/>
            <a:ext cx="6949440" cy="4110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37160"/>
            <a:ext cx="1011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Qué es un perceptrón</a:t>
            </a:r>
            <a:endParaRPr lang="es-ES_tradnl" altLang="en-US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1.2</a:t>
            </a:r>
            <a:endParaRPr lang="es-ES_tradnl" altLang="en-US" sz="6600">
              <a:solidFill>
                <a:srgbClr val="FFFF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9875" y="1356360"/>
            <a:ext cx="121913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Son las “neuronas”</a:t>
            </a: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  <p:pic>
        <p:nvPicPr>
          <p:cNvPr id="8" name="Picture 7" descr="perceptron-overview-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" y="2238375"/>
            <a:ext cx="5190490" cy="4055745"/>
          </a:xfrm>
          <a:prstGeom prst="rect">
            <a:avLst/>
          </a:prstGeom>
        </p:spPr>
      </p:pic>
      <p:pic>
        <p:nvPicPr>
          <p:cNvPr id="9" name="Picture 8" descr="neuro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65" y="2527935"/>
            <a:ext cx="6469380" cy="3477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36525"/>
            <a:ext cx="10379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Un poco de historia</a:t>
            </a:r>
            <a:endParaRPr lang="es-ES_tradnl" altLang="en-US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1.3</a:t>
            </a:r>
            <a:endParaRPr lang="es-ES_tradnl" altLang="en-US" sz="6600">
              <a:solidFill>
                <a:srgbClr val="FFFF00"/>
              </a:solidFill>
            </a:endParaRPr>
          </a:p>
        </p:txBody>
      </p:sp>
      <p:pic>
        <p:nvPicPr>
          <p:cNvPr id="4" name="Picture 3" descr="NN-tim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1393190"/>
            <a:ext cx="8068310" cy="5398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71958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7195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-9525"/>
            <a:ext cx="102774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Las matemáticas de las</a:t>
            </a:r>
            <a:endParaRPr lang="es-ES_tradnl" altLang="en-US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redes neuronales</a:t>
            </a:r>
            <a:endParaRPr lang="es-ES_tradnl" altLang="en-US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5240" y="296545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2.</a:t>
            </a:r>
            <a:endParaRPr lang="es-ES_tradnl" altLang="en-US" sz="6600">
              <a:solidFill>
                <a:srgbClr val="FFFF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9875" y="1900555"/>
            <a:ext cx="121913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Las redes neuronales son matemáticas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Generar salida</a:t>
            </a: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s-ES_tradnl" altLang="en-US" sz="2700">
              <a:latin typeface="Courier 10 Pitch" charset="0"/>
              <a:cs typeface="Courier 10 Pitch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n-US" sz="2700">
                <a:latin typeface="Courier 10 Pitch" charset="0"/>
                <a:cs typeface="Courier 10 Pitch" charset="0"/>
              </a:rPr>
              <a:t>Aprender</a:t>
            </a:r>
            <a:endParaRPr lang="es-ES_tradnl" altLang="en-US" sz="2700">
              <a:latin typeface="Courier 10 Pitch" charset="0"/>
              <a:cs typeface="Courier 10 Pitch" charset="0"/>
            </a:endParaRPr>
          </a:p>
        </p:txBody>
      </p:sp>
      <p:pic>
        <p:nvPicPr>
          <p:cNvPr id="9" name="Picture 8" descr="ilovemath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0" y="2515870"/>
            <a:ext cx="7651115" cy="4303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445" y="-9525"/>
            <a:ext cx="12199620" cy="121475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5" y="-9525"/>
            <a:ext cx="1339850" cy="1214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295" y="101600"/>
            <a:ext cx="1085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5400" b="1">
                <a:solidFill>
                  <a:srgbClr val="002060"/>
                </a:solidFill>
                <a:latin typeface="Courier New" panose="02070309020205020404" charset="0"/>
                <a:cs typeface="Courier New" panose="02070309020205020404" charset="0"/>
              </a:rPr>
              <a:t> Perceptrón</a:t>
            </a:r>
            <a:endParaRPr lang="es-ES_tradnl" altLang="en-US" sz="5400" b="1">
              <a:solidFill>
                <a:srgbClr val="00206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2700" y="8890"/>
            <a:ext cx="13595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6600">
                <a:solidFill>
                  <a:srgbClr val="FFFF00"/>
                </a:solidFill>
              </a:rPr>
              <a:t>2.1</a:t>
            </a:r>
            <a:endParaRPr lang="es-ES_tradnl" altLang="en-US" sz="6600">
              <a:solidFill>
                <a:srgbClr val="FFFF00"/>
              </a:solidFill>
            </a:endParaRPr>
          </a:p>
        </p:txBody>
      </p:sp>
      <p:pic>
        <p:nvPicPr>
          <p:cNvPr id="2" name="Picture 1" descr="Perceptron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" y="1290320"/>
            <a:ext cx="7017385" cy="5521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7278370" y="3181350"/>
                <a:ext cx="4759325" cy="1739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𝑶𝒖𝒕𝒑𝒖𝒕</m:t>
                      </m:r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𝜃</m:t>
                      </m:r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𝑧</m:t>
                      </m:r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sz="2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*</m:t>
                          </m:r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)+(−</m:t>
                      </m:r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sSub>
                        <m:sSub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370" y="3181350"/>
                <a:ext cx="4759325" cy="1739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2438</Words>
  <Application>WPS Presentation</Application>
  <PresentationFormat>宽屏</PresentationFormat>
  <Paragraphs>249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Courier New</vt:lpstr>
      <vt:lpstr>Courier 10 Pitch</vt:lpstr>
      <vt:lpstr>Gubbi</vt:lpstr>
      <vt:lpstr>东文宋体</vt:lpstr>
      <vt:lpstr>Droid Sans Fallback</vt:lpstr>
      <vt:lpstr>DejaVu Math TeX Gyre</vt:lpstr>
      <vt:lpstr>微软雅黑</vt:lpstr>
      <vt:lpstr>Arial Unicode MS</vt:lpstr>
      <vt:lpstr>Arial Black</vt:lpstr>
      <vt:lpstr>SimSun</vt:lpstr>
      <vt:lpstr>MT Extra</vt:lpstr>
      <vt:lpstr>Times New Roman</vt:lpstr>
      <vt:lpstr>Office Theme</vt:lpstr>
      <vt:lpstr>INTRODUCCIÓN A LAS REDES NEURONALES ARTIFICIALES</vt:lpstr>
      <vt:lpstr> Sobre mí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theesmox</dc:creator>
  <cp:lastModifiedBy>theesmox</cp:lastModifiedBy>
  <cp:revision>13</cp:revision>
  <dcterms:created xsi:type="dcterms:W3CDTF">2020-05-02T20:12:44Z</dcterms:created>
  <dcterms:modified xsi:type="dcterms:W3CDTF">2020-05-02T20:12:44Z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