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Bebas Neue" panose="020B0604020202020204" charset="0"/>
      <p:regular r:id="rId40"/>
    </p:embeddedFont>
    <p:embeddedFont>
      <p:font typeface="Raleway" panose="020B0604020202020204" charset="0"/>
      <p:regular r:id="rId41"/>
      <p:bold r:id="rId42"/>
      <p:italic r:id="rId43"/>
      <p:boldItalic r:id="rId44"/>
    </p:embeddedFont>
    <p:embeddedFont>
      <p:font typeface="Raleway Thin" panose="020B0604020202020204" charset="0"/>
      <p:bold r:id="rId45"/>
      <p:boldItalic r:id="rId46"/>
    </p:embeddedFont>
    <p:embeddedFont>
      <p:font typeface="Tajawal" panose="020B0604020202020204" charset="-78"/>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B90A08-1D12-4E34-B83D-AFFC165482D3}">
  <a:tblStyle styleId="{90B90A08-1D12-4E34-B83D-AFFC165482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pos="323"/>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itsharryle/LED_CUBE/blob/master/CUBE-SCHEMATIC.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rive.google.com/file/d/1652IqpJT9UDqoZZdnppu2cdPJOdPoNXS/view?usp=shar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google.com/search?q=Top-Down+Design&amp;source=lnms&amp;tbm=isch&amp;sa=X&amp;ved=2ahUKEwjh__mt0tTuAhXx4jgGHThUAqAQ_AUoAXoECBUQAw&amp;biw=1366&amp;bih=657"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9a03ffd4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9a03ffd4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ad389f02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ad389f02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อธิบายว่ามันส่งข้อมูลเป็นชุด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ad389f02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ad389f02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อ้างอิงตาม </a:t>
            </a:r>
            <a:r>
              <a:rPr lang="en" u="sng">
                <a:solidFill>
                  <a:schemeClr val="hlink"/>
                </a:solidFill>
                <a:hlinkClick r:id="rId3"/>
              </a:rPr>
              <a:t>LED_CUBE/CUBE-SCHEMATIC.pdf at master · itsharryle/LED_CUBE (github.com)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bad389f02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bad389f02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bad389f02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bad389f02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https://drive.google.com/file/d/1652IqpJT9UDqoZZdnppu2cdPJOdPoNXS/view?usp=sharing</a:t>
            </a:r>
            <a:endParaRPr/>
          </a:p>
          <a:p>
            <a:pPr marL="0" lvl="0" indent="0" algn="l" rtl="0">
              <a:spcBef>
                <a:spcPts val="0"/>
              </a:spcBef>
              <a:spcAft>
                <a:spcPts val="0"/>
              </a:spcAft>
              <a:buNone/>
            </a:pPr>
            <a:r>
              <a:rPr lang="en"/>
              <a:t>แก้ให้มันเห็นชัดเจน ภาพโครงสร้างตัวโค้ด</a:t>
            </a:r>
            <a:endParaRPr/>
          </a:p>
          <a:p>
            <a:pPr marL="0" lvl="0" indent="0" algn="l" rtl="0">
              <a:spcBef>
                <a:spcPts val="0"/>
              </a:spcBef>
              <a:spcAft>
                <a:spcPts val="0"/>
              </a:spcAft>
              <a:buNone/>
            </a:pPr>
            <a:r>
              <a:rPr lang="en"/>
              <a:t>หน้าสอง</a:t>
            </a:r>
            <a:endParaRPr/>
          </a:p>
          <a:p>
            <a:pPr marL="0" lvl="0" indent="0" algn="l" rtl="0">
              <a:spcBef>
                <a:spcPts val="0"/>
              </a:spcBef>
              <a:spcAft>
                <a:spcPts val="0"/>
              </a:spcAft>
              <a:buNone/>
            </a:pPr>
            <a:r>
              <a:rPr lang="en" u="sng">
                <a:solidFill>
                  <a:schemeClr val="hlink"/>
                </a:solidFill>
                <a:hlinkClick r:id="rId4"/>
              </a:rPr>
              <a:t>Top-Down Design - Google Search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bad389f02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bad389f02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https://drive.google.com/file/d/1652IqpJT9UDqoZZdnppu2cdPJOdPoNXS/view?usp=sharing</a:t>
            </a:r>
            <a:endParaRPr>
              <a:solidFill>
                <a:schemeClr val="dk1"/>
              </a:solidFill>
            </a:endParaRPr>
          </a:p>
          <a:p>
            <a:pPr marL="0" lvl="0" indent="0" algn="l" rtl="0">
              <a:spcBef>
                <a:spcPts val="0"/>
              </a:spcBef>
              <a:spcAft>
                <a:spcPts val="0"/>
              </a:spcAft>
              <a:buNone/>
            </a:pPr>
            <a:r>
              <a:rPr lang="en"/>
              <a:t>Flow chart แต่ละฟังชั่น</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d42c1518d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d42c1518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https://drive.google.com/file/d/1652IqpJT9UDqoZZdnppu2cdPJOdPoNXS/view?usp=sharing</a:t>
            </a:r>
            <a:endParaRPr>
              <a:solidFill>
                <a:schemeClr val="dk1"/>
              </a:solidFill>
            </a:endParaRPr>
          </a:p>
          <a:p>
            <a:pPr marL="0" lvl="0" indent="0" algn="l" rtl="0">
              <a:spcBef>
                <a:spcPts val="0"/>
              </a:spcBef>
              <a:spcAft>
                <a:spcPts val="0"/>
              </a:spcAft>
              <a:buNone/>
            </a:pPr>
            <a:r>
              <a:rPr lang="en"/>
              <a:t>Flow chart แต่ละฟังชั่น</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d42c1518d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d42c1518d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https://drive.google.com/file/d/1652IqpJT9UDqoZZdnppu2cdPJOdPoNXS/view?usp=sharing</a:t>
            </a:r>
            <a:endParaRPr>
              <a:solidFill>
                <a:schemeClr val="dk1"/>
              </a:solidFill>
            </a:endParaRPr>
          </a:p>
          <a:p>
            <a:pPr marL="0" lvl="0" indent="0" algn="l" rtl="0">
              <a:spcBef>
                <a:spcPts val="0"/>
              </a:spcBef>
              <a:spcAft>
                <a:spcPts val="0"/>
              </a:spcAft>
              <a:buNone/>
            </a:pPr>
            <a:r>
              <a:rPr lang="en"/>
              <a:t>Flow chart แต่ละฟังชั่น</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d34f454a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d34f454a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bd33d812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bd33d812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ad389f0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ad389f0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bd42c1518d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bd42c1518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bd354a7f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bd354a7f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bd34f454a7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bd34f454a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bd354a7fd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bd354a7f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bd354a7fd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bd354a7fd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bd354a7fd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bd354a7f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bd354a7fd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bd354a7fd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9a03ffd4e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9a03ffd4e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ad389f029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ad389f02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ad389f02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ad389f02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d15f1e88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d15f1e88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ระบบเราต้องการทำอะไร ทำไมถึงทำโปรเจคนี้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bad389f029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bad389f029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bad389f029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bad389f02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bad389f029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bad389f02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bad389f029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bad389f02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ad389f029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ad389f02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ad389f029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ad389f02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bad389f029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bad389f02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bad389f029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bad389f029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0dbcdf23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0dbcdf2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ad389f02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ad389f0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bd6295d7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bd6295d7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d15f1e88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d15f1e88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ad389f02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ad389f02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ad389f02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ad389f02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pic>
        <p:nvPicPr>
          <p:cNvPr id="147" name="Google Shape;147;p11"/>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48" name="Google Shape;148;p11"/>
          <p:cNvGrpSpPr/>
          <p:nvPr/>
        </p:nvGrpSpPr>
        <p:grpSpPr>
          <a:xfrm>
            <a:off x="931900" y="379200"/>
            <a:ext cx="7939200" cy="4385100"/>
            <a:chOff x="931900" y="379200"/>
            <a:chExt cx="7939200" cy="4385100"/>
          </a:xfrm>
        </p:grpSpPr>
        <p:sp>
          <p:nvSpPr>
            <p:cNvPr id="149" name="Google Shape;149;p11"/>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1"/>
          <p:cNvSpPr txBox="1">
            <a:spLocks noGrp="1"/>
          </p:cNvSpPr>
          <p:nvPr>
            <p:ph type="title" hasCustomPrompt="1"/>
          </p:nvPr>
        </p:nvSpPr>
        <p:spPr>
          <a:xfrm>
            <a:off x="1729300" y="1834300"/>
            <a:ext cx="6344400" cy="9894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3" name="Google Shape;153;p11"/>
          <p:cNvSpPr txBox="1">
            <a:spLocks noGrp="1"/>
          </p:cNvSpPr>
          <p:nvPr>
            <p:ph type="subTitle" idx="1"/>
          </p:nvPr>
        </p:nvSpPr>
        <p:spPr>
          <a:xfrm>
            <a:off x="2971650" y="4106525"/>
            <a:ext cx="38598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 name="Google Shape;154;p11">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55" name="Google Shape;155;p11">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56" name="Google Shape;156;p11">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57" name="Google Shape;157;p11">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58" name="Google Shape;158;p11">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59" name="Google Shape;159;p11">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60" name="Google Shape;160;p11">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61" name="Google Shape;161;p11">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65" name="Google Shape;165;p13"/>
          <p:cNvGrpSpPr/>
          <p:nvPr/>
        </p:nvGrpSpPr>
        <p:grpSpPr>
          <a:xfrm>
            <a:off x="931900" y="379200"/>
            <a:ext cx="7939200" cy="4385100"/>
            <a:chOff x="931900" y="379200"/>
            <a:chExt cx="7939200" cy="4385100"/>
          </a:xfrm>
        </p:grpSpPr>
        <p:sp>
          <p:nvSpPr>
            <p:cNvPr id="166" name="Google Shape;166;p13"/>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3"/>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3"/>
          <p:cNvSpPr txBox="1">
            <a:spLocks noGrp="1"/>
          </p:cNvSpPr>
          <p:nvPr>
            <p:ph type="subTitle" idx="1"/>
          </p:nvPr>
        </p:nvSpPr>
        <p:spPr>
          <a:xfrm>
            <a:off x="1816375" y="1591475"/>
            <a:ext cx="6154200" cy="260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71" name="Google Shape;171;p13">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2" name="Google Shape;172;p13">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3" name="Google Shape;173;p13">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4" name="Google Shape;174;p13">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5" name="Google Shape;175;p13">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6" name="Google Shape;176;p1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7" name="Google Shape;177;p13">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8" name="Google Shape;178;p13">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pic>
        <p:nvPicPr>
          <p:cNvPr id="180" name="Google Shape;180;p1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81" name="Google Shape;181;p14"/>
          <p:cNvGrpSpPr/>
          <p:nvPr/>
        </p:nvGrpSpPr>
        <p:grpSpPr>
          <a:xfrm>
            <a:off x="931900" y="379200"/>
            <a:ext cx="7939200" cy="4385100"/>
            <a:chOff x="931900" y="379200"/>
            <a:chExt cx="7939200" cy="4385100"/>
          </a:xfrm>
        </p:grpSpPr>
        <p:sp>
          <p:nvSpPr>
            <p:cNvPr id="182" name="Google Shape;182;p1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14"/>
          <p:cNvSpPr txBox="1">
            <a:spLocks noGrp="1"/>
          </p:cNvSpPr>
          <p:nvPr>
            <p:ph type="subTitle" idx="1"/>
          </p:nvPr>
        </p:nvSpPr>
        <p:spPr>
          <a:xfrm>
            <a:off x="1814598" y="3285154"/>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7" name="Google Shape;187;p14"/>
          <p:cNvSpPr txBox="1">
            <a:spLocks noGrp="1"/>
          </p:cNvSpPr>
          <p:nvPr>
            <p:ph type="subTitle" idx="2"/>
          </p:nvPr>
        </p:nvSpPr>
        <p:spPr>
          <a:xfrm>
            <a:off x="1814600" y="3654568"/>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8" name="Google Shape;188;p14"/>
          <p:cNvSpPr txBox="1">
            <a:spLocks noGrp="1"/>
          </p:cNvSpPr>
          <p:nvPr>
            <p:ph type="subTitle" idx="3"/>
          </p:nvPr>
        </p:nvSpPr>
        <p:spPr>
          <a:xfrm>
            <a:off x="5811898" y="3285154"/>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9" name="Google Shape;189;p14"/>
          <p:cNvSpPr txBox="1">
            <a:spLocks noGrp="1"/>
          </p:cNvSpPr>
          <p:nvPr>
            <p:ph type="subTitle" idx="4"/>
          </p:nvPr>
        </p:nvSpPr>
        <p:spPr>
          <a:xfrm>
            <a:off x="5811900" y="3654568"/>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0" name="Google Shape;190;p14">
            <a:hlinkClick r:id="" action="ppaction://noaction"/>
          </p:cNvPr>
          <p:cNvSpPr txBox="1">
            <a:spLocks noGrp="1"/>
          </p:cNvSpPr>
          <p:nvPr>
            <p:ph type="subTitle" idx="5"/>
          </p:nvPr>
        </p:nvSpPr>
        <p:spPr>
          <a:xfrm>
            <a:off x="1814598" y="1481591"/>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1" name="Google Shape;191;p14"/>
          <p:cNvSpPr txBox="1">
            <a:spLocks noGrp="1"/>
          </p:cNvSpPr>
          <p:nvPr>
            <p:ph type="subTitle" idx="6"/>
          </p:nvPr>
        </p:nvSpPr>
        <p:spPr>
          <a:xfrm>
            <a:off x="1814600" y="1851005"/>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2" name="Google Shape;192;p14"/>
          <p:cNvSpPr txBox="1">
            <a:spLocks noGrp="1"/>
          </p:cNvSpPr>
          <p:nvPr>
            <p:ph type="subTitle" idx="7"/>
          </p:nvPr>
        </p:nvSpPr>
        <p:spPr>
          <a:xfrm>
            <a:off x="5811898" y="1481591"/>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3" name="Google Shape;193;p14"/>
          <p:cNvSpPr txBox="1">
            <a:spLocks noGrp="1"/>
          </p:cNvSpPr>
          <p:nvPr>
            <p:ph type="subTitle" idx="8"/>
          </p:nvPr>
        </p:nvSpPr>
        <p:spPr>
          <a:xfrm>
            <a:off x="5811900" y="1851005"/>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4" name="Google Shape;194;p14">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5" name="Google Shape;195;p14">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6" name="Google Shape;196;p14">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7" name="Google Shape;197;p14">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8" name="Google Shape;198;p14">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9" name="Google Shape;199;p1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00" name="Google Shape;200;p14">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01" name="Google Shape;201;p14">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02"/>
        <p:cNvGrpSpPr/>
        <p:nvPr/>
      </p:nvGrpSpPr>
      <p:grpSpPr>
        <a:xfrm>
          <a:off x="0" y="0"/>
          <a:ext cx="0" cy="0"/>
          <a:chOff x="0" y="0"/>
          <a:chExt cx="0" cy="0"/>
        </a:xfrm>
      </p:grpSpPr>
      <p:pic>
        <p:nvPicPr>
          <p:cNvPr id="203" name="Google Shape;203;p15"/>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04" name="Google Shape;204;p15"/>
          <p:cNvGrpSpPr/>
          <p:nvPr/>
        </p:nvGrpSpPr>
        <p:grpSpPr>
          <a:xfrm>
            <a:off x="1954088" y="379200"/>
            <a:ext cx="5894825" cy="4385100"/>
            <a:chOff x="1954088" y="379200"/>
            <a:chExt cx="5894825" cy="4385100"/>
          </a:xfrm>
        </p:grpSpPr>
        <p:sp>
          <p:nvSpPr>
            <p:cNvPr id="205" name="Google Shape;205;p15"/>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5"/>
          <p:cNvSpPr txBox="1">
            <a:spLocks noGrp="1"/>
          </p:cNvSpPr>
          <p:nvPr>
            <p:ph type="title"/>
          </p:nvPr>
        </p:nvSpPr>
        <p:spPr>
          <a:xfrm>
            <a:off x="2473162" y="3385525"/>
            <a:ext cx="4856700" cy="5727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Raleway Thin"/>
              <a:buNone/>
              <a:defRPr sz="1600">
                <a:latin typeface="Raleway Thin"/>
                <a:ea typeface="Raleway Thin"/>
                <a:cs typeface="Raleway Thin"/>
                <a:sym typeface="Raleway Thin"/>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a:endParaRPr/>
          </a:p>
        </p:txBody>
      </p:sp>
      <p:sp>
        <p:nvSpPr>
          <p:cNvPr id="209" name="Google Shape;209;p15"/>
          <p:cNvSpPr txBox="1">
            <a:spLocks noGrp="1"/>
          </p:cNvSpPr>
          <p:nvPr>
            <p:ph type="title" idx="2"/>
          </p:nvPr>
        </p:nvSpPr>
        <p:spPr>
          <a:xfrm>
            <a:off x="2473174" y="2088475"/>
            <a:ext cx="4856700" cy="12945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a:endParaRPr/>
          </a:p>
        </p:txBody>
      </p:sp>
      <p:sp>
        <p:nvSpPr>
          <p:cNvPr id="210" name="Google Shape;210;p15">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1" name="Google Shape;211;p15">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2" name="Google Shape;212;p15">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3" name="Google Shape;213;p15">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4" name="Google Shape;214;p15">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5" name="Google Shape;215;p15">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6" name="Google Shape;216;p15">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7" name="Google Shape;217;p15">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18"/>
        <p:cNvGrpSpPr/>
        <p:nvPr/>
      </p:nvGrpSpPr>
      <p:grpSpPr>
        <a:xfrm>
          <a:off x="0" y="0"/>
          <a:ext cx="0" cy="0"/>
          <a:chOff x="0" y="0"/>
          <a:chExt cx="0" cy="0"/>
        </a:xfrm>
      </p:grpSpPr>
      <p:pic>
        <p:nvPicPr>
          <p:cNvPr id="219" name="Google Shape;219;p1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20" name="Google Shape;220;p16"/>
          <p:cNvGrpSpPr/>
          <p:nvPr/>
        </p:nvGrpSpPr>
        <p:grpSpPr>
          <a:xfrm>
            <a:off x="931900" y="379200"/>
            <a:ext cx="7939200" cy="4385100"/>
            <a:chOff x="931900" y="379200"/>
            <a:chExt cx="7939200" cy="4385100"/>
          </a:xfrm>
        </p:grpSpPr>
        <p:sp>
          <p:nvSpPr>
            <p:cNvPr id="221" name="Google Shape;221;p1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5" name="Google Shape;225;p16"/>
          <p:cNvSpPr txBox="1">
            <a:spLocks noGrp="1"/>
          </p:cNvSpPr>
          <p:nvPr>
            <p:ph type="subTitle" idx="1"/>
          </p:nvPr>
        </p:nvSpPr>
        <p:spPr>
          <a:xfrm>
            <a:off x="145117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6" name="Google Shape;226;p16"/>
          <p:cNvSpPr txBox="1">
            <a:spLocks noGrp="1"/>
          </p:cNvSpPr>
          <p:nvPr>
            <p:ph type="subTitle" idx="2"/>
          </p:nvPr>
        </p:nvSpPr>
        <p:spPr>
          <a:xfrm>
            <a:off x="145117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7" name="Google Shape;227;p16"/>
          <p:cNvSpPr txBox="1">
            <a:spLocks noGrp="1"/>
          </p:cNvSpPr>
          <p:nvPr>
            <p:ph type="subTitle" idx="3"/>
          </p:nvPr>
        </p:nvSpPr>
        <p:spPr>
          <a:xfrm>
            <a:off x="645782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8" name="Google Shape;228;p16"/>
          <p:cNvSpPr txBox="1">
            <a:spLocks noGrp="1"/>
          </p:cNvSpPr>
          <p:nvPr>
            <p:ph type="subTitle" idx="4"/>
          </p:nvPr>
        </p:nvSpPr>
        <p:spPr>
          <a:xfrm>
            <a:off x="645782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9" name="Google Shape;229;p16"/>
          <p:cNvSpPr txBox="1">
            <a:spLocks noGrp="1"/>
          </p:cNvSpPr>
          <p:nvPr>
            <p:ph type="subTitle" idx="5"/>
          </p:nvPr>
        </p:nvSpPr>
        <p:spPr>
          <a:xfrm>
            <a:off x="3954500"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0" name="Google Shape;230;p16"/>
          <p:cNvSpPr txBox="1">
            <a:spLocks noGrp="1"/>
          </p:cNvSpPr>
          <p:nvPr>
            <p:ph type="subTitle" idx="6"/>
          </p:nvPr>
        </p:nvSpPr>
        <p:spPr>
          <a:xfrm>
            <a:off x="3954500"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1" name="Google Shape;231;p16">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2" name="Google Shape;232;p16">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3" name="Google Shape;233;p16">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4" name="Google Shape;234;p16">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5" name="Google Shape;235;p16">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6" name="Google Shape;236;p1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7" name="Google Shape;237;p16">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8" name="Google Shape;238;p16">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39"/>
        <p:cNvGrpSpPr/>
        <p:nvPr/>
      </p:nvGrpSpPr>
      <p:grpSpPr>
        <a:xfrm>
          <a:off x="0" y="0"/>
          <a:ext cx="0" cy="0"/>
          <a:chOff x="0" y="0"/>
          <a:chExt cx="0" cy="0"/>
        </a:xfrm>
      </p:grpSpPr>
      <p:pic>
        <p:nvPicPr>
          <p:cNvPr id="240" name="Google Shape;240;p17"/>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41" name="Google Shape;241;p17"/>
          <p:cNvGrpSpPr/>
          <p:nvPr/>
        </p:nvGrpSpPr>
        <p:grpSpPr>
          <a:xfrm>
            <a:off x="931900" y="379200"/>
            <a:ext cx="7939200" cy="4385100"/>
            <a:chOff x="931900" y="379200"/>
            <a:chExt cx="7939200" cy="4385100"/>
          </a:xfrm>
        </p:grpSpPr>
        <p:sp>
          <p:nvSpPr>
            <p:cNvPr id="242" name="Google Shape;242;p17"/>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7"/>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46" name="Google Shape;246;p17"/>
          <p:cNvSpPr txBox="1">
            <a:spLocks noGrp="1"/>
          </p:cNvSpPr>
          <p:nvPr>
            <p:ph type="subTitle" idx="1"/>
          </p:nvPr>
        </p:nvSpPr>
        <p:spPr>
          <a:xfrm>
            <a:off x="1455550" y="3389725"/>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47" name="Google Shape;247;p17"/>
          <p:cNvSpPr txBox="1">
            <a:spLocks noGrp="1"/>
          </p:cNvSpPr>
          <p:nvPr>
            <p:ph type="subTitle" idx="2"/>
          </p:nvPr>
        </p:nvSpPr>
        <p:spPr>
          <a:xfrm>
            <a:off x="1455550" y="3822625"/>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8" name="Google Shape;248;p17"/>
          <p:cNvSpPr txBox="1">
            <a:spLocks noGrp="1"/>
          </p:cNvSpPr>
          <p:nvPr>
            <p:ph type="subTitle" idx="3"/>
          </p:nvPr>
        </p:nvSpPr>
        <p:spPr>
          <a:xfrm>
            <a:off x="1455550" y="1573850"/>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49" name="Google Shape;249;p17"/>
          <p:cNvSpPr txBox="1">
            <a:spLocks noGrp="1"/>
          </p:cNvSpPr>
          <p:nvPr>
            <p:ph type="subTitle" idx="4"/>
          </p:nvPr>
        </p:nvSpPr>
        <p:spPr>
          <a:xfrm>
            <a:off x="1455550" y="2006750"/>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0" name="Google Shape;250;p17"/>
          <p:cNvSpPr txBox="1">
            <a:spLocks noGrp="1"/>
          </p:cNvSpPr>
          <p:nvPr>
            <p:ph type="subTitle" idx="5"/>
          </p:nvPr>
        </p:nvSpPr>
        <p:spPr>
          <a:xfrm>
            <a:off x="3998750" y="3389725"/>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51" name="Google Shape;251;p17"/>
          <p:cNvSpPr txBox="1">
            <a:spLocks noGrp="1"/>
          </p:cNvSpPr>
          <p:nvPr>
            <p:ph type="subTitle" idx="6"/>
          </p:nvPr>
        </p:nvSpPr>
        <p:spPr>
          <a:xfrm>
            <a:off x="3998750" y="3822625"/>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2" name="Google Shape;252;p17"/>
          <p:cNvSpPr txBox="1">
            <a:spLocks noGrp="1"/>
          </p:cNvSpPr>
          <p:nvPr>
            <p:ph type="subTitle" idx="7"/>
          </p:nvPr>
        </p:nvSpPr>
        <p:spPr>
          <a:xfrm>
            <a:off x="3998750" y="1573850"/>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53" name="Google Shape;253;p17"/>
          <p:cNvSpPr txBox="1">
            <a:spLocks noGrp="1"/>
          </p:cNvSpPr>
          <p:nvPr>
            <p:ph type="subTitle" idx="8"/>
          </p:nvPr>
        </p:nvSpPr>
        <p:spPr>
          <a:xfrm>
            <a:off x="3998750" y="2006750"/>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4" name="Google Shape;254;p17"/>
          <p:cNvSpPr txBox="1">
            <a:spLocks noGrp="1"/>
          </p:cNvSpPr>
          <p:nvPr>
            <p:ph type="subTitle" idx="9"/>
          </p:nvPr>
        </p:nvSpPr>
        <p:spPr>
          <a:xfrm>
            <a:off x="6541950" y="3389725"/>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55" name="Google Shape;255;p17"/>
          <p:cNvSpPr txBox="1">
            <a:spLocks noGrp="1"/>
          </p:cNvSpPr>
          <p:nvPr>
            <p:ph type="subTitle" idx="13"/>
          </p:nvPr>
        </p:nvSpPr>
        <p:spPr>
          <a:xfrm>
            <a:off x="6541950" y="3822625"/>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6" name="Google Shape;256;p17"/>
          <p:cNvSpPr txBox="1">
            <a:spLocks noGrp="1"/>
          </p:cNvSpPr>
          <p:nvPr>
            <p:ph type="subTitle" idx="14"/>
          </p:nvPr>
        </p:nvSpPr>
        <p:spPr>
          <a:xfrm>
            <a:off x="6541950" y="1573850"/>
            <a:ext cx="1789500" cy="43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57" name="Google Shape;257;p17"/>
          <p:cNvSpPr txBox="1">
            <a:spLocks noGrp="1"/>
          </p:cNvSpPr>
          <p:nvPr>
            <p:ph type="subTitle" idx="15"/>
          </p:nvPr>
        </p:nvSpPr>
        <p:spPr>
          <a:xfrm>
            <a:off x="6541950" y="2006750"/>
            <a:ext cx="1789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8" name="Google Shape;258;p17">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59" name="Google Shape;259;p17">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0" name="Google Shape;260;p17">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1" name="Google Shape;261;p17">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2" name="Google Shape;262;p17">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3" name="Google Shape;263;p17">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64" name="Google Shape;264;p17">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65" name="Google Shape;265;p17">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66"/>
        <p:cNvGrpSpPr/>
        <p:nvPr/>
      </p:nvGrpSpPr>
      <p:grpSpPr>
        <a:xfrm>
          <a:off x="0" y="0"/>
          <a:ext cx="0" cy="0"/>
          <a:chOff x="0" y="0"/>
          <a:chExt cx="0" cy="0"/>
        </a:xfrm>
      </p:grpSpPr>
      <p:pic>
        <p:nvPicPr>
          <p:cNvPr id="267" name="Google Shape;267;p18"/>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68" name="Google Shape;268;p18"/>
          <p:cNvGrpSpPr/>
          <p:nvPr/>
        </p:nvGrpSpPr>
        <p:grpSpPr>
          <a:xfrm>
            <a:off x="931900" y="379200"/>
            <a:ext cx="7939200" cy="4385100"/>
            <a:chOff x="931900" y="379200"/>
            <a:chExt cx="7939200" cy="4385100"/>
          </a:xfrm>
        </p:grpSpPr>
        <p:sp>
          <p:nvSpPr>
            <p:cNvPr id="269" name="Google Shape;269;p18"/>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8"/>
          <p:cNvSpPr txBox="1">
            <a:spLocks noGrp="1"/>
          </p:cNvSpPr>
          <p:nvPr>
            <p:ph type="title" hasCustomPrompt="1"/>
          </p:nvPr>
        </p:nvSpPr>
        <p:spPr>
          <a:xfrm flipH="1">
            <a:off x="6033788" y="33677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18"/>
          <p:cNvSpPr txBox="1">
            <a:spLocks noGrp="1"/>
          </p:cNvSpPr>
          <p:nvPr>
            <p:ph type="subTitle" idx="1"/>
          </p:nvPr>
        </p:nvSpPr>
        <p:spPr>
          <a:xfrm flipH="1">
            <a:off x="6033763" y="39803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18"/>
          <p:cNvSpPr txBox="1">
            <a:spLocks noGrp="1"/>
          </p:cNvSpPr>
          <p:nvPr>
            <p:ph type="title" idx="2" hasCustomPrompt="1"/>
          </p:nvPr>
        </p:nvSpPr>
        <p:spPr>
          <a:xfrm flipH="1">
            <a:off x="4981863" y="1347325"/>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5" name="Google Shape;275;p18"/>
          <p:cNvSpPr txBox="1">
            <a:spLocks noGrp="1"/>
          </p:cNvSpPr>
          <p:nvPr>
            <p:ph type="subTitle" idx="3"/>
          </p:nvPr>
        </p:nvSpPr>
        <p:spPr>
          <a:xfrm flipH="1">
            <a:off x="4981838" y="1959925"/>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6" name="Google Shape;276;p18"/>
          <p:cNvSpPr txBox="1">
            <a:spLocks noGrp="1"/>
          </p:cNvSpPr>
          <p:nvPr>
            <p:ph type="title" idx="4" hasCustomPrompt="1"/>
          </p:nvPr>
        </p:nvSpPr>
        <p:spPr>
          <a:xfrm flipH="1">
            <a:off x="1953113" y="34151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7" name="Google Shape;277;p18"/>
          <p:cNvSpPr txBox="1">
            <a:spLocks noGrp="1"/>
          </p:cNvSpPr>
          <p:nvPr>
            <p:ph type="subTitle" idx="5"/>
          </p:nvPr>
        </p:nvSpPr>
        <p:spPr>
          <a:xfrm flipH="1">
            <a:off x="1953088" y="40277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8" name="Google Shape;278;p18"/>
          <p:cNvSpPr txBox="1">
            <a:spLocks noGrp="1"/>
          </p:cNvSpPr>
          <p:nvPr>
            <p:ph type="title" idx="6" hasCustomPrompt="1"/>
          </p:nvPr>
        </p:nvSpPr>
        <p:spPr>
          <a:xfrm flipH="1">
            <a:off x="1448588" y="11839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18"/>
          <p:cNvSpPr txBox="1">
            <a:spLocks noGrp="1"/>
          </p:cNvSpPr>
          <p:nvPr>
            <p:ph type="subTitle" idx="7"/>
          </p:nvPr>
        </p:nvSpPr>
        <p:spPr>
          <a:xfrm flipH="1">
            <a:off x="1448563" y="17965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0" name="Google Shape;280;p18">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1" name="Google Shape;281;p18">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2" name="Google Shape;282;p18">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3" name="Google Shape;283;p18">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4" name="Google Shape;284;p18">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5" name="Google Shape;285;p18">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86" name="Google Shape;286;p18">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87" name="Google Shape;287;p18">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288"/>
        <p:cNvGrpSpPr/>
        <p:nvPr/>
      </p:nvGrpSpPr>
      <p:grpSpPr>
        <a:xfrm>
          <a:off x="0" y="0"/>
          <a:ext cx="0" cy="0"/>
          <a:chOff x="0" y="0"/>
          <a:chExt cx="0" cy="0"/>
        </a:xfrm>
      </p:grpSpPr>
      <p:pic>
        <p:nvPicPr>
          <p:cNvPr id="289" name="Google Shape;289;p19"/>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90" name="Google Shape;290;p19"/>
          <p:cNvGrpSpPr/>
          <p:nvPr/>
        </p:nvGrpSpPr>
        <p:grpSpPr>
          <a:xfrm>
            <a:off x="931900" y="379200"/>
            <a:ext cx="7939200" cy="4385100"/>
            <a:chOff x="931900" y="379200"/>
            <a:chExt cx="7939200" cy="4385100"/>
          </a:xfrm>
        </p:grpSpPr>
        <p:sp>
          <p:nvSpPr>
            <p:cNvPr id="291" name="Google Shape;291;p19"/>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9"/>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5" name="Google Shape;295;p19"/>
          <p:cNvSpPr txBox="1">
            <a:spLocks noGrp="1"/>
          </p:cNvSpPr>
          <p:nvPr>
            <p:ph type="subTitle" idx="1"/>
          </p:nvPr>
        </p:nvSpPr>
        <p:spPr>
          <a:xfrm flipH="1">
            <a:off x="1988400" y="2224225"/>
            <a:ext cx="2583600" cy="14421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6" name="Google Shape;296;p19">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7" name="Google Shape;297;p19">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8" name="Google Shape;298;p19">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9" name="Google Shape;299;p19">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00" name="Google Shape;300;p19">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01" name="Google Shape;301;p19">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02" name="Google Shape;302;p19">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03" name="Google Shape;303;p19">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304"/>
        <p:cNvGrpSpPr/>
        <p:nvPr/>
      </p:nvGrpSpPr>
      <p:grpSpPr>
        <a:xfrm>
          <a:off x="0" y="0"/>
          <a:ext cx="0" cy="0"/>
          <a:chOff x="0" y="0"/>
          <a:chExt cx="0" cy="0"/>
        </a:xfrm>
      </p:grpSpPr>
      <p:pic>
        <p:nvPicPr>
          <p:cNvPr id="305" name="Google Shape;305;p20"/>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06" name="Google Shape;306;p20"/>
          <p:cNvGrpSpPr/>
          <p:nvPr/>
        </p:nvGrpSpPr>
        <p:grpSpPr>
          <a:xfrm>
            <a:off x="931900" y="379200"/>
            <a:ext cx="7939200" cy="4385100"/>
            <a:chOff x="931900" y="379200"/>
            <a:chExt cx="7939200" cy="4385100"/>
          </a:xfrm>
        </p:grpSpPr>
        <p:sp>
          <p:nvSpPr>
            <p:cNvPr id="307" name="Google Shape;307;p20"/>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11" name="Google Shape;311;p20"/>
          <p:cNvSpPr txBox="1">
            <a:spLocks noGrp="1"/>
          </p:cNvSpPr>
          <p:nvPr>
            <p:ph type="subTitle" idx="1"/>
          </p:nvPr>
        </p:nvSpPr>
        <p:spPr>
          <a:xfrm flipH="1">
            <a:off x="5159550" y="2224225"/>
            <a:ext cx="2583600" cy="1442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2" name="Google Shape;312;p20">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13" name="Google Shape;313;p20">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14" name="Google Shape;314;p20">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15" name="Google Shape;315;p20">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16" name="Google Shape;316;p20">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17" name="Google Shape;317;p20">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18" name="Google Shape;318;p20">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19" name="Google Shape;319;p20">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1411050" y="829825"/>
              <a:ext cx="6981000" cy="39345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 name="Google Shape;22;p3"/>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 name="Google Shape;23;p3"/>
          <p:cNvSpPr txBox="1">
            <a:spLocks noGrp="1"/>
          </p:cNvSpPr>
          <p:nvPr>
            <p:ph type="title" idx="2" hasCustomPrompt="1"/>
          </p:nvPr>
        </p:nvSpPr>
        <p:spPr>
          <a:xfrm>
            <a:off x="4244000" y="1256362"/>
            <a:ext cx="1299000" cy="10656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 name="Google Shape;24;p3">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5" name="Google Shape;25;p3">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 name="Google Shape;26;p3">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7" name="Google Shape;27;p3">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 name="Google Shape;28;p3">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 name="Google Shape;29;p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0" name="Google Shape;30;p3">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1" name="Google Shape;31;p3">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20"/>
        <p:cNvGrpSpPr/>
        <p:nvPr/>
      </p:nvGrpSpPr>
      <p:grpSpPr>
        <a:xfrm>
          <a:off x="0" y="0"/>
          <a:ext cx="0" cy="0"/>
          <a:chOff x="0" y="0"/>
          <a:chExt cx="0" cy="0"/>
        </a:xfrm>
      </p:grpSpPr>
      <p:pic>
        <p:nvPicPr>
          <p:cNvPr id="321" name="Google Shape;321;p21"/>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22" name="Google Shape;322;p21"/>
          <p:cNvGrpSpPr/>
          <p:nvPr/>
        </p:nvGrpSpPr>
        <p:grpSpPr>
          <a:xfrm>
            <a:off x="1506650" y="540000"/>
            <a:ext cx="6773700" cy="4063500"/>
            <a:chOff x="1185100" y="540000"/>
            <a:chExt cx="6773700" cy="4063500"/>
          </a:xfrm>
        </p:grpSpPr>
        <p:sp>
          <p:nvSpPr>
            <p:cNvPr id="323" name="Google Shape;323;p21"/>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1"/>
          <p:cNvSpPr txBox="1">
            <a:spLocks noGrp="1"/>
          </p:cNvSpPr>
          <p:nvPr>
            <p:ph type="ctrTitle"/>
          </p:nvPr>
        </p:nvSpPr>
        <p:spPr>
          <a:xfrm>
            <a:off x="1970600" y="1075100"/>
            <a:ext cx="5845800" cy="8712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7" name="Google Shape;327;p21"/>
          <p:cNvSpPr txBox="1">
            <a:spLocks noGrp="1"/>
          </p:cNvSpPr>
          <p:nvPr>
            <p:ph type="subTitle" idx="1"/>
          </p:nvPr>
        </p:nvSpPr>
        <p:spPr>
          <a:xfrm>
            <a:off x="3306050" y="2456275"/>
            <a:ext cx="3174900" cy="31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21"/>
          <p:cNvSpPr txBox="1">
            <a:spLocks noGrp="1"/>
          </p:cNvSpPr>
          <p:nvPr>
            <p:ph type="subTitle" idx="2"/>
          </p:nvPr>
        </p:nvSpPr>
        <p:spPr>
          <a:xfrm>
            <a:off x="3688850" y="2769175"/>
            <a:ext cx="2409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9" name="Google Shape;329;p21">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0" name="Google Shape;330;p21">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1" name="Google Shape;331;p21">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2" name="Google Shape;332;p21">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3" name="Google Shape;333;p21">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4" name="Google Shape;334;p21">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35" name="Google Shape;335;p21">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36" name="Google Shape;336;p21">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txBox="1"/>
          <p:nvPr/>
        </p:nvSpPr>
        <p:spPr>
          <a:xfrm>
            <a:off x="2661650" y="3650450"/>
            <a:ext cx="4463700" cy="45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1200">
                <a:solidFill>
                  <a:srgbClr val="043025"/>
                </a:solidFill>
                <a:latin typeface="Tajawal"/>
                <a:ea typeface="Tajawal"/>
                <a:cs typeface="Tajawal"/>
                <a:sym typeface="Tajawal"/>
              </a:rPr>
              <a:t>CREDITS: This presentation template was created by </a:t>
            </a:r>
            <a:r>
              <a:rPr lang="en" sz="1200" b="1">
                <a:solidFill>
                  <a:schemeClr val="dk1"/>
                </a:solidFill>
                <a:uFill>
                  <a:noFill/>
                </a:uFill>
                <a:latin typeface="Tajawal"/>
                <a:ea typeface="Tajawal"/>
                <a:cs typeface="Tajawal"/>
                <a:sym typeface="Tajawal"/>
                <a:hlinkClick r:id="rId3">
                  <a:extLst>
                    <a:ext uri="{A12FA001-AC4F-418D-AE19-62706E023703}">
                      <ahyp:hlinkClr xmlns:ahyp="http://schemas.microsoft.com/office/drawing/2018/hyperlinkcolor" val="tx"/>
                    </a:ext>
                  </a:extLst>
                </a:hlinkClick>
              </a:rPr>
              <a:t>Slidesgo</a:t>
            </a:r>
            <a:r>
              <a:rPr lang="en" sz="1200">
                <a:solidFill>
                  <a:srgbClr val="043025"/>
                </a:solidFill>
                <a:latin typeface="Tajawal"/>
                <a:ea typeface="Tajawal"/>
                <a:cs typeface="Tajawal"/>
                <a:sym typeface="Tajawal"/>
              </a:rPr>
              <a:t>, including icons by </a:t>
            </a:r>
            <a:r>
              <a:rPr lang="en" sz="1200" b="1">
                <a:solidFill>
                  <a:schemeClr val="dk1"/>
                </a:solidFill>
                <a:uFill>
                  <a:noFill/>
                </a:uFill>
                <a:latin typeface="Tajawal"/>
                <a:ea typeface="Tajawal"/>
                <a:cs typeface="Tajawal"/>
                <a:sym typeface="Tajawal"/>
                <a:hlinkClick r:id="rId4">
                  <a:extLst>
                    <a:ext uri="{A12FA001-AC4F-418D-AE19-62706E023703}">
                      <ahyp:hlinkClr xmlns:ahyp="http://schemas.microsoft.com/office/drawing/2018/hyperlinkcolor" val="tx"/>
                    </a:ext>
                  </a:extLst>
                </a:hlinkClick>
              </a:rPr>
              <a:t>Flaticon</a:t>
            </a:r>
            <a:r>
              <a:rPr lang="en" sz="1200">
                <a:solidFill>
                  <a:srgbClr val="043025"/>
                </a:solidFill>
                <a:latin typeface="Tajawal"/>
                <a:ea typeface="Tajawal"/>
                <a:cs typeface="Tajawal"/>
                <a:sym typeface="Tajawal"/>
              </a:rPr>
              <a:t>, and infographics &amp; images by </a:t>
            </a:r>
            <a:r>
              <a:rPr lang="en" sz="1200" b="1">
                <a:solidFill>
                  <a:schemeClr val="dk1"/>
                </a:solidFill>
                <a:uFill>
                  <a:noFill/>
                </a:uFill>
                <a:latin typeface="Tajawal"/>
                <a:ea typeface="Tajawal"/>
                <a:cs typeface="Tajawal"/>
                <a:sym typeface="Tajawal"/>
                <a:hlinkClick r:id="rId5">
                  <a:extLst>
                    <a:ext uri="{A12FA001-AC4F-418D-AE19-62706E023703}">
                      <ahyp:hlinkClr xmlns:ahyp="http://schemas.microsoft.com/office/drawing/2018/hyperlinkcolor" val="tx"/>
                    </a:ext>
                  </a:extLst>
                </a:hlinkClick>
              </a:rPr>
              <a:t>Freepik</a:t>
            </a:r>
            <a:endParaRPr sz="1200" b="1">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338"/>
        <p:cNvGrpSpPr/>
        <p:nvPr/>
      </p:nvGrpSpPr>
      <p:grpSpPr>
        <a:xfrm>
          <a:off x="0" y="0"/>
          <a:ext cx="0" cy="0"/>
          <a:chOff x="0" y="0"/>
          <a:chExt cx="0" cy="0"/>
        </a:xfrm>
      </p:grpSpPr>
      <p:pic>
        <p:nvPicPr>
          <p:cNvPr id="339" name="Google Shape;339;p22"/>
          <p:cNvPicPr preferRelativeResize="0"/>
          <p:nvPr/>
        </p:nvPicPr>
        <p:blipFill rotWithShape="1">
          <a:blip r:embed="rId2">
            <a:alphaModFix/>
          </a:blip>
          <a:srcRect/>
          <a:stretch/>
        </p:blipFill>
        <p:spPr>
          <a:xfrm>
            <a:off x="446" y="0"/>
            <a:ext cx="9143111" cy="51435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40" name="Google Shape;40;p4">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1" name="Google Shape;41;p4">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2" name="Google Shape;42;p4">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3" name="Google Shape;43;p4">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4" name="Google Shape;44;p4">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5" name="Google Shape;45;p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6" name="Google Shape;46;p4">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7" name="Google Shape;47;p4">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5"/>
          <p:cNvSpPr txBox="1">
            <a:spLocks noGrp="1"/>
          </p:cNvSpPr>
          <p:nvPr>
            <p:ph type="subTitle" idx="1"/>
          </p:nvPr>
        </p:nvSpPr>
        <p:spPr>
          <a:xfrm>
            <a:off x="1751850" y="288587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6" name="Google Shape;56;p5"/>
          <p:cNvSpPr txBox="1">
            <a:spLocks noGrp="1"/>
          </p:cNvSpPr>
          <p:nvPr>
            <p:ph type="subTitle" idx="2"/>
          </p:nvPr>
        </p:nvSpPr>
        <p:spPr>
          <a:xfrm>
            <a:off x="1751850" y="3355675"/>
            <a:ext cx="2518500" cy="8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7" name="Google Shape;57;p5"/>
          <p:cNvSpPr txBox="1">
            <a:spLocks noGrp="1"/>
          </p:cNvSpPr>
          <p:nvPr>
            <p:ph type="subTitle" idx="3"/>
          </p:nvPr>
        </p:nvSpPr>
        <p:spPr>
          <a:xfrm>
            <a:off x="5271088" y="288587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8" name="Google Shape;58;p5"/>
          <p:cNvSpPr txBox="1">
            <a:spLocks noGrp="1"/>
          </p:cNvSpPr>
          <p:nvPr>
            <p:ph type="subTitle" idx="4"/>
          </p:nvPr>
        </p:nvSpPr>
        <p:spPr>
          <a:xfrm>
            <a:off x="5271095" y="3355675"/>
            <a:ext cx="2518500" cy="8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9" name="Google Shape;59;p5">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60" name="Google Shape;60;p5">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61" name="Google Shape;61;p5">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62" name="Google Shape;62;p5">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63" name="Google Shape;63;p5">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64" name="Google Shape;64;p5">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65" name="Google Shape;65;p5">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66" name="Google Shape;66;p5">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4" name="Google Shape;74;p6">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5" name="Google Shape;75;p6">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6" name="Google Shape;76;p6">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7" name="Google Shape;77;p6">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8" name="Google Shape;78;p6">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9" name="Google Shape;79;p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0" name="Google Shape;80;p6">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1" name="Google Shape;81;p6">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7"/>
          <p:cNvSpPr txBox="1">
            <a:spLocks noGrp="1"/>
          </p:cNvSpPr>
          <p:nvPr>
            <p:ph type="title"/>
          </p:nvPr>
        </p:nvSpPr>
        <p:spPr>
          <a:xfrm>
            <a:off x="1406400" y="1667375"/>
            <a:ext cx="2929200" cy="1730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9" name="Google Shape;89;p7"/>
          <p:cNvSpPr txBox="1">
            <a:spLocks noGrp="1"/>
          </p:cNvSpPr>
          <p:nvPr>
            <p:ph type="subTitle" idx="1"/>
          </p:nvPr>
        </p:nvSpPr>
        <p:spPr>
          <a:xfrm>
            <a:off x="1406400" y="3397775"/>
            <a:ext cx="2929200" cy="112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90" name="Google Shape;90;p7">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1" name="Google Shape;91;p7">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2" name="Google Shape;92;p7">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3" name="Google Shape;93;p7">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4" name="Google Shape;94;p7">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5" name="Google Shape;95;p7">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96" name="Google Shape;96;p7">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97" name="Google Shape;97;p7">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txBox="1">
            <a:spLocks noGrp="1"/>
          </p:cNvSpPr>
          <p:nvPr>
            <p:ph type="title"/>
          </p:nvPr>
        </p:nvSpPr>
        <p:spPr>
          <a:xfrm>
            <a:off x="2606000" y="1050675"/>
            <a:ext cx="4575000" cy="18252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5" name="Google Shape;105;p8"/>
          <p:cNvSpPr txBox="1">
            <a:spLocks noGrp="1"/>
          </p:cNvSpPr>
          <p:nvPr>
            <p:ph type="subTitle" idx="1"/>
          </p:nvPr>
        </p:nvSpPr>
        <p:spPr>
          <a:xfrm>
            <a:off x="3283988" y="3833075"/>
            <a:ext cx="3219000" cy="8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06" name="Google Shape;106;p8">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7" name="Google Shape;107;p8">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8" name="Google Shape;108;p8">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9" name="Google Shape;109;p8">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0" name="Google Shape;110;p8">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1" name="Google Shape;111;p8">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2" name="Google Shape;112;p8">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3" name="Google Shape;113;p8">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360813" y="379200"/>
              <a:ext cx="4881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1954088" y="379200"/>
              <a:ext cx="54066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9"/>
          <p:cNvSpPr txBox="1">
            <a:spLocks noGrp="1"/>
          </p:cNvSpPr>
          <p:nvPr>
            <p:ph type="title"/>
          </p:nvPr>
        </p:nvSpPr>
        <p:spPr>
          <a:xfrm>
            <a:off x="2936200" y="1781550"/>
            <a:ext cx="3930600" cy="841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4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21" name="Google Shape;121;p9"/>
          <p:cNvSpPr txBox="1">
            <a:spLocks noGrp="1"/>
          </p:cNvSpPr>
          <p:nvPr>
            <p:ph type="subTitle" idx="1"/>
          </p:nvPr>
        </p:nvSpPr>
        <p:spPr>
          <a:xfrm>
            <a:off x="2936225" y="2623350"/>
            <a:ext cx="3930600" cy="119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22" name="Google Shape;122;p9">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3" name="Google Shape;123;p9">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4" name="Google Shape;124;p9">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5" name="Google Shape;125;p9">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6" name="Google Shape;126;p9">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7" name="Google Shape;127;p9">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8" name="Google Shape;128;p9">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9" name="Google Shape;129;p9">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 name="Google Shape;136;p10"/>
          <p:cNvPicPr preferRelativeResize="0"/>
          <p:nvPr/>
        </p:nvPicPr>
        <p:blipFill rotWithShape="1">
          <a:blip r:embed="rId3">
            <a:alphaModFix/>
          </a:blip>
          <a:srcRect l="228" t="8515" r="238" b="6580"/>
          <a:stretch/>
        </p:blipFill>
        <p:spPr>
          <a:xfrm>
            <a:off x="950400" y="969725"/>
            <a:ext cx="7902102" cy="3775925"/>
          </a:xfrm>
          <a:prstGeom prst="rect">
            <a:avLst/>
          </a:prstGeom>
          <a:noFill/>
          <a:ln>
            <a:noFill/>
          </a:ln>
        </p:spPr>
      </p:pic>
      <p:sp>
        <p:nvSpPr>
          <p:cNvPr id="137" name="Google Shape;137;p10"/>
          <p:cNvSpPr txBox="1">
            <a:spLocks noGrp="1"/>
          </p:cNvSpPr>
          <p:nvPr>
            <p:ph type="title"/>
          </p:nvPr>
        </p:nvSpPr>
        <p:spPr>
          <a:xfrm>
            <a:off x="2291300" y="3388475"/>
            <a:ext cx="5204400" cy="11280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8" name="Google Shape;138;p10">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39" name="Google Shape;139;p10">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0" name="Google Shape;140;p10">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1" name="Google Shape;141;p10">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2" name="Google Shape;142;p10">
            <a:hlinkClick r:id="" action="ppaction://noaction"/>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3" name="Google Shape;143;p10">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4" name="Google Shape;144;p10">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5" name="Google Shape;145;p10">
            <a:hlinkClick r:id="" action="ppaction://noaction"/>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4050" y="393425"/>
            <a:ext cx="69159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000"/>
              <a:buFont typeface="Raleway Thin"/>
              <a:buNone/>
              <a:defRPr sz="30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marL="914400" lvl="1"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marL="1371600" lvl="2"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marL="1828800" lvl="3"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marL="2286000" lvl="4"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marL="2743200" lvl="5"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marL="3200400" lvl="6"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marL="3657600" lvl="7"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marL="4114800" lvl="8" indent="-3302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s://app.diagrams.net/?page-id=98LZEgIZmF6VPR7vjWU8&amp;scale=auto#G1652IqpJT9UDqoZZdnppu2cdPJOdPoNX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3.png"/><Relationship Id="rId7" Type="http://schemas.openxmlformats.org/officeDocument/2006/relationships/hyperlink" Target="http://www.youtube.com/watch?v=tX4zthK-kNg"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25.jpg"/><Relationship Id="rId4" Type="http://schemas.openxmlformats.org/officeDocument/2006/relationships/image" Target="../media/image24.jp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23"/>
          <p:cNvPicPr preferRelativeResize="0"/>
          <p:nvPr/>
        </p:nvPicPr>
        <p:blipFill rotWithShape="1">
          <a:blip r:embed="rId3">
            <a:alphaModFix/>
          </a:blip>
          <a:srcRect t="465" b="465"/>
          <a:stretch/>
        </p:blipFill>
        <p:spPr>
          <a:xfrm>
            <a:off x="7599675" y="656275"/>
            <a:ext cx="230150" cy="224350"/>
          </a:xfrm>
          <a:prstGeom prst="rect">
            <a:avLst/>
          </a:prstGeom>
          <a:noFill/>
          <a:ln>
            <a:noFill/>
          </a:ln>
        </p:spPr>
      </p:pic>
      <p:sp>
        <p:nvSpPr>
          <p:cNvPr id="345" name="Google Shape;345;p23"/>
          <p:cNvSpPr txBox="1">
            <a:spLocks noGrp="1"/>
          </p:cNvSpPr>
          <p:nvPr>
            <p:ph type="ctrTitle"/>
          </p:nvPr>
        </p:nvSpPr>
        <p:spPr>
          <a:xfrm>
            <a:off x="1649106" y="1689475"/>
            <a:ext cx="5845800" cy="205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700"/>
              <a:t>Cutie Cube</a:t>
            </a:r>
            <a:endParaRPr sz="5700">
              <a:latin typeface="Raleway Thin"/>
              <a:ea typeface="Raleway Thin"/>
              <a:cs typeface="Raleway Thin"/>
              <a:sym typeface="Raleway Thin"/>
            </a:endParaRPr>
          </a:p>
        </p:txBody>
      </p:sp>
      <p:sp>
        <p:nvSpPr>
          <p:cNvPr id="346" name="Google Shape;346;p23"/>
          <p:cNvSpPr txBox="1"/>
          <p:nvPr/>
        </p:nvSpPr>
        <p:spPr>
          <a:xfrm>
            <a:off x="2345700" y="3781575"/>
            <a:ext cx="44526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Raleway"/>
                <a:ea typeface="Raleway"/>
                <a:cs typeface="Raleway"/>
                <a:sym typeface="Raleway"/>
              </a:rPr>
              <a:t>Embedded Systems (CPE-311) Project</a:t>
            </a:r>
            <a:endParaRPr sz="1600">
              <a:solidFill>
                <a:schemeClr val="dk2"/>
              </a:solidFill>
              <a:latin typeface="Raleway"/>
              <a:ea typeface="Raleway"/>
              <a:cs typeface="Raleway"/>
              <a:sym typeface="Raleway"/>
            </a:endParaRPr>
          </a:p>
          <a:p>
            <a:pPr marL="0" lvl="0" indent="0" algn="ctr" rtl="0">
              <a:spcBef>
                <a:spcPts val="0"/>
              </a:spcBef>
              <a:spcAft>
                <a:spcPts val="0"/>
              </a:spcAft>
              <a:buNone/>
            </a:pPr>
            <a:r>
              <a:rPr lang="en" sz="1600">
                <a:solidFill>
                  <a:schemeClr val="dk2"/>
                </a:solidFill>
                <a:latin typeface="Raleway"/>
                <a:ea typeface="Raleway"/>
                <a:cs typeface="Raleway"/>
                <a:sym typeface="Raleway"/>
              </a:rPr>
              <a:t>Thai-Nichi Institute of Technology</a:t>
            </a:r>
            <a:endParaRPr sz="16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Block diagram</a:t>
            </a:r>
            <a:endParaRPr/>
          </a:p>
        </p:txBody>
      </p:sp>
      <p:pic>
        <p:nvPicPr>
          <p:cNvPr id="465" name="Google Shape;465;p32">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466" name="Google Shape;466;p32">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67" name="Google Shape;467;p32">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68" name="Google Shape;468;p32">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69" name="Google Shape;469;p32">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70" name="Google Shape;470;p32"/>
          <p:cNvSpPr txBox="1"/>
          <p:nvPr/>
        </p:nvSpPr>
        <p:spPr>
          <a:xfrm>
            <a:off x="38825"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9</a:t>
            </a:r>
            <a:endParaRPr sz="1900" b="1">
              <a:solidFill>
                <a:schemeClr val="accent5"/>
              </a:solidFill>
              <a:latin typeface="Raleway"/>
              <a:ea typeface="Raleway"/>
              <a:cs typeface="Raleway"/>
              <a:sym typeface="Raleway"/>
            </a:endParaRPr>
          </a:p>
        </p:txBody>
      </p:sp>
      <p:sp>
        <p:nvSpPr>
          <p:cNvPr id="471" name="Google Shape;471;p32"/>
          <p:cNvSpPr/>
          <p:nvPr/>
        </p:nvSpPr>
        <p:spPr>
          <a:xfrm>
            <a:off x="3643406" y="1400650"/>
            <a:ext cx="1703400" cy="3091200"/>
          </a:xfrm>
          <a:prstGeom prst="roundRect">
            <a:avLst>
              <a:gd name="adj" fmla="val 16667"/>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50" b="1">
                <a:solidFill>
                  <a:schemeClr val="dk2"/>
                </a:solidFill>
                <a:latin typeface="Raleway"/>
                <a:ea typeface="Raleway"/>
                <a:cs typeface="Raleway"/>
                <a:sym typeface="Raleway"/>
              </a:rPr>
              <a:t>STM32</a:t>
            </a:r>
            <a:endParaRPr sz="2150" b="1">
              <a:solidFill>
                <a:schemeClr val="dk2"/>
              </a:solidFill>
              <a:latin typeface="Raleway"/>
              <a:ea typeface="Raleway"/>
              <a:cs typeface="Raleway"/>
              <a:sym typeface="Raleway"/>
            </a:endParaRPr>
          </a:p>
          <a:p>
            <a:pPr marL="0" lvl="0" indent="0" algn="ctr" rtl="0">
              <a:spcBef>
                <a:spcPts val="1000"/>
              </a:spcBef>
              <a:spcAft>
                <a:spcPts val="1000"/>
              </a:spcAft>
              <a:buNone/>
            </a:pPr>
            <a:r>
              <a:rPr lang="en" sz="2150" b="1">
                <a:solidFill>
                  <a:schemeClr val="dk2"/>
                </a:solidFill>
                <a:latin typeface="Raleway"/>
                <a:ea typeface="Raleway"/>
                <a:cs typeface="Raleway"/>
                <a:sym typeface="Raleway"/>
              </a:rPr>
              <a:t>L152RB</a:t>
            </a:r>
            <a:endParaRPr b="1"/>
          </a:p>
        </p:txBody>
      </p:sp>
      <p:sp>
        <p:nvSpPr>
          <p:cNvPr id="472" name="Google Shape;472;p32"/>
          <p:cNvSpPr/>
          <p:nvPr/>
        </p:nvSpPr>
        <p:spPr>
          <a:xfrm>
            <a:off x="1486850" y="2593368"/>
            <a:ext cx="878100" cy="527700"/>
          </a:xfrm>
          <a:prstGeom prst="roundRect">
            <a:avLst>
              <a:gd name="adj" fmla="val 16667"/>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Raleway"/>
                <a:ea typeface="Raleway"/>
                <a:cs typeface="Raleway"/>
                <a:sym typeface="Raleway"/>
              </a:rPr>
              <a:t>Button</a:t>
            </a:r>
            <a:endParaRPr b="1">
              <a:solidFill>
                <a:schemeClr val="dk2"/>
              </a:solidFill>
              <a:latin typeface="Raleway"/>
              <a:ea typeface="Raleway"/>
              <a:cs typeface="Raleway"/>
              <a:sym typeface="Raleway"/>
            </a:endParaRPr>
          </a:p>
        </p:txBody>
      </p:sp>
      <p:sp>
        <p:nvSpPr>
          <p:cNvPr id="473" name="Google Shape;473;p32"/>
          <p:cNvSpPr/>
          <p:nvPr/>
        </p:nvSpPr>
        <p:spPr>
          <a:xfrm>
            <a:off x="2477376" y="2785684"/>
            <a:ext cx="1053600" cy="143100"/>
          </a:xfrm>
          <a:prstGeom prst="rightArrow">
            <a:avLst>
              <a:gd name="adj1" fmla="val 50000"/>
              <a:gd name="adj2" fmla="val 50000"/>
            </a:avLst>
          </a:pr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txBox="1"/>
          <p:nvPr/>
        </p:nvSpPr>
        <p:spPr>
          <a:xfrm>
            <a:off x="2704990" y="2417130"/>
            <a:ext cx="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a:ea typeface="Raleway"/>
                <a:cs typeface="Raleway"/>
                <a:sym typeface="Raleway"/>
              </a:rPr>
              <a:t>PB8</a:t>
            </a:r>
            <a:endParaRPr>
              <a:latin typeface="Raleway"/>
              <a:ea typeface="Raleway"/>
              <a:cs typeface="Raleway"/>
              <a:sym typeface="Raleway"/>
            </a:endParaRPr>
          </a:p>
        </p:txBody>
      </p:sp>
      <p:sp>
        <p:nvSpPr>
          <p:cNvPr id="475" name="Google Shape;475;p32"/>
          <p:cNvSpPr/>
          <p:nvPr/>
        </p:nvSpPr>
        <p:spPr>
          <a:xfrm>
            <a:off x="6935300" y="2257975"/>
            <a:ext cx="1390800" cy="527700"/>
          </a:xfrm>
          <a:prstGeom prst="roundRect">
            <a:avLst>
              <a:gd name="adj" fmla="val 16667"/>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Raleway"/>
                <a:ea typeface="Raleway"/>
                <a:cs typeface="Raleway"/>
                <a:sym typeface="Raleway"/>
              </a:rPr>
              <a:t>Shift Register</a:t>
            </a:r>
            <a:endParaRPr b="1">
              <a:solidFill>
                <a:schemeClr val="dk2"/>
              </a:solidFill>
              <a:latin typeface="Raleway"/>
              <a:ea typeface="Raleway"/>
              <a:cs typeface="Raleway"/>
              <a:sym typeface="Raleway"/>
            </a:endParaRPr>
          </a:p>
        </p:txBody>
      </p:sp>
      <p:sp>
        <p:nvSpPr>
          <p:cNvPr id="476" name="Google Shape;476;p32"/>
          <p:cNvSpPr/>
          <p:nvPr/>
        </p:nvSpPr>
        <p:spPr>
          <a:xfrm>
            <a:off x="5459222" y="2450225"/>
            <a:ext cx="1390800" cy="143100"/>
          </a:xfrm>
          <a:prstGeom prst="rightArrow">
            <a:avLst>
              <a:gd name="adj1" fmla="val 50000"/>
              <a:gd name="adj2" fmla="val 50000"/>
            </a:avLst>
          </a:pr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935288" y="3297236"/>
            <a:ext cx="669600" cy="527700"/>
          </a:xfrm>
          <a:prstGeom prst="roundRect">
            <a:avLst>
              <a:gd name="adj" fmla="val 16667"/>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Raleway"/>
                <a:ea typeface="Raleway"/>
                <a:cs typeface="Raleway"/>
                <a:sym typeface="Raleway"/>
              </a:rPr>
              <a:t>LED</a:t>
            </a:r>
            <a:endParaRPr b="1">
              <a:solidFill>
                <a:schemeClr val="dk2"/>
              </a:solidFill>
              <a:latin typeface="Raleway"/>
              <a:ea typeface="Raleway"/>
              <a:cs typeface="Raleway"/>
              <a:sym typeface="Raleway"/>
            </a:endParaRPr>
          </a:p>
        </p:txBody>
      </p:sp>
      <p:sp>
        <p:nvSpPr>
          <p:cNvPr id="478" name="Google Shape;478;p32"/>
          <p:cNvSpPr/>
          <p:nvPr/>
        </p:nvSpPr>
        <p:spPr>
          <a:xfrm>
            <a:off x="5532098" y="3489529"/>
            <a:ext cx="1304400" cy="143100"/>
          </a:xfrm>
          <a:prstGeom prst="rightArrow">
            <a:avLst>
              <a:gd name="adj1" fmla="val 50000"/>
              <a:gd name="adj2" fmla="val 50000"/>
            </a:avLst>
          </a:pr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txBox="1"/>
          <p:nvPr/>
        </p:nvSpPr>
        <p:spPr>
          <a:xfrm>
            <a:off x="5722151" y="3121075"/>
            <a:ext cx="9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a:ea typeface="Raleway"/>
                <a:cs typeface="Raleway"/>
                <a:sym typeface="Raleway"/>
              </a:rPr>
              <a:t>PB5, PB7</a:t>
            </a:r>
            <a:endParaRPr>
              <a:latin typeface="Raleway"/>
              <a:ea typeface="Raleway"/>
              <a:cs typeface="Raleway"/>
              <a:sym typeface="Raleway"/>
            </a:endParaRPr>
          </a:p>
        </p:txBody>
      </p:sp>
      <p:sp>
        <p:nvSpPr>
          <p:cNvPr id="480" name="Google Shape;480;p32"/>
          <p:cNvSpPr txBox="1"/>
          <p:nvPr/>
        </p:nvSpPr>
        <p:spPr>
          <a:xfrm>
            <a:off x="5445648" y="2081700"/>
            <a:ext cx="140437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aleway"/>
                <a:ea typeface="Raleway"/>
                <a:cs typeface="Raleway"/>
                <a:sym typeface="Raleway"/>
              </a:rPr>
              <a:t>PA4, PA5, PA11</a:t>
            </a:r>
            <a:endParaRPr dirty="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3"/>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Hardware detail selection</a:t>
            </a:r>
            <a:endParaRPr/>
          </a:p>
        </p:txBody>
      </p:sp>
      <p:pic>
        <p:nvPicPr>
          <p:cNvPr id="486" name="Google Shape;486;p33">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487" name="Google Shape;487;p33">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88" name="Google Shape;488;p33">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89" name="Google Shape;489;p33">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90" name="Google Shape;490;p33">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91" name="Google Shape;491;p33"/>
          <p:cNvSpPr txBox="1"/>
          <p:nvPr/>
        </p:nvSpPr>
        <p:spPr>
          <a:xfrm>
            <a:off x="3096150" y="1181550"/>
            <a:ext cx="33357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50" b="1">
                <a:solidFill>
                  <a:schemeClr val="accent5"/>
                </a:solidFill>
                <a:latin typeface="Raleway"/>
                <a:ea typeface="Raleway"/>
                <a:cs typeface="Raleway"/>
                <a:sym typeface="Raleway"/>
              </a:rPr>
              <a:t>74HC595 Shift Register</a:t>
            </a:r>
            <a:endParaRPr sz="2250" b="1">
              <a:solidFill>
                <a:schemeClr val="accent5"/>
              </a:solidFill>
              <a:latin typeface="Raleway"/>
              <a:ea typeface="Raleway"/>
              <a:cs typeface="Raleway"/>
              <a:sym typeface="Raleway"/>
            </a:endParaRPr>
          </a:p>
        </p:txBody>
      </p:sp>
      <p:sp>
        <p:nvSpPr>
          <p:cNvPr id="492" name="Google Shape;492;p33"/>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10</a:t>
            </a:r>
            <a:endParaRPr sz="1900" b="1">
              <a:solidFill>
                <a:schemeClr val="accent5"/>
              </a:solidFill>
              <a:latin typeface="Raleway"/>
              <a:ea typeface="Raleway"/>
              <a:cs typeface="Raleway"/>
              <a:sym typeface="Raleway"/>
            </a:endParaRPr>
          </a:p>
        </p:txBody>
      </p:sp>
      <p:pic>
        <p:nvPicPr>
          <p:cNvPr id="493" name="Google Shape;493;p33"/>
          <p:cNvPicPr preferRelativeResize="0"/>
          <p:nvPr/>
        </p:nvPicPr>
        <p:blipFill>
          <a:blip r:embed="rId7">
            <a:alphaModFix/>
          </a:blip>
          <a:stretch>
            <a:fillRect/>
          </a:stretch>
        </p:blipFill>
        <p:spPr>
          <a:xfrm>
            <a:off x="2763263" y="1716225"/>
            <a:ext cx="4001459" cy="294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STM32 Pin allocation</a:t>
            </a:r>
            <a:endParaRPr/>
          </a:p>
        </p:txBody>
      </p:sp>
      <p:pic>
        <p:nvPicPr>
          <p:cNvPr id="499" name="Google Shape;499;p34">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00" name="Google Shape;500;p34">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01" name="Google Shape;501;p34">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02" name="Google Shape;502;p34">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03" name="Google Shape;503;p34">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graphicFrame>
        <p:nvGraphicFramePr>
          <p:cNvPr id="504" name="Google Shape;504;p34"/>
          <p:cNvGraphicFramePr/>
          <p:nvPr/>
        </p:nvGraphicFramePr>
        <p:xfrm>
          <a:off x="1039325" y="1427975"/>
          <a:ext cx="7672800" cy="1579720"/>
        </p:xfrm>
        <a:graphic>
          <a:graphicData uri="http://schemas.openxmlformats.org/drawingml/2006/table">
            <a:tbl>
              <a:tblPr>
                <a:noFill/>
                <a:tableStyleId>{90B90A08-1D12-4E34-B83D-AFFC165482D3}</a:tableStyleId>
              </a:tblPr>
              <a:tblGrid>
                <a:gridCol w="537600">
                  <a:extLst>
                    <a:ext uri="{9D8B030D-6E8A-4147-A177-3AD203B41FA5}">
                      <a16:colId xmlns:a16="http://schemas.microsoft.com/office/drawing/2014/main" val="20000"/>
                    </a:ext>
                  </a:extLst>
                </a:gridCol>
                <a:gridCol w="511850">
                  <a:extLst>
                    <a:ext uri="{9D8B030D-6E8A-4147-A177-3AD203B41FA5}">
                      <a16:colId xmlns:a16="http://schemas.microsoft.com/office/drawing/2014/main" val="20001"/>
                    </a:ext>
                  </a:extLst>
                </a:gridCol>
                <a:gridCol w="418125">
                  <a:extLst>
                    <a:ext uri="{9D8B030D-6E8A-4147-A177-3AD203B41FA5}">
                      <a16:colId xmlns:a16="http://schemas.microsoft.com/office/drawing/2014/main" val="20002"/>
                    </a:ext>
                  </a:extLst>
                </a:gridCol>
                <a:gridCol w="477325">
                  <a:extLst>
                    <a:ext uri="{9D8B030D-6E8A-4147-A177-3AD203B41FA5}">
                      <a16:colId xmlns:a16="http://schemas.microsoft.com/office/drawing/2014/main" val="20003"/>
                    </a:ext>
                  </a:extLst>
                </a:gridCol>
                <a:gridCol w="477325">
                  <a:extLst>
                    <a:ext uri="{9D8B030D-6E8A-4147-A177-3AD203B41FA5}">
                      <a16:colId xmlns:a16="http://schemas.microsoft.com/office/drawing/2014/main" val="20004"/>
                    </a:ext>
                  </a:extLst>
                </a:gridCol>
                <a:gridCol w="477325">
                  <a:extLst>
                    <a:ext uri="{9D8B030D-6E8A-4147-A177-3AD203B41FA5}">
                      <a16:colId xmlns:a16="http://schemas.microsoft.com/office/drawing/2014/main" val="20005"/>
                    </a:ext>
                  </a:extLst>
                </a:gridCol>
                <a:gridCol w="477325">
                  <a:extLst>
                    <a:ext uri="{9D8B030D-6E8A-4147-A177-3AD203B41FA5}">
                      <a16:colId xmlns:a16="http://schemas.microsoft.com/office/drawing/2014/main" val="20006"/>
                    </a:ext>
                  </a:extLst>
                </a:gridCol>
                <a:gridCol w="477325">
                  <a:extLst>
                    <a:ext uri="{9D8B030D-6E8A-4147-A177-3AD203B41FA5}">
                      <a16:colId xmlns:a16="http://schemas.microsoft.com/office/drawing/2014/main" val="20007"/>
                    </a:ext>
                  </a:extLst>
                </a:gridCol>
                <a:gridCol w="477325">
                  <a:extLst>
                    <a:ext uri="{9D8B030D-6E8A-4147-A177-3AD203B41FA5}">
                      <a16:colId xmlns:a16="http://schemas.microsoft.com/office/drawing/2014/main" val="20008"/>
                    </a:ext>
                  </a:extLst>
                </a:gridCol>
                <a:gridCol w="477325">
                  <a:extLst>
                    <a:ext uri="{9D8B030D-6E8A-4147-A177-3AD203B41FA5}">
                      <a16:colId xmlns:a16="http://schemas.microsoft.com/office/drawing/2014/main" val="20009"/>
                    </a:ext>
                  </a:extLst>
                </a:gridCol>
                <a:gridCol w="477325">
                  <a:extLst>
                    <a:ext uri="{9D8B030D-6E8A-4147-A177-3AD203B41FA5}">
                      <a16:colId xmlns:a16="http://schemas.microsoft.com/office/drawing/2014/main" val="20010"/>
                    </a:ext>
                  </a:extLst>
                </a:gridCol>
                <a:gridCol w="477325">
                  <a:extLst>
                    <a:ext uri="{9D8B030D-6E8A-4147-A177-3AD203B41FA5}">
                      <a16:colId xmlns:a16="http://schemas.microsoft.com/office/drawing/2014/main" val="20011"/>
                    </a:ext>
                  </a:extLst>
                </a:gridCol>
                <a:gridCol w="477325">
                  <a:extLst>
                    <a:ext uri="{9D8B030D-6E8A-4147-A177-3AD203B41FA5}">
                      <a16:colId xmlns:a16="http://schemas.microsoft.com/office/drawing/2014/main" val="20012"/>
                    </a:ext>
                  </a:extLst>
                </a:gridCol>
                <a:gridCol w="477325">
                  <a:extLst>
                    <a:ext uri="{9D8B030D-6E8A-4147-A177-3AD203B41FA5}">
                      <a16:colId xmlns:a16="http://schemas.microsoft.com/office/drawing/2014/main" val="20013"/>
                    </a:ext>
                  </a:extLst>
                </a:gridCol>
                <a:gridCol w="477325">
                  <a:extLst>
                    <a:ext uri="{9D8B030D-6E8A-4147-A177-3AD203B41FA5}">
                      <a16:colId xmlns:a16="http://schemas.microsoft.com/office/drawing/2014/main" val="20014"/>
                    </a:ext>
                  </a:extLst>
                </a:gridCol>
                <a:gridCol w="477325">
                  <a:extLst>
                    <a:ext uri="{9D8B030D-6E8A-4147-A177-3AD203B41FA5}">
                      <a16:colId xmlns:a16="http://schemas.microsoft.com/office/drawing/2014/main" val="20015"/>
                    </a:ext>
                  </a:extLst>
                </a:gridCol>
              </a:tblGrid>
              <a:tr h="668400">
                <a:tc>
                  <a:txBody>
                    <a:bodyPr/>
                    <a:lstStyle/>
                    <a:p>
                      <a:pPr marL="0" lvl="0" indent="0" algn="ctr" rtl="0">
                        <a:spcBef>
                          <a:spcPts val="0"/>
                        </a:spcBef>
                        <a:spcAft>
                          <a:spcPts val="0"/>
                        </a:spcAft>
                        <a:buNone/>
                      </a:pPr>
                      <a:r>
                        <a:rPr lang="en" sz="1300" b="1">
                          <a:solidFill>
                            <a:srgbClr val="FFFFFF"/>
                          </a:solidFill>
                        </a:rPr>
                        <a:t>Port/Pin</a:t>
                      </a:r>
                      <a:endParaRPr sz="13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2</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3</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4</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5</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6</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7</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8</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9</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10</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11</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12</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13</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14</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600" b="1">
                          <a:solidFill>
                            <a:srgbClr val="FFFFFF"/>
                          </a:solidFill>
                        </a:rPr>
                        <a:t>15</a:t>
                      </a:r>
                      <a:endParaRPr sz="1600" b="1">
                        <a:solidFill>
                          <a:srgbClr val="FFFFFF"/>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54150">
                <a:tc>
                  <a:txBody>
                    <a:bodyPr/>
                    <a:lstStyle/>
                    <a:p>
                      <a:pPr marL="0" lvl="0" indent="0" algn="ctr" rtl="0">
                        <a:spcBef>
                          <a:spcPts val="0"/>
                        </a:spcBef>
                        <a:spcAft>
                          <a:spcPts val="0"/>
                        </a:spcAft>
                        <a:buNone/>
                      </a:pPr>
                      <a:r>
                        <a:rPr lang="en" sz="1500" b="1">
                          <a:solidFill>
                            <a:schemeClr val="accent6"/>
                          </a:solidFill>
                        </a:rPr>
                        <a:t>A</a:t>
                      </a:r>
                      <a:endParaRPr sz="1500" b="1">
                        <a:solidFill>
                          <a:schemeClr val="accent6"/>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dk2"/>
                          </a:solidFill>
                        </a:rPr>
                        <a:t>⬛</a:t>
                      </a: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300" b="1">
                          <a:solidFill>
                            <a:schemeClr val="dk2"/>
                          </a:solidFill>
                          <a:latin typeface="Raleway"/>
                          <a:ea typeface="Raleway"/>
                          <a:cs typeface="Raleway"/>
                          <a:sym typeface="Raleway"/>
                        </a:rPr>
                        <a:t>⬛</a:t>
                      </a:r>
                      <a:endParaRPr sz="10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dk2"/>
                          </a:solidFill>
                          <a:latin typeface="Raleway"/>
                          <a:ea typeface="Raleway"/>
                          <a:cs typeface="Raleway"/>
                          <a:sym typeface="Raleway"/>
                        </a:rPr>
                        <a:t>⬛</a:t>
                      </a:r>
                      <a:endParaRPr sz="17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54150">
                <a:tc>
                  <a:txBody>
                    <a:bodyPr/>
                    <a:lstStyle/>
                    <a:p>
                      <a:pPr marL="0" lvl="0" indent="0" algn="ctr" rtl="0">
                        <a:spcBef>
                          <a:spcPts val="0"/>
                        </a:spcBef>
                        <a:spcAft>
                          <a:spcPts val="0"/>
                        </a:spcAft>
                        <a:buNone/>
                      </a:pPr>
                      <a:r>
                        <a:rPr lang="en" sz="1500" b="1">
                          <a:solidFill>
                            <a:schemeClr val="accent6"/>
                          </a:solidFill>
                        </a:rPr>
                        <a:t>B</a:t>
                      </a:r>
                      <a:endParaRPr sz="1500" b="1">
                        <a:solidFill>
                          <a:schemeClr val="accent6"/>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2"/>
                          </a:solidFill>
                        </a:rPr>
                        <a:t>✩</a:t>
                      </a:r>
                      <a:endParaRPr sz="18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2"/>
                          </a:solidFill>
                        </a:rPr>
                        <a:t>✩</a:t>
                      </a: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b="1">
                          <a:solidFill>
                            <a:schemeClr val="dk2"/>
                          </a:solidFill>
                        </a:rPr>
                        <a:t>◉</a:t>
                      </a: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800" b="1">
                        <a:solidFill>
                          <a:schemeClr val="dk2"/>
                        </a:solidFill>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300" b="1"/>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05" name="Google Shape;505;p34"/>
          <p:cNvSpPr txBox="1"/>
          <p:nvPr/>
        </p:nvSpPr>
        <p:spPr>
          <a:xfrm>
            <a:off x="2648325" y="3250400"/>
            <a:ext cx="2245200" cy="12570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1800" b="1">
                <a:solidFill>
                  <a:schemeClr val="dk2"/>
                </a:solidFill>
                <a:latin typeface="Raleway"/>
                <a:ea typeface="Raleway"/>
                <a:cs typeface="Raleway"/>
                <a:sym typeface="Raleway"/>
              </a:rPr>
              <a:t>✩ LED</a:t>
            </a:r>
            <a:endParaRPr sz="1800" b="1">
              <a:solidFill>
                <a:schemeClr val="dk2"/>
              </a:solidFill>
              <a:latin typeface="Raleway"/>
              <a:ea typeface="Raleway"/>
              <a:cs typeface="Raleway"/>
              <a:sym typeface="Raleway"/>
            </a:endParaRPr>
          </a:p>
          <a:p>
            <a:pPr marL="0" lvl="0" indent="0" algn="l" rtl="0">
              <a:spcBef>
                <a:spcPts val="1000"/>
              </a:spcBef>
              <a:spcAft>
                <a:spcPts val="0"/>
              </a:spcAft>
              <a:buNone/>
            </a:pPr>
            <a:r>
              <a:rPr lang="en" sz="1800" b="1">
                <a:solidFill>
                  <a:schemeClr val="dk2"/>
                </a:solidFill>
                <a:latin typeface="Raleway"/>
                <a:ea typeface="Raleway"/>
                <a:cs typeface="Raleway"/>
                <a:sym typeface="Raleway"/>
              </a:rPr>
              <a:t>◉ Button</a:t>
            </a:r>
            <a:endParaRPr sz="1800" b="1">
              <a:solidFill>
                <a:schemeClr val="dk2"/>
              </a:solidFill>
              <a:latin typeface="Raleway"/>
              <a:ea typeface="Raleway"/>
              <a:cs typeface="Raleway"/>
              <a:sym typeface="Raleway"/>
            </a:endParaRPr>
          </a:p>
          <a:p>
            <a:pPr marL="0" lvl="0" indent="0" algn="l" rtl="0">
              <a:spcBef>
                <a:spcPts val="1000"/>
              </a:spcBef>
              <a:spcAft>
                <a:spcPts val="0"/>
              </a:spcAft>
              <a:buNone/>
            </a:pPr>
            <a:r>
              <a:rPr lang="en" sz="1600" b="1">
                <a:solidFill>
                  <a:schemeClr val="dk2"/>
                </a:solidFill>
                <a:latin typeface="Raleway"/>
                <a:ea typeface="Raleway"/>
                <a:cs typeface="Raleway"/>
                <a:sym typeface="Raleway"/>
              </a:rPr>
              <a:t>⬛ </a:t>
            </a:r>
            <a:r>
              <a:rPr lang="en" sz="1700" b="1">
                <a:solidFill>
                  <a:schemeClr val="dk2"/>
                </a:solidFill>
                <a:latin typeface="Raleway"/>
                <a:ea typeface="Raleway"/>
                <a:cs typeface="Raleway"/>
                <a:sym typeface="Raleway"/>
              </a:rPr>
              <a:t>Shift Register</a:t>
            </a:r>
            <a:endParaRPr sz="1800" b="1">
              <a:solidFill>
                <a:schemeClr val="dk2"/>
              </a:solidFill>
              <a:latin typeface="Raleway"/>
              <a:ea typeface="Raleway"/>
              <a:cs typeface="Raleway"/>
              <a:sym typeface="Raleway"/>
            </a:endParaRPr>
          </a:p>
        </p:txBody>
      </p:sp>
      <p:sp>
        <p:nvSpPr>
          <p:cNvPr id="506" name="Google Shape;506;p34"/>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11</a:t>
            </a:r>
            <a:endParaRPr sz="1900" b="1">
              <a:solidFill>
                <a:schemeClr val="accent5"/>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35">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512" name="Google Shape;512;p35"/>
          <p:cNvGrpSpPr/>
          <p:nvPr/>
        </p:nvGrpSpPr>
        <p:grpSpPr>
          <a:xfrm>
            <a:off x="2418350" y="3251300"/>
            <a:ext cx="4950300" cy="1725900"/>
            <a:chOff x="2418350" y="3251300"/>
            <a:chExt cx="4950300" cy="1725900"/>
          </a:xfrm>
        </p:grpSpPr>
        <p:sp>
          <p:nvSpPr>
            <p:cNvPr id="513" name="Google Shape;513;p35"/>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35"/>
          <p:cNvSpPr txBox="1">
            <a:spLocks noGrp="1"/>
          </p:cNvSpPr>
          <p:nvPr>
            <p:ph type="title"/>
          </p:nvPr>
        </p:nvSpPr>
        <p:spPr>
          <a:xfrm>
            <a:off x="1870150" y="2366575"/>
            <a:ext cx="65529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Detailed Design</a:t>
            </a:r>
            <a:endParaRPr/>
          </a:p>
        </p:txBody>
      </p:sp>
      <p:sp>
        <p:nvSpPr>
          <p:cNvPr id="517" name="Google Shape;517;p35"/>
          <p:cNvSpPr txBox="1">
            <a:spLocks noGrp="1"/>
          </p:cNvSpPr>
          <p:nvPr>
            <p:ph type="subTitle" idx="1"/>
          </p:nvPr>
        </p:nvSpPr>
        <p:spPr>
          <a:xfrm>
            <a:off x="3159975" y="3839600"/>
            <a:ext cx="3496200" cy="92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Raleway"/>
                <a:ea typeface="Raleway"/>
                <a:cs typeface="Raleway"/>
                <a:sym typeface="Raleway"/>
              </a:rPr>
              <a:t>Top-Down Design</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Flowchart</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Gantt chart</a:t>
            </a:r>
            <a:endParaRPr b="1">
              <a:latin typeface="Raleway"/>
              <a:ea typeface="Raleway"/>
              <a:cs typeface="Raleway"/>
              <a:sym typeface="Raleway"/>
            </a:endParaRPr>
          </a:p>
        </p:txBody>
      </p:sp>
      <p:sp>
        <p:nvSpPr>
          <p:cNvPr id="518" name="Google Shape;518;p35"/>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pic>
        <p:nvPicPr>
          <p:cNvPr id="519" name="Google Shape;519;p35">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520" name="Google Shape;520;p35">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21" name="Google Shape;521;p35">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22" name="Google Shape;522;p35">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23" name="Google Shape;523;p35">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524" name="Google Shape;524;p35"/>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12</a:t>
            </a:r>
            <a:endParaRPr sz="1900" b="1">
              <a:solidFill>
                <a:schemeClr val="accent5"/>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Top-Down Design</a:t>
            </a:r>
            <a:endParaRPr/>
          </a:p>
        </p:txBody>
      </p:sp>
      <p:pic>
        <p:nvPicPr>
          <p:cNvPr id="530" name="Google Shape;530;p36">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31" name="Google Shape;531;p36">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32" name="Google Shape;532;p36">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33" name="Google Shape;533;p36">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34" name="Google Shape;534;p36">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535" name="Google Shape;535;p36"/>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13</a:t>
            </a:r>
            <a:endParaRPr sz="1900" b="1">
              <a:solidFill>
                <a:schemeClr val="accent5"/>
              </a:solidFill>
              <a:latin typeface="Raleway"/>
              <a:ea typeface="Raleway"/>
              <a:cs typeface="Raleway"/>
              <a:sym typeface="Raleway"/>
            </a:endParaRPr>
          </a:p>
        </p:txBody>
      </p:sp>
      <p:pic>
        <p:nvPicPr>
          <p:cNvPr id="536" name="Google Shape;536;p36">
            <a:hlinkClick r:id="rId7"/>
          </p:cNvPr>
          <p:cNvPicPr preferRelativeResize="0"/>
          <p:nvPr/>
        </p:nvPicPr>
        <p:blipFill>
          <a:blip r:embed="rId8">
            <a:alphaModFix/>
          </a:blip>
          <a:stretch>
            <a:fillRect/>
          </a:stretch>
        </p:blipFill>
        <p:spPr>
          <a:xfrm>
            <a:off x="1114050" y="1489500"/>
            <a:ext cx="7544827" cy="2707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7"/>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a:t>
            </a:r>
            <a:endParaRPr/>
          </a:p>
        </p:txBody>
      </p:sp>
      <p:pic>
        <p:nvPicPr>
          <p:cNvPr id="542" name="Google Shape;542;p37">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43" name="Google Shape;543;p37">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44" name="Google Shape;544;p37">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45" name="Google Shape;545;p37">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46" name="Google Shape;546;p37">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547" name="Google Shape;547;p37"/>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14</a:t>
            </a:r>
            <a:endParaRPr sz="1900" b="1">
              <a:solidFill>
                <a:schemeClr val="accent5"/>
              </a:solidFill>
              <a:latin typeface="Raleway"/>
              <a:ea typeface="Raleway"/>
              <a:cs typeface="Raleway"/>
              <a:sym typeface="Raleway"/>
            </a:endParaRPr>
          </a:p>
        </p:txBody>
      </p:sp>
      <p:pic>
        <p:nvPicPr>
          <p:cNvPr id="548" name="Google Shape;548;p37"/>
          <p:cNvPicPr preferRelativeResize="0"/>
          <p:nvPr/>
        </p:nvPicPr>
        <p:blipFill>
          <a:blip r:embed="rId7">
            <a:alphaModFix/>
          </a:blip>
          <a:stretch>
            <a:fillRect/>
          </a:stretch>
        </p:blipFill>
        <p:spPr>
          <a:xfrm>
            <a:off x="2931100" y="966125"/>
            <a:ext cx="3061307" cy="3776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8"/>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a:t>
            </a:r>
            <a:endParaRPr/>
          </a:p>
        </p:txBody>
      </p:sp>
      <p:pic>
        <p:nvPicPr>
          <p:cNvPr id="554" name="Google Shape;554;p3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55" name="Google Shape;555;p38">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56" name="Google Shape;556;p38">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57" name="Google Shape;557;p38">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58" name="Google Shape;558;p38">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559" name="Google Shape;559;p38"/>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15</a:t>
            </a:r>
            <a:endParaRPr sz="1900" b="1">
              <a:solidFill>
                <a:schemeClr val="accent5"/>
              </a:solidFill>
              <a:latin typeface="Raleway"/>
              <a:ea typeface="Raleway"/>
              <a:cs typeface="Raleway"/>
              <a:sym typeface="Raleway"/>
            </a:endParaRPr>
          </a:p>
        </p:txBody>
      </p:sp>
      <p:pic>
        <p:nvPicPr>
          <p:cNvPr id="560" name="Google Shape;560;p38"/>
          <p:cNvPicPr preferRelativeResize="0"/>
          <p:nvPr/>
        </p:nvPicPr>
        <p:blipFill>
          <a:blip r:embed="rId7">
            <a:alphaModFix/>
          </a:blip>
          <a:stretch>
            <a:fillRect/>
          </a:stretch>
        </p:blipFill>
        <p:spPr>
          <a:xfrm>
            <a:off x="2425375" y="991550"/>
            <a:ext cx="4702899" cy="3666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9"/>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a:t>
            </a:r>
            <a:endParaRPr/>
          </a:p>
        </p:txBody>
      </p:sp>
      <p:pic>
        <p:nvPicPr>
          <p:cNvPr id="566" name="Google Shape;566;p39">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67" name="Google Shape;567;p39">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568" name="Google Shape;568;p39">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69" name="Google Shape;569;p39">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70" name="Google Shape;570;p39">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571" name="Google Shape;571;p39"/>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16</a:t>
            </a:r>
            <a:endParaRPr sz="1900" b="1">
              <a:solidFill>
                <a:schemeClr val="accent5"/>
              </a:solidFill>
              <a:latin typeface="Raleway"/>
              <a:ea typeface="Raleway"/>
              <a:cs typeface="Raleway"/>
              <a:sym typeface="Raleway"/>
            </a:endParaRPr>
          </a:p>
        </p:txBody>
      </p:sp>
      <p:pic>
        <p:nvPicPr>
          <p:cNvPr id="572" name="Google Shape;572;p39"/>
          <p:cNvPicPr preferRelativeResize="0"/>
          <p:nvPr/>
        </p:nvPicPr>
        <p:blipFill>
          <a:blip r:embed="rId7">
            <a:alphaModFix/>
          </a:blip>
          <a:stretch>
            <a:fillRect/>
          </a:stretch>
        </p:blipFill>
        <p:spPr>
          <a:xfrm>
            <a:off x="1647700" y="966125"/>
            <a:ext cx="5968444" cy="377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0"/>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(Rain)</a:t>
            </a:r>
            <a:endParaRPr/>
          </a:p>
        </p:txBody>
      </p:sp>
      <p:pic>
        <p:nvPicPr>
          <p:cNvPr id="578" name="Google Shape;578;p40"/>
          <p:cNvPicPr preferRelativeResize="0"/>
          <p:nvPr/>
        </p:nvPicPr>
        <p:blipFill>
          <a:blip r:embed="rId3">
            <a:alphaModFix/>
          </a:blip>
          <a:stretch>
            <a:fillRect/>
          </a:stretch>
        </p:blipFill>
        <p:spPr>
          <a:xfrm>
            <a:off x="2709350" y="966125"/>
            <a:ext cx="4090722" cy="3776875"/>
          </a:xfrm>
          <a:prstGeom prst="rect">
            <a:avLst/>
          </a:prstGeom>
          <a:noFill/>
          <a:ln>
            <a:noFill/>
          </a:ln>
        </p:spPr>
      </p:pic>
      <p:sp>
        <p:nvSpPr>
          <p:cNvPr id="579" name="Google Shape;579;p40"/>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17</a:t>
            </a:r>
            <a:endParaRPr sz="1900" b="1">
              <a:solidFill>
                <a:schemeClr val="accent5"/>
              </a:solidFill>
              <a:latin typeface="Raleway"/>
              <a:ea typeface="Raleway"/>
              <a:cs typeface="Raleway"/>
              <a:sym typeface="Raleway"/>
            </a:endParaRPr>
          </a:p>
        </p:txBody>
      </p:sp>
      <p:pic>
        <p:nvPicPr>
          <p:cNvPr id="5" name="Google Shape;567;p39">
            <a:hlinkClick r:id="" action="ppaction://noaction"/>
            <a:extLst>
              <a:ext uri="{FF2B5EF4-FFF2-40B4-BE49-F238E27FC236}">
                <a16:creationId xmlns:a16="http://schemas.microsoft.com/office/drawing/2014/main" id="{6EACD977-C5B9-4778-825D-061A251791F8}"/>
              </a:ext>
            </a:extLst>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 name="Google Shape;568;p39">
            <a:hlinkClick r:id="" action="ppaction://hlinkshowjump?jump=previousslide"/>
            <a:extLst>
              <a:ext uri="{FF2B5EF4-FFF2-40B4-BE49-F238E27FC236}">
                <a16:creationId xmlns:a16="http://schemas.microsoft.com/office/drawing/2014/main" id="{820048C1-3653-40C8-B44A-0EFA7343AADA}"/>
              </a:ext>
            </a:extLst>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 name="Google Shape;569;p39">
            <a:hlinkClick r:id="" action="ppaction://hlinkshowjump?jump=nextslide"/>
            <a:extLst>
              <a:ext uri="{FF2B5EF4-FFF2-40B4-BE49-F238E27FC236}">
                <a16:creationId xmlns:a16="http://schemas.microsoft.com/office/drawing/2014/main" id="{87343063-02D0-422B-B4FA-8A30360A4E83}"/>
              </a:ext>
            </a:extLst>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(Rain)</a:t>
            </a:r>
            <a:endParaRPr/>
          </a:p>
        </p:txBody>
      </p:sp>
      <p:sp>
        <p:nvSpPr>
          <p:cNvPr id="585" name="Google Shape;585;p41"/>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18</a:t>
            </a:r>
            <a:endParaRPr sz="1900" b="1">
              <a:solidFill>
                <a:schemeClr val="accent5"/>
              </a:solidFill>
              <a:latin typeface="Raleway"/>
              <a:ea typeface="Raleway"/>
              <a:cs typeface="Raleway"/>
              <a:sym typeface="Raleway"/>
            </a:endParaRPr>
          </a:p>
        </p:txBody>
      </p:sp>
      <p:pic>
        <p:nvPicPr>
          <p:cNvPr id="586" name="Google Shape;586;p41">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587" name="Google Shape;587;p41">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588" name="Google Shape;588;p41">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589" name="Google Shape;589;p41"/>
          <p:cNvPicPr preferRelativeResize="0"/>
          <p:nvPr/>
        </p:nvPicPr>
        <p:blipFill>
          <a:blip r:embed="rId5">
            <a:alphaModFix/>
          </a:blip>
          <a:stretch>
            <a:fillRect/>
          </a:stretch>
        </p:blipFill>
        <p:spPr>
          <a:xfrm>
            <a:off x="2082075" y="966125"/>
            <a:ext cx="5562874" cy="377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Members</a:t>
            </a:r>
            <a:endParaRPr/>
          </a:p>
        </p:txBody>
      </p:sp>
      <p:pic>
        <p:nvPicPr>
          <p:cNvPr id="352" name="Google Shape;352;p24">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353" name="Google Shape;353;p24">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354" name="Google Shape;354;p24">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355" name="Google Shape;355;p24">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356" name="Google Shape;356;p24">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357" name="Google Shape;357;p24"/>
          <p:cNvSpPr txBox="1"/>
          <p:nvPr/>
        </p:nvSpPr>
        <p:spPr>
          <a:xfrm>
            <a:off x="1921085" y="1378826"/>
            <a:ext cx="6176897" cy="275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100" dirty="0">
                <a:solidFill>
                  <a:srgbClr val="7376EC"/>
                </a:solidFill>
                <a:latin typeface="Raleway Thin"/>
                <a:ea typeface="Raleway Thin"/>
                <a:cs typeface="Raleway Thin"/>
                <a:sym typeface="Raleway Thin"/>
              </a:rPr>
              <a:t>Primsara 	Pathranarakul		1811310133</a:t>
            </a:r>
            <a:endParaRPr sz="2100" dirty="0">
              <a:solidFill>
                <a:srgbClr val="7376EC"/>
              </a:solidFill>
              <a:latin typeface="Raleway Thin"/>
              <a:ea typeface="Raleway Thin"/>
              <a:cs typeface="Raleway Thin"/>
              <a:sym typeface="Raleway Thin"/>
            </a:endParaRPr>
          </a:p>
          <a:p>
            <a:pPr marL="0" lvl="0" indent="0" algn="l" rtl="0">
              <a:spcBef>
                <a:spcPts val="1000"/>
              </a:spcBef>
              <a:spcAft>
                <a:spcPts val="0"/>
              </a:spcAft>
              <a:buNone/>
            </a:pPr>
            <a:r>
              <a:rPr lang="en" sz="2100" dirty="0">
                <a:solidFill>
                  <a:schemeClr val="dk1"/>
                </a:solidFill>
                <a:latin typeface="Raleway Thin"/>
                <a:ea typeface="Raleway Thin"/>
                <a:cs typeface="Raleway Thin"/>
                <a:sym typeface="Raleway Thin"/>
              </a:rPr>
              <a:t>Kewalee 	Boonin			1811310208</a:t>
            </a:r>
            <a:endParaRPr sz="2100" dirty="0">
              <a:solidFill>
                <a:schemeClr val="dk1"/>
              </a:solidFill>
              <a:latin typeface="Raleway Thin"/>
              <a:ea typeface="Raleway Thin"/>
              <a:cs typeface="Raleway Thin"/>
              <a:sym typeface="Raleway Thin"/>
            </a:endParaRPr>
          </a:p>
          <a:p>
            <a:pPr marL="0" lvl="0" indent="0" algn="l" rtl="0">
              <a:spcBef>
                <a:spcPts val="1000"/>
              </a:spcBef>
              <a:spcAft>
                <a:spcPts val="0"/>
              </a:spcAft>
              <a:buNone/>
            </a:pPr>
            <a:r>
              <a:rPr lang="en" sz="2100" dirty="0">
                <a:solidFill>
                  <a:schemeClr val="dk1"/>
                </a:solidFill>
                <a:latin typeface="Raleway Thin"/>
                <a:ea typeface="Raleway Thin"/>
                <a:cs typeface="Raleway Thin"/>
                <a:sym typeface="Raleway Thin"/>
              </a:rPr>
              <a:t>Sahassawas 	Tongneam		1811310299</a:t>
            </a:r>
            <a:endParaRPr sz="2100" dirty="0">
              <a:solidFill>
                <a:schemeClr val="dk1"/>
              </a:solidFill>
              <a:latin typeface="Raleway Thin"/>
              <a:ea typeface="Raleway Thin"/>
              <a:cs typeface="Raleway Thin"/>
              <a:sym typeface="Raleway Thin"/>
            </a:endParaRPr>
          </a:p>
          <a:p>
            <a:pPr marL="0" lvl="0" indent="0" algn="l" rtl="0">
              <a:spcBef>
                <a:spcPts val="1000"/>
              </a:spcBef>
              <a:spcAft>
                <a:spcPts val="0"/>
              </a:spcAft>
              <a:buNone/>
            </a:pPr>
            <a:r>
              <a:rPr lang="en" sz="2100" dirty="0">
                <a:solidFill>
                  <a:schemeClr val="dk1"/>
                </a:solidFill>
                <a:latin typeface="Raleway Thin"/>
                <a:ea typeface="Raleway Thin"/>
                <a:cs typeface="Raleway Thin"/>
                <a:sym typeface="Raleway Thin"/>
              </a:rPr>
              <a:t>Anupat 	Chunhawiriyakun	1811310372</a:t>
            </a:r>
            <a:endParaRPr sz="2100" dirty="0">
              <a:solidFill>
                <a:schemeClr val="dk1"/>
              </a:solidFill>
              <a:latin typeface="Raleway Thin"/>
              <a:ea typeface="Raleway Thin"/>
              <a:cs typeface="Raleway Thin"/>
              <a:sym typeface="Raleway Thin"/>
            </a:endParaRPr>
          </a:p>
          <a:p>
            <a:pPr marL="0" lvl="0" indent="0" algn="l" rtl="0">
              <a:spcBef>
                <a:spcPts val="1000"/>
              </a:spcBef>
              <a:spcAft>
                <a:spcPts val="0"/>
              </a:spcAft>
              <a:buNone/>
            </a:pPr>
            <a:r>
              <a:rPr lang="en" sz="2100" dirty="0">
                <a:solidFill>
                  <a:schemeClr val="dk1"/>
                </a:solidFill>
                <a:latin typeface="Raleway Thin"/>
                <a:ea typeface="Raleway Thin"/>
                <a:cs typeface="Raleway Thin"/>
                <a:sym typeface="Raleway Thin"/>
              </a:rPr>
              <a:t>Theetawat 	Buakaew 		1811310562</a:t>
            </a:r>
            <a:endParaRPr sz="2100" dirty="0">
              <a:solidFill>
                <a:srgbClr val="7376EC"/>
              </a:solidFill>
              <a:latin typeface="Raleway Thin"/>
              <a:ea typeface="Raleway Thin"/>
              <a:cs typeface="Raleway Thin"/>
              <a:sym typeface="Raleway Thin"/>
            </a:endParaRPr>
          </a:p>
        </p:txBody>
      </p:sp>
      <p:sp>
        <p:nvSpPr>
          <p:cNvPr id="358" name="Google Shape;358;p24"/>
          <p:cNvSpPr txBox="1"/>
          <p:nvPr/>
        </p:nvSpPr>
        <p:spPr>
          <a:xfrm>
            <a:off x="38825"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a:t>
            </a:r>
            <a:endParaRPr sz="1900" b="1">
              <a:solidFill>
                <a:schemeClr val="accent5"/>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2"/>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(Rain)</a:t>
            </a:r>
            <a:endParaRPr/>
          </a:p>
        </p:txBody>
      </p:sp>
      <p:sp>
        <p:nvSpPr>
          <p:cNvPr id="595" name="Google Shape;595;p42"/>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19</a:t>
            </a:r>
            <a:endParaRPr sz="1900" b="1">
              <a:solidFill>
                <a:schemeClr val="accent5"/>
              </a:solidFill>
              <a:latin typeface="Raleway"/>
              <a:ea typeface="Raleway"/>
              <a:cs typeface="Raleway"/>
              <a:sym typeface="Raleway"/>
            </a:endParaRPr>
          </a:p>
        </p:txBody>
      </p:sp>
      <p:pic>
        <p:nvPicPr>
          <p:cNvPr id="596" name="Google Shape;596;p42">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597" name="Google Shape;597;p42">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598" name="Google Shape;598;p42">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599" name="Google Shape;599;p42"/>
          <p:cNvPicPr preferRelativeResize="0"/>
          <p:nvPr/>
        </p:nvPicPr>
        <p:blipFill>
          <a:blip r:embed="rId5">
            <a:alphaModFix/>
          </a:blip>
          <a:stretch>
            <a:fillRect/>
          </a:stretch>
        </p:blipFill>
        <p:spPr>
          <a:xfrm>
            <a:off x="2330175" y="1005625"/>
            <a:ext cx="4784472" cy="3737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3"/>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(setVoxel)</a:t>
            </a:r>
            <a:endParaRPr/>
          </a:p>
        </p:txBody>
      </p:sp>
      <p:sp>
        <p:nvSpPr>
          <p:cNvPr id="605" name="Google Shape;605;p43"/>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20</a:t>
            </a:r>
            <a:endParaRPr sz="1900" b="1">
              <a:solidFill>
                <a:schemeClr val="accent5"/>
              </a:solidFill>
              <a:latin typeface="Raleway"/>
              <a:ea typeface="Raleway"/>
              <a:cs typeface="Raleway"/>
              <a:sym typeface="Raleway"/>
            </a:endParaRPr>
          </a:p>
        </p:txBody>
      </p:sp>
      <p:pic>
        <p:nvPicPr>
          <p:cNvPr id="606" name="Google Shape;606;p43">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07" name="Google Shape;607;p43">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08" name="Google Shape;608;p43">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09" name="Google Shape;609;p43"/>
          <p:cNvPicPr preferRelativeResize="0"/>
          <p:nvPr/>
        </p:nvPicPr>
        <p:blipFill>
          <a:blip r:embed="rId5">
            <a:alphaModFix/>
          </a:blip>
          <a:stretch>
            <a:fillRect/>
          </a:stretch>
        </p:blipFill>
        <p:spPr>
          <a:xfrm>
            <a:off x="3088324" y="1019800"/>
            <a:ext cx="2852892" cy="3723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4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(shift)</a:t>
            </a:r>
            <a:endParaRPr/>
          </a:p>
        </p:txBody>
      </p:sp>
      <p:pic>
        <p:nvPicPr>
          <p:cNvPr id="615" name="Google Shape;615;p44"/>
          <p:cNvPicPr preferRelativeResize="0"/>
          <p:nvPr/>
        </p:nvPicPr>
        <p:blipFill>
          <a:blip r:embed="rId3">
            <a:alphaModFix/>
          </a:blip>
          <a:stretch>
            <a:fillRect/>
          </a:stretch>
        </p:blipFill>
        <p:spPr>
          <a:xfrm>
            <a:off x="3291825" y="966125"/>
            <a:ext cx="2395965" cy="3776874"/>
          </a:xfrm>
          <a:prstGeom prst="rect">
            <a:avLst/>
          </a:prstGeom>
          <a:noFill/>
          <a:ln>
            <a:noFill/>
          </a:ln>
        </p:spPr>
      </p:pic>
      <p:sp>
        <p:nvSpPr>
          <p:cNvPr id="616" name="Google Shape;616;p44"/>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21</a:t>
            </a:r>
            <a:endParaRPr sz="1900" b="1">
              <a:solidFill>
                <a:schemeClr val="accent5"/>
              </a:solidFill>
              <a:latin typeface="Raleway"/>
              <a:ea typeface="Raleway"/>
              <a:cs typeface="Raleway"/>
              <a:sym typeface="Raleway"/>
            </a:endParaRPr>
          </a:p>
        </p:txBody>
      </p:sp>
      <p:pic>
        <p:nvPicPr>
          <p:cNvPr id="5" name="Google Shape;567;p39">
            <a:hlinkClick r:id="" action="ppaction://noaction"/>
            <a:extLst>
              <a:ext uri="{FF2B5EF4-FFF2-40B4-BE49-F238E27FC236}">
                <a16:creationId xmlns:a16="http://schemas.microsoft.com/office/drawing/2014/main" id="{742DB873-9C84-4755-A077-2C42B21D3E6F}"/>
              </a:ext>
            </a:extLst>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 name="Google Shape;568;p39">
            <a:hlinkClick r:id="" action="ppaction://hlinkshowjump?jump=previousslide"/>
            <a:extLst>
              <a:ext uri="{FF2B5EF4-FFF2-40B4-BE49-F238E27FC236}">
                <a16:creationId xmlns:a16="http://schemas.microsoft.com/office/drawing/2014/main" id="{37D63D84-2A63-4B76-8C5A-7E720B2563F7}"/>
              </a:ext>
            </a:extLst>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 name="Google Shape;569;p39">
            <a:hlinkClick r:id="" action="ppaction://hlinkshowjump?jump=nextslide"/>
            <a:extLst>
              <a:ext uri="{FF2B5EF4-FFF2-40B4-BE49-F238E27FC236}">
                <a16:creationId xmlns:a16="http://schemas.microsoft.com/office/drawing/2014/main" id="{187500D4-572E-46C6-A2DB-7929230739A9}"/>
              </a:ext>
            </a:extLst>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(shift)</a:t>
            </a:r>
            <a:endParaRPr/>
          </a:p>
        </p:txBody>
      </p:sp>
      <p:sp>
        <p:nvSpPr>
          <p:cNvPr id="622" name="Google Shape;622;p45"/>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22</a:t>
            </a:r>
            <a:endParaRPr sz="1900" b="1">
              <a:solidFill>
                <a:schemeClr val="accent5"/>
              </a:solidFill>
              <a:latin typeface="Raleway"/>
              <a:ea typeface="Raleway"/>
              <a:cs typeface="Raleway"/>
              <a:sym typeface="Raleway"/>
            </a:endParaRPr>
          </a:p>
        </p:txBody>
      </p:sp>
      <p:pic>
        <p:nvPicPr>
          <p:cNvPr id="623" name="Google Shape;623;p45">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24" name="Google Shape;624;p45">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25" name="Google Shape;625;p45">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26" name="Google Shape;626;p45"/>
          <p:cNvPicPr preferRelativeResize="0"/>
          <p:nvPr/>
        </p:nvPicPr>
        <p:blipFill>
          <a:blip r:embed="rId5">
            <a:alphaModFix/>
          </a:blip>
          <a:stretch>
            <a:fillRect/>
          </a:stretch>
        </p:blipFill>
        <p:spPr>
          <a:xfrm>
            <a:off x="1420625" y="966125"/>
            <a:ext cx="6563929" cy="377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(shift)</a:t>
            </a:r>
            <a:endParaRPr/>
          </a:p>
        </p:txBody>
      </p:sp>
      <p:sp>
        <p:nvSpPr>
          <p:cNvPr id="632" name="Google Shape;632;p46"/>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23</a:t>
            </a:r>
            <a:endParaRPr sz="1900" b="1">
              <a:solidFill>
                <a:schemeClr val="accent5"/>
              </a:solidFill>
              <a:latin typeface="Raleway"/>
              <a:ea typeface="Raleway"/>
              <a:cs typeface="Raleway"/>
              <a:sym typeface="Raleway"/>
            </a:endParaRPr>
          </a:p>
        </p:txBody>
      </p:sp>
      <p:pic>
        <p:nvPicPr>
          <p:cNvPr id="633" name="Google Shape;633;p46">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34" name="Google Shape;634;p46">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35" name="Google Shape;635;p46">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36" name="Google Shape;636;p46"/>
          <p:cNvPicPr preferRelativeResize="0"/>
          <p:nvPr/>
        </p:nvPicPr>
        <p:blipFill>
          <a:blip r:embed="rId5">
            <a:alphaModFix/>
          </a:blip>
          <a:stretch>
            <a:fillRect/>
          </a:stretch>
        </p:blipFill>
        <p:spPr>
          <a:xfrm>
            <a:off x="1558825" y="966125"/>
            <a:ext cx="6544497" cy="3776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7"/>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(shift)</a:t>
            </a:r>
            <a:endParaRPr/>
          </a:p>
        </p:txBody>
      </p:sp>
      <p:sp>
        <p:nvSpPr>
          <p:cNvPr id="642" name="Google Shape;642;p47"/>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24</a:t>
            </a:r>
            <a:endParaRPr sz="1900" b="1">
              <a:solidFill>
                <a:schemeClr val="accent5"/>
              </a:solidFill>
              <a:latin typeface="Raleway"/>
              <a:ea typeface="Raleway"/>
              <a:cs typeface="Raleway"/>
              <a:sym typeface="Raleway"/>
            </a:endParaRPr>
          </a:p>
        </p:txBody>
      </p:sp>
      <p:pic>
        <p:nvPicPr>
          <p:cNvPr id="643" name="Google Shape;643;p47">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44" name="Google Shape;644;p47">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45" name="Google Shape;645;p47">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46" name="Google Shape;646;p47"/>
          <p:cNvPicPr preferRelativeResize="0"/>
          <p:nvPr/>
        </p:nvPicPr>
        <p:blipFill>
          <a:blip r:embed="rId5">
            <a:alphaModFix/>
          </a:blip>
          <a:stretch>
            <a:fillRect/>
          </a:stretch>
        </p:blipFill>
        <p:spPr>
          <a:xfrm>
            <a:off x="1519375" y="1009925"/>
            <a:ext cx="6566110" cy="3733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8"/>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Flowchart (shift)</a:t>
            </a:r>
            <a:endParaRPr/>
          </a:p>
        </p:txBody>
      </p:sp>
      <p:sp>
        <p:nvSpPr>
          <p:cNvPr id="652" name="Google Shape;652;p48"/>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25</a:t>
            </a:r>
            <a:endParaRPr sz="1900" b="1">
              <a:solidFill>
                <a:schemeClr val="accent5"/>
              </a:solidFill>
              <a:latin typeface="Raleway"/>
              <a:ea typeface="Raleway"/>
              <a:cs typeface="Raleway"/>
              <a:sym typeface="Raleway"/>
            </a:endParaRPr>
          </a:p>
        </p:txBody>
      </p:sp>
      <p:pic>
        <p:nvPicPr>
          <p:cNvPr id="653" name="Google Shape;653;p48">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54" name="Google Shape;654;p48">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55" name="Google Shape;655;p48">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56" name="Google Shape;656;p48"/>
          <p:cNvPicPr preferRelativeResize="0"/>
          <p:nvPr/>
        </p:nvPicPr>
        <p:blipFill>
          <a:blip r:embed="rId5">
            <a:alphaModFix/>
          </a:blip>
          <a:stretch>
            <a:fillRect/>
          </a:stretch>
        </p:blipFill>
        <p:spPr>
          <a:xfrm>
            <a:off x="1410750" y="1009925"/>
            <a:ext cx="6485376" cy="37330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9"/>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graphicFrame>
        <p:nvGraphicFramePr>
          <p:cNvPr id="662" name="Google Shape;662;p49"/>
          <p:cNvGraphicFramePr/>
          <p:nvPr/>
        </p:nvGraphicFramePr>
        <p:xfrm>
          <a:off x="1071775" y="1007060"/>
          <a:ext cx="7673075" cy="3607475"/>
        </p:xfrm>
        <a:graphic>
          <a:graphicData uri="http://schemas.openxmlformats.org/drawingml/2006/table">
            <a:tbl>
              <a:tblPr>
                <a:noFill/>
                <a:tableStyleId>{90B90A08-1D12-4E34-B83D-AFFC165482D3}</a:tableStyleId>
              </a:tblPr>
              <a:tblGrid>
                <a:gridCol w="1844025">
                  <a:extLst>
                    <a:ext uri="{9D8B030D-6E8A-4147-A177-3AD203B41FA5}">
                      <a16:colId xmlns:a16="http://schemas.microsoft.com/office/drawing/2014/main" val="20000"/>
                    </a:ext>
                  </a:extLst>
                </a:gridCol>
                <a:gridCol w="1141250">
                  <a:extLst>
                    <a:ext uri="{9D8B030D-6E8A-4147-A177-3AD203B41FA5}">
                      <a16:colId xmlns:a16="http://schemas.microsoft.com/office/drawing/2014/main" val="20001"/>
                    </a:ext>
                  </a:extLst>
                </a:gridCol>
                <a:gridCol w="671575">
                  <a:extLst>
                    <a:ext uri="{9D8B030D-6E8A-4147-A177-3AD203B41FA5}">
                      <a16:colId xmlns:a16="http://schemas.microsoft.com/office/drawing/2014/main" val="20002"/>
                    </a:ext>
                  </a:extLst>
                </a:gridCol>
                <a:gridCol w="657050">
                  <a:extLst>
                    <a:ext uri="{9D8B030D-6E8A-4147-A177-3AD203B41FA5}">
                      <a16:colId xmlns:a16="http://schemas.microsoft.com/office/drawing/2014/main" val="20003"/>
                    </a:ext>
                  </a:extLst>
                </a:gridCol>
                <a:gridCol w="679275">
                  <a:extLst>
                    <a:ext uri="{9D8B030D-6E8A-4147-A177-3AD203B41FA5}">
                      <a16:colId xmlns:a16="http://schemas.microsoft.com/office/drawing/2014/main" val="20004"/>
                    </a:ext>
                  </a:extLst>
                </a:gridCol>
                <a:gridCol w="652050">
                  <a:extLst>
                    <a:ext uri="{9D8B030D-6E8A-4147-A177-3AD203B41FA5}">
                      <a16:colId xmlns:a16="http://schemas.microsoft.com/office/drawing/2014/main" val="20005"/>
                    </a:ext>
                  </a:extLst>
                </a:gridCol>
                <a:gridCol w="678325">
                  <a:extLst>
                    <a:ext uri="{9D8B030D-6E8A-4147-A177-3AD203B41FA5}">
                      <a16:colId xmlns:a16="http://schemas.microsoft.com/office/drawing/2014/main" val="20006"/>
                    </a:ext>
                  </a:extLst>
                </a:gridCol>
                <a:gridCol w="665100">
                  <a:extLst>
                    <a:ext uri="{9D8B030D-6E8A-4147-A177-3AD203B41FA5}">
                      <a16:colId xmlns:a16="http://schemas.microsoft.com/office/drawing/2014/main" val="20007"/>
                    </a:ext>
                  </a:extLst>
                </a:gridCol>
                <a:gridCol w="684425">
                  <a:extLst>
                    <a:ext uri="{9D8B030D-6E8A-4147-A177-3AD203B41FA5}">
                      <a16:colId xmlns:a16="http://schemas.microsoft.com/office/drawing/2014/main" val="20008"/>
                    </a:ext>
                  </a:extLst>
                </a:gridCol>
              </a:tblGrid>
              <a:tr h="316775">
                <a:tc>
                  <a:txBody>
                    <a:bodyPr/>
                    <a:lstStyle/>
                    <a:p>
                      <a:pPr marL="0" lvl="0" indent="0" algn="l" rtl="0">
                        <a:spcBef>
                          <a:spcPts val="0"/>
                        </a:spcBef>
                        <a:spcAft>
                          <a:spcPts val="0"/>
                        </a:spcAft>
                        <a:buNone/>
                      </a:pP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000" b="1">
                          <a:solidFill>
                            <a:schemeClr val="accent3"/>
                          </a:solidFill>
                        </a:rPr>
                        <a:t>Responsibility</a:t>
                      </a:r>
                      <a:endParaRPr sz="1000" b="1">
                        <a:solidFill>
                          <a:schemeClr val="accent3"/>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gridSpan="4">
                  <a:txBody>
                    <a:bodyPr/>
                    <a:lstStyle/>
                    <a:p>
                      <a:pPr marL="0" lvl="0" indent="0" algn="ctr" rtl="0">
                        <a:spcBef>
                          <a:spcPts val="0"/>
                        </a:spcBef>
                        <a:spcAft>
                          <a:spcPts val="0"/>
                        </a:spcAft>
                        <a:buNone/>
                      </a:pPr>
                      <a:r>
                        <a:rPr lang="en" sz="1000" b="1">
                          <a:solidFill>
                            <a:schemeClr val="accent3"/>
                          </a:solidFill>
                        </a:rPr>
                        <a:t>January</a:t>
                      </a:r>
                      <a:endParaRPr sz="1000" b="1">
                        <a:solidFill>
                          <a:schemeClr val="accent3"/>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000" b="1">
                          <a:solidFill>
                            <a:schemeClr val="accent3"/>
                          </a:solidFill>
                        </a:rPr>
                        <a:t>February</a:t>
                      </a:r>
                      <a:endParaRPr sz="1000" b="1">
                        <a:solidFill>
                          <a:schemeClr val="accent3"/>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8275">
                <a:tc>
                  <a:txBody>
                    <a:bodyPr/>
                    <a:lstStyle/>
                    <a:p>
                      <a:pPr marL="0" lvl="0" indent="0" algn="l" rtl="0">
                        <a:spcBef>
                          <a:spcPts val="0"/>
                        </a:spcBef>
                        <a:spcAft>
                          <a:spcPts val="0"/>
                        </a:spcAft>
                        <a:buNone/>
                      </a:pPr>
                      <a:r>
                        <a:rPr lang="en" sz="1000" b="1">
                          <a:solidFill>
                            <a:schemeClr val="lt2"/>
                          </a:solidFill>
                        </a:rPr>
                        <a:t>Task</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1</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2</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3</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4</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1</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2</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b="1"/>
                        <a:t>Week 3</a:t>
                      </a:r>
                      <a:endParaRPr sz="10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6775">
                <a:tc>
                  <a:txBody>
                    <a:bodyPr/>
                    <a:lstStyle/>
                    <a:p>
                      <a:pPr marL="0" lvl="0" indent="0" algn="l" rtl="0">
                        <a:spcBef>
                          <a:spcPts val="0"/>
                        </a:spcBef>
                        <a:spcAft>
                          <a:spcPts val="0"/>
                        </a:spcAft>
                        <a:buNone/>
                      </a:pPr>
                      <a:r>
                        <a:rPr lang="en" sz="1000" b="1">
                          <a:solidFill>
                            <a:schemeClr val="lt2"/>
                          </a:solidFill>
                        </a:rPr>
                        <a:t>Search Interest Project</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All</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2"/>
                  </a:ext>
                </a:extLst>
              </a:tr>
              <a:tr h="316775">
                <a:tc>
                  <a:txBody>
                    <a:bodyPr/>
                    <a:lstStyle/>
                    <a:p>
                      <a:pPr marL="0" lvl="0" indent="0" algn="l" rtl="0">
                        <a:spcBef>
                          <a:spcPts val="0"/>
                        </a:spcBef>
                        <a:spcAft>
                          <a:spcPts val="0"/>
                        </a:spcAft>
                        <a:buNone/>
                      </a:pPr>
                      <a:r>
                        <a:rPr lang="en" sz="1000" b="1">
                          <a:solidFill>
                            <a:schemeClr val="lt2"/>
                          </a:solidFill>
                        </a:rPr>
                        <a:t>Discuss with teacher</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All</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3"/>
                  </a:ext>
                </a:extLst>
              </a:tr>
              <a:tr h="316775">
                <a:tc>
                  <a:txBody>
                    <a:bodyPr/>
                    <a:lstStyle/>
                    <a:p>
                      <a:pPr marL="0" lvl="0" indent="0" algn="l" rtl="0">
                        <a:spcBef>
                          <a:spcPts val="0"/>
                        </a:spcBef>
                        <a:spcAft>
                          <a:spcPts val="0"/>
                        </a:spcAft>
                        <a:buNone/>
                      </a:pPr>
                      <a:r>
                        <a:rPr lang="en" sz="1000" b="1">
                          <a:solidFill>
                            <a:schemeClr val="lt2"/>
                          </a:solidFill>
                        </a:rPr>
                        <a:t>Planning How to make it</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All</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4"/>
                  </a:ext>
                </a:extLst>
              </a:tr>
              <a:tr h="468275">
                <a:tc>
                  <a:txBody>
                    <a:bodyPr/>
                    <a:lstStyle/>
                    <a:p>
                      <a:pPr marL="0" lvl="0" indent="0" algn="l" rtl="0">
                        <a:spcBef>
                          <a:spcPts val="0"/>
                        </a:spcBef>
                        <a:spcAft>
                          <a:spcPts val="0"/>
                        </a:spcAft>
                        <a:buNone/>
                      </a:pPr>
                      <a:r>
                        <a:rPr lang="en" sz="1000" b="1">
                          <a:solidFill>
                            <a:schemeClr val="lt2"/>
                          </a:solidFill>
                        </a:rPr>
                        <a:t>Hardware</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Kewalee, Anupat</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5"/>
                  </a:ext>
                </a:extLst>
              </a:tr>
              <a:tr h="316775">
                <a:tc>
                  <a:txBody>
                    <a:bodyPr/>
                    <a:lstStyle/>
                    <a:p>
                      <a:pPr marL="0" lvl="0" indent="0" algn="l" rtl="0">
                        <a:spcBef>
                          <a:spcPts val="0"/>
                        </a:spcBef>
                        <a:spcAft>
                          <a:spcPts val="0"/>
                        </a:spcAft>
                        <a:buNone/>
                      </a:pPr>
                      <a:r>
                        <a:rPr lang="en" sz="1000" b="1">
                          <a:solidFill>
                            <a:schemeClr val="lt2"/>
                          </a:solidFill>
                        </a:rPr>
                        <a:t>Coding, Assembly </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Anupat</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6"/>
                  </a:ext>
                </a:extLst>
              </a:tr>
              <a:tr h="619800">
                <a:tc>
                  <a:txBody>
                    <a:bodyPr/>
                    <a:lstStyle/>
                    <a:p>
                      <a:pPr marL="0" lvl="0" indent="0" algn="l" rtl="0">
                        <a:spcBef>
                          <a:spcPts val="0"/>
                        </a:spcBef>
                        <a:spcAft>
                          <a:spcPts val="0"/>
                        </a:spcAft>
                        <a:buNone/>
                      </a:pPr>
                      <a:r>
                        <a:rPr lang="en" sz="1000" b="1">
                          <a:solidFill>
                            <a:schemeClr val="lt2"/>
                          </a:solidFill>
                        </a:rPr>
                        <a:t>Testing and Repair</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Primsara, Sahasswas, Theetawat</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extLst>
                  <a:ext uri="{0D108BD9-81ED-4DB2-BD59-A6C34878D82A}">
                    <a16:rowId xmlns:a16="http://schemas.microsoft.com/office/drawing/2014/main" val="10007"/>
                  </a:ext>
                </a:extLst>
              </a:tr>
              <a:tr h="316775">
                <a:tc>
                  <a:txBody>
                    <a:bodyPr/>
                    <a:lstStyle/>
                    <a:p>
                      <a:pPr marL="0" lvl="0" indent="0" algn="l" rtl="0">
                        <a:spcBef>
                          <a:spcPts val="0"/>
                        </a:spcBef>
                        <a:spcAft>
                          <a:spcPts val="0"/>
                        </a:spcAft>
                        <a:buNone/>
                      </a:pPr>
                      <a:r>
                        <a:rPr lang="en" sz="1000" b="1">
                          <a:solidFill>
                            <a:schemeClr val="lt2"/>
                          </a:solidFill>
                        </a:rPr>
                        <a:t>Presentation</a:t>
                      </a:r>
                      <a:endParaRPr sz="10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000" b="1"/>
                        <a:t>All</a:t>
                      </a:r>
                      <a:endParaRPr sz="1000" b="1"/>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0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0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bl>
          </a:graphicData>
        </a:graphic>
      </p:graphicFrame>
      <p:pic>
        <p:nvPicPr>
          <p:cNvPr id="663" name="Google Shape;663;p49">
            <a:hlinkClick r:id="" action="ppaction://noaction"/>
          </p:cNvPr>
          <p:cNvPicPr preferRelativeResize="0"/>
          <p:nvPr/>
        </p:nvPicPr>
        <p:blipFill rotWithShape="1">
          <a:blip r:embed="rId3">
            <a:alphaModFix/>
          </a:blip>
          <a:srcRect t="941" b="941"/>
          <a:stretch/>
        </p:blipFill>
        <p:spPr>
          <a:xfrm>
            <a:off x="237300" y="550513"/>
            <a:ext cx="294878" cy="230099"/>
          </a:xfrm>
          <a:prstGeom prst="rect">
            <a:avLst/>
          </a:prstGeom>
          <a:noFill/>
          <a:ln>
            <a:noFill/>
          </a:ln>
        </p:spPr>
      </p:pic>
      <p:pic>
        <p:nvPicPr>
          <p:cNvPr id="664" name="Google Shape;664;p49">
            <a:hlinkClick r:id=""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65" name="Google Shape;665;p49">
            <a:hlinkClick r:id=""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sp>
        <p:nvSpPr>
          <p:cNvPr id="666" name="Google Shape;666;p49"/>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26</a:t>
            </a:r>
            <a:endParaRPr sz="1900" b="1">
              <a:solidFill>
                <a:schemeClr val="accent5"/>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pic>
        <p:nvPicPr>
          <p:cNvPr id="671" name="Google Shape;671;p50">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672" name="Google Shape;672;p50"/>
          <p:cNvGrpSpPr/>
          <p:nvPr/>
        </p:nvGrpSpPr>
        <p:grpSpPr>
          <a:xfrm>
            <a:off x="2418350" y="3251300"/>
            <a:ext cx="4950300" cy="1725900"/>
            <a:chOff x="2418350" y="3251300"/>
            <a:chExt cx="4950300" cy="1725900"/>
          </a:xfrm>
        </p:grpSpPr>
        <p:sp>
          <p:nvSpPr>
            <p:cNvPr id="673" name="Google Shape;673;p50"/>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0"/>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0"/>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50"/>
          <p:cNvSpPr txBox="1">
            <a:spLocks noGrp="1"/>
          </p:cNvSpPr>
          <p:nvPr>
            <p:ph type="title"/>
          </p:nvPr>
        </p:nvSpPr>
        <p:spPr>
          <a:xfrm>
            <a:off x="1870150" y="2366575"/>
            <a:ext cx="65529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Demo Video/Picture</a:t>
            </a:r>
            <a:endParaRPr/>
          </a:p>
        </p:txBody>
      </p:sp>
      <p:sp>
        <p:nvSpPr>
          <p:cNvPr id="677" name="Google Shape;677;p50"/>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pic>
        <p:nvPicPr>
          <p:cNvPr id="678" name="Google Shape;678;p50">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679" name="Google Shape;679;p50">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80" name="Google Shape;680;p50">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81" name="Google Shape;681;p50">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82" name="Google Shape;682;p50">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683" name="Google Shape;683;p50"/>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27</a:t>
            </a:r>
            <a:endParaRPr sz="1900" b="1">
              <a:solidFill>
                <a:schemeClr val="accent5"/>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see</a:t>
            </a:r>
            <a:endParaRPr/>
          </a:p>
        </p:txBody>
      </p:sp>
      <p:pic>
        <p:nvPicPr>
          <p:cNvPr id="689" name="Google Shape;689;p51">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690" name="Google Shape;690;p51">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91" name="Google Shape;691;p51">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92" name="Google Shape;692;p51">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93" name="Google Shape;693;p51">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pic>
        <p:nvPicPr>
          <p:cNvPr id="694" name="Google Shape;694;p51" title="cutiecubetest">
            <a:hlinkClick r:id="rId7"/>
          </p:cNvPr>
          <p:cNvPicPr preferRelativeResize="0"/>
          <p:nvPr/>
        </p:nvPicPr>
        <p:blipFill>
          <a:blip r:embed="rId8">
            <a:alphaModFix/>
          </a:blip>
          <a:stretch>
            <a:fillRect/>
          </a:stretch>
        </p:blipFill>
        <p:spPr>
          <a:xfrm>
            <a:off x="1870150" y="1181550"/>
            <a:ext cx="6159800" cy="3252100"/>
          </a:xfrm>
          <a:prstGeom prst="rect">
            <a:avLst/>
          </a:prstGeom>
          <a:noFill/>
          <a:ln>
            <a:noFill/>
          </a:ln>
        </p:spPr>
      </p:pic>
      <p:sp>
        <p:nvSpPr>
          <p:cNvPr id="695" name="Google Shape;695;p51"/>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28</a:t>
            </a:r>
            <a:endParaRPr sz="1900" b="1">
              <a:solidFill>
                <a:schemeClr val="accent5"/>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fade">
                                      <p:cBhvr>
                                        <p:cTn id="7" dur="10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364" name="Google Shape;364;p25">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365" name="Google Shape;365;p25">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366" name="Google Shape;366;p25">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367" name="Google Shape;367;p25">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368" name="Google Shape;368;p25"/>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Overview</a:t>
            </a:r>
            <a:endParaRPr/>
          </a:p>
        </p:txBody>
      </p:sp>
      <p:sp>
        <p:nvSpPr>
          <p:cNvPr id="369" name="Google Shape;369;p25"/>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a:t>
            </a:r>
            <a:endParaRPr sz="1900" b="1">
              <a:solidFill>
                <a:schemeClr val="accent5"/>
              </a:solidFill>
              <a:latin typeface="Raleway"/>
              <a:ea typeface="Raleway"/>
              <a:cs typeface="Raleway"/>
              <a:sym typeface="Raleway"/>
            </a:endParaRPr>
          </a:p>
        </p:txBody>
      </p:sp>
      <p:sp>
        <p:nvSpPr>
          <p:cNvPr id="370" name="Google Shape;370;p25"/>
          <p:cNvSpPr txBox="1">
            <a:spLocks noGrp="1"/>
          </p:cNvSpPr>
          <p:nvPr>
            <p:ph type="title"/>
          </p:nvPr>
        </p:nvSpPr>
        <p:spPr>
          <a:xfrm>
            <a:off x="1413913" y="1294763"/>
            <a:ext cx="32190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700"/>
              <a:t>LED Cube 4x4x4</a:t>
            </a:r>
            <a:endParaRPr sz="2700"/>
          </a:p>
        </p:txBody>
      </p:sp>
      <p:pic>
        <p:nvPicPr>
          <p:cNvPr id="371" name="Google Shape;371;p25"/>
          <p:cNvPicPr preferRelativeResize="0"/>
          <p:nvPr/>
        </p:nvPicPr>
        <p:blipFill>
          <a:blip r:embed="rId7">
            <a:alphaModFix/>
          </a:blip>
          <a:stretch>
            <a:fillRect/>
          </a:stretch>
        </p:blipFill>
        <p:spPr>
          <a:xfrm>
            <a:off x="5214612" y="1489500"/>
            <a:ext cx="2815350" cy="2815350"/>
          </a:xfrm>
          <a:prstGeom prst="rect">
            <a:avLst/>
          </a:prstGeom>
          <a:noFill/>
          <a:ln>
            <a:noFill/>
          </a:ln>
        </p:spPr>
      </p:pic>
      <p:sp>
        <p:nvSpPr>
          <p:cNvPr id="372" name="Google Shape;372;p25"/>
          <p:cNvSpPr txBox="1"/>
          <p:nvPr/>
        </p:nvSpPr>
        <p:spPr>
          <a:xfrm>
            <a:off x="1413925" y="2233150"/>
            <a:ext cx="3453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Raleway"/>
                <a:ea typeface="Raleway"/>
                <a:cs typeface="Raleway"/>
                <a:sym typeface="Raleway"/>
              </a:rPr>
              <a:t>Decorative led lights provide various lighting functions</a:t>
            </a:r>
            <a:endParaRPr sz="2000" b="1">
              <a:solidFill>
                <a:schemeClr val="dk2"/>
              </a:solidFill>
              <a:latin typeface="Raleway"/>
              <a:ea typeface="Raleway"/>
              <a:cs typeface="Raleway"/>
              <a:sym typeface="Raleway"/>
            </a:endParaRPr>
          </a:p>
        </p:txBody>
      </p:sp>
      <p:sp>
        <p:nvSpPr>
          <p:cNvPr id="373" name="Google Shape;373;p25"/>
          <p:cNvSpPr txBox="1"/>
          <p:nvPr/>
        </p:nvSpPr>
        <p:spPr>
          <a:xfrm>
            <a:off x="1413925" y="3628438"/>
            <a:ext cx="312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2"/>
                </a:solidFill>
                <a:latin typeface="Raleway"/>
                <a:ea typeface="Raleway"/>
                <a:cs typeface="Raleway"/>
                <a:sym typeface="Raleway"/>
              </a:rPr>
              <a:t>Project budget: 500 Bath</a:t>
            </a:r>
            <a:endParaRPr sz="1900" b="1">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2"/>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Pictures</a:t>
            </a:r>
            <a:endParaRPr/>
          </a:p>
        </p:txBody>
      </p:sp>
      <p:pic>
        <p:nvPicPr>
          <p:cNvPr id="701" name="Google Shape;701;p52"/>
          <p:cNvPicPr preferRelativeResize="0"/>
          <p:nvPr/>
        </p:nvPicPr>
        <p:blipFill>
          <a:blip r:embed="rId3">
            <a:alphaModFix/>
          </a:blip>
          <a:stretch>
            <a:fillRect/>
          </a:stretch>
        </p:blipFill>
        <p:spPr>
          <a:xfrm>
            <a:off x="1235000" y="1708365"/>
            <a:ext cx="2367608" cy="1774905"/>
          </a:xfrm>
          <a:prstGeom prst="rect">
            <a:avLst/>
          </a:prstGeom>
          <a:noFill/>
          <a:ln>
            <a:noFill/>
          </a:ln>
        </p:spPr>
      </p:pic>
      <p:pic>
        <p:nvPicPr>
          <p:cNvPr id="702" name="Google Shape;702;p52"/>
          <p:cNvPicPr preferRelativeResize="0"/>
          <p:nvPr/>
        </p:nvPicPr>
        <p:blipFill>
          <a:blip r:embed="rId4">
            <a:alphaModFix/>
          </a:blip>
          <a:stretch>
            <a:fillRect/>
          </a:stretch>
        </p:blipFill>
        <p:spPr>
          <a:xfrm>
            <a:off x="6382925" y="1665213"/>
            <a:ext cx="2367601" cy="1813076"/>
          </a:xfrm>
          <a:prstGeom prst="rect">
            <a:avLst/>
          </a:prstGeom>
          <a:noFill/>
          <a:ln>
            <a:noFill/>
          </a:ln>
        </p:spPr>
      </p:pic>
      <p:pic>
        <p:nvPicPr>
          <p:cNvPr id="703" name="Google Shape;703;p52"/>
          <p:cNvPicPr preferRelativeResize="0"/>
          <p:nvPr/>
        </p:nvPicPr>
        <p:blipFill>
          <a:blip r:embed="rId5">
            <a:alphaModFix/>
          </a:blip>
          <a:stretch>
            <a:fillRect/>
          </a:stretch>
        </p:blipFill>
        <p:spPr>
          <a:xfrm>
            <a:off x="3774125" y="1632175"/>
            <a:ext cx="2367601" cy="1813076"/>
          </a:xfrm>
          <a:prstGeom prst="rect">
            <a:avLst/>
          </a:prstGeom>
          <a:noFill/>
          <a:ln>
            <a:noFill/>
          </a:ln>
        </p:spPr>
      </p:pic>
      <p:sp>
        <p:nvSpPr>
          <p:cNvPr id="704" name="Google Shape;704;p52"/>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29</a:t>
            </a:r>
            <a:endParaRPr sz="1900" b="1">
              <a:solidFill>
                <a:schemeClr val="accent5"/>
              </a:solidFill>
              <a:latin typeface="Raleway"/>
              <a:ea typeface="Raleway"/>
              <a:cs typeface="Raleway"/>
              <a:sym typeface="Raleway"/>
            </a:endParaRPr>
          </a:p>
        </p:txBody>
      </p:sp>
      <p:pic>
        <p:nvPicPr>
          <p:cNvPr id="705" name="Google Shape;705;p52">
            <a:hlinkClick r:id="" action="ppaction://noaction"/>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706" name="Google Shape;706;p52">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707" name="Google Shape;707;p52">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pic>
        <p:nvPicPr>
          <p:cNvPr id="712" name="Google Shape;712;p53">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713" name="Google Shape;713;p53"/>
          <p:cNvGrpSpPr/>
          <p:nvPr/>
        </p:nvGrpSpPr>
        <p:grpSpPr>
          <a:xfrm>
            <a:off x="2418350" y="3251300"/>
            <a:ext cx="4950300" cy="1725900"/>
            <a:chOff x="2418350" y="3251300"/>
            <a:chExt cx="4950300" cy="1725900"/>
          </a:xfrm>
        </p:grpSpPr>
        <p:sp>
          <p:nvSpPr>
            <p:cNvPr id="714" name="Google Shape;714;p53"/>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3"/>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3"/>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53"/>
          <p:cNvSpPr txBox="1">
            <a:spLocks noGrp="1"/>
          </p:cNvSpPr>
          <p:nvPr>
            <p:ph type="title"/>
          </p:nvPr>
        </p:nvSpPr>
        <p:spPr>
          <a:xfrm>
            <a:off x="1870150" y="2366575"/>
            <a:ext cx="65529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Problem and Solution</a:t>
            </a:r>
            <a:endParaRPr/>
          </a:p>
        </p:txBody>
      </p:sp>
      <p:sp>
        <p:nvSpPr>
          <p:cNvPr id="718" name="Google Shape;718;p53"/>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pic>
        <p:nvPicPr>
          <p:cNvPr id="719" name="Google Shape;719;p53">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720" name="Google Shape;720;p53">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21" name="Google Shape;721;p53">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22" name="Google Shape;722;p53">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23" name="Google Shape;723;p53">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24" name="Google Shape;724;p53"/>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30</a:t>
            </a:r>
            <a:endParaRPr sz="1900" b="1">
              <a:solidFill>
                <a:schemeClr val="accent5"/>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Problem and Solution</a:t>
            </a:r>
            <a:endParaRPr/>
          </a:p>
        </p:txBody>
      </p:sp>
      <p:pic>
        <p:nvPicPr>
          <p:cNvPr id="730" name="Google Shape;730;p54">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731" name="Google Shape;731;p54">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32" name="Google Shape;732;p54">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33" name="Google Shape;733;p54">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34" name="Google Shape;734;p54">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35" name="Google Shape;735;p54"/>
          <p:cNvSpPr/>
          <p:nvPr/>
        </p:nvSpPr>
        <p:spPr>
          <a:xfrm>
            <a:off x="2197075" y="1929075"/>
            <a:ext cx="5393100" cy="2226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2196825" y="1472175"/>
            <a:ext cx="5393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4"/>
          <p:cNvSpPr/>
          <p:nvPr/>
        </p:nvSpPr>
        <p:spPr>
          <a:xfrm>
            <a:off x="7101700" y="147217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4"/>
          <p:cNvSpPr txBox="1"/>
          <p:nvPr/>
        </p:nvSpPr>
        <p:spPr>
          <a:xfrm flipH="1">
            <a:off x="2659550" y="2085375"/>
            <a:ext cx="4467900" cy="2110500"/>
          </a:xfrm>
          <a:prstGeom prst="rect">
            <a:avLst/>
          </a:prstGeom>
          <a:noFill/>
          <a:ln>
            <a:noFill/>
          </a:ln>
        </p:spPr>
        <p:txBody>
          <a:bodyPr spcFirstLastPara="1" wrap="square" lIns="0" tIns="0" rIns="0" bIns="0" anchor="ctr" anchorCtr="0">
            <a:noAutofit/>
          </a:bodyPr>
          <a:lstStyle/>
          <a:p>
            <a:pPr marL="457200" lvl="0" indent="-342900" algn="l" rtl="0">
              <a:spcBef>
                <a:spcPts val="0"/>
              </a:spcBef>
              <a:spcAft>
                <a:spcPts val="0"/>
              </a:spcAft>
              <a:buClr>
                <a:schemeClr val="dk1"/>
              </a:buClr>
              <a:buSzPts val="1800"/>
              <a:buFont typeface="Raleway"/>
              <a:buChar char="●"/>
            </a:pPr>
            <a:r>
              <a:rPr lang="en" sz="1800">
                <a:solidFill>
                  <a:schemeClr val="dk2"/>
                </a:solidFill>
                <a:latin typeface="Raleway"/>
                <a:ea typeface="Raleway"/>
                <a:cs typeface="Raleway"/>
                <a:sym typeface="Raleway"/>
              </a:rPr>
              <a:t>Problem with LEDs during the test because of circuit soldering</a:t>
            </a:r>
            <a:endParaRPr sz="1800">
              <a:solidFill>
                <a:schemeClr val="dk2"/>
              </a:solidFill>
              <a:latin typeface="Raleway"/>
              <a:ea typeface="Raleway"/>
              <a:cs typeface="Raleway"/>
              <a:sym typeface="Raleway"/>
            </a:endParaRPr>
          </a:p>
          <a:p>
            <a:pPr marL="457200" lvl="0" indent="0" algn="l" rtl="0">
              <a:spcBef>
                <a:spcPts val="0"/>
              </a:spcBef>
              <a:spcAft>
                <a:spcPts val="0"/>
              </a:spcAft>
              <a:buNone/>
            </a:pPr>
            <a:endParaRPr sz="1800">
              <a:solidFill>
                <a:schemeClr val="dk2"/>
              </a:solidFill>
              <a:latin typeface="Raleway"/>
              <a:ea typeface="Raleway"/>
              <a:cs typeface="Raleway"/>
              <a:sym typeface="Raleway"/>
            </a:endParaRPr>
          </a:p>
          <a:p>
            <a:pPr marL="457200" lvl="0" indent="-342900" algn="l" rtl="0">
              <a:spcBef>
                <a:spcPts val="0"/>
              </a:spcBef>
              <a:spcAft>
                <a:spcPts val="0"/>
              </a:spcAft>
              <a:buClr>
                <a:schemeClr val="dk1"/>
              </a:buClr>
              <a:buSzPts val="1800"/>
              <a:buFont typeface="Raleway"/>
              <a:buChar char="●"/>
            </a:pPr>
            <a:r>
              <a:rPr lang="en" sz="1800">
                <a:solidFill>
                  <a:schemeClr val="dk2"/>
                </a:solidFill>
                <a:latin typeface="Raleway"/>
                <a:ea typeface="Raleway"/>
                <a:cs typeface="Raleway"/>
                <a:sym typeface="Raleway"/>
              </a:rPr>
              <a:t>LEDs didn’t work as wish and can’t identified that the problem happened because of source code or hardware</a:t>
            </a:r>
            <a:endParaRPr sz="1800">
              <a:solidFill>
                <a:schemeClr val="dk2"/>
              </a:solidFill>
              <a:latin typeface="Raleway"/>
              <a:ea typeface="Raleway"/>
              <a:cs typeface="Raleway"/>
              <a:sym typeface="Raleway"/>
            </a:endParaRPr>
          </a:p>
          <a:p>
            <a:pPr marL="457200" lvl="0" indent="0" algn="l" rtl="0">
              <a:spcBef>
                <a:spcPts val="0"/>
              </a:spcBef>
              <a:spcAft>
                <a:spcPts val="0"/>
              </a:spcAft>
              <a:buNone/>
            </a:pPr>
            <a:endParaRPr sz="1800">
              <a:solidFill>
                <a:schemeClr val="dk2"/>
              </a:solidFill>
              <a:latin typeface="Raleway"/>
              <a:ea typeface="Raleway"/>
              <a:cs typeface="Raleway"/>
              <a:sym typeface="Raleway"/>
            </a:endParaRPr>
          </a:p>
        </p:txBody>
      </p:sp>
      <p:sp>
        <p:nvSpPr>
          <p:cNvPr id="739" name="Google Shape;739;p54"/>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31</a:t>
            </a:r>
            <a:endParaRPr sz="1900" b="1">
              <a:solidFill>
                <a:schemeClr val="accent5"/>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5"/>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Problem and Solution</a:t>
            </a:r>
            <a:endParaRPr/>
          </a:p>
        </p:txBody>
      </p:sp>
      <p:pic>
        <p:nvPicPr>
          <p:cNvPr id="745" name="Google Shape;745;p55">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746" name="Google Shape;746;p55">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47" name="Google Shape;747;p55">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48" name="Google Shape;748;p55">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49" name="Google Shape;749;p55">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50" name="Google Shape;750;p55"/>
          <p:cNvSpPr/>
          <p:nvPr/>
        </p:nvSpPr>
        <p:spPr>
          <a:xfrm>
            <a:off x="2197075" y="1929075"/>
            <a:ext cx="5393100" cy="2226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5"/>
          <p:cNvSpPr/>
          <p:nvPr/>
        </p:nvSpPr>
        <p:spPr>
          <a:xfrm>
            <a:off x="2196825" y="1472175"/>
            <a:ext cx="5393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7101700" y="147217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txBox="1"/>
          <p:nvPr/>
        </p:nvSpPr>
        <p:spPr>
          <a:xfrm flipH="1">
            <a:off x="2807650" y="2085375"/>
            <a:ext cx="4467900" cy="1913400"/>
          </a:xfrm>
          <a:prstGeom prst="rect">
            <a:avLst/>
          </a:prstGeom>
          <a:noFill/>
          <a:ln>
            <a:noFill/>
          </a:ln>
        </p:spPr>
        <p:txBody>
          <a:bodyPr spcFirstLastPara="1" wrap="square" lIns="0" tIns="0" rIns="0" bIns="0" anchor="ctr" anchorCtr="0">
            <a:noAutofit/>
          </a:bodyPr>
          <a:lstStyle/>
          <a:p>
            <a:pPr marL="0" lvl="0" indent="457200" algn="l" rtl="0">
              <a:spcBef>
                <a:spcPts val="0"/>
              </a:spcBef>
              <a:spcAft>
                <a:spcPts val="0"/>
              </a:spcAft>
              <a:buNone/>
            </a:pPr>
            <a:r>
              <a:rPr lang="en" sz="1800">
                <a:solidFill>
                  <a:schemeClr val="dk2"/>
                </a:solidFill>
                <a:latin typeface="Raleway"/>
                <a:ea typeface="Raleway"/>
                <a:cs typeface="Raleway"/>
                <a:sym typeface="Raleway"/>
              </a:rPr>
              <a:t>Fixed the circuit soldering and re-arranged wires to make the circuit looks easier to analyze</a:t>
            </a:r>
            <a:endParaRPr sz="1800">
              <a:solidFill>
                <a:schemeClr val="dk2"/>
              </a:solidFill>
              <a:latin typeface="Raleway"/>
              <a:ea typeface="Raleway"/>
              <a:cs typeface="Raleway"/>
              <a:sym typeface="Raleway"/>
            </a:endParaRPr>
          </a:p>
        </p:txBody>
      </p:sp>
      <p:sp>
        <p:nvSpPr>
          <p:cNvPr id="754" name="Google Shape;754;p55"/>
          <p:cNvSpPr txBox="1">
            <a:spLocks noGrp="1"/>
          </p:cNvSpPr>
          <p:nvPr>
            <p:ph type="title"/>
          </p:nvPr>
        </p:nvSpPr>
        <p:spPr>
          <a:xfrm>
            <a:off x="2289475" y="1227825"/>
            <a:ext cx="5300700" cy="94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100"/>
              <a:t>1.Problem with LEDs during the test </a:t>
            </a:r>
            <a:endParaRPr sz="2100"/>
          </a:p>
        </p:txBody>
      </p:sp>
      <p:sp>
        <p:nvSpPr>
          <p:cNvPr id="755" name="Google Shape;755;p55"/>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32</a:t>
            </a:r>
            <a:endParaRPr sz="1900" b="1">
              <a:solidFill>
                <a:schemeClr val="accent5"/>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Problem and Solution</a:t>
            </a:r>
            <a:endParaRPr/>
          </a:p>
        </p:txBody>
      </p:sp>
      <p:pic>
        <p:nvPicPr>
          <p:cNvPr id="761" name="Google Shape;761;p56">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762" name="Google Shape;762;p56">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63" name="Google Shape;763;p56">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64" name="Google Shape;764;p56">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65" name="Google Shape;765;p56">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66" name="Google Shape;766;p56"/>
          <p:cNvSpPr/>
          <p:nvPr/>
        </p:nvSpPr>
        <p:spPr>
          <a:xfrm>
            <a:off x="2197075" y="1929075"/>
            <a:ext cx="5393100" cy="2226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6"/>
          <p:cNvSpPr/>
          <p:nvPr/>
        </p:nvSpPr>
        <p:spPr>
          <a:xfrm>
            <a:off x="2196825" y="1472175"/>
            <a:ext cx="5393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6"/>
          <p:cNvSpPr/>
          <p:nvPr/>
        </p:nvSpPr>
        <p:spPr>
          <a:xfrm>
            <a:off x="7101700" y="147217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txBox="1"/>
          <p:nvPr/>
        </p:nvSpPr>
        <p:spPr>
          <a:xfrm flipH="1">
            <a:off x="2580450" y="2085375"/>
            <a:ext cx="4467900" cy="1913400"/>
          </a:xfrm>
          <a:prstGeom prst="rect">
            <a:avLst/>
          </a:prstGeom>
          <a:noFill/>
          <a:ln>
            <a:noFill/>
          </a:ln>
        </p:spPr>
        <p:txBody>
          <a:bodyPr spcFirstLastPara="1" wrap="square" lIns="0" tIns="0" rIns="0" bIns="0" anchor="ctr" anchorCtr="0">
            <a:noAutofit/>
          </a:bodyPr>
          <a:lstStyle/>
          <a:p>
            <a:pPr marL="457200" lvl="0" indent="0" algn="l" rtl="0">
              <a:spcBef>
                <a:spcPts val="0"/>
              </a:spcBef>
              <a:spcAft>
                <a:spcPts val="0"/>
              </a:spcAft>
              <a:buNone/>
            </a:pPr>
            <a:r>
              <a:rPr lang="en" sz="1800">
                <a:solidFill>
                  <a:schemeClr val="dk2"/>
                </a:solidFill>
                <a:latin typeface="Raleway"/>
                <a:ea typeface="Raleway"/>
                <a:cs typeface="Raleway"/>
                <a:sym typeface="Raleway"/>
              </a:rPr>
              <a:t>Move some wires, try the program with easier circuit and try to change some pins on the microcontroller to search for some errors</a:t>
            </a:r>
            <a:endParaRPr sz="1800">
              <a:solidFill>
                <a:schemeClr val="dk2"/>
              </a:solidFill>
              <a:latin typeface="Raleway"/>
              <a:ea typeface="Raleway"/>
              <a:cs typeface="Raleway"/>
              <a:sym typeface="Raleway"/>
            </a:endParaRPr>
          </a:p>
        </p:txBody>
      </p:sp>
      <p:sp>
        <p:nvSpPr>
          <p:cNvPr id="770" name="Google Shape;770;p56"/>
          <p:cNvSpPr txBox="1">
            <a:spLocks noGrp="1"/>
          </p:cNvSpPr>
          <p:nvPr>
            <p:ph type="title"/>
          </p:nvPr>
        </p:nvSpPr>
        <p:spPr>
          <a:xfrm>
            <a:off x="2289475" y="1227825"/>
            <a:ext cx="5300700" cy="94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a:t>2</a:t>
            </a:r>
            <a:r>
              <a:rPr lang="en"/>
              <a:t>.</a:t>
            </a:r>
            <a:r>
              <a:rPr lang="en" sz="1600"/>
              <a:t>LEDs didn’t work as wish and can’t identified</a:t>
            </a:r>
            <a:endParaRPr sz="1600"/>
          </a:p>
        </p:txBody>
      </p:sp>
      <p:sp>
        <p:nvSpPr>
          <p:cNvPr id="771" name="Google Shape;771;p56"/>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33</a:t>
            </a:r>
            <a:endParaRPr sz="1900" b="1">
              <a:solidFill>
                <a:schemeClr val="accent5"/>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776" name="Google Shape;776;p57">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777" name="Google Shape;777;p57"/>
          <p:cNvGrpSpPr/>
          <p:nvPr/>
        </p:nvGrpSpPr>
        <p:grpSpPr>
          <a:xfrm>
            <a:off x="2418350" y="3251300"/>
            <a:ext cx="4950300" cy="1725900"/>
            <a:chOff x="2418350" y="3251300"/>
            <a:chExt cx="4950300" cy="1725900"/>
          </a:xfrm>
        </p:grpSpPr>
        <p:sp>
          <p:nvSpPr>
            <p:cNvPr id="778" name="Google Shape;778;p57"/>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7"/>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57"/>
          <p:cNvSpPr txBox="1">
            <a:spLocks noGrp="1"/>
          </p:cNvSpPr>
          <p:nvPr>
            <p:ph type="title"/>
          </p:nvPr>
        </p:nvSpPr>
        <p:spPr>
          <a:xfrm>
            <a:off x="1870150" y="2366575"/>
            <a:ext cx="65529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a:t>
            </a:r>
            <a:endParaRPr/>
          </a:p>
        </p:txBody>
      </p:sp>
      <p:sp>
        <p:nvSpPr>
          <p:cNvPr id="782" name="Google Shape;782;p57"/>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pic>
        <p:nvPicPr>
          <p:cNvPr id="783" name="Google Shape;783;p57">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784" name="Google Shape;784;p57">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85" name="Google Shape;785;p57">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86" name="Google Shape;786;p57">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87" name="Google Shape;787;p57">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88" name="Google Shape;788;p57"/>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34</a:t>
            </a:r>
            <a:endParaRPr sz="1900" b="1">
              <a:solidFill>
                <a:schemeClr val="accent5"/>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58"/>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a:t>
            </a:r>
            <a:endParaRPr/>
          </a:p>
        </p:txBody>
      </p:sp>
      <p:pic>
        <p:nvPicPr>
          <p:cNvPr id="794" name="Google Shape;794;p5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795" name="Google Shape;795;p58">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796" name="Google Shape;796;p58">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97" name="Google Shape;797;p58">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98" name="Google Shape;798;p58">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799" name="Google Shape;799;p58"/>
          <p:cNvSpPr txBox="1"/>
          <p:nvPr/>
        </p:nvSpPr>
        <p:spPr>
          <a:xfrm>
            <a:off x="1293100" y="1299900"/>
            <a:ext cx="7019400" cy="2994600"/>
          </a:xfrm>
          <a:prstGeom prst="rect">
            <a:avLst/>
          </a:prstGeom>
          <a:noFill/>
          <a:ln>
            <a:noFill/>
          </a:ln>
        </p:spPr>
        <p:txBody>
          <a:bodyPr spcFirstLastPara="1" wrap="square" lIns="0" tIns="0" rIns="0" bIns="0" anchor="ctr" anchorCtr="0">
            <a:noAutofit/>
          </a:bodyPr>
          <a:lstStyle/>
          <a:p>
            <a:pPr marL="0" lvl="0" indent="457200" algn="just" rtl="0">
              <a:spcBef>
                <a:spcPts val="0"/>
              </a:spcBef>
              <a:spcAft>
                <a:spcPts val="0"/>
              </a:spcAft>
              <a:buNone/>
            </a:pPr>
            <a:r>
              <a:rPr lang="en" sz="2300">
                <a:solidFill>
                  <a:schemeClr val="dk2"/>
                </a:solidFill>
                <a:latin typeface="Raleway"/>
                <a:ea typeface="Raleway"/>
                <a:cs typeface="Raleway"/>
                <a:sym typeface="Raleway"/>
              </a:rPr>
              <a:t>We have made a light toy which consists 64 LEDs and it’s called “Cutie Cube”</a:t>
            </a:r>
            <a:endParaRPr sz="2300">
              <a:solidFill>
                <a:schemeClr val="dk2"/>
              </a:solidFill>
              <a:latin typeface="Raleway"/>
              <a:ea typeface="Raleway"/>
              <a:cs typeface="Raleway"/>
              <a:sym typeface="Raleway"/>
            </a:endParaRPr>
          </a:p>
          <a:p>
            <a:pPr marL="0" lvl="0" indent="0" algn="just" rtl="0">
              <a:spcBef>
                <a:spcPts val="0"/>
              </a:spcBef>
              <a:spcAft>
                <a:spcPts val="0"/>
              </a:spcAft>
              <a:buNone/>
            </a:pPr>
            <a:endParaRPr sz="2300">
              <a:solidFill>
                <a:schemeClr val="dk2"/>
              </a:solidFill>
              <a:latin typeface="Raleway"/>
              <a:ea typeface="Raleway"/>
              <a:cs typeface="Raleway"/>
              <a:sym typeface="Raleway"/>
            </a:endParaRPr>
          </a:p>
          <a:p>
            <a:pPr marL="0" lvl="0" indent="457200" algn="just" rtl="0">
              <a:spcBef>
                <a:spcPts val="0"/>
              </a:spcBef>
              <a:spcAft>
                <a:spcPts val="0"/>
              </a:spcAft>
              <a:buNone/>
            </a:pPr>
            <a:r>
              <a:rPr lang="en" sz="2300">
                <a:solidFill>
                  <a:schemeClr val="dk2"/>
                </a:solidFill>
                <a:latin typeface="Raleway"/>
                <a:ea typeface="Raleway"/>
                <a:cs typeface="Raleway"/>
                <a:sym typeface="Raleway"/>
              </a:rPr>
              <a:t>During the work, we have met many problems eg. the circuit, the program, unknown device or even on LEDs but finally, our team can passed through these problems and can make “Cutie Cube” successfully</a:t>
            </a:r>
            <a:endParaRPr sz="2300">
              <a:solidFill>
                <a:srgbClr val="595959"/>
              </a:solidFill>
              <a:latin typeface="Raleway"/>
              <a:ea typeface="Raleway"/>
              <a:cs typeface="Raleway"/>
              <a:sym typeface="Raleway"/>
            </a:endParaRPr>
          </a:p>
        </p:txBody>
      </p:sp>
      <p:sp>
        <p:nvSpPr>
          <p:cNvPr id="800" name="Google Shape;800;p58"/>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35</a:t>
            </a:r>
            <a:endParaRPr sz="1900" b="1">
              <a:solidFill>
                <a:schemeClr val="accent5"/>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59">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806" name="Google Shape;806;p59">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807" name="Google Shape;807;p59">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08" name="Google Shape;808;p59">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09" name="Google Shape;809;p59">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810" name="Google Shape;810;p59"/>
          <p:cNvSpPr txBox="1"/>
          <p:nvPr/>
        </p:nvSpPr>
        <p:spPr>
          <a:xfrm>
            <a:off x="1582300" y="1638800"/>
            <a:ext cx="6496200" cy="172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5200">
                <a:solidFill>
                  <a:srgbClr val="7376EC"/>
                </a:solidFill>
                <a:latin typeface="Raleway Thin"/>
                <a:ea typeface="Raleway Thin"/>
                <a:cs typeface="Raleway Thin"/>
                <a:sym typeface="Raleway Thin"/>
              </a:rPr>
              <a:t>THANK YOU FOR YOUR ATTENTION</a:t>
            </a:r>
            <a:endParaRPr sz="5200">
              <a:solidFill>
                <a:srgbClr val="7376EC"/>
              </a:solidFill>
              <a:latin typeface="Raleway Thin"/>
              <a:ea typeface="Raleway Thin"/>
              <a:cs typeface="Raleway Thin"/>
              <a:sym typeface="Raleway Thin"/>
            </a:endParaRPr>
          </a:p>
        </p:txBody>
      </p:sp>
      <p:sp>
        <p:nvSpPr>
          <p:cNvPr id="811" name="Google Shape;811;p59"/>
          <p:cNvSpPr txBox="1"/>
          <p:nvPr/>
        </p:nvSpPr>
        <p:spPr>
          <a:xfrm>
            <a:off x="3084975" y="3451900"/>
            <a:ext cx="3174900" cy="31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100">
                <a:solidFill>
                  <a:srgbClr val="595959"/>
                </a:solidFill>
                <a:latin typeface="Tajawal"/>
                <a:ea typeface="Tajawal"/>
                <a:cs typeface="Tajawal"/>
                <a:sym typeface="Tajawal"/>
              </a:rPr>
              <a:t>Any questions?</a:t>
            </a:r>
            <a:endParaRPr sz="2100">
              <a:solidFill>
                <a:srgbClr val="595959"/>
              </a:solidFill>
              <a:latin typeface="Tajawal"/>
              <a:ea typeface="Tajawal"/>
              <a:cs typeface="Tajawal"/>
              <a:sym typeface="Tajawal"/>
            </a:endParaRPr>
          </a:p>
        </p:txBody>
      </p:sp>
      <p:sp>
        <p:nvSpPr>
          <p:cNvPr id="812" name="Google Shape;812;p59"/>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36</a:t>
            </a:r>
            <a:endParaRPr sz="1900" b="1">
              <a:solidFill>
                <a:schemeClr val="accent5"/>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26">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379" name="Google Shape;379;p26">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380" name="Google Shape;380;p26">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381" name="Google Shape;381;p26">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382" name="Google Shape;382;p26">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383" name="Google Shape;383;p2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Overview</a:t>
            </a:r>
            <a:endParaRPr/>
          </a:p>
        </p:txBody>
      </p:sp>
      <p:sp>
        <p:nvSpPr>
          <p:cNvPr id="384" name="Google Shape;384;p26"/>
          <p:cNvSpPr txBox="1">
            <a:spLocks noGrp="1"/>
          </p:cNvSpPr>
          <p:nvPr>
            <p:ph type="title"/>
          </p:nvPr>
        </p:nvSpPr>
        <p:spPr>
          <a:xfrm>
            <a:off x="1640963" y="1181550"/>
            <a:ext cx="32190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Requirement</a:t>
            </a:r>
            <a:endParaRPr/>
          </a:p>
        </p:txBody>
      </p:sp>
      <p:sp>
        <p:nvSpPr>
          <p:cNvPr id="385" name="Google Shape;385;p26"/>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3</a:t>
            </a:r>
            <a:endParaRPr sz="1900" b="1">
              <a:solidFill>
                <a:schemeClr val="accent5"/>
              </a:solidFill>
              <a:latin typeface="Raleway"/>
              <a:ea typeface="Raleway"/>
              <a:cs typeface="Raleway"/>
              <a:sym typeface="Raleway"/>
            </a:endParaRPr>
          </a:p>
        </p:txBody>
      </p:sp>
      <p:sp>
        <p:nvSpPr>
          <p:cNvPr id="386" name="Google Shape;386;p26"/>
          <p:cNvSpPr txBox="1"/>
          <p:nvPr/>
        </p:nvSpPr>
        <p:spPr>
          <a:xfrm>
            <a:off x="2065475" y="2129775"/>
            <a:ext cx="6214800" cy="19239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2200" b="1">
                <a:solidFill>
                  <a:schemeClr val="dk2"/>
                </a:solidFill>
                <a:latin typeface="Raleway"/>
                <a:ea typeface="Raleway"/>
                <a:cs typeface="Raleway"/>
                <a:sym typeface="Raleway"/>
              </a:rPr>
              <a:t>Self-study on these following topics</a:t>
            </a:r>
            <a:endParaRPr sz="2200" b="1">
              <a:solidFill>
                <a:schemeClr val="dk2"/>
              </a:solidFill>
              <a:latin typeface="Raleway"/>
              <a:ea typeface="Raleway"/>
              <a:cs typeface="Raleway"/>
              <a:sym typeface="Raleway"/>
            </a:endParaRPr>
          </a:p>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Real time clock</a:t>
            </a:r>
            <a:endParaRPr sz="2200" b="1">
              <a:solidFill>
                <a:schemeClr val="dk2"/>
              </a:solidFill>
              <a:latin typeface="Raleway"/>
              <a:ea typeface="Raleway"/>
              <a:cs typeface="Raleway"/>
              <a:sym typeface="Raleway"/>
            </a:endParaRPr>
          </a:p>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Pseudo-Random</a:t>
            </a:r>
            <a:endParaRPr sz="2200" b="1">
              <a:solidFill>
                <a:schemeClr val="dk2"/>
              </a:solidFill>
              <a:latin typeface="Raleway"/>
              <a:ea typeface="Raleway"/>
              <a:cs typeface="Raleway"/>
              <a:sym typeface="Raleway"/>
            </a:endParaRPr>
          </a:p>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Shift register</a:t>
            </a:r>
            <a:endParaRPr sz="2200" b="1">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27">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392" name="Google Shape;392;p27"/>
          <p:cNvGrpSpPr/>
          <p:nvPr/>
        </p:nvGrpSpPr>
        <p:grpSpPr>
          <a:xfrm>
            <a:off x="2418350" y="3251300"/>
            <a:ext cx="4950300" cy="1725900"/>
            <a:chOff x="2418350" y="3251300"/>
            <a:chExt cx="4950300" cy="1725900"/>
          </a:xfrm>
        </p:grpSpPr>
        <p:sp>
          <p:nvSpPr>
            <p:cNvPr id="393" name="Google Shape;393;p27"/>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27"/>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Specification</a:t>
            </a:r>
            <a:endParaRPr/>
          </a:p>
        </p:txBody>
      </p:sp>
      <p:sp>
        <p:nvSpPr>
          <p:cNvPr id="397" name="Google Shape;397;p27"/>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Raleway"/>
                <a:ea typeface="Raleway"/>
                <a:cs typeface="Raleway"/>
                <a:sym typeface="Raleway"/>
              </a:rPr>
              <a:t>System information</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Function</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Project planning</a:t>
            </a:r>
            <a:endParaRPr b="1">
              <a:latin typeface="Raleway"/>
              <a:ea typeface="Raleway"/>
              <a:cs typeface="Raleway"/>
              <a:sym typeface="Raleway"/>
            </a:endParaRPr>
          </a:p>
        </p:txBody>
      </p:sp>
      <p:sp>
        <p:nvSpPr>
          <p:cNvPr id="398" name="Google Shape;398;p27"/>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pic>
        <p:nvPicPr>
          <p:cNvPr id="399" name="Google Shape;399;p27">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400" name="Google Shape;400;p27">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01" name="Google Shape;401;p27">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02" name="Google Shape;402;p27">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03" name="Google Shape;403;p27">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04" name="Google Shape;404;p27"/>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4</a:t>
            </a:r>
            <a:endParaRPr sz="1900" b="1">
              <a:solidFill>
                <a:schemeClr val="accent5"/>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2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410" name="Google Shape;410;p28">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11" name="Google Shape;411;p28">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12" name="Google Shape;412;p28">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13" name="Google Shape;413;p28">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14" name="Google Shape;414;p28"/>
          <p:cNvSpPr txBox="1"/>
          <p:nvPr/>
        </p:nvSpPr>
        <p:spPr>
          <a:xfrm>
            <a:off x="1965425" y="1489500"/>
            <a:ext cx="6228600" cy="281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50" b="1">
                <a:solidFill>
                  <a:schemeClr val="dk2"/>
                </a:solidFill>
                <a:latin typeface="Raleway"/>
                <a:ea typeface="Raleway"/>
                <a:cs typeface="Raleway"/>
                <a:sym typeface="Raleway"/>
              </a:rPr>
              <a:t>MCU : </a:t>
            </a:r>
            <a:r>
              <a:rPr lang="en" sz="2150">
                <a:solidFill>
                  <a:schemeClr val="dk2"/>
                </a:solidFill>
                <a:latin typeface="Raleway"/>
                <a:ea typeface="Raleway"/>
                <a:cs typeface="Raleway"/>
                <a:sym typeface="Raleway"/>
              </a:rPr>
              <a:t>STM32L152RB</a:t>
            </a:r>
            <a:endParaRPr sz="2150">
              <a:solidFill>
                <a:schemeClr val="dk2"/>
              </a:solidFill>
              <a:latin typeface="Raleway"/>
              <a:ea typeface="Raleway"/>
              <a:cs typeface="Raleway"/>
              <a:sym typeface="Raleway"/>
            </a:endParaRPr>
          </a:p>
          <a:p>
            <a:pPr marL="0" lvl="0" indent="0" algn="l" rtl="0">
              <a:spcBef>
                <a:spcPts val="1000"/>
              </a:spcBef>
              <a:spcAft>
                <a:spcPts val="0"/>
              </a:spcAft>
              <a:buNone/>
            </a:pPr>
            <a:r>
              <a:rPr lang="en" sz="2150" b="1">
                <a:solidFill>
                  <a:schemeClr val="dk2"/>
                </a:solidFill>
                <a:latin typeface="Raleway"/>
                <a:ea typeface="Raleway"/>
                <a:cs typeface="Raleway"/>
                <a:sym typeface="Raleway"/>
              </a:rPr>
              <a:t>Component : </a:t>
            </a:r>
            <a:r>
              <a:rPr lang="en" sz="2150">
                <a:solidFill>
                  <a:schemeClr val="dk2"/>
                </a:solidFill>
                <a:latin typeface="Raleway"/>
                <a:ea typeface="Raleway"/>
                <a:cs typeface="Raleway"/>
                <a:sym typeface="Raleway"/>
              </a:rPr>
              <a:t>5mm Blue LED x 64</a:t>
            </a:r>
            <a:endParaRPr sz="2150">
              <a:solidFill>
                <a:schemeClr val="dk2"/>
              </a:solidFill>
              <a:latin typeface="Raleway"/>
              <a:ea typeface="Raleway"/>
              <a:cs typeface="Raleway"/>
              <a:sym typeface="Raleway"/>
            </a:endParaRPr>
          </a:p>
          <a:p>
            <a:pPr marL="0" lvl="0" indent="457200" algn="l" rtl="0">
              <a:spcBef>
                <a:spcPts val="1000"/>
              </a:spcBef>
              <a:spcAft>
                <a:spcPts val="0"/>
              </a:spcAft>
              <a:buNone/>
            </a:pPr>
            <a:r>
              <a:rPr lang="en" sz="2150">
                <a:solidFill>
                  <a:schemeClr val="dk2"/>
                </a:solidFill>
                <a:latin typeface="Raleway"/>
                <a:ea typeface="Raleway"/>
                <a:cs typeface="Raleway"/>
                <a:sym typeface="Raleway"/>
              </a:rPr>
              <a:t>5V 10A regulated switching power supply</a:t>
            </a:r>
            <a:endParaRPr sz="2150">
              <a:solidFill>
                <a:schemeClr val="dk2"/>
              </a:solidFill>
              <a:latin typeface="Raleway"/>
              <a:ea typeface="Raleway"/>
              <a:cs typeface="Raleway"/>
              <a:sym typeface="Raleway"/>
            </a:endParaRPr>
          </a:p>
          <a:p>
            <a:pPr marL="0" lvl="0" indent="457200" algn="l" rtl="0">
              <a:spcBef>
                <a:spcPts val="1000"/>
              </a:spcBef>
              <a:spcAft>
                <a:spcPts val="0"/>
              </a:spcAft>
              <a:buNone/>
            </a:pPr>
            <a:r>
              <a:rPr lang="en" sz="2150">
                <a:solidFill>
                  <a:schemeClr val="dk2"/>
                </a:solidFill>
                <a:latin typeface="Raleway"/>
                <a:ea typeface="Raleway"/>
                <a:cs typeface="Raleway"/>
                <a:sym typeface="Raleway"/>
              </a:rPr>
              <a:t>74HC595 shift registers x 5</a:t>
            </a:r>
            <a:endParaRPr sz="2150">
              <a:solidFill>
                <a:schemeClr val="dk2"/>
              </a:solidFill>
              <a:latin typeface="Raleway"/>
              <a:ea typeface="Raleway"/>
              <a:cs typeface="Raleway"/>
              <a:sym typeface="Raleway"/>
            </a:endParaRPr>
          </a:p>
          <a:p>
            <a:pPr marL="0" lvl="0" indent="0" algn="l" rtl="0">
              <a:spcBef>
                <a:spcPts val="1000"/>
              </a:spcBef>
              <a:spcAft>
                <a:spcPts val="0"/>
              </a:spcAft>
              <a:buNone/>
            </a:pPr>
            <a:r>
              <a:rPr lang="en" sz="2150" b="1">
                <a:solidFill>
                  <a:schemeClr val="dk2"/>
                </a:solidFill>
                <a:latin typeface="Raleway"/>
                <a:ea typeface="Raleway"/>
                <a:cs typeface="Raleway"/>
                <a:sym typeface="Raleway"/>
              </a:rPr>
              <a:t>Software :</a:t>
            </a:r>
            <a:r>
              <a:rPr lang="en" sz="2150">
                <a:solidFill>
                  <a:schemeClr val="dk2"/>
                </a:solidFill>
                <a:latin typeface="Raleway"/>
                <a:ea typeface="Raleway"/>
                <a:cs typeface="Raleway"/>
                <a:sym typeface="Raleway"/>
              </a:rPr>
              <a:t> Keil µVision</a:t>
            </a:r>
            <a:endParaRPr sz="2150" b="1">
              <a:solidFill>
                <a:schemeClr val="dk2"/>
              </a:solidFill>
              <a:latin typeface="Raleway"/>
              <a:ea typeface="Raleway"/>
              <a:cs typeface="Raleway"/>
              <a:sym typeface="Raleway"/>
            </a:endParaRPr>
          </a:p>
          <a:p>
            <a:pPr marL="0" lvl="0" indent="0" algn="l" rtl="0">
              <a:spcBef>
                <a:spcPts val="1000"/>
              </a:spcBef>
              <a:spcAft>
                <a:spcPts val="1000"/>
              </a:spcAft>
              <a:buNone/>
            </a:pPr>
            <a:r>
              <a:rPr lang="en" sz="2150" b="1">
                <a:solidFill>
                  <a:schemeClr val="dk2"/>
                </a:solidFill>
                <a:latin typeface="Raleway"/>
                <a:ea typeface="Raleway"/>
                <a:cs typeface="Raleway"/>
                <a:sym typeface="Raleway"/>
              </a:rPr>
              <a:t>Language : </a:t>
            </a:r>
            <a:r>
              <a:rPr lang="en" sz="2150">
                <a:solidFill>
                  <a:schemeClr val="dk2"/>
                </a:solidFill>
                <a:latin typeface="Raleway"/>
                <a:ea typeface="Raleway"/>
                <a:cs typeface="Raleway"/>
                <a:sym typeface="Raleway"/>
              </a:rPr>
              <a:t>C</a:t>
            </a:r>
            <a:endParaRPr sz="2150">
              <a:solidFill>
                <a:schemeClr val="dk2"/>
              </a:solidFill>
              <a:latin typeface="Raleway"/>
              <a:ea typeface="Raleway"/>
              <a:cs typeface="Raleway"/>
              <a:sym typeface="Raleway"/>
            </a:endParaRPr>
          </a:p>
        </p:txBody>
      </p:sp>
      <p:sp>
        <p:nvSpPr>
          <p:cNvPr id="415" name="Google Shape;415;p28"/>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System information</a:t>
            </a:r>
            <a:endParaRPr/>
          </a:p>
        </p:txBody>
      </p:sp>
      <p:sp>
        <p:nvSpPr>
          <p:cNvPr id="416" name="Google Shape;416;p28"/>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5</a:t>
            </a:r>
            <a:endParaRPr sz="1900" b="1">
              <a:solidFill>
                <a:schemeClr val="accent5"/>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29">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422" name="Google Shape;422;p29">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23" name="Google Shape;423;p29">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24" name="Google Shape;424;p29">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25" name="Google Shape;425;p29">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26" name="Google Shape;426;p29"/>
          <p:cNvSpPr txBox="1"/>
          <p:nvPr/>
        </p:nvSpPr>
        <p:spPr>
          <a:xfrm>
            <a:off x="1985175" y="1760875"/>
            <a:ext cx="6228600" cy="5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endParaRPr sz="2150">
              <a:solidFill>
                <a:schemeClr val="dk2"/>
              </a:solidFill>
              <a:latin typeface="Raleway"/>
              <a:ea typeface="Raleway"/>
              <a:cs typeface="Raleway"/>
              <a:sym typeface="Raleway"/>
            </a:endParaRPr>
          </a:p>
        </p:txBody>
      </p:sp>
      <p:sp>
        <p:nvSpPr>
          <p:cNvPr id="427" name="Google Shape;427;p29"/>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Function</a:t>
            </a:r>
            <a:endParaRPr/>
          </a:p>
        </p:txBody>
      </p:sp>
      <p:sp>
        <p:nvSpPr>
          <p:cNvPr id="428" name="Google Shape;428;p29"/>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6</a:t>
            </a:r>
            <a:endParaRPr sz="1900" b="1">
              <a:solidFill>
                <a:schemeClr val="accent5"/>
              </a:solidFill>
              <a:latin typeface="Raleway"/>
              <a:ea typeface="Raleway"/>
              <a:cs typeface="Raleway"/>
              <a:sym typeface="Raleway"/>
            </a:endParaRPr>
          </a:p>
        </p:txBody>
      </p:sp>
      <p:sp>
        <p:nvSpPr>
          <p:cNvPr id="429" name="Google Shape;429;p29"/>
          <p:cNvSpPr txBox="1"/>
          <p:nvPr/>
        </p:nvSpPr>
        <p:spPr>
          <a:xfrm>
            <a:off x="1632550" y="1843200"/>
            <a:ext cx="6228600" cy="1457100"/>
          </a:xfrm>
          <a:prstGeom prst="rect">
            <a:avLst/>
          </a:prstGeom>
          <a:noFill/>
          <a:ln>
            <a:noFill/>
          </a:ln>
        </p:spPr>
        <p:txBody>
          <a:bodyPr spcFirstLastPara="1" wrap="square" lIns="91425" tIns="91425" rIns="91425" bIns="91425" anchor="t" anchorCtr="0">
            <a:spAutoFit/>
          </a:bodyPr>
          <a:lstStyle/>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Rain</a:t>
            </a:r>
            <a:endParaRPr sz="2200" b="1">
              <a:solidFill>
                <a:schemeClr val="dk2"/>
              </a:solidFill>
              <a:latin typeface="Raleway"/>
              <a:ea typeface="Raleway"/>
              <a:cs typeface="Raleway"/>
              <a:sym typeface="Raleway"/>
            </a:endParaRPr>
          </a:p>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setVoxel</a:t>
            </a:r>
            <a:endParaRPr sz="2200" b="1">
              <a:solidFill>
                <a:schemeClr val="dk2"/>
              </a:solidFill>
              <a:latin typeface="Raleway"/>
              <a:ea typeface="Raleway"/>
              <a:cs typeface="Raleway"/>
              <a:sym typeface="Raleway"/>
            </a:endParaRPr>
          </a:p>
          <a:p>
            <a:pPr marL="457200" lvl="0" indent="-368300" algn="l" rtl="0">
              <a:spcBef>
                <a:spcPts val="1000"/>
              </a:spcBef>
              <a:spcAft>
                <a:spcPts val="0"/>
              </a:spcAft>
              <a:buClr>
                <a:schemeClr val="dk2"/>
              </a:buClr>
              <a:buSzPts val="2200"/>
              <a:buFont typeface="Raleway"/>
              <a:buChar char="￭"/>
            </a:pPr>
            <a:r>
              <a:rPr lang="en" sz="2200" b="1">
                <a:solidFill>
                  <a:schemeClr val="dk2"/>
                </a:solidFill>
                <a:latin typeface="Raleway"/>
                <a:ea typeface="Raleway"/>
                <a:cs typeface="Raleway"/>
                <a:sym typeface="Raleway"/>
              </a:rPr>
              <a:t>shift</a:t>
            </a:r>
            <a:endParaRPr sz="2150" b="1">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0"/>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Project planning</a:t>
            </a:r>
            <a:endParaRPr/>
          </a:p>
        </p:txBody>
      </p:sp>
      <p:pic>
        <p:nvPicPr>
          <p:cNvPr id="435" name="Google Shape;435;p30">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436" name="Google Shape;436;p30">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37" name="Google Shape;437;p30">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38" name="Google Shape;438;p30">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39" name="Google Shape;439;p30">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graphicFrame>
        <p:nvGraphicFramePr>
          <p:cNvPr id="440" name="Google Shape;440;p30"/>
          <p:cNvGraphicFramePr/>
          <p:nvPr/>
        </p:nvGraphicFramePr>
        <p:xfrm>
          <a:off x="1441775" y="1801210"/>
          <a:ext cx="6627675" cy="2309660"/>
        </p:xfrm>
        <a:graphic>
          <a:graphicData uri="http://schemas.openxmlformats.org/drawingml/2006/table">
            <a:tbl>
              <a:tblPr>
                <a:noFill/>
                <a:tableStyleId>{90B90A08-1D12-4E34-B83D-AFFC165482D3}</a:tableStyleId>
              </a:tblPr>
              <a:tblGrid>
                <a:gridCol w="1871075">
                  <a:extLst>
                    <a:ext uri="{9D8B030D-6E8A-4147-A177-3AD203B41FA5}">
                      <a16:colId xmlns:a16="http://schemas.microsoft.com/office/drawing/2014/main" val="20000"/>
                    </a:ext>
                  </a:extLst>
                </a:gridCol>
                <a:gridCol w="681425">
                  <a:extLst>
                    <a:ext uri="{9D8B030D-6E8A-4147-A177-3AD203B41FA5}">
                      <a16:colId xmlns:a16="http://schemas.microsoft.com/office/drawing/2014/main" val="20001"/>
                    </a:ext>
                  </a:extLst>
                </a:gridCol>
                <a:gridCol w="666700">
                  <a:extLst>
                    <a:ext uri="{9D8B030D-6E8A-4147-A177-3AD203B41FA5}">
                      <a16:colId xmlns:a16="http://schemas.microsoft.com/office/drawing/2014/main" val="20002"/>
                    </a:ext>
                  </a:extLst>
                </a:gridCol>
                <a:gridCol w="689250">
                  <a:extLst>
                    <a:ext uri="{9D8B030D-6E8A-4147-A177-3AD203B41FA5}">
                      <a16:colId xmlns:a16="http://schemas.microsoft.com/office/drawing/2014/main" val="20003"/>
                    </a:ext>
                  </a:extLst>
                </a:gridCol>
                <a:gridCol w="661625">
                  <a:extLst>
                    <a:ext uri="{9D8B030D-6E8A-4147-A177-3AD203B41FA5}">
                      <a16:colId xmlns:a16="http://schemas.microsoft.com/office/drawing/2014/main" val="20004"/>
                    </a:ext>
                  </a:extLst>
                </a:gridCol>
                <a:gridCol w="688275">
                  <a:extLst>
                    <a:ext uri="{9D8B030D-6E8A-4147-A177-3AD203B41FA5}">
                      <a16:colId xmlns:a16="http://schemas.microsoft.com/office/drawing/2014/main" val="20005"/>
                    </a:ext>
                  </a:extLst>
                </a:gridCol>
                <a:gridCol w="674850">
                  <a:extLst>
                    <a:ext uri="{9D8B030D-6E8A-4147-A177-3AD203B41FA5}">
                      <a16:colId xmlns:a16="http://schemas.microsoft.com/office/drawing/2014/main" val="20006"/>
                    </a:ext>
                  </a:extLst>
                </a:gridCol>
                <a:gridCol w="694475">
                  <a:extLst>
                    <a:ext uri="{9D8B030D-6E8A-4147-A177-3AD203B41FA5}">
                      <a16:colId xmlns:a16="http://schemas.microsoft.com/office/drawing/2014/main" val="20007"/>
                    </a:ext>
                  </a:extLst>
                </a:gridCol>
              </a:tblGrid>
              <a:tr h="310800">
                <a:tc rowSpan="2">
                  <a:txBody>
                    <a:bodyPr/>
                    <a:lstStyle/>
                    <a:p>
                      <a:pPr marL="0" lvl="0" indent="0" algn="ctr" rtl="0">
                        <a:spcBef>
                          <a:spcPts val="0"/>
                        </a:spcBef>
                        <a:spcAft>
                          <a:spcPts val="0"/>
                        </a:spcAft>
                        <a:buNone/>
                      </a:pPr>
                      <a:r>
                        <a:rPr lang="en" sz="1100" b="1">
                          <a:solidFill>
                            <a:schemeClr val="lt2"/>
                          </a:solidFill>
                        </a:rPr>
                        <a:t>Task</a:t>
                      </a:r>
                      <a:endParaRPr sz="1100" b="1">
                        <a:solidFill>
                          <a:schemeClr val="lt2"/>
                        </a:solidFill>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gridSpan="4">
                  <a:txBody>
                    <a:bodyPr/>
                    <a:lstStyle/>
                    <a:p>
                      <a:pPr marL="0" lvl="0" indent="0" algn="ctr" rtl="0">
                        <a:spcBef>
                          <a:spcPts val="0"/>
                        </a:spcBef>
                        <a:spcAft>
                          <a:spcPts val="0"/>
                        </a:spcAft>
                        <a:buNone/>
                      </a:pPr>
                      <a:r>
                        <a:rPr lang="en" sz="1100" b="1">
                          <a:solidFill>
                            <a:schemeClr val="accent3"/>
                          </a:solidFill>
                        </a:rPr>
                        <a:t>January</a:t>
                      </a:r>
                      <a:endParaRPr sz="1100" b="1">
                        <a:solidFill>
                          <a:schemeClr val="accent3"/>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100" b="1">
                          <a:solidFill>
                            <a:schemeClr val="accent3"/>
                          </a:solidFill>
                        </a:rPr>
                        <a:t>February</a:t>
                      </a:r>
                      <a:endParaRPr sz="1100" b="1">
                        <a:solidFill>
                          <a:schemeClr val="accent3"/>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050">
                <a:tc vMerge="1">
                  <a:txBody>
                    <a:bodyPr/>
                    <a:lstStyle/>
                    <a:p>
                      <a:endParaRPr lang="en-US"/>
                    </a:p>
                  </a:txBody>
                  <a:tcPr/>
                </a:tc>
                <a:tc>
                  <a:txBody>
                    <a:bodyPr/>
                    <a:lstStyle/>
                    <a:p>
                      <a:pPr marL="0" lvl="0" indent="0" algn="ctr" rtl="0">
                        <a:spcBef>
                          <a:spcPts val="0"/>
                        </a:spcBef>
                        <a:spcAft>
                          <a:spcPts val="0"/>
                        </a:spcAft>
                        <a:buNone/>
                      </a:pPr>
                      <a:r>
                        <a:rPr lang="en" sz="1100" b="1"/>
                        <a:t>Week 1</a:t>
                      </a:r>
                      <a:endParaRPr sz="1100" b="1"/>
                    </a:p>
                  </a:txBody>
                  <a:tcPr marL="91425" marR="91425" marT="91425" marB="91425">
                    <a:lnL w="9525" cap="flat" cmpd="sng">
                      <a:solidFill>
                        <a:schemeClr val="lt2"/>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2</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3</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4</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1</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2</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t>Week 3</a:t>
                      </a:r>
                      <a:endParaRPr sz="1100" b="1"/>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025">
                <a:tc>
                  <a:txBody>
                    <a:bodyPr/>
                    <a:lstStyle/>
                    <a:p>
                      <a:pPr marL="0" lvl="0" indent="0" algn="l" rtl="0">
                        <a:spcBef>
                          <a:spcPts val="0"/>
                        </a:spcBef>
                        <a:spcAft>
                          <a:spcPts val="0"/>
                        </a:spcAft>
                        <a:buNone/>
                      </a:pPr>
                      <a:r>
                        <a:rPr lang="en" sz="1100" b="1">
                          <a:solidFill>
                            <a:schemeClr val="lt2"/>
                          </a:solidFill>
                        </a:rPr>
                        <a:t>Design</a:t>
                      </a:r>
                      <a:endParaRPr sz="11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2"/>
                  </a:ext>
                </a:extLst>
              </a:tr>
              <a:tr h="370025">
                <a:tc>
                  <a:txBody>
                    <a:bodyPr/>
                    <a:lstStyle/>
                    <a:p>
                      <a:pPr marL="0" lvl="0" indent="0" algn="l" rtl="0">
                        <a:spcBef>
                          <a:spcPts val="0"/>
                        </a:spcBef>
                        <a:spcAft>
                          <a:spcPts val="0"/>
                        </a:spcAft>
                        <a:buNone/>
                      </a:pPr>
                      <a:r>
                        <a:rPr lang="en" sz="1100" b="1">
                          <a:solidFill>
                            <a:schemeClr val="lt2"/>
                          </a:solidFill>
                        </a:rPr>
                        <a:t>Hardware</a:t>
                      </a:r>
                      <a:endParaRPr sz="11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extLst>
                  <a:ext uri="{0D108BD9-81ED-4DB2-BD59-A6C34878D82A}">
                    <a16:rowId xmlns:a16="http://schemas.microsoft.com/office/drawing/2014/main" val="10003"/>
                  </a:ext>
                </a:extLst>
              </a:tr>
              <a:tr h="330550">
                <a:tc>
                  <a:txBody>
                    <a:bodyPr/>
                    <a:lstStyle/>
                    <a:p>
                      <a:pPr marL="0" lvl="0" indent="0" algn="l" rtl="0">
                        <a:spcBef>
                          <a:spcPts val="0"/>
                        </a:spcBef>
                        <a:spcAft>
                          <a:spcPts val="0"/>
                        </a:spcAft>
                        <a:buNone/>
                      </a:pPr>
                      <a:r>
                        <a:rPr lang="en" sz="1100" b="1">
                          <a:solidFill>
                            <a:schemeClr val="lt2"/>
                          </a:solidFill>
                        </a:rPr>
                        <a:t>Coding</a:t>
                      </a:r>
                      <a:endParaRPr sz="11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rgbClr val="000000">
                        <a:alpha val="0"/>
                      </a:srgbClr>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a:solidFill>
                            <a:schemeClr val="lt2"/>
                          </a:solidFill>
                        </a:rPr>
                        <a:t>Testing</a:t>
                      </a:r>
                      <a:endParaRPr sz="1100" b="1">
                        <a:solidFill>
                          <a:schemeClr val="lt2"/>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100" b="1"/>
                    </a:p>
                  </a:txBody>
                  <a:tcPr marL="91425" marR="91425" marT="91425" marB="91425">
                    <a:lnL w="9525" cap="flat" cmpd="sng">
                      <a:solidFill>
                        <a:schemeClr val="lt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tcPr>
                </a:tc>
                <a:tc>
                  <a:txBody>
                    <a:bodyPr/>
                    <a:lstStyle/>
                    <a:p>
                      <a:pPr marL="0" lvl="0" indent="0" algn="l" rtl="0">
                        <a:spcBef>
                          <a:spcPts val="0"/>
                        </a:spcBef>
                        <a:spcAft>
                          <a:spcPts val="0"/>
                        </a:spcAft>
                        <a:buNone/>
                      </a:pPr>
                      <a:endParaRPr sz="1100" b="1"/>
                    </a:p>
                  </a:txBody>
                  <a:tcPr marL="91425" marR="91425" marT="91425" marB="91425">
                    <a:lnL w="9525" cap="flat" cmpd="sng">
                      <a:solidFill>
                        <a:srgbClr val="C2C2C2"/>
                      </a:solidFill>
                      <a:prstDash val="solid"/>
                      <a:round/>
                      <a:headEnd type="none" w="sm" len="sm"/>
                      <a:tailEnd type="none" w="sm" len="sm"/>
                    </a:lnL>
                    <a:lnR w="9525" cap="flat" cmpd="sng">
                      <a:solidFill>
                        <a:srgbClr val="C2C2C2"/>
                      </a:solidFill>
                      <a:prstDash val="solid"/>
                      <a:round/>
                      <a:headEnd type="none" w="sm" len="sm"/>
                      <a:tailEnd type="none" w="sm" len="sm"/>
                    </a:lnR>
                    <a:lnT w="9525" cap="flat" cmpd="sng">
                      <a:solidFill>
                        <a:srgbClr val="C2C2C2"/>
                      </a:solidFill>
                      <a:prstDash val="solid"/>
                      <a:round/>
                      <a:headEnd type="none" w="sm" len="sm"/>
                      <a:tailEnd type="none" w="sm" len="sm"/>
                    </a:lnT>
                    <a:lnB w="9525" cap="flat" cmpd="sng">
                      <a:solidFill>
                        <a:srgbClr val="C2C2C2"/>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
        <p:nvSpPr>
          <p:cNvPr id="441" name="Google Shape;441;p30"/>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7</a:t>
            </a:r>
            <a:endParaRPr sz="1900" b="1">
              <a:solidFill>
                <a:schemeClr val="accent5"/>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31">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447" name="Google Shape;447;p31"/>
          <p:cNvGrpSpPr/>
          <p:nvPr/>
        </p:nvGrpSpPr>
        <p:grpSpPr>
          <a:xfrm>
            <a:off x="2418350" y="3251300"/>
            <a:ext cx="4950300" cy="1725900"/>
            <a:chOff x="2418350" y="3251300"/>
            <a:chExt cx="4950300" cy="1725900"/>
          </a:xfrm>
        </p:grpSpPr>
        <p:sp>
          <p:nvSpPr>
            <p:cNvPr id="448" name="Google Shape;448;p31"/>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1"/>
          <p:cNvSpPr txBox="1">
            <a:spLocks noGrp="1"/>
          </p:cNvSpPr>
          <p:nvPr>
            <p:ph type="title"/>
          </p:nvPr>
        </p:nvSpPr>
        <p:spPr>
          <a:xfrm>
            <a:off x="1870150" y="2366575"/>
            <a:ext cx="65529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Architectural Design</a:t>
            </a:r>
            <a:endParaRPr/>
          </a:p>
        </p:txBody>
      </p:sp>
      <p:sp>
        <p:nvSpPr>
          <p:cNvPr id="452" name="Google Shape;452;p31"/>
          <p:cNvSpPr txBox="1">
            <a:spLocks noGrp="1"/>
          </p:cNvSpPr>
          <p:nvPr>
            <p:ph type="subTitle" idx="1"/>
          </p:nvPr>
        </p:nvSpPr>
        <p:spPr>
          <a:xfrm>
            <a:off x="3159975" y="3839600"/>
            <a:ext cx="3496200" cy="92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Raleway"/>
                <a:ea typeface="Raleway"/>
                <a:cs typeface="Raleway"/>
                <a:sym typeface="Raleway"/>
              </a:rPr>
              <a:t>Block diagram</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Hardware detail selection</a:t>
            </a:r>
            <a:endParaRPr b="1">
              <a:latin typeface="Raleway"/>
              <a:ea typeface="Raleway"/>
              <a:cs typeface="Raleway"/>
              <a:sym typeface="Raleway"/>
            </a:endParaRPr>
          </a:p>
          <a:p>
            <a:pPr marL="0" lvl="0" indent="0" algn="ctr" rtl="0">
              <a:spcBef>
                <a:spcPts val="0"/>
              </a:spcBef>
              <a:spcAft>
                <a:spcPts val="0"/>
              </a:spcAft>
              <a:buNone/>
            </a:pPr>
            <a:r>
              <a:rPr lang="en" b="1">
                <a:latin typeface="Raleway"/>
                <a:ea typeface="Raleway"/>
                <a:cs typeface="Raleway"/>
                <a:sym typeface="Raleway"/>
              </a:rPr>
              <a:t>STM32 Pin allocation</a:t>
            </a:r>
            <a:endParaRPr b="1">
              <a:latin typeface="Raleway"/>
              <a:ea typeface="Raleway"/>
              <a:cs typeface="Raleway"/>
              <a:sym typeface="Raleway"/>
            </a:endParaRPr>
          </a:p>
        </p:txBody>
      </p:sp>
      <p:sp>
        <p:nvSpPr>
          <p:cNvPr id="453" name="Google Shape;453;p31"/>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pic>
        <p:nvPicPr>
          <p:cNvPr id="454" name="Google Shape;454;p31">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455" name="Google Shape;455;p31">
            <a:hlinkClick r:id="" action="ppaction://noaction"/>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456" name="Google Shape;456;p31">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57" name="Google Shape;457;p31">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58" name="Google Shape;458;p31">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sp>
        <p:nvSpPr>
          <p:cNvPr id="459" name="Google Shape;459;p31"/>
          <p:cNvSpPr txBox="1"/>
          <p:nvPr/>
        </p:nvSpPr>
        <p:spPr>
          <a:xfrm>
            <a:off x="33438" y="4266000"/>
            <a:ext cx="691800" cy="477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accent5"/>
                </a:solidFill>
                <a:latin typeface="Raleway"/>
                <a:ea typeface="Raleway"/>
                <a:cs typeface="Raleway"/>
                <a:sym typeface="Raleway"/>
              </a:rPr>
              <a:t>8</a:t>
            </a:r>
            <a:endParaRPr sz="1900" b="1">
              <a:solidFill>
                <a:schemeClr val="accent5"/>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672</Words>
  <Application>Microsoft Office PowerPoint</Application>
  <PresentationFormat>On-screen Show (16:9)</PresentationFormat>
  <Paragraphs>211</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Tajawal</vt:lpstr>
      <vt:lpstr>Bebas Neue</vt:lpstr>
      <vt:lpstr>Raleway Thin</vt:lpstr>
      <vt:lpstr>Raleway</vt:lpstr>
      <vt:lpstr>Arial</vt:lpstr>
      <vt:lpstr>Roboto Condensed Light</vt:lpstr>
      <vt:lpstr>Livvic</vt:lpstr>
      <vt:lpstr>Cute Lovely Interface by Slidesgo</vt:lpstr>
      <vt:lpstr>Cutie Cube</vt:lpstr>
      <vt:lpstr>Members</vt:lpstr>
      <vt:lpstr>Overview</vt:lpstr>
      <vt:lpstr>Overview</vt:lpstr>
      <vt:lpstr>Specification</vt:lpstr>
      <vt:lpstr>System information</vt:lpstr>
      <vt:lpstr>Function</vt:lpstr>
      <vt:lpstr>Project planning</vt:lpstr>
      <vt:lpstr>Architectural Design</vt:lpstr>
      <vt:lpstr>Block diagram</vt:lpstr>
      <vt:lpstr>Hardware detail selection</vt:lpstr>
      <vt:lpstr>STM32 Pin allocation</vt:lpstr>
      <vt:lpstr>Detailed Design</vt:lpstr>
      <vt:lpstr>Top-Down Design</vt:lpstr>
      <vt:lpstr>Flowchart</vt:lpstr>
      <vt:lpstr>Flowchart</vt:lpstr>
      <vt:lpstr>Flowchart</vt:lpstr>
      <vt:lpstr>Flowchart (Rain)</vt:lpstr>
      <vt:lpstr>Flowchart (Rain)</vt:lpstr>
      <vt:lpstr>Flowchart (Rain)</vt:lpstr>
      <vt:lpstr>Flowchart (setVoxel)</vt:lpstr>
      <vt:lpstr>Flowchart (shift)</vt:lpstr>
      <vt:lpstr>Flowchart (shift)</vt:lpstr>
      <vt:lpstr>Flowchart (shift)</vt:lpstr>
      <vt:lpstr>Flowchart (shift)</vt:lpstr>
      <vt:lpstr>Flowchart (shift)</vt:lpstr>
      <vt:lpstr>Gantt Chart</vt:lpstr>
      <vt:lpstr>Demo Video/Picture</vt:lpstr>
      <vt:lpstr>Let’s see</vt:lpstr>
      <vt:lpstr>Pictures</vt:lpstr>
      <vt:lpstr>Problem and Solution</vt:lpstr>
      <vt:lpstr>Problem and Solution</vt:lpstr>
      <vt:lpstr>Problem and Solution</vt:lpstr>
      <vt:lpstr>Problem and Solution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Cutie Cube</dc:title>
  <cp:lastModifiedBy>Primsara Pathranarakul</cp:lastModifiedBy>
  <cp:revision>2</cp:revision>
  <dcterms:modified xsi:type="dcterms:W3CDTF">2021-02-15T22:55:24Z</dcterms:modified>
</cp:coreProperties>
</file>