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59" r:id="rId5"/>
    <p:sldId id="258" r:id="rId6"/>
    <p:sldId id="260" r:id="rId7"/>
    <p:sldId id="261" r:id="rId8"/>
    <p:sldId id="263" r:id="rId9"/>
    <p:sldId id="262" r:id="rId10"/>
    <p:sldId id="264" r:id="rId11"/>
    <p:sldId id="265" r:id="rId12"/>
    <p:sldId id="266" r:id="rId13"/>
    <p:sldId id="269" r:id="rId14"/>
    <p:sldId id="267" r:id="rId15"/>
    <p:sldId id="268"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AF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94125" autoAdjust="0"/>
  </p:normalViewPr>
  <p:slideViewPr>
    <p:cSldViewPr snapToGrid="0">
      <p:cViewPr varScale="1">
        <p:scale>
          <a:sx n="63" d="100"/>
          <a:sy n="63" d="100"/>
        </p:scale>
        <p:origin x="52" y="12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B1E8655-1B91-43F1-B281-004606A77C56}" type="datetimeFigureOut">
              <a:rPr lang="fr-FR" smtClean="0"/>
              <a:t>17/06/2015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419207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1E8655-1B91-43F1-B281-004606A77C56}" type="datetimeFigureOut">
              <a:rPr lang="fr-FR" smtClean="0"/>
              <a:t>17/06/2015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178635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1E8655-1B91-43F1-B281-004606A77C56}" type="datetimeFigureOut">
              <a:rPr lang="fr-FR" smtClean="0"/>
              <a:t>17/06/2015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1121644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1E8655-1B91-43F1-B281-004606A77C56}" type="datetimeFigureOut">
              <a:rPr lang="fr-FR" smtClean="0"/>
              <a:t>17/06/2015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29331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B1E8655-1B91-43F1-B281-004606A77C56}" type="datetimeFigureOut">
              <a:rPr lang="fr-FR" smtClean="0"/>
              <a:t>17/06/2015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225122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B1E8655-1B91-43F1-B281-004606A77C56}" type="datetimeFigureOut">
              <a:rPr lang="fr-FR" smtClean="0"/>
              <a:t>17/06/2015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252758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B1E8655-1B91-43F1-B281-004606A77C56}" type="datetimeFigureOut">
              <a:rPr lang="fr-FR" smtClean="0"/>
              <a:t>17/06/2015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226329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B1E8655-1B91-43F1-B281-004606A77C56}" type="datetimeFigureOut">
              <a:rPr lang="fr-FR" smtClean="0"/>
              <a:t>17/06/2015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15297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B1E8655-1B91-43F1-B281-004606A77C56}" type="datetimeFigureOut">
              <a:rPr lang="fr-FR" smtClean="0"/>
              <a:t>17/06/2015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30630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B1E8655-1B91-43F1-B281-004606A77C56}" type="datetimeFigureOut">
              <a:rPr lang="fr-FR" smtClean="0"/>
              <a:t>17/06/2015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181965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B1E8655-1B91-43F1-B281-004606A77C56}" type="datetimeFigureOut">
              <a:rPr lang="fr-FR" smtClean="0"/>
              <a:t>17/06/2015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110885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E8655-1B91-43F1-B281-004606A77C56}" type="datetimeFigureOut">
              <a:rPr lang="fr-FR" smtClean="0"/>
              <a:t>17/06/2015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C95FB-3BAA-4618-BD60-05D09AE923F8}" type="slidenum">
              <a:rPr lang="fr-FR" smtClean="0"/>
              <a:t>‹N°›</a:t>
            </a:fld>
            <a:endParaRPr lang="fr-FR"/>
          </a:p>
        </p:txBody>
      </p:sp>
    </p:spTree>
    <p:extLst>
      <p:ext uri="{BB962C8B-B14F-4D97-AF65-F5344CB8AC3E}">
        <p14:creationId xmlns:p14="http://schemas.microsoft.com/office/powerpoint/2010/main" val="299223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epc14@ic.ac.u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DD3</a:t>
            </a:r>
            <a:endParaRPr lang="fr-FR" dirty="0"/>
          </a:p>
        </p:txBody>
      </p:sp>
      <p:sp>
        <p:nvSpPr>
          <p:cNvPr id="3" name="Espace réservé du contenu 2"/>
          <p:cNvSpPr>
            <a:spLocks noGrp="1"/>
          </p:cNvSpPr>
          <p:nvPr>
            <p:ph idx="1"/>
          </p:nvPr>
        </p:nvSpPr>
        <p:spPr/>
        <p:txBody>
          <a:bodyPr/>
          <a:lstStyle/>
          <a:p>
            <a:r>
              <a:rPr lang="en-US" dirty="0" smtClean="0"/>
              <a:t>Model used for positioning</a:t>
            </a:r>
          </a:p>
          <a:p>
            <a:r>
              <a:rPr lang="en-US" dirty="0" smtClean="0"/>
              <a:t>DD3 Overview</a:t>
            </a:r>
          </a:p>
          <a:p>
            <a:r>
              <a:rPr lang="en-US" dirty="0" smtClean="0"/>
              <a:t>DD3.v0.js step by step</a:t>
            </a:r>
          </a:p>
          <a:p>
            <a:r>
              <a:rPr lang="en-US" dirty="0" smtClean="0"/>
              <a:t>DD3.v0.js : Sending a shape – detailed process</a:t>
            </a:r>
          </a:p>
          <a:p>
            <a:r>
              <a:rPr lang="en-US" dirty="0" smtClean="0"/>
              <a:t>DD3.v0.js : Data structures</a:t>
            </a:r>
          </a:p>
          <a:p>
            <a:r>
              <a:rPr lang="en-US" dirty="0" smtClean="0"/>
              <a:t>DD3Server &amp; DD3Hub</a:t>
            </a:r>
          </a:p>
          <a:p>
            <a:r>
              <a:rPr lang="en-US" dirty="0" smtClean="0"/>
              <a:t>Remarks</a:t>
            </a:r>
          </a:p>
          <a:p>
            <a:r>
              <a:rPr lang="en-US" dirty="0" smtClean="0"/>
              <a:t>Contact</a:t>
            </a:r>
            <a:endParaRPr lang="en-US" dirty="0"/>
          </a:p>
        </p:txBody>
      </p:sp>
    </p:spTree>
    <p:extLst>
      <p:ext uri="{BB962C8B-B14F-4D97-AF65-F5344CB8AC3E}">
        <p14:creationId xmlns:p14="http://schemas.microsoft.com/office/powerpoint/2010/main" val="222104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Sending</a:t>
            </a:r>
            <a:r>
              <a:rPr lang="fr-FR" dirty="0" smtClean="0"/>
              <a:t> a </a:t>
            </a:r>
            <a:r>
              <a:rPr lang="fr-FR" dirty="0" err="1" smtClean="0"/>
              <a:t>shape</a:t>
            </a:r>
            <a:r>
              <a:rPr lang="fr-FR" dirty="0" smtClean="0"/>
              <a:t> : </a:t>
            </a:r>
            <a:r>
              <a:rPr lang="fr-FR" dirty="0" err="1" smtClean="0"/>
              <a:t>detailed</a:t>
            </a:r>
            <a:r>
              <a:rPr lang="fr-FR" dirty="0" smtClean="0"/>
              <a:t> </a:t>
            </a:r>
            <a:r>
              <a:rPr lang="fr-FR" dirty="0" err="1" smtClean="0"/>
              <a:t>process</a:t>
            </a:r>
            <a:r>
              <a:rPr lang="fr-FR" dirty="0" smtClean="0"/>
              <a:t> 4/4</a:t>
            </a:r>
            <a:endParaRPr lang="fr-FR" dirty="0"/>
          </a:p>
        </p:txBody>
      </p:sp>
      <p:sp>
        <p:nvSpPr>
          <p:cNvPr id="3" name="Espace réservé du contenu 2"/>
          <p:cNvSpPr>
            <a:spLocks noGrp="1"/>
          </p:cNvSpPr>
          <p:nvPr>
            <p:ph idx="1"/>
          </p:nvPr>
        </p:nvSpPr>
        <p:spPr>
          <a:xfrm>
            <a:off x="838200" y="1690688"/>
            <a:ext cx="10515600" cy="4767864"/>
          </a:xfrm>
        </p:spPr>
        <p:txBody>
          <a:bodyPr>
            <a:normAutofit/>
          </a:bodyPr>
          <a:lstStyle/>
          <a:p>
            <a:r>
              <a:rPr lang="en-GB" dirty="0" smtClean="0"/>
              <a:t>Receive the shape:</a:t>
            </a:r>
          </a:p>
          <a:p>
            <a:pPr lvl="1"/>
            <a:r>
              <a:rPr lang="en-GB" dirty="0" smtClean="0"/>
              <a:t>The receiver function is called </a:t>
            </a:r>
            <a:r>
              <a:rPr lang="en-GB" dirty="0" err="1" smtClean="0"/>
              <a:t>dataReceiver</a:t>
            </a:r>
            <a:r>
              <a:rPr lang="en-GB" dirty="0" smtClean="0"/>
              <a:t> (dd3). If the data received is a shape, then it passes it to the plotter which will plot it.</a:t>
            </a:r>
          </a:p>
          <a:p>
            <a:pPr lvl="1"/>
            <a:r>
              <a:rPr lang="en-GB" dirty="0" smtClean="0"/>
              <a:t>The plot function ‘plotter’ (dd3) will try to get the container with the id got from the sender. Then it will append a group to it, apply transformation the appended group, then append the shape to it and eventually add all attributes to it.</a:t>
            </a:r>
          </a:p>
          <a:p>
            <a:pPr lvl="2"/>
            <a:r>
              <a:rPr lang="en-GB" dirty="0" smtClean="0"/>
              <a:t>The transformation applied to the appended group : We get the </a:t>
            </a:r>
            <a:r>
              <a:rPr lang="en-GB" dirty="0" err="1" smtClean="0"/>
              <a:t>ctm</a:t>
            </a:r>
            <a:r>
              <a:rPr lang="en-GB" dirty="0" smtClean="0"/>
              <a:t> from the received object, we convert the global translate attributes to local ones. As we will append the shape to a group (the one got from its id) which may have undergone some transformations, we have to inverse it, that’s why we have to do : </a:t>
            </a:r>
            <a:r>
              <a:rPr lang="en-GB" dirty="0" err="1" smtClean="0"/>
              <a:t>ctm</a:t>
            </a:r>
            <a:r>
              <a:rPr lang="en-GB" dirty="0" smtClean="0"/>
              <a:t> = </a:t>
            </a:r>
            <a:r>
              <a:rPr lang="en-GB" dirty="0" err="1" smtClean="0"/>
              <a:t>groupCtm.inverse</a:t>
            </a:r>
            <a:r>
              <a:rPr lang="en-GB" dirty="0" smtClean="0"/>
              <a:t>().multiply(</a:t>
            </a:r>
            <a:r>
              <a:rPr lang="en-GB" dirty="0" err="1" smtClean="0"/>
              <a:t>ctm</a:t>
            </a:r>
            <a:r>
              <a:rPr lang="en-GB" dirty="0" smtClean="0"/>
              <a:t>).</a:t>
            </a:r>
          </a:p>
          <a:p>
            <a:pPr lvl="2"/>
            <a:r>
              <a:rPr lang="en-GB" dirty="0" smtClean="0"/>
              <a:t>If the object is already there, we don’t need to add it, we retrieve it thanks to the </a:t>
            </a:r>
            <a:r>
              <a:rPr lang="en-GB" dirty="0" err="1" smtClean="0"/>
              <a:t>sendId</a:t>
            </a:r>
            <a:r>
              <a:rPr lang="en-GB" dirty="0" smtClean="0"/>
              <a:t> that is set as an id for the appended shape and we update the attributes.</a:t>
            </a:r>
            <a:endParaRPr lang="en-GB" dirty="0"/>
          </a:p>
        </p:txBody>
      </p:sp>
    </p:spTree>
    <p:extLst>
      <p:ext uri="{BB962C8B-B14F-4D97-AF65-F5344CB8AC3E}">
        <p14:creationId xmlns:p14="http://schemas.microsoft.com/office/powerpoint/2010/main" val="343651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Data structures 1/2</a:t>
            </a:r>
            <a:endParaRPr lang="fr-FR" dirty="0"/>
          </a:p>
        </p:txBody>
      </p:sp>
      <p:sp>
        <p:nvSpPr>
          <p:cNvPr id="3" name="Espace réservé du contenu 2"/>
          <p:cNvSpPr>
            <a:spLocks noGrp="1"/>
          </p:cNvSpPr>
          <p:nvPr>
            <p:ph idx="1"/>
          </p:nvPr>
        </p:nvSpPr>
        <p:spPr/>
        <p:txBody>
          <a:bodyPr/>
          <a:lstStyle/>
          <a:p>
            <a:r>
              <a:rPr lang="en-US" dirty="0" smtClean="0"/>
              <a:t>Peer : </a:t>
            </a:r>
          </a:p>
          <a:p>
            <a:pPr lvl="1"/>
            <a:r>
              <a:rPr lang="en-US" dirty="0" smtClean="0"/>
              <a:t>We save into an object information relative to peer to peer connections:</a:t>
            </a:r>
          </a:p>
          <a:p>
            <a:pPr marL="457200" lvl="1" indent="0">
              <a:buNone/>
            </a:pPr>
            <a:r>
              <a:rPr lang="en-US" dirty="0" smtClean="0"/>
              <a:t>Our id, peers positions (got from </a:t>
            </a:r>
            <a:r>
              <a:rPr lang="en-US" dirty="0" err="1" smtClean="0"/>
              <a:t>signalR</a:t>
            </a:r>
            <a:r>
              <a:rPr lang="en-US" dirty="0" smtClean="0"/>
              <a:t> server), active connections.</a:t>
            </a:r>
          </a:p>
          <a:p>
            <a:pPr marL="457200" lvl="1" indent="0">
              <a:buNone/>
            </a:pPr>
            <a:r>
              <a:rPr lang="en-US" dirty="0" smtClean="0"/>
              <a:t>Active connections is a two dimensional array that represents the cave.</a:t>
            </a:r>
          </a:p>
          <a:p>
            <a:pPr marL="457200" lvl="1" indent="0">
              <a:buNone/>
            </a:pPr>
            <a:r>
              <a:rPr lang="en-US" dirty="0" smtClean="0"/>
              <a:t>First dimension is the row and second the column. We can easily check whether or not we have got an active connection with a specific peer browser. Connections are established on first use. This may trigger concurrent connections to the same peer. Though it is not a problem, it should be fixed.</a:t>
            </a:r>
          </a:p>
          <a:p>
            <a:r>
              <a:rPr lang="en-US" dirty="0" err="1" smtClean="0"/>
              <a:t>SignalR</a:t>
            </a:r>
            <a:r>
              <a:rPr lang="en-US" dirty="0" smtClean="0"/>
              <a:t> :</a:t>
            </a:r>
          </a:p>
          <a:p>
            <a:pPr lvl="1"/>
            <a:r>
              <a:rPr lang="en-US" dirty="0" smtClean="0"/>
              <a:t>We save into an object information relative to connection with the </a:t>
            </a:r>
            <a:r>
              <a:rPr lang="en-US" dirty="0" err="1" smtClean="0"/>
              <a:t>signalR</a:t>
            </a:r>
            <a:r>
              <a:rPr lang="en-US" dirty="0" smtClean="0"/>
              <a:t> server. This is not used a lot.</a:t>
            </a:r>
            <a:endParaRPr lang="en-US" dirty="0"/>
          </a:p>
        </p:txBody>
      </p:sp>
    </p:spTree>
    <p:extLst>
      <p:ext uri="{BB962C8B-B14F-4D97-AF65-F5344CB8AC3E}">
        <p14:creationId xmlns:p14="http://schemas.microsoft.com/office/powerpoint/2010/main" val="372787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Data structures 2/2</a:t>
            </a:r>
            <a:endParaRPr lang="fr-FR" dirty="0"/>
          </a:p>
        </p:txBody>
      </p:sp>
      <p:sp>
        <p:nvSpPr>
          <p:cNvPr id="3" name="Espace réservé du contenu 2"/>
          <p:cNvSpPr>
            <a:spLocks noGrp="1"/>
          </p:cNvSpPr>
          <p:nvPr>
            <p:ph idx="1"/>
          </p:nvPr>
        </p:nvSpPr>
        <p:spPr/>
        <p:txBody>
          <a:bodyPr/>
          <a:lstStyle/>
          <a:p>
            <a:r>
              <a:rPr lang="en-US" dirty="0" smtClean="0"/>
              <a:t>Browser: </a:t>
            </a:r>
          </a:p>
          <a:p>
            <a:pPr lvl="1"/>
            <a:r>
              <a:rPr lang="en-US" dirty="0" smtClean="0"/>
              <a:t>This is an object to save data relative to the browser, especially number, width, height and margins.</a:t>
            </a:r>
          </a:p>
          <a:p>
            <a:r>
              <a:rPr lang="en-US" dirty="0" err="1" smtClean="0"/>
              <a:t>SignalR</a:t>
            </a:r>
            <a:r>
              <a:rPr lang="en-US" dirty="0" smtClean="0"/>
              <a:t> :</a:t>
            </a:r>
          </a:p>
          <a:p>
            <a:pPr lvl="1"/>
            <a:r>
              <a:rPr lang="en-US" dirty="0" smtClean="0"/>
              <a:t>This is an object to save data relative to the cave, especially width, height and margins.</a:t>
            </a:r>
            <a:endParaRPr lang="en-US" dirty="0" smtClean="0"/>
          </a:p>
        </p:txBody>
      </p:sp>
    </p:spTree>
    <p:extLst>
      <p:ext uri="{BB962C8B-B14F-4D97-AF65-F5344CB8AC3E}">
        <p14:creationId xmlns:p14="http://schemas.microsoft.com/office/powerpoint/2010/main" val="291949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DD3Server &amp; DD3Hub</a:t>
            </a:r>
            <a:endParaRPr lang="fr-FR" dirty="0"/>
          </a:p>
        </p:txBody>
      </p:sp>
      <p:sp>
        <p:nvSpPr>
          <p:cNvPr id="3" name="Espace réservé du contenu 2"/>
          <p:cNvSpPr>
            <a:spLocks noGrp="1"/>
          </p:cNvSpPr>
          <p:nvPr>
            <p:ph idx="1"/>
          </p:nvPr>
        </p:nvSpPr>
        <p:spPr/>
        <p:txBody>
          <a:bodyPr/>
          <a:lstStyle/>
          <a:p>
            <a:r>
              <a:rPr lang="en-GB" dirty="0" smtClean="0"/>
              <a:t>Nothing special to add: The code is short and understandable.</a:t>
            </a:r>
          </a:p>
          <a:p>
            <a:r>
              <a:rPr lang="en-GB" dirty="0" smtClean="0"/>
              <a:t>In DD3Server.cs, there is a list of </a:t>
            </a:r>
            <a:r>
              <a:rPr lang="en-GB" dirty="0" err="1" smtClean="0"/>
              <a:t>ConcurrentDictionnaries</a:t>
            </a:r>
            <a:r>
              <a:rPr lang="en-GB" dirty="0" smtClean="0"/>
              <a:t> because the DD3Server can handle many sessions at a time. Browsers from different sessions must not connect for the first time to </a:t>
            </a:r>
            <a:r>
              <a:rPr lang="en-GB" dirty="0" err="1" smtClean="0"/>
              <a:t>signalR</a:t>
            </a:r>
            <a:r>
              <a:rPr lang="en-GB" dirty="0" smtClean="0"/>
              <a:t> in the same time, or they will be considered as being part of the same session.</a:t>
            </a:r>
            <a:br>
              <a:rPr lang="en-GB" dirty="0" smtClean="0"/>
            </a:br>
            <a:r>
              <a:rPr lang="en-GB" dirty="0" smtClean="0"/>
              <a:t>=&gt; We may wish in the future to be able to specify a session in the browser </a:t>
            </a:r>
            <a:r>
              <a:rPr lang="en-GB" dirty="0" err="1" smtClean="0"/>
              <a:t>url</a:t>
            </a:r>
            <a:r>
              <a:rPr lang="en-GB" dirty="0" smtClean="0"/>
              <a:t> - to be discussed.</a:t>
            </a:r>
          </a:p>
          <a:p>
            <a:r>
              <a:rPr lang="en-GB" dirty="0" smtClean="0"/>
              <a:t>(This might be not clear enough, if so, contact me)</a:t>
            </a:r>
            <a:endParaRPr lang="en-GB" dirty="0" smtClean="0"/>
          </a:p>
        </p:txBody>
      </p:sp>
    </p:spTree>
    <p:extLst>
      <p:ext uri="{BB962C8B-B14F-4D97-AF65-F5344CB8AC3E}">
        <p14:creationId xmlns:p14="http://schemas.microsoft.com/office/powerpoint/2010/main" val="50237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Remarks</a:t>
            </a:r>
            <a:r>
              <a:rPr lang="fr-FR" dirty="0" smtClean="0"/>
              <a:t>:</a:t>
            </a:r>
            <a:endParaRPr lang="fr-FR" dirty="0"/>
          </a:p>
        </p:txBody>
      </p:sp>
      <p:sp>
        <p:nvSpPr>
          <p:cNvPr id="3" name="Espace réservé du contenu 2"/>
          <p:cNvSpPr>
            <a:spLocks noGrp="1"/>
          </p:cNvSpPr>
          <p:nvPr>
            <p:ph idx="1"/>
          </p:nvPr>
        </p:nvSpPr>
        <p:spPr/>
        <p:txBody>
          <a:bodyPr>
            <a:normAutofit lnSpcReduction="10000"/>
          </a:bodyPr>
          <a:lstStyle/>
          <a:p>
            <a:endParaRPr lang="fr-FR" dirty="0" smtClean="0"/>
          </a:p>
          <a:p>
            <a:r>
              <a:rPr lang="fr-FR" dirty="0" smtClean="0"/>
              <a:t>About the api :</a:t>
            </a:r>
          </a:p>
          <a:p>
            <a:pPr lvl="1"/>
            <a:r>
              <a:rPr lang="fr-FR" dirty="0" smtClean="0"/>
              <a:t>It </a:t>
            </a:r>
            <a:r>
              <a:rPr lang="fr-FR" dirty="0" err="1" smtClean="0"/>
              <a:t>sends</a:t>
            </a:r>
            <a:r>
              <a:rPr lang="fr-FR" dirty="0" smtClean="0"/>
              <a:t> the data </a:t>
            </a:r>
            <a:r>
              <a:rPr lang="fr-FR" dirty="0" err="1" smtClean="0"/>
              <a:t>corresponding</a:t>
            </a:r>
            <a:r>
              <a:rPr lang="fr-FR" dirty="0" smtClean="0"/>
              <a:t> on </a:t>
            </a:r>
            <a:r>
              <a:rPr lang="fr-FR" dirty="0" err="1" smtClean="0"/>
              <a:t>what</a:t>
            </a:r>
            <a:r>
              <a:rPr lang="fr-FR" dirty="0" smtClean="0"/>
              <a:t> </a:t>
            </a:r>
            <a:r>
              <a:rPr lang="fr-FR" dirty="0" err="1" smtClean="0"/>
              <a:t>is</a:t>
            </a:r>
            <a:r>
              <a:rPr lang="fr-FR" dirty="0" smtClean="0"/>
              <a:t> </a:t>
            </a:r>
            <a:r>
              <a:rPr lang="fr-FR" dirty="0" err="1" smtClean="0"/>
              <a:t>requested</a:t>
            </a:r>
            <a:r>
              <a:rPr lang="fr-FR" dirty="0" smtClean="0"/>
              <a:t> : </a:t>
            </a:r>
            <a:r>
              <a:rPr lang="fr-FR" dirty="0" err="1" smtClean="0"/>
              <a:t>path</a:t>
            </a:r>
            <a:r>
              <a:rPr lang="fr-FR" dirty="0" smtClean="0"/>
              <a:t>, </a:t>
            </a:r>
            <a:r>
              <a:rPr lang="fr-FR" dirty="0" err="1" smtClean="0"/>
              <a:t>scatterplot</a:t>
            </a:r>
            <a:r>
              <a:rPr lang="fr-FR" dirty="0" smtClean="0"/>
              <a:t> ...</a:t>
            </a:r>
            <a:br>
              <a:rPr lang="fr-FR" dirty="0" smtClean="0"/>
            </a:br>
            <a:r>
              <a:rPr lang="fr-FR" dirty="0" err="1" smtClean="0"/>
              <a:t>Writing</a:t>
            </a:r>
            <a:r>
              <a:rPr lang="fr-FR" dirty="0" smtClean="0"/>
              <a:t> a </a:t>
            </a:r>
            <a:r>
              <a:rPr lang="fr-FR" dirty="0" err="1" smtClean="0"/>
              <a:t>proper</a:t>
            </a:r>
            <a:r>
              <a:rPr lang="fr-FR" dirty="0" smtClean="0"/>
              <a:t> code for </a:t>
            </a:r>
            <a:r>
              <a:rPr lang="fr-FR" dirty="0" err="1" smtClean="0"/>
              <a:t>this</a:t>
            </a:r>
            <a:r>
              <a:rPr lang="fr-FR" dirty="0" smtClean="0"/>
              <a:t> </a:t>
            </a:r>
            <a:r>
              <a:rPr lang="fr-FR" dirty="0" err="1" smtClean="0"/>
              <a:t>is</a:t>
            </a:r>
            <a:r>
              <a:rPr lang="fr-FR" dirty="0" smtClean="0"/>
              <a:t> </a:t>
            </a:r>
            <a:r>
              <a:rPr lang="fr-FR" dirty="0" err="1" smtClean="0"/>
              <a:t>needed</a:t>
            </a:r>
            <a:r>
              <a:rPr lang="fr-FR" dirty="0" smtClean="0"/>
              <a:t>. But I </a:t>
            </a:r>
            <a:r>
              <a:rPr lang="fr-FR" dirty="0" err="1" smtClean="0"/>
              <a:t>still</a:t>
            </a:r>
            <a:r>
              <a:rPr lang="fr-FR" dirty="0" smtClean="0"/>
              <a:t> </a:t>
            </a:r>
            <a:r>
              <a:rPr lang="fr-FR" dirty="0" err="1" smtClean="0"/>
              <a:t>don’t</a:t>
            </a:r>
            <a:r>
              <a:rPr lang="fr-FR" dirty="0" smtClean="0"/>
              <a:t> know </a:t>
            </a:r>
            <a:r>
              <a:rPr lang="fr-FR" dirty="0" err="1" smtClean="0"/>
              <a:t>which</a:t>
            </a:r>
            <a:r>
              <a:rPr lang="fr-FR" dirty="0" smtClean="0"/>
              <a:t> </a:t>
            </a:r>
            <a:r>
              <a:rPr lang="fr-FR" dirty="0" err="1" smtClean="0"/>
              <a:t>language</a:t>
            </a:r>
            <a:r>
              <a:rPr lang="fr-FR" dirty="0" smtClean="0"/>
              <a:t> and all the options </a:t>
            </a:r>
            <a:r>
              <a:rPr lang="fr-FR" dirty="0" err="1" smtClean="0"/>
              <a:t>it</a:t>
            </a:r>
            <a:r>
              <a:rPr lang="fr-FR" dirty="0"/>
              <a:t> </a:t>
            </a:r>
            <a:r>
              <a:rPr lang="fr-FR" dirty="0" err="1" smtClean="0"/>
              <a:t>will</a:t>
            </a:r>
            <a:r>
              <a:rPr lang="fr-FR" dirty="0" smtClean="0"/>
              <a:t> have to </a:t>
            </a:r>
            <a:r>
              <a:rPr lang="fr-FR" dirty="0" err="1" smtClean="0"/>
              <a:t>offer</a:t>
            </a:r>
            <a:r>
              <a:rPr lang="fr-FR" dirty="0" smtClean="0"/>
              <a:t>. </a:t>
            </a:r>
            <a:br>
              <a:rPr lang="fr-FR" dirty="0" smtClean="0"/>
            </a:br>
            <a:r>
              <a:rPr lang="fr-FR" dirty="0" smtClean="0"/>
              <a:t>The </a:t>
            </a:r>
            <a:r>
              <a:rPr lang="fr-FR" dirty="0" err="1" smtClean="0"/>
              <a:t>getConf</a:t>
            </a:r>
            <a:r>
              <a:rPr lang="fr-FR" dirty="0" smtClean="0"/>
              <a:t> </a:t>
            </a:r>
            <a:r>
              <a:rPr lang="fr-FR" dirty="0" err="1" smtClean="0"/>
              <a:t>method</a:t>
            </a:r>
            <a:r>
              <a:rPr lang="fr-FR" dirty="0" smtClean="0"/>
              <a:t> </a:t>
            </a:r>
            <a:r>
              <a:rPr lang="fr-FR" dirty="0" err="1" smtClean="0"/>
              <a:t>we</a:t>
            </a:r>
            <a:r>
              <a:rPr lang="fr-FR" dirty="0" smtClean="0"/>
              <a:t> </a:t>
            </a:r>
            <a:r>
              <a:rPr lang="fr-FR" dirty="0" err="1" smtClean="0"/>
              <a:t>soon</a:t>
            </a:r>
            <a:r>
              <a:rPr lang="fr-FR" dirty="0" smtClean="0"/>
              <a:t> </a:t>
            </a:r>
            <a:r>
              <a:rPr lang="fr-FR" dirty="0" err="1" smtClean="0"/>
              <a:t>be</a:t>
            </a:r>
            <a:r>
              <a:rPr lang="fr-FR" dirty="0" smtClean="0"/>
              <a:t> </a:t>
            </a:r>
            <a:r>
              <a:rPr lang="fr-FR" dirty="0" err="1" smtClean="0"/>
              <a:t>deprecated</a:t>
            </a:r>
            <a:endParaRPr lang="fr-FR" dirty="0" smtClean="0"/>
          </a:p>
          <a:p>
            <a:r>
              <a:rPr lang="fr-FR" dirty="0" smtClean="0"/>
              <a:t>About </a:t>
            </a:r>
            <a:r>
              <a:rPr lang="fr-FR" dirty="0" err="1" smtClean="0"/>
              <a:t>column</a:t>
            </a:r>
            <a:r>
              <a:rPr lang="fr-FR" dirty="0" smtClean="0"/>
              <a:t> and </a:t>
            </a:r>
            <a:r>
              <a:rPr lang="fr-FR" dirty="0" err="1" smtClean="0"/>
              <a:t>row</a:t>
            </a:r>
            <a:r>
              <a:rPr lang="fr-FR" dirty="0" smtClean="0"/>
              <a:t> :</a:t>
            </a:r>
          </a:p>
          <a:p>
            <a:pPr lvl="1"/>
            <a:r>
              <a:rPr lang="fr-FR" dirty="0" smtClean="0"/>
              <a:t>The </a:t>
            </a:r>
            <a:r>
              <a:rPr lang="fr-FR" dirty="0" err="1" smtClean="0"/>
              <a:t>column</a:t>
            </a:r>
            <a:r>
              <a:rPr lang="fr-FR" dirty="0" smtClean="0"/>
              <a:t> and </a:t>
            </a:r>
            <a:r>
              <a:rPr lang="fr-FR" dirty="0" err="1" smtClean="0"/>
              <a:t>row</a:t>
            </a:r>
            <a:r>
              <a:rPr lang="fr-FR" dirty="0" smtClean="0"/>
              <a:t> </a:t>
            </a:r>
            <a:r>
              <a:rPr lang="fr-FR" dirty="0" err="1" smtClean="0"/>
              <a:t>given</a:t>
            </a:r>
            <a:r>
              <a:rPr lang="fr-FR" dirty="0" smtClean="0"/>
              <a:t> in the url are not the one </a:t>
            </a:r>
            <a:r>
              <a:rPr lang="fr-FR" dirty="0" err="1" smtClean="0"/>
              <a:t>used</a:t>
            </a:r>
            <a:r>
              <a:rPr lang="fr-FR" dirty="0" smtClean="0"/>
              <a:t> for computation. For </a:t>
            </a:r>
            <a:r>
              <a:rPr lang="fr-FR" dirty="0" err="1" smtClean="0"/>
              <a:t>practical</a:t>
            </a:r>
            <a:r>
              <a:rPr lang="fr-FR" dirty="0" smtClean="0"/>
              <a:t> </a:t>
            </a:r>
            <a:r>
              <a:rPr lang="fr-FR" dirty="0" err="1" smtClean="0"/>
              <a:t>reasons</a:t>
            </a:r>
            <a:r>
              <a:rPr lang="fr-FR" dirty="0" smtClean="0"/>
              <a:t>, the top </a:t>
            </a:r>
            <a:r>
              <a:rPr lang="fr-FR" dirty="0" err="1" smtClean="0"/>
              <a:t>left</a:t>
            </a:r>
            <a:r>
              <a:rPr lang="fr-FR" dirty="0" smtClean="0"/>
              <a:t> browser </a:t>
            </a:r>
            <a:r>
              <a:rPr lang="fr-FR" dirty="0" err="1" smtClean="0"/>
              <a:t>is</a:t>
            </a:r>
            <a:r>
              <a:rPr lang="fr-FR" dirty="0" smtClean="0"/>
              <a:t> </a:t>
            </a:r>
            <a:r>
              <a:rPr lang="fr-FR" dirty="0" err="1" smtClean="0"/>
              <a:t>given</a:t>
            </a:r>
            <a:r>
              <a:rPr lang="fr-FR" dirty="0" smtClean="0"/>
              <a:t> the (0,0) </a:t>
            </a:r>
            <a:r>
              <a:rPr lang="fr-FR" dirty="0" err="1" smtClean="0"/>
              <a:t>row</a:t>
            </a:r>
            <a:r>
              <a:rPr lang="fr-FR" dirty="0" smtClean="0"/>
              <a:t> and </a:t>
            </a:r>
            <a:r>
              <a:rPr lang="fr-FR" dirty="0" err="1" smtClean="0"/>
              <a:t>column</a:t>
            </a:r>
            <a:r>
              <a:rPr lang="fr-FR" dirty="0" smtClean="0"/>
              <a:t>. And </a:t>
            </a:r>
            <a:r>
              <a:rPr lang="fr-FR" dirty="0" err="1" smtClean="0"/>
              <a:t>every</a:t>
            </a:r>
            <a:r>
              <a:rPr lang="fr-FR" dirty="0" smtClean="0"/>
              <a:t> </a:t>
            </a:r>
            <a:r>
              <a:rPr lang="fr-FR" dirty="0" err="1" smtClean="0"/>
              <a:t>browser’s</a:t>
            </a:r>
            <a:r>
              <a:rPr lang="fr-FR" dirty="0" smtClean="0"/>
              <a:t> </a:t>
            </a:r>
            <a:r>
              <a:rPr lang="fr-FR" dirty="0" err="1" smtClean="0"/>
              <a:t>row</a:t>
            </a:r>
            <a:r>
              <a:rPr lang="fr-FR" dirty="0" smtClean="0"/>
              <a:t> and </a:t>
            </a:r>
            <a:r>
              <a:rPr lang="fr-FR" dirty="0" err="1" smtClean="0"/>
              <a:t>column</a:t>
            </a:r>
            <a:r>
              <a:rPr lang="fr-FR" dirty="0" smtClean="0"/>
              <a:t> </a:t>
            </a:r>
            <a:r>
              <a:rPr lang="fr-FR" dirty="0" err="1" smtClean="0"/>
              <a:t>is</a:t>
            </a:r>
            <a:r>
              <a:rPr lang="fr-FR" dirty="0" smtClean="0"/>
              <a:t> </a:t>
            </a:r>
            <a:r>
              <a:rPr lang="fr-FR" dirty="0" err="1" smtClean="0"/>
              <a:t>translated</a:t>
            </a:r>
            <a:r>
              <a:rPr lang="fr-FR" dirty="0" smtClean="0"/>
              <a:t> </a:t>
            </a:r>
            <a:r>
              <a:rPr lang="fr-FR" dirty="0" err="1" smtClean="0"/>
              <a:t>accordingly</a:t>
            </a:r>
            <a:r>
              <a:rPr lang="fr-FR" dirty="0" smtClean="0"/>
              <a:t>.</a:t>
            </a:r>
            <a:br>
              <a:rPr lang="fr-FR" dirty="0" smtClean="0"/>
            </a:br>
            <a:r>
              <a:rPr lang="fr-FR" dirty="0" smtClean="0"/>
              <a:t>The initial value are </a:t>
            </a:r>
            <a:r>
              <a:rPr lang="fr-FR" dirty="0" err="1" smtClean="0"/>
              <a:t>stored</a:t>
            </a:r>
            <a:r>
              <a:rPr lang="fr-FR" dirty="0" smtClean="0"/>
              <a:t> in the </a:t>
            </a:r>
            <a:r>
              <a:rPr lang="fr-FR" dirty="0" err="1" smtClean="0"/>
              <a:t>attributes</a:t>
            </a:r>
            <a:r>
              <a:rPr lang="fr-FR" dirty="0" smtClean="0"/>
              <a:t> </a:t>
            </a:r>
            <a:r>
              <a:rPr lang="fr-FR" dirty="0" err="1" smtClean="0"/>
              <a:t>initColumn</a:t>
            </a:r>
            <a:r>
              <a:rPr lang="fr-FR" dirty="0" smtClean="0"/>
              <a:t> and </a:t>
            </a:r>
            <a:r>
              <a:rPr lang="fr-FR" dirty="0" err="1" smtClean="0"/>
              <a:t>initRow</a:t>
            </a:r>
            <a:r>
              <a:rPr lang="fr-FR" dirty="0" smtClean="0"/>
              <a:t> of the browser </a:t>
            </a:r>
            <a:r>
              <a:rPr lang="fr-FR" dirty="0" err="1" smtClean="0"/>
              <a:t>object</a:t>
            </a:r>
            <a:r>
              <a:rPr lang="fr-FR" dirty="0" smtClean="0"/>
              <a:t>.</a:t>
            </a:r>
          </a:p>
        </p:txBody>
      </p:sp>
    </p:spTree>
    <p:extLst>
      <p:ext uri="{BB962C8B-B14F-4D97-AF65-F5344CB8AC3E}">
        <p14:creationId xmlns:p14="http://schemas.microsoft.com/office/powerpoint/2010/main" val="113385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Contact</a:t>
            </a:r>
            <a:endParaRPr lang="fr-FR" dirty="0"/>
          </a:p>
        </p:txBody>
      </p:sp>
      <p:sp>
        <p:nvSpPr>
          <p:cNvPr id="3" name="Espace réservé du contenu 2"/>
          <p:cNvSpPr>
            <a:spLocks noGrp="1"/>
          </p:cNvSpPr>
          <p:nvPr>
            <p:ph idx="1"/>
          </p:nvPr>
        </p:nvSpPr>
        <p:spPr/>
        <p:txBody>
          <a:bodyPr/>
          <a:lstStyle/>
          <a:p>
            <a:r>
              <a:rPr lang="fr-FR" dirty="0" err="1" smtClean="0"/>
              <a:t>Any</a:t>
            </a:r>
            <a:r>
              <a:rPr lang="fr-FR" dirty="0" smtClean="0"/>
              <a:t> questions : </a:t>
            </a:r>
            <a:r>
              <a:rPr lang="fr-FR" dirty="0" smtClean="0">
                <a:hlinkClick r:id="rId2"/>
              </a:rPr>
              <a:t>epc14@ic.ac.uk</a:t>
            </a:r>
            <a:endParaRPr lang="fr-FR" dirty="0" smtClean="0"/>
          </a:p>
          <a:p>
            <a:r>
              <a:rPr lang="fr-FR" dirty="0" err="1" smtClean="0"/>
              <a:t>Github</a:t>
            </a:r>
            <a:r>
              <a:rPr lang="fr-FR" dirty="0" smtClean="0"/>
              <a:t>: github.com/</a:t>
            </a:r>
            <a:r>
              <a:rPr lang="fr-FR" dirty="0" err="1" smtClean="0"/>
              <a:t>theevann</a:t>
            </a:r>
            <a:r>
              <a:rPr lang="fr-FR" dirty="0" smtClean="0"/>
              <a:t>/DD3</a:t>
            </a:r>
          </a:p>
          <a:p>
            <a:endParaRPr lang="fr-FR" dirty="0"/>
          </a:p>
        </p:txBody>
      </p:sp>
    </p:spTree>
    <p:extLst>
      <p:ext uri="{BB962C8B-B14F-4D97-AF65-F5344CB8AC3E}">
        <p14:creationId xmlns:p14="http://schemas.microsoft.com/office/powerpoint/2010/main" val="276085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6272" y="1581912"/>
            <a:ext cx="7708392" cy="36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2176272" y="1581912"/>
            <a:ext cx="2633472" cy="1842516"/>
          </a:xfrm>
          <a:prstGeom prst="rect">
            <a:avLst/>
          </a:prstGeom>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4809744" y="1581912"/>
            <a:ext cx="2633472" cy="1842516"/>
          </a:xfrm>
          <a:prstGeom prst="rect">
            <a:avLst/>
          </a:prstGeom>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7443216" y="1581912"/>
            <a:ext cx="2633472" cy="1842516"/>
          </a:xfrm>
          <a:prstGeom prst="rect">
            <a:avLst/>
          </a:prstGeom>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2176272" y="3424428"/>
            <a:ext cx="2633472" cy="1842516"/>
          </a:xfrm>
          <a:prstGeom prst="rect">
            <a:avLst/>
          </a:prstGeom>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4809744" y="3424428"/>
            <a:ext cx="2633472" cy="1842516"/>
          </a:xfrm>
          <a:prstGeom prst="rect">
            <a:avLst/>
          </a:prstGeom>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7443216" y="3424428"/>
            <a:ext cx="2633472" cy="1842516"/>
          </a:xfrm>
          <a:prstGeom prst="rect">
            <a:avLst/>
          </a:prstGeom>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3" name="Connecteur droit avec flèche 12"/>
          <p:cNvCxnSpPr/>
          <p:nvPr/>
        </p:nvCxnSpPr>
        <p:spPr>
          <a:xfrm>
            <a:off x="1234440" y="1581912"/>
            <a:ext cx="0" cy="3685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V="1">
            <a:off x="2176272" y="836676"/>
            <a:ext cx="7900416" cy="228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V="1">
            <a:off x="2679192" y="1239012"/>
            <a:ext cx="6858000" cy="228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a:off x="1783080" y="1929384"/>
            <a:ext cx="9144" cy="2935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79192" y="1929384"/>
            <a:ext cx="6858000" cy="293522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ZoneTexte 22"/>
          <p:cNvSpPr txBox="1"/>
          <p:nvPr/>
        </p:nvSpPr>
        <p:spPr>
          <a:xfrm rot="16200000">
            <a:off x="431497" y="3212329"/>
            <a:ext cx="1236557" cy="369332"/>
          </a:xfrm>
          <a:prstGeom prst="rect">
            <a:avLst/>
          </a:prstGeom>
          <a:noFill/>
        </p:spPr>
        <p:txBody>
          <a:bodyPr wrap="none" rtlCol="0">
            <a:spAutoFit/>
          </a:bodyPr>
          <a:lstStyle/>
          <a:p>
            <a:r>
              <a:rPr lang="fr-FR" dirty="0" smtClean="0"/>
              <a:t>Cave HTML</a:t>
            </a:r>
            <a:endParaRPr lang="fr-FR" dirty="0"/>
          </a:p>
        </p:txBody>
      </p:sp>
      <p:sp>
        <p:nvSpPr>
          <p:cNvPr id="24" name="ZoneTexte 23"/>
          <p:cNvSpPr txBox="1"/>
          <p:nvPr/>
        </p:nvSpPr>
        <p:spPr>
          <a:xfrm rot="16200000">
            <a:off x="1156161" y="3239762"/>
            <a:ext cx="1063817" cy="369332"/>
          </a:xfrm>
          <a:prstGeom prst="rect">
            <a:avLst/>
          </a:prstGeom>
          <a:noFill/>
        </p:spPr>
        <p:txBody>
          <a:bodyPr wrap="none" rtlCol="0">
            <a:spAutoFit/>
          </a:bodyPr>
          <a:lstStyle/>
          <a:p>
            <a:r>
              <a:rPr lang="fr-FR" dirty="0" smtClean="0"/>
              <a:t>Cave SVG</a:t>
            </a:r>
            <a:endParaRPr lang="fr-FR" dirty="0"/>
          </a:p>
        </p:txBody>
      </p:sp>
      <p:sp>
        <p:nvSpPr>
          <p:cNvPr id="25" name="ZoneTexte 24"/>
          <p:cNvSpPr txBox="1"/>
          <p:nvPr/>
        </p:nvSpPr>
        <p:spPr>
          <a:xfrm>
            <a:off x="5508201" y="524994"/>
            <a:ext cx="1236557" cy="369332"/>
          </a:xfrm>
          <a:prstGeom prst="rect">
            <a:avLst/>
          </a:prstGeom>
          <a:noFill/>
        </p:spPr>
        <p:txBody>
          <a:bodyPr wrap="none" rtlCol="0">
            <a:spAutoFit/>
          </a:bodyPr>
          <a:lstStyle/>
          <a:p>
            <a:r>
              <a:rPr lang="fr-FR" dirty="0" smtClean="0"/>
              <a:t>Cave HTML</a:t>
            </a:r>
            <a:endParaRPr lang="fr-FR" dirty="0"/>
          </a:p>
        </p:txBody>
      </p:sp>
      <p:sp>
        <p:nvSpPr>
          <p:cNvPr id="26" name="ZoneTexte 25"/>
          <p:cNvSpPr txBox="1"/>
          <p:nvPr/>
        </p:nvSpPr>
        <p:spPr>
          <a:xfrm>
            <a:off x="5576283" y="953369"/>
            <a:ext cx="1063817" cy="369332"/>
          </a:xfrm>
          <a:prstGeom prst="rect">
            <a:avLst/>
          </a:prstGeom>
          <a:noFill/>
        </p:spPr>
        <p:txBody>
          <a:bodyPr wrap="none" rtlCol="0">
            <a:spAutoFit/>
          </a:bodyPr>
          <a:lstStyle/>
          <a:p>
            <a:r>
              <a:rPr lang="fr-FR" dirty="0" smtClean="0"/>
              <a:t>Cave SVG</a:t>
            </a:r>
            <a:endParaRPr lang="fr-FR" dirty="0"/>
          </a:p>
        </p:txBody>
      </p:sp>
      <p:cxnSp>
        <p:nvCxnSpPr>
          <p:cNvPr id="30" name="Connecteur droit avec flèche 29"/>
          <p:cNvCxnSpPr/>
          <p:nvPr/>
        </p:nvCxnSpPr>
        <p:spPr>
          <a:xfrm>
            <a:off x="2176272" y="5870448"/>
            <a:ext cx="502920" cy="0"/>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1783080" y="5882321"/>
            <a:ext cx="1443408" cy="369332"/>
          </a:xfrm>
          <a:prstGeom prst="rect">
            <a:avLst/>
          </a:prstGeom>
          <a:noFill/>
        </p:spPr>
        <p:txBody>
          <a:bodyPr wrap="none" rtlCol="0">
            <a:spAutoFit/>
          </a:bodyPr>
          <a:lstStyle/>
          <a:p>
            <a:r>
              <a:rPr lang="fr-FR" dirty="0" smtClean="0"/>
              <a:t>Cave </a:t>
            </a:r>
            <a:r>
              <a:rPr lang="fr-FR" dirty="0" err="1" smtClean="0"/>
              <a:t>Margins</a:t>
            </a:r>
            <a:endParaRPr lang="fr-FR" dirty="0" smtClean="0"/>
          </a:p>
        </p:txBody>
      </p:sp>
      <p:sp>
        <p:nvSpPr>
          <p:cNvPr id="34" name="Rectangle 33"/>
          <p:cNvSpPr/>
          <p:nvPr/>
        </p:nvSpPr>
        <p:spPr>
          <a:xfrm>
            <a:off x="2176272" y="1595628"/>
            <a:ext cx="7900416" cy="3687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Connecteur droit avec flèche 35"/>
          <p:cNvCxnSpPr/>
          <p:nvPr/>
        </p:nvCxnSpPr>
        <p:spPr>
          <a:xfrm flipH="1">
            <a:off x="10076688" y="1426464"/>
            <a:ext cx="457200" cy="2834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H="1">
            <a:off x="9537192" y="3657601"/>
            <a:ext cx="1165860" cy="58521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10714482" y="3438144"/>
            <a:ext cx="1264158" cy="369332"/>
          </a:xfrm>
          <a:prstGeom prst="rect">
            <a:avLst/>
          </a:prstGeom>
          <a:noFill/>
        </p:spPr>
        <p:txBody>
          <a:bodyPr wrap="square" rtlCol="0">
            <a:spAutoFit/>
          </a:bodyPr>
          <a:lstStyle/>
          <a:p>
            <a:r>
              <a:rPr lang="fr-FR" dirty="0" smtClean="0"/>
              <a:t>CAVE SVG</a:t>
            </a:r>
          </a:p>
        </p:txBody>
      </p:sp>
      <p:sp>
        <p:nvSpPr>
          <p:cNvPr id="42" name="ZoneTexte 41"/>
          <p:cNvSpPr txBox="1"/>
          <p:nvPr/>
        </p:nvSpPr>
        <p:spPr>
          <a:xfrm>
            <a:off x="10533888" y="1212580"/>
            <a:ext cx="1388104" cy="369332"/>
          </a:xfrm>
          <a:prstGeom prst="rect">
            <a:avLst/>
          </a:prstGeom>
          <a:noFill/>
        </p:spPr>
        <p:txBody>
          <a:bodyPr wrap="square" rtlCol="0">
            <a:spAutoFit/>
          </a:bodyPr>
          <a:lstStyle/>
          <a:p>
            <a:r>
              <a:rPr lang="fr-FR" dirty="0" smtClean="0"/>
              <a:t>CAVE HTML</a:t>
            </a:r>
          </a:p>
        </p:txBody>
      </p:sp>
      <p:cxnSp>
        <p:nvCxnSpPr>
          <p:cNvPr id="43" name="Connecteur droit avec flèche 42"/>
          <p:cNvCxnSpPr/>
          <p:nvPr/>
        </p:nvCxnSpPr>
        <p:spPr>
          <a:xfrm>
            <a:off x="1783080" y="4864608"/>
            <a:ext cx="0" cy="418838"/>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1792224" y="1524000"/>
            <a:ext cx="0" cy="418838"/>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p:nvPr/>
        </p:nvCxnSpPr>
        <p:spPr>
          <a:xfrm>
            <a:off x="9537192" y="5739384"/>
            <a:ext cx="502920" cy="0"/>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01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377540" y="1115568"/>
            <a:ext cx="7782968" cy="4640072"/>
          </a:xfrm>
          <a:prstGeom prst="rect">
            <a:avLst/>
          </a:prstGeom>
          <a:solidFill>
            <a:srgbClr val="7CAFDE"/>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avec flèche 5"/>
          <p:cNvCxnSpPr/>
          <p:nvPr/>
        </p:nvCxnSpPr>
        <p:spPr>
          <a:xfrm flipH="1">
            <a:off x="10180728" y="1362456"/>
            <a:ext cx="490320" cy="47650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10630308" y="1152144"/>
            <a:ext cx="1618488" cy="369332"/>
          </a:xfrm>
          <a:prstGeom prst="rect">
            <a:avLst/>
          </a:prstGeom>
          <a:noFill/>
        </p:spPr>
        <p:txBody>
          <a:bodyPr wrap="square" rtlCol="0">
            <a:spAutoFit/>
          </a:bodyPr>
          <a:lstStyle/>
          <a:p>
            <a:r>
              <a:rPr lang="fr-FR" dirty="0" smtClean="0"/>
              <a:t>Browser HTML</a:t>
            </a:r>
            <a:endParaRPr lang="fr-FR" dirty="0"/>
          </a:p>
        </p:txBody>
      </p:sp>
      <p:cxnSp>
        <p:nvCxnSpPr>
          <p:cNvPr id="11" name="Connecteur droit avec flèche 10"/>
          <p:cNvCxnSpPr/>
          <p:nvPr/>
        </p:nvCxnSpPr>
        <p:spPr>
          <a:xfrm flipH="1">
            <a:off x="9381744" y="3318256"/>
            <a:ext cx="1170432" cy="503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10524744" y="3133590"/>
            <a:ext cx="1435608" cy="369332"/>
          </a:xfrm>
          <a:prstGeom prst="rect">
            <a:avLst/>
          </a:prstGeom>
          <a:noFill/>
        </p:spPr>
        <p:txBody>
          <a:bodyPr wrap="square" rtlCol="0">
            <a:spAutoFit/>
          </a:bodyPr>
          <a:lstStyle/>
          <a:p>
            <a:r>
              <a:rPr lang="fr-FR" dirty="0" smtClean="0"/>
              <a:t>Browser SVG</a:t>
            </a:r>
            <a:endParaRPr lang="fr-FR" dirty="0"/>
          </a:p>
        </p:txBody>
      </p:sp>
      <p:cxnSp>
        <p:nvCxnSpPr>
          <p:cNvPr id="15" name="Connecteur droit 14"/>
          <p:cNvCxnSpPr/>
          <p:nvPr/>
        </p:nvCxnSpPr>
        <p:spPr>
          <a:xfrm>
            <a:off x="9400032" y="813816"/>
            <a:ext cx="9144" cy="425196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1626208" y="5065776"/>
            <a:ext cx="778296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386684" y="1152144"/>
            <a:ext cx="6985916" cy="3877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avec flèche 22"/>
          <p:cNvCxnSpPr/>
          <p:nvPr/>
        </p:nvCxnSpPr>
        <p:spPr>
          <a:xfrm flipH="1">
            <a:off x="9409176" y="594360"/>
            <a:ext cx="751332" cy="436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10137648" y="409694"/>
            <a:ext cx="1618488" cy="646331"/>
          </a:xfrm>
          <a:prstGeom prst="rect">
            <a:avLst/>
          </a:prstGeom>
          <a:noFill/>
        </p:spPr>
        <p:txBody>
          <a:bodyPr wrap="square" rtlCol="0">
            <a:spAutoFit/>
          </a:bodyPr>
          <a:lstStyle/>
          <a:p>
            <a:r>
              <a:rPr lang="fr-FR" dirty="0" smtClean="0"/>
              <a:t>Global </a:t>
            </a:r>
            <a:r>
              <a:rPr lang="fr-FR" dirty="0" err="1" smtClean="0"/>
              <a:t>margins</a:t>
            </a:r>
            <a:endParaRPr lang="fr-FR" dirty="0" smtClean="0"/>
          </a:p>
          <a:p>
            <a:endParaRPr lang="fr-FR" dirty="0"/>
          </a:p>
        </p:txBody>
      </p:sp>
      <p:cxnSp>
        <p:nvCxnSpPr>
          <p:cNvPr id="29" name="Connecteur droit avec flèche 28"/>
          <p:cNvCxnSpPr/>
          <p:nvPr/>
        </p:nvCxnSpPr>
        <p:spPr>
          <a:xfrm flipH="1">
            <a:off x="1207108" y="1161288"/>
            <a:ext cx="18288" cy="38798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550710" y="1152144"/>
            <a:ext cx="3995" cy="47432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rot="16200000">
            <a:off x="194910" y="2906006"/>
            <a:ext cx="1618488" cy="369332"/>
          </a:xfrm>
          <a:prstGeom prst="rect">
            <a:avLst/>
          </a:prstGeom>
          <a:noFill/>
        </p:spPr>
        <p:txBody>
          <a:bodyPr wrap="square" rtlCol="0">
            <a:spAutoFit/>
          </a:bodyPr>
          <a:lstStyle/>
          <a:p>
            <a:r>
              <a:rPr lang="fr-FR" dirty="0" smtClean="0"/>
              <a:t>Browser SVG</a:t>
            </a:r>
          </a:p>
        </p:txBody>
      </p:sp>
      <p:sp>
        <p:nvSpPr>
          <p:cNvPr id="36" name="ZoneTexte 35"/>
          <p:cNvSpPr txBox="1"/>
          <p:nvPr/>
        </p:nvSpPr>
        <p:spPr>
          <a:xfrm rot="16200000">
            <a:off x="-430062" y="2983730"/>
            <a:ext cx="1618488" cy="369332"/>
          </a:xfrm>
          <a:prstGeom prst="rect">
            <a:avLst/>
          </a:prstGeom>
          <a:noFill/>
        </p:spPr>
        <p:txBody>
          <a:bodyPr wrap="square" rtlCol="0">
            <a:spAutoFit/>
          </a:bodyPr>
          <a:lstStyle/>
          <a:p>
            <a:r>
              <a:rPr lang="fr-FR" dirty="0" smtClean="0"/>
              <a:t>Browser HTML</a:t>
            </a:r>
          </a:p>
        </p:txBody>
      </p:sp>
      <p:cxnSp>
        <p:nvCxnSpPr>
          <p:cNvPr id="42" name="Connecteur droit avec flèche 41"/>
          <p:cNvCxnSpPr/>
          <p:nvPr/>
        </p:nvCxnSpPr>
        <p:spPr>
          <a:xfrm>
            <a:off x="1207108" y="5065776"/>
            <a:ext cx="18288" cy="829580"/>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flipV="1">
            <a:off x="9409176" y="6018661"/>
            <a:ext cx="771552" cy="6219"/>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rot="16200000">
            <a:off x="51457" y="5250811"/>
            <a:ext cx="1708667" cy="369332"/>
          </a:xfrm>
          <a:prstGeom prst="rect">
            <a:avLst/>
          </a:prstGeom>
          <a:noFill/>
        </p:spPr>
        <p:txBody>
          <a:bodyPr wrap="square" rtlCol="0">
            <a:spAutoFit/>
          </a:bodyPr>
          <a:lstStyle/>
          <a:p>
            <a:r>
              <a:rPr lang="fr-FR" dirty="0" smtClean="0"/>
              <a:t>Browser </a:t>
            </a:r>
            <a:r>
              <a:rPr lang="fr-FR" dirty="0" err="1" smtClean="0"/>
              <a:t>Margin</a:t>
            </a:r>
            <a:endParaRPr lang="fr-FR" dirty="0" smtClean="0"/>
          </a:p>
        </p:txBody>
      </p:sp>
    </p:spTree>
    <p:extLst>
      <p:ext uri="{BB962C8B-B14F-4D97-AF65-F5344CB8AC3E}">
        <p14:creationId xmlns:p14="http://schemas.microsoft.com/office/powerpoint/2010/main" val="143717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DD3 : </a:t>
            </a:r>
            <a:r>
              <a:rPr lang="fr-FR" dirty="0" err="1" smtClean="0"/>
              <a:t>Overview</a:t>
            </a:r>
            <a:endParaRPr lang="fr-FR" dirty="0"/>
          </a:p>
        </p:txBody>
      </p:sp>
      <p:sp>
        <p:nvSpPr>
          <p:cNvPr id="3" name="Espace réservé du contenu 2"/>
          <p:cNvSpPr>
            <a:spLocks noGrp="1"/>
          </p:cNvSpPr>
          <p:nvPr>
            <p:ph idx="1"/>
          </p:nvPr>
        </p:nvSpPr>
        <p:spPr/>
        <p:txBody>
          <a:bodyPr/>
          <a:lstStyle/>
          <a:p>
            <a:r>
              <a:rPr lang="en-GB" dirty="0" smtClean="0"/>
              <a:t>3 Files : </a:t>
            </a:r>
          </a:p>
          <a:p>
            <a:pPr lvl="1"/>
            <a:r>
              <a:rPr lang="en-GB" dirty="0" smtClean="0"/>
              <a:t>dd3.v0.js (+utils.js + api.js to be included) : </a:t>
            </a:r>
            <a:r>
              <a:rPr lang="en-GB" dirty="0" err="1" smtClean="0"/>
              <a:t>js</a:t>
            </a:r>
            <a:r>
              <a:rPr lang="en-GB" dirty="0" smtClean="0"/>
              <a:t> to be executed on client side</a:t>
            </a:r>
          </a:p>
          <a:p>
            <a:pPr lvl="1"/>
            <a:r>
              <a:rPr lang="en-GB" dirty="0" smtClean="0"/>
              <a:t>dd3Hub.cs : each connection to </a:t>
            </a:r>
            <a:r>
              <a:rPr lang="en-GB" dirty="0" err="1" smtClean="0"/>
              <a:t>signalR</a:t>
            </a:r>
            <a:r>
              <a:rPr lang="en-GB" dirty="0" smtClean="0"/>
              <a:t> create a new instance of this class</a:t>
            </a:r>
          </a:p>
          <a:p>
            <a:pPr lvl="1"/>
            <a:r>
              <a:rPr lang="en-GB" dirty="0" smtClean="0"/>
              <a:t>dd3Server.cs : singleton instance used to handle all connections from dd3Hub instances, to wait for everyone to connect, and to broadcast messages.</a:t>
            </a:r>
          </a:p>
          <a:p>
            <a:r>
              <a:rPr lang="en-GB" dirty="0" smtClean="0"/>
              <a:t>What happens : </a:t>
            </a:r>
          </a:p>
          <a:p>
            <a:pPr lvl="1"/>
            <a:r>
              <a:rPr lang="en-GB" dirty="0" smtClean="0"/>
              <a:t>Browsers are launched, they get their peer id, send it to the </a:t>
            </a:r>
            <a:r>
              <a:rPr lang="en-GB" dirty="0" err="1" smtClean="0"/>
              <a:t>signalR</a:t>
            </a:r>
            <a:r>
              <a:rPr lang="en-GB" dirty="0" smtClean="0"/>
              <a:t> server who waits for every browsers to connect, then broadcast to every connected browsers the information about who is connected.</a:t>
            </a:r>
          </a:p>
          <a:p>
            <a:pPr lvl="1"/>
            <a:r>
              <a:rPr lang="en-GB" dirty="0" smtClean="0"/>
              <a:t>dd3 is started on each browser and browsers can communicate through peer to peer connection.</a:t>
            </a:r>
          </a:p>
          <a:p>
            <a:endParaRPr lang="en-GB" dirty="0" smtClean="0"/>
          </a:p>
          <a:p>
            <a:endParaRPr lang="en-GB" dirty="0"/>
          </a:p>
        </p:txBody>
      </p:sp>
    </p:spTree>
    <p:extLst>
      <p:ext uri="{BB962C8B-B14F-4D97-AF65-F5344CB8AC3E}">
        <p14:creationId xmlns:p14="http://schemas.microsoft.com/office/powerpoint/2010/main" val="201074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dd3.v0.js: </a:t>
            </a:r>
            <a:r>
              <a:rPr lang="fr-FR" dirty="0" err="1" smtClean="0"/>
              <a:t>Step</a:t>
            </a:r>
            <a:r>
              <a:rPr lang="fr-FR" dirty="0" smtClean="0"/>
              <a:t> by </a:t>
            </a:r>
            <a:r>
              <a:rPr lang="fr-FR" dirty="0" err="1" smtClean="0"/>
              <a:t>step</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INITIALIZER : </a:t>
            </a:r>
          </a:p>
          <a:p>
            <a:pPr lvl="1"/>
            <a:r>
              <a:rPr lang="fr-FR" dirty="0" smtClean="0"/>
              <a:t>Check if all </a:t>
            </a:r>
            <a:r>
              <a:rPr lang="fr-FR" dirty="0" err="1" smtClean="0"/>
              <a:t>libraries</a:t>
            </a:r>
            <a:r>
              <a:rPr lang="fr-FR" dirty="0" smtClean="0"/>
              <a:t> are </a:t>
            </a:r>
            <a:r>
              <a:rPr lang="fr-FR" dirty="0" err="1" smtClean="0"/>
              <a:t>present</a:t>
            </a:r>
            <a:r>
              <a:rPr lang="fr-FR" dirty="0"/>
              <a:t> </a:t>
            </a:r>
            <a:r>
              <a:rPr lang="fr-FR" dirty="0" smtClean="0"/>
              <a:t>– (</a:t>
            </a:r>
            <a:r>
              <a:rPr lang="fr-FR" dirty="0" err="1" smtClean="0"/>
              <a:t>checkLibraries</a:t>
            </a:r>
            <a:r>
              <a:rPr lang="fr-FR" dirty="0" smtClean="0"/>
              <a:t>)</a:t>
            </a:r>
          </a:p>
          <a:p>
            <a:pPr lvl="1"/>
            <a:r>
              <a:rPr lang="fr-FR" dirty="0" smtClean="0"/>
              <a:t>Set browser </a:t>
            </a:r>
            <a:r>
              <a:rPr lang="fr-FR" dirty="0" err="1" smtClean="0"/>
              <a:t>column</a:t>
            </a:r>
            <a:r>
              <a:rPr lang="fr-FR" dirty="0" smtClean="0"/>
              <a:t>, </a:t>
            </a:r>
            <a:r>
              <a:rPr lang="fr-FR" dirty="0" err="1" smtClean="0"/>
              <a:t>row</a:t>
            </a:r>
            <a:r>
              <a:rPr lang="fr-FR" dirty="0" smtClean="0"/>
              <a:t> and </a:t>
            </a:r>
            <a:r>
              <a:rPr lang="fr-FR" dirty="0" err="1" smtClean="0"/>
              <a:t>number</a:t>
            </a:r>
            <a:r>
              <a:rPr lang="fr-FR" dirty="0" smtClean="0"/>
              <a:t> </a:t>
            </a:r>
            <a:r>
              <a:rPr lang="fr-FR" dirty="0" err="1" smtClean="0"/>
              <a:t>according</a:t>
            </a:r>
            <a:r>
              <a:rPr lang="fr-FR" dirty="0" smtClean="0"/>
              <a:t> to url variables -(</a:t>
            </a:r>
            <a:r>
              <a:rPr lang="fr-FR" dirty="0" err="1" smtClean="0"/>
              <a:t>setBrowserConfiguration</a:t>
            </a:r>
            <a:r>
              <a:rPr lang="fr-FR" dirty="0" smtClean="0"/>
              <a:t>) [NB:  a call </a:t>
            </a:r>
            <a:r>
              <a:rPr lang="fr-FR" dirty="0" err="1" smtClean="0"/>
              <a:t>is</a:t>
            </a:r>
            <a:r>
              <a:rPr lang="fr-FR" dirty="0" smtClean="0"/>
              <a:t> made to </a:t>
            </a:r>
            <a:r>
              <a:rPr lang="fr-FR" dirty="0" err="1" smtClean="0"/>
              <a:t>api.getConf</a:t>
            </a:r>
            <a:r>
              <a:rPr lang="fr-FR" dirty="0" smtClean="0"/>
              <a:t> – </a:t>
            </a:r>
            <a:r>
              <a:rPr lang="fr-FR" dirty="0" err="1" smtClean="0"/>
              <a:t>this</a:t>
            </a:r>
            <a:r>
              <a:rPr lang="fr-FR" dirty="0" smtClean="0"/>
              <a:t> </a:t>
            </a:r>
            <a:r>
              <a:rPr lang="fr-FR" dirty="0" err="1" smtClean="0"/>
              <a:t>shall</a:t>
            </a:r>
            <a:r>
              <a:rPr lang="fr-FR" dirty="0" smtClean="0"/>
              <a:t> </a:t>
            </a:r>
            <a:r>
              <a:rPr lang="fr-FR" dirty="0" err="1" smtClean="0"/>
              <a:t>be</a:t>
            </a:r>
            <a:r>
              <a:rPr lang="fr-FR" dirty="0" smtClean="0"/>
              <a:t> </a:t>
            </a:r>
            <a:r>
              <a:rPr lang="fr-FR" dirty="0" err="1" smtClean="0"/>
              <a:t>removed</a:t>
            </a:r>
            <a:r>
              <a:rPr lang="fr-FR" dirty="0" smtClean="0"/>
              <a:t> </a:t>
            </a:r>
            <a:r>
              <a:rPr lang="fr-FR" dirty="0" err="1" smtClean="0"/>
              <a:t>very</a:t>
            </a:r>
            <a:r>
              <a:rPr lang="fr-FR" dirty="0" smtClean="0"/>
              <a:t> </a:t>
            </a:r>
            <a:r>
              <a:rPr lang="fr-FR" dirty="0" err="1" smtClean="0"/>
              <a:t>soon</a:t>
            </a:r>
            <a:r>
              <a:rPr lang="fr-FR" dirty="0" smtClean="0"/>
              <a:t> and </a:t>
            </a:r>
            <a:r>
              <a:rPr lang="fr-FR" dirty="0" err="1" smtClean="0"/>
              <a:t>is</a:t>
            </a:r>
            <a:r>
              <a:rPr lang="fr-FR" dirty="0" smtClean="0"/>
              <a:t> a </a:t>
            </a:r>
            <a:r>
              <a:rPr lang="fr-FR" dirty="0" err="1" smtClean="0"/>
              <a:t>remaining</a:t>
            </a:r>
            <a:r>
              <a:rPr lang="fr-FR" dirty="0" smtClean="0"/>
              <a:t> of an </a:t>
            </a:r>
            <a:r>
              <a:rPr lang="fr-FR" dirty="0" err="1" smtClean="0"/>
              <a:t>old</a:t>
            </a:r>
            <a:r>
              <a:rPr lang="fr-FR" dirty="0" smtClean="0"/>
              <a:t> </a:t>
            </a:r>
            <a:r>
              <a:rPr lang="fr-FR" dirty="0" err="1" smtClean="0"/>
              <a:t>function</a:t>
            </a:r>
            <a:r>
              <a:rPr lang="fr-FR" dirty="0" smtClean="0"/>
              <a:t>]</a:t>
            </a:r>
          </a:p>
          <a:p>
            <a:pPr lvl="1"/>
            <a:r>
              <a:rPr lang="fr-FR" dirty="0" err="1" smtClean="0"/>
              <a:t>Connect</a:t>
            </a:r>
            <a:r>
              <a:rPr lang="fr-FR" dirty="0" smtClean="0"/>
              <a:t> to the </a:t>
            </a:r>
            <a:r>
              <a:rPr lang="fr-FR" dirty="0" err="1" smtClean="0"/>
              <a:t>peer</a:t>
            </a:r>
            <a:r>
              <a:rPr lang="fr-FR" dirty="0" smtClean="0"/>
              <a:t> server to </a:t>
            </a:r>
            <a:r>
              <a:rPr lang="fr-FR" dirty="0" err="1" smtClean="0"/>
              <a:t>get</a:t>
            </a:r>
            <a:r>
              <a:rPr lang="fr-FR" dirty="0" smtClean="0"/>
              <a:t> a </a:t>
            </a:r>
            <a:r>
              <a:rPr lang="fr-FR" dirty="0" err="1" smtClean="0"/>
              <a:t>peerId</a:t>
            </a:r>
            <a:r>
              <a:rPr lang="fr-FR" dirty="0" smtClean="0"/>
              <a:t> – (</a:t>
            </a:r>
            <a:r>
              <a:rPr lang="fr-FR" dirty="0" err="1" smtClean="0"/>
              <a:t>connectToPeerServer</a:t>
            </a:r>
            <a:r>
              <a:rPr lang="fr-FR" dirty="0" smtClean="0"/>
              <a:t>)</a:t>
            </a:r>
          </a:p>
          <a:p>
            <a:pPr lvl="1"/>
            <a:r>
              <a:rPr lang="fr-FR" dirty="0" err="1" smtClean="0"/>
              <a:t>Connect</a:t>
            </a:r>
            <a:r>
              <a:rPr lang="fr-FR" dirty="0" smtClean="0"/>
              <a:t> to the </a:t>
            </a:r>
            <a:r>
              <a:rPr lang="fr-FR" dirty="0" err="1" smtClean="0"/>
              <a:t>signalR</a:t>
            </a:r>
            <a:r>
              <a:rPr lang="fr-FR" dirty="0" smtClean="0"/>
              <a:t> server and </a:t>
            </a:r>
            <a:r>
              <a:rPr lang="fr-FR" dirty="0" err="1" smtClean="0"/>
              <a:t>send</a:t>
            </a:r>
            <a:r>
              <a:rPr lang="fr-FR" dirty="0" smtClean="0"/>
              <a:t> basic browser informations, </a:t>
            </a:r>
            <a:r>
              <a:rPr lang="fr-FR" dirty="0" err="1" smtClean="0"/>
              <a:t>especially</a:t>
            </a:r>
            <a:r>
              <a:rPr lang="fr-FR" dirty="0" smtClean="0"/>
              <a:t> </a:t>
            </a:r>
            <a:r>
              <a:rPr lang="fr-FR" dirty="0" err="1" smtClean="0"/>
              <a:t>peerId</a:t>
            </a:r>
            <a:r>
              <a:rPr lang="fr-FR" dirty="0" smtClean="0"/>
              <a:t>, </a:t>
            </a:r>
            <a:r>
              <a:rPr lang="fr-FR" dirty="0" err="1" smtClean="0"/>
              <a:t>row</a:t>
            </a:r>
            <a:r>
              <a:rPr lang="fr-FR" dirty="0" smtClean="0"/>
              <a:t> and </a:t>
            </a:r>
            <a:r>
              <a:rPr lang="fr-FR" dirty="0" err="1" smtClean="0"/>
              <a:t>column</a:t>
            </a:r>
            <a:r>
              <a:rPr lang="fr-FR" dirty="0"/>
              <a:t> </a:t>
            </a:r>
            <a:r>
              <a:rPr lang="fr-FR" dirty="0" smtClean="0"/>
              <a:t>– (</a:t>
            </a:r>
            <a:r>
              <a:rPr lang="fr-FR" dirty="0" err="1" smtClean="0"/>
              <a:t>connectToSignalRServer</a:t>
            </a:r>
            <a:r>
              <a:rPr lang="fr-FR" dirty="0" smtClean="0"/>
              <a:t>)</a:t>
            </a:r>
          </a:p>
          <a:p>
            <a:pPr lvl="1"/>
            <a:r>
              <a:rPr lang="fr-FR" dirty="0" err="1" smtClean="0"/>
              <a:t>Receive</a:t>
            </a:r>
            <a:r>
              <a:rPr lang="fr-FR" dirty="0" smtClean="0"/>
              <a:t> informations of all browsers and session Id </a:t>
            </a:r>
            <a:r>
              <a:rPr lang="fr-FR" dirty="0" err="1" smtClean="0"/>
              <a:t>from</a:t>
            </a:r>
            <a:r>
              <a:rPr lang="fr-FR" dirty="0" smtClean="0"/>
              <a:t> </a:t>
            </a:r>
            <a:r>
              <a:rPr lang="fr-FR" dirty="0" err="1" smtClean="0"/>
              <a:t>signalR</a:t>
            </a:r>
            <a:r>
              <a:rPr lang="fr-FR" dirty="0" smtClean="0"/>
              <a:t> server – (</a:t>
            </a:r>
            <a:r>
              <a:rPr lang="fr-FR" dirty="0" err="1" smtClean="0"/>
              <a:t>getCaveConfiguration</a:t>
            </a:r>
            <a:r>
              <a:rPr lang="fr-FR" dirty="0" smtClean="0"/>
              <a:t>)</a:t>
            </a:r>
          </a:p>
          <a:p>
            <a:pPr lvl="1"/>
            <a:r>
              <a:rPr lang="fr-FR" dirty="0" err="1" smtClean="0"/>
              <a:t>Define</a:t>
            </a:r>
            <a:r>
              <a:rPr lang="fr-FR" dirty="0" smtClean="0"/>
              <a:t> all dd3 </a:t>
            </a:r>
            <a:r>
              <a:rPr lang="fr-FR" dirty="0" err="1" smtClean="0"/>
              <a:t>functions</a:t>
            </a:r>
            <a:r>
              <a:rPr lang="fr-FR" dirty="0" smtClean="0"/>
              <a:t> – (</a:t>
            </a:r>
            <a:r>
              <a:rPr lang="fr-FR" dirty="0" err="1" smtClean="0"/>
              <a:t>launch</a:t>
            </a:r>
            <a:r>
              <a:rPr lang="fr-FR" dirty="0" smtClean="0"/>
              <a:t>), and trigger the ‘</a:t>
            </a:r>
            <a:r>
              <a:rPr lang="fr-FR" dirty="0" err="1" smtClean="0"/>
              <a:t>ready</a:t>
            </a:r>
            <a:r>
              <a:rPr lang="fr-FR" dirty="0" smtClean="0"/>
              <a:t>’ </a:t>
            </a:r>
            <a:r>
              <a:rPr lang="fr-FR" dirty="0" err="1" smtClean="0"/>
              <a:t>event</a:t>
            </a:r>
            <a:r>
              <a:rPr lang="fr-FR" dirty="0" smtClean="0"/>
              <a:t> to </a:t>
            </a:r>
            <a:r>
              <a:rPr lang="fr-FR" dirty="0" err="1" smtClean="0"/>
              <a:t>start</a:t>
            </a:r>
            <a:r>
              <a:rPr lang="fr-FR" dirty="0" smtClean="0"/>
              <a:t> the </a:t>
            </a:r>
            <a:r>
              <a:rPr lang="fr-FR" dirty="0" err="1" smtClean="0"/>
              <a:t>visualization</a:t>
            </a:r>
            <a:r>
              <a:rPr lang="fr-FR" dirty="0"/>
              <a:t>.</a:t>
            </a:r>
          </a:p>
        </p:txBody>
      </p:sp>
    </p:spTree>
    <p:extLst>
      <p:ext uri="{BB962C8B-B14F-4D97-AF65-F5344CB8AC3E}">
        <p14:creationId xmlns:p14="http://schemas.microsoft.com/office/powerpoint/2010/main" val="70074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dd3.v0.js: </a:t>
            </a:r>
            <a:r>
              <a:rPr lang="en-GB" dirty="0" smtClean="0"/>
              <a:t>Step</a:t>
            </a:r>
            <a:r>
              <a:rPr lang="fr-FR" dirty="0" smtClean="0"/>
              <a:t> by </a:t>
            </a:r>
            <a:r>
              <a:rPr lang="en-GB" dirty="0" smtClean="0"/>
              <a:t>step</a:t>
            </a:r>
            <a:endParaRPr lang="en-GB" dirty="0"/>
          </a:p>
        </p:txBody>
      </p:sp>
      <p:sp>
        <p:nvSpPr>
          <p:cNvPr id="3" name="Espace réservé du contenu 2"/>
          <p:cNvSpPr>
            <a:spLocks noGrp="1"/>
          </p:cNvSpPr>
          <p:nvPr>
            <p:ph idx="1"/>
          </p:nvPr>
        </p:nvSpPr>
        <p:spPr>
          <a:xfrm>
            <a:off x="838200" y="1517904"/>
            <a:ext cx="10515600" cy="4764024"/>
          </a:xfrm>
        </p:spPr>
        <p:txBody>
          <a:bodyPr>
            <a:normAutofit fontScale="92500" lnSpcReduction="20000"/>
          </a:bodyPr>
          <a:lstStyle/>
          <a:p>
            <a:r>
              <a:rPr lang="fr-FR" dirty="0" smtClean="0"/>
              <a:t>Dd3 </a:t>
            </a:r>
            <a:r>
              <a:rPr lang="fr-FR" dirty="0" err="1" smtClean="0"/>
              <a:t>functions</a:t>
            </a:r>
            <a:r>
              <a:rPr lang="fr-FR" dirty="0" smtClean="0"/>
              <a:t> :</a:t>
            </a:r>
          </a:p>
          <a:p>
            <a:pPr lvl="1"/>
            <a:r>
              <a:rPr lang="fr-FR" dirty="0" smtClean="0"/>
              <a:t>dd3.position: to </a:t>
            </a:r>
            <a:r>
              <a:rPr lang="fr-FR" dirty="0" err="1" smtClean="0"/>
              <a:t>get</a:t>
            </a:r>
            <a:r>
              <a:rPr lang="fr-FR" dirty="0" smtClean="0"/>
              <a:t> the </a:t>
            </a:r>
            <a:r>
              <a:rPr lang="fr-FR" dirty="0" err="1" smtClean="0"/>
              <a:t>coordinates</a:t>
            </a:r>
            <a:r>
              <a:rPr lang="fr-FR" dirty="0" smtClean="0"/>
              <a:t> of a point </a:t>
            </a:r>
            <a:r>
              <a:rPr lang="fr-FR" dirty="0" err="1" smtClean="0"/>
              <a:t>from</a:t>
            </a:r>
            <a:r>
              <a:rPr lang="fr-FR" dirty="0" smtClean="0"/>
              <a:t> </a:t>
            </a:r>
            <a:r>
              <a:rPr lang="fr-FR" dirty="0" err="1" smtClean="0"/>
              <a:t>either</a:t>
            </a:r>
            <a:r>
              <a:rPr lang="fr-FR" dirty="0" smtClean="0"/>
              <a:t> html/</a:t>
            </a:r>
            <a:r>
              <a:rPr lang="fr-FR" dirty="0" err="1" smtClean="0"/>
              <a:t>svg</a:t>
            </a:r>
            <a:r>
              <a:rPr lang="fr-FR" dirty="0" smtClean="0"/>
              <a:t>, </a:t>
            </a:r>
            <a:r>
              <a:rPr lang="fr-FR" dirty="0" err="1" smtClean="0"/>
              <a:t>locally</a:t>
            </a:r>
            <a:r>
              <a:rPr lang="fr-FR" dirty="0" smtClean="0"/>
              <a:t> (relative to browser) or </a:t>
            </a:r>
            <a:r>
              <a:rPr lang="fr-FR" dirty="0" err="1" smtClean="0"/>
              <a:t>globally</a:t>
            </a:r>
            <a:r>
              <a:rPr lang="fr-FR" dirty="0" smtClean="0"/>
              <a:t>  (relative to cave) [</a:t>
            </a:r>
            <a:r>
              <a:rPr lang="fr-FR" dirty="0" err="1" smtClean="0"/>
              <a:t>according</a:t>
            </a:r>
            <a:r>
              <a:rPr lang="fr-FR" dirty="0" smtClean="0"/>
              <a:t> to </a:t>
            </a:r>
            <a:r>
              <a:rPr lang="fr-FR" dirty="0" err="1" smtClean="0"/>
              <a:t>previous</a:t>
            </a:r>
            <a:r>
              <a:rPr lang="fr-FR" dirty="0" smtClean="0"/>
              <a:t> </a:t>
            </a:r>
            <a:r>
              <a:rPr lang="fr-FR" dirty="0" err="1" smtClean="0"/>
              <a:t>scheme</a:t>
            </a:r>
            <a:r>
              <a:rPr lang="fr-FR" dirty="0" smtClean="0"/>
              <a:t> : cf. 1,2].</a:t>
            </a:r>
            <a:br>
              <a:rPr lang="fr-FR" dirty="0" smtClean="0"/>
            </a:br>
            <a:r>
              <a:rPr lang="fr-FR" dirty="0" smtClean="0"/>
              <a:t>For </a:t>
            </a:r>
            <a:r>
              <a:rPr lang="fr-FR" dirty="0" err="1" smtClean="0"/>
              <a:t>example</a:t>
            </a:r>
            <a:r>
              <a:rPr lang="fr-FR" dirty="0" smtClean="0"/>
              <a:t> : </a:t>
            </a:r>
            <a:r>
              <a:rPr lang="fr-FR" dirty="0"/>
              <a:t>dd3.position('html', 'global', 'html', 'local</a:t>
            </a:r>
            <a:r>
              <a:rPr lang="fr-FR" dirty="0" smtClean="0"/>
              <a:t>') </a:t>
            </a:r>
            <a:r>
              <a:rPr lang="fr-FR" dirty="0" err="1" smtClean="0"/>
              <a:t>returns</a:t>
            </a:r>
            <a:r>
              <a:rPr lang="fr-FR" dirty="0" smtClean="0"/>
              <a:t> an </a:t>
            </a:r>
            <a:r>
              <a:rPr lang="fr-FR" dirty="0" err="1" smtClean="0"/>
              <a:t>object</a:t>
            </a:r>
            <a:r>
              <a:rPr lang="fr-FR" dirty="0" smtClean="0"/>
              <a:t> </a:t>
            </a:r>
            <a:r>
              <a:rPr lang="fr-FR" dirty="0" err="1" smtClean="0"/>
              <a:t>with</a:t>
            </a:r>
            <a:r>
              <a:rPr lang="fr-FR" dirty="0" smtClean="0"/>
              <a:t> </a:t>
            </a:r>
            <a:r>
              <a:rPr lang="fr-FR" dirty="0" err="1" smtClean="0"/>
              <a:t>two</a:t>
            </a:r>
            <a:r>
              <a:rPr lang="fr-FR" dirty="0" smtClean="0"/>
              <a:t> </a:t>
            </a:r>
            <a:r>
              <a:rPr lang="fr-FR" dirty="0" err="1" smtClean="0"/>
              <a:t>functions</a:t>
            </a:r>
            <a:r>
              <a:rPr lang="fr-FR" dirty="0" smtClean="0"/>
              <a:t> : ‘</a:t>
            </a:r>
            <a:r>
              <a:rPr lang="fr-FR" dirty="0" err="1" smtClean="0"/>
              <a:t>left</a:t>
            </a:r>
            <a:r>
              <a:rPr lang="fr-FR" dirty="0" smtClean="0"/>
              <a:t>’ and ‘top’. </a:t>
            </a:r>
            <a:r>
              <a:rPr lang="fr-FR" dirty="0" err="1" smtClean="0"/>
              <a:t>Left</a:t>
            </a:r>
            <a:r>
              <a:rPr lang="fr-FR" dirty="0" smtClean="0"/>
              <a:t> </a:t>
            </a:r>
            <a:r>
              <a:rPr lang="fr-FR" dirty="0" err="1" smtClean="0"/>
              <a:t>will</a:t>
            </a:r>
            <a:r>
              <a:rPr lang="fr-FR" dirty="0" smtClean="0"/>
              <a:t> </a:t>
            </a:r>
            <a:r>
              <a:rPr lang="fr-FR" dirty="0" err="1" smtClean="0"/>
              <a:t>take</a:t>
            </a:r>
            <a:r>
              <a:rPr lang="fr-FR" dirty="0" smtClean="0"/>
              <a:t> the </a:t>
            </a:r>
            <a:r>
              <a:rPr lang="fr-FR" dirty="0" err="1" smtClean="0"/>
              <a:t>left</a:t>
            </a:r>
            <a:r>
              <a:rPr lang="fr-FR" dirty="0" smtClean="0"/>
              <a:t> offset of an </a:t>
            </a:r>
            <a:r>
              <a:rPr lang="fr-FR" dirty="0" err="1" smtClean="0"/>
              <a:t>object</a:t>
            </a:r>
            <a:r>
              <a:rPr lang="fr-FR" dirty="0" smtClean="0"/>
              <a:t> </a:t>
            </a:r>
            <a:r>
              <a:rPr lang="fr-FR" dirty="0" err="1" smtClean="0"/>
              <a:t>given</a:t>
            </a:r>
            <a:r>
              <a:rPr lang="fr-FR" dirty="0" smtClean="0"/>
              <a:t> relative to html of the cave (as if the cave </a:t>
            </a:r>
            <a:r>
              <a:rPr lang="fr-FR" dirty="0" err="1" smtClean="0"/>
              <a:t>was</a:t>
            </a:r>
            <a:r>
              <a:rPr lang="fr-FR" dirty="0" smtClean="0"/>
              <a:t> one </a:t>
            </a:r>
            <a:r>
              <a:rPr lang="fr-FR" dirty="0" err="1" smtClean="0"/>
              <a:t>big</a:t>
            </a:r>
            <a:r>
              <a:rPr lang="fr-FR" dirty="0" smtClean="0"/>
              <a:t> browser) and </a:t>
            </a:r>
            <a:r>
              <a:rPr lang="fr-FR" dirty="0" err="1" smtClean="0"/>
              <a:t>give</a:t>
            </a:r>
            <a:r>
              <a:rPr lang="fr-FR" dirty="0" smtClean="0"/>
              <a:t> </a:t>
            </a:r>
            <a:r>
              <a:rPr lang="fr-FR" dirty="0" err="1" smtClean="0"/>
              <a:t>it</a:t>
            </a:r>
            <a:r>
              <a:rPr lang="fr-FR" dirty="0" smtClean="0"/>
              <a:t> back relative to html of the </a:t>
            </a:r>
            <a:r>
              <a:rPr lang="fr-FR" dirty="0" err="1" smtClean="0"/>
              <a:t>current</a:t>
            </a:r>
            <a:r>
              <a:rPr lang="fr-FR" dirty="0" smtClean="0"/>
              <a:t> browser.</a:t>
            </a:r>
          </a:p>
          <a:p>
            <a:pPr lvl="1"/>
            <a:r>
              <a:rPr lang="fr-FR" dirty="0" smtClean="0"/>
              <a:t>dd3.scale : </a:t>
            </a:r>
            <a:r>
              <a:rPr lang="fr-FR" dirty="0" err="1" smtClean="0"/>
              <a:t>deprecated</a:t>
            </a:r>
            <a:endParaRPr lang="fr-FR" dirty="0" smtClean="0"/>
          </a:p>
          <a:p>
            <a:pPr lvl="1"/>
            <a:r>
              <a:rPr lang="fr-FR" dirty="0" smtClean="0"/>
              <a:t>dd3.axis : </a:t>
            </a:r>
            <a:r>
              <a:rPr lang="fr-FR" dirty="0" err="1" smtClean="0"/>
              <a:t>deprecated</a:t>
            </a:r>
            <a:endParaRPr lang="fr-FR" dirty="0" smtClean="0"/>
          </a:p>
          <a:p>
            <a:pPr lvl="1"/>
            <a:r>
              <a:rPr lang="fr-FR" dirty="0" smtClean="0"/>
              <a:t>dd3.selection.prototype.send: </a:t>
            </a:r>
            <a:r>
              <a:rPr lang="fr-FR" dirty="0" err="1" smtClean="0"/>
              <a:t>Send</a:t>
            </a:r>
            <a:r>
              <a:rPr lang="fr-FR" dirty="0" smtClean="0"/>
              <a:t> a </a:t>
            </a:r>
            <a:r>
              <a:rPr lang="fr-FR" dirty="0" err="1" smtClean="0"/>
              <a:t>svg</a:t>
            </a:r>
            <a:r>
              <a:rPr lang="fr-FR" dirty="0" smtClean="0"/>
              <a:t> </a:t>
            </a:r>
            <a:r>
              <a:rPr lang="fr-FR" dirty="0" err="1" smtClean="0"/>
              <a:t>shape</a:t>
            </a:r>
            <a:r>
              <a:rPr lang="fr-FR" dirty="0" smtClean="0"/>
              <a:t> to all browsers </a:t>
            </a:r>
            <a:r>
              <a:rPr lang="fr-FR" dirty="0" err="1" smtClean="0"/>
              <a:t>which</a:t>
            </a:r>
            <a:r>
              <a:rPr lang="fr-FR" dirty="0" smtClean="0"/>
              <a:t> have to display </a:t>
            </a:r>
            <a:r>
              <a:rPr lang="fr-FR" dirty="0" err="1" smtClean="0"/>
              <a:t>it</a:t>
            </a:r>
            <a:r>
              <a:rPr lang="fr-FR" dirty="0" smtClean="0"/>
              <a:t>.</a:t>
            </a:r>
          </a:p>
          <a:p>
            <a:pPr lvl="2"/>
            <a:r>
              <a:rPr lang="fr-FR" dirty="0" smtClean="0"/>
              <a:t>First </a:t>
            </a:r>
            <a:r>
              <a:rPr lang="fr-FR" dirty="0" err="1" smtClean="0"/>
              <a:t>find</a:t>
            </a:r>
            <a:r>
              <a:rPr lang="fr-FR" dirty="0" smtClean="0"/>
              <a:t> the </a:t>
            </a:r>
            <a:r>
              <a:rPr lang="fr-FR" dirty="0" err="1" smtClean="0"/>
              <a:t>recipients</a:t>
            </a:r>
            <a:endParaRPr lang="fr-FR" dirty="0" smtClean="0"/>
          </a:p>
          <a:p>
            <a:pPr lvl="2"/>
            <a:r>
              <a:rPr lang="fr-FR" dirty="0" err="1" smtClean="0"/>
              <a:t>Then</a:t>
            </a:r>
            <a:r>
              <a:rPr lang="fr-FR" dirty="0" smtClean="0"/>
              <a:t> </a:t>
            </a:r>
            <a:r>
              <a:rPr lang="fr-FR" dirty="0" err="1" smtClean="0"/>
              <a:t>send</a:t>
            </a:r>
            <a:r>
              <a:rPr lang="fr-FR" dirty="0" smtClean="0"/>
              <a:t> </a:t>
            </a:r>
            <a:r>
              <a:rPr lang="fr-FR" dirty="0" err="1" smtClean="0"/>
              <a:t>it</a:t>
            </a:r>
            <a:r>
              <a:rPr lang="fr-FR" dirty="0" smtClean="0"/>
              <a:t> to </a:t>
            </a:r>
            <a:r>
              <a:rPr lang="fr-FR" dirty="0" err="1" smtClean="0"/>
              <a:t>them</a:t>
            </a:r>
            <a:r>
              <a:rPr lang="fr-FR" dirty="0" smtClean="0"/>
              <a:t> in a </a:t>
            </a:r>
            <a:r>
              <a:rPr lang="fr-FR" dirty="0" err="1" smtClean="0"/>
              <a:t>appropriate</a:t>
            </a:r>
            <a:r>
              <a:rPr lang="fr-FR" dirty="0" smtClean="0"/>
              <a:t> </a:t>
            </a:r>
            <a:r>
              <a:rPr lang="fr-FR" dirty="0" err="1" smtClean="0"/>
              <a:t>form</a:t>
            </a:r>
            <a:r>
              <a:rPr lang="fr-FR" dirty="0" smtClean="0"/>
              <a:t> [</a:t>
            </a:r>
            <a:r>
              <a:rPr lang="fr-FR" dirty="0" err="1" smtClean="0"/>
              <a:t>see</a:t>
            </a:r>
            <a:r>
              <a:rPr lang="fr-FR" dirty="0" smtClean="0"/>
              <a:t> the </a:t>
            </a:r>
            <a:r>
              <a:rPr lang="fr-FR" dirty="0" err="1" smtClean="0"/>
              <a:t>sending</a:t>
            </a:r>
            <a:r>
              <a:rPr lang="fr-FR" dirty="0" smtClean="0"/>
              <a:t> </a:t>
            </a:r>
            <a:r>
              <a:rPr lang="fr-FR" dirty="0" err="1" smtClean="0"/>
              <a:t>shape</a:t>
            </a:r>
            <a:r>
              <a:rPr lang="fr-FR" dirty="0" smtClean="0"/>
              <a:t> </a:t>
            </a:r>
            <a:r>
              <a:rPr lang="fr-FR" dirty="0" err="1" smtClean="0"/>
              <a:t>process</a:t>
            </a:r>
            <a:r>
              <a:rPr lang="fr-FR" dirty="0" smtClean="0"/>
              <a:t> for more </a:t>
            </a:r>
            <a:r>
              <a:rPr lang="fr-FR" dirty="0" err="1" smtClean="0"/>
              <a:t>details</a:t>
            </a:r>
            <a:r>
              <a:rPr lang="fr-FR" dirty="0" smtClean="0"/>
              <a:t>]</a:t>
            </a:r>
          </a:p>
          <a:p>
            <a:pPr lvl="1"/>
            <a:endParaRPr lang="fr-FR" dirty="0" smtClean="0"/>
          </a:p>
          <a:p>
            <a:pPr lvl="1"/>
            <a:r>
              <a:rPr lang="fr-FR" dirty="0" smtClean="0"/>
              <a:t>dd3.on : </a:t>
            </a:r>
            <a:r>
              <a:rPr lang="fr-FR" dirty="0" err="1" smtClean="0"/>
              <a:t>allow</a:t>
            </a:r>
            <a:r>
              <a:rPr lang="fr-FR" dirty="0"/>
              <a:t> </a:t>
            </a:r>
            <a:r>
              <a:rPr lang="fr-FR" dirty="0" smtClean="0"/>
              <a:t>to </a:t>
            </a:r>
            <a:r>
              <a:rPr lang="fr-FR" dirty="0" err="1" smtClean="0"/>
              <a:t>add</a:t>
            </a:r>
            <a:r>
              <a:rPr lang="fr-FR" dirty="0" smtClean="0"/>
              <a:t> callbacks on dd3 </a:t>
            </a:r>
            <a:r>
              <a:rPr lang="fr-FR" dirty="0" err="1" smtClean="0"/>
              <a:t>changing</a:t>
            </a:r>
            <a:r>
              <a:rPr lang="fr-FR" dirty="0" smtClean="0"/>
              <a:t> states. For </a:t>
            </a:r>
            <a:r>
              <a:rPr lang="fr-FR" dirty="0" err="1" smtClean="0"/>
              <a:t>now</a:t>
            </a:r>
            <a:r>
              <a:rPr lang="fr-FR" dirty="0" smtClean="0"/>
              <a:t>, </a:t>
            </a:r>
            <a:r>
              <a:rPr lang="fr-FR" dirty="0" err="1" smtClean="0"/>
              <a:t>only</a:t>
            </a:r>
            <a:r>
              <a:rPr lang="fr-FR" dirty="0" smtClean="0"/>
              <a:t> </a:t>
            </a:r>
            <a:r>
              <a:rPr lang="fr-FR" dirty="0" err="1" smtClean="0"/>
              <a:t>three</a:t>
            </a:r>
            <a:r>
              <a:rPr lang="fr-FR" dirty="0" smtClean="0"/>
              <a:t> states : [</a:t>
            </a:r>
            <a:r>
              <a:rPr lang="fr-FR" dirty="0" err="1" smtClean="0"/>
              <a:t>connecting</a:t>
            </a:r>
            <a:r>
              <a:rPr lang="fr-FR" dirty="0" smtClean="0"/>
              <a:t>, </a:t>
            </a:r>
            <a:r>
              <a:rPr lang="fr-FR" dirty="0" err="1" smtClean="0"/>
              <a:t>ready</a:t>
            </a:r>
            <a:r>
              <a:rPr lang="fr-FR" dirty="0" smtClean="0"/>
              <a:t>, fatal]</a:t>
            </a:r>
          </a:p>
          <a:p>
            <a:pPr lvl="1"/>
            <a:r>
              <a:rPr lang="fr-FR" dirty="0" smtClean="0"/>
              <a:t>dd3.synchronize : </a:t>
            </a:r>
            <a:r>
              <a:rPr lang="fr-FR" dirty="0" err="1" smtClean="0"/>
              <a:t>synchronize</a:t>
            </a:r>
            <a:r>
              <a:rPr lang="fr-FR" dirty="0" smtClean="0"/>
              <a:t> all browsers [</a:t>
            </a:r>
            <a:r>
              <a:rPr lang="fr-FR" dirty="0" err="1" smtClean="0"/>
              <a:t>still</a:t>
            </a:r>
            <a:r>
              <a:rPr lang="fr-FR" dirty="0" smtClean="0"/>
              <a:t> </a:t>
            </a:r>
            <a:r>
              <a:rPr lang="fr-FR" dirty="0" err="1" smtClean="0"/>
              <a:t>prototypal</a:t>
            </a:r>
            <a:r>
              <a:rPr lang="fr-FR" dirty="0" smtClean="0"/>
              <a:t>]</a:t>
            </a:r>
          </a:p>
          <a:p>
            <a:pPr marL="914400" lvl="2" indent="0">
              <a:buNone/>
            </a:pPr>
            <a:endParaRPr lang="fr-FR" dirty="0" smtClean="0"/>
          </a:p>
        </p:txBody>
      </p:sp>
    </p:spTree>
    <p:extLst>
      <p:ext uri="{BB962C8B-B14F-4D97-AF65-F5344CB8AC3E}">
        <p14:creationId xmlns:p14="http://schemas.microsoft.com/office/powerpoint/2010/main" val="48039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Sending</a:t>
            </a:r>
            <a:r>
              <a:rPr lang="fr-FR" dirty="0" smtClean="0"/>
              <a:t> a </a:t>
            </a:r>
            <a:r>
              <a:rPr lang="fr-FR" dirty="0" err="1" smtClean="0"/>
              <a:t>shape</a:t>
            </a:r>
            <a:r>
              <a:rPr lang="fr-FR" dirty="0" smtClean="0"/>
              <a:t> : </a:t>
            </a:r>
            <a:r>
              <a:rPr lang="fr-FR" dirty="0" err="1" smtClean="0"/>
              <a:t>detailed</a:t>
            </a:r>
            <a:r>
              <a:rPr lang="fr-FR" dirty="0" smtClean="0"/>
              <a:t> </a:t>
            </a:r>
            <a:r>
              <a:rPr lang="fr-FR" dirty="0" err="1" smtClean="0"/>
              <a:t>process</a:t>
            </a:r>
            <a:r>
              <a:rPr lang="fr-FR" dirty="0" smtClean="0"/>
              <a:t> 1/4</a:t>
            </a:r>
            <a:endParaRPr lang="fr-FR" dirty="0"/>
          </a:p>
        </p:txBody>
      </p:sp>
      <p:sp>
        <p:nvSpPr>
          <p:cNvPr id="3" name="Espace réservé du contenu 2"/>
          <p:cNvSpPr>
            <a:spLocks noGrp="1"/>
          </p:cNvSpPr>
          <p:nvPr>
            <p:ph idx="1"/>
          </p:nvPr>
        </p:nvSpPr>
        <p:spPr/>
        <p:txBody>
          <a:bodyPr/>
          <a:lstStyle/>
          <a:p>
            <a:r>
              <a:rPr lang="fr-FR" dirty="0" err="1" smtClean="0"/>
              <a:t>Find</a:t>
            </a:r>
            <a:r>
              <a:rPr lang="fr-FR" dirty="0" smtClean="0"/>
              <a:t> </a:t>
            </a:r>
            <a:r>
              <a:rPr lang="fr-FR" dirty="0" err="1" smtClean="0"/>
              <a:t>recipients</a:t>
            </a:r>
            <a:r>
              <a:rPr lang="fr-FR" dirty="0" smtClean="0"/>
              <a:t>:</a:t>
            </a:r>
          </a:p>
          <a:p>
            <a:pPr marL="457200" lvl="1" indent="0">
              <a:buNone/>
            </a:pPr>
            <a:r>
              <a:rPr lang="fr-FR" dirty="0" err="1" smtClean="0"/>
              <a:t>Find</a:t>
            </a:r>
            <a:r>
              <a:rPr lang="fr-FR" dirty="0" smtClean="0"/>
              <a:t> all </a:t>
            </a:r>
            <a:r>
              <a:rPr lang="fr-FR" dirty="0" err="1" smtClean="0"/>
              <a:t>recipients</a:t>
            </a:r>
            <a:r>
              <a:rPr lang="fr-FR" dirty="0" smtClean="0"/>
              <a:t> – (</a:t>
            </a:r>
            <a:r>
              <a:rPr lang="fr-FR" dirty="0" err="1" smtClean="0"/>
              <a:t>findDest</a:t>
            </a:r>
            <a:r>
              <a:rPr lang="fr-FR" dirty="0" smtClean="0"/>
              <a:t>) : </a:t>
            </a:r>
            <a:r>
              <a:rPr lang="fr-FR" dirty="0" err="1" smtClean="0"/>
              <a:t>this</a:t>
            </a:r>
            <a:r>
              <a:rPr lang="fr-FR" dirty="0" smtClean="0"/>
              <a:t> </a:t>
            </a:r>
            <a:r>
              <a:rPr lang="fr-FR" dirty="0" err="1" smtClean="0"/>
              <a:t>method</a:t>
            </a:r>
            <a:r>
              <a:rPr lang="fr-FR" dirty="0" smtClean="0"/>
              <a:t> uses the </a:t>
            </a:r>
            <a:r>
              <a:rPr lang="fr-FR" dirty="0" err="1" smtClean="0"/>
              <a:t>getBoundingClientRect</a:t>
            </a:r>
            <a:r>
              <a:rPr lang="fr-FR" dirty="0" smtClean="0"/>
              <a:t> </a:t>
            </a:r>
            <a:r>
              <a:rPr lang="fr-FR" dirty="0" err="1" smtClean="0"/>
              <a:t>function</a:t>
            </a:r>
            <a:r>
              <a:rPr lang="fr-FR" dirty="0" smtClean="0"/>
              <a:t> (native) to </a:t>
            </a:r>
            <a:r>
              <a:rPr lang="fr-FR" dirty="0" err="1" smtClean="0"/>
              <a:t>get</a:t>
            </a:r>
            <a:r>
              <a:rPr lang="fr-FR" dirty="0" smtClean="0"/>
              <a:t> the </a:t>
            </a:r>
            <a:r>
              <a:rPr lang="fr-FR" dirty="0" err="1" smtClean="0"/>
              <a:t>bounds</a:t>
            </a:r>
            <a:r>
              <a:rPr lang="fr-FR" dirty="0" smtClean="0"/>
              <a:t> of the </a:t>
            </a:r>
            <a:r>
              <a:rPr lang="fr-FR" dirty="0" err="1" smtClean="0"/>
              <a:t>shapes</a:t>
            </a:r>
            <a:r>
              <a:rPr lang="fr-FR" dirty="0" smtClean="0"/>
              <a:t>, </a:t>
            </a:r>
            <a:r>
              <a:rPr lang="fr-FR" dirty="0" err="1" smtClean="0"/>
              <a:t>then</a:t>
            </a:r>
            <a:r>
              <a:rPr lang="fr-FR" dirty="0" smtClean="0"/>
              <a:t> call the </a:t>
            </a:r>
            <a:r>
              <a:rPr lang="fr-FR" dirty="0" err="1" smtClean="0"/>
              <a:t>function</a:t>
            </a:r>
            <a:r>
              <a:rPr lang="fr-FR" dirty="0" smtClean="0"/>
              <a:t> </a:t>
            </a:r>
            <a:r>
              <a:rPr lang="fr-FR" dirty="0" err="1" smtClean="0"/>
              <a:t>findBrowserAt</a:t>
            </a:r>
            <a:r>
              <a:rPr lang="fr-FR" dirty="0" smtClean="0"/>
              <a:t> (dd3) to know </a:t>
            </a:r>
            <a:r>
              <a:rPr lang="fr-FR" dirty="0" err="1" smtClean="0"/>
              <a:t>which</a:t>
            </a:r>
            <a:r>
              <a:rPr lang="fr-FR" dirty="0" smtClean="0"/>
              <a:t> browser </a:t>
            </a:r>
            <a:r>
              <a:rPr lang="fr-FR" dirty="0" err="1" smtClean="0"/>
              <a:t>is</a:t>
            </a:r>
            <a:r>
              <a:rPr lang="fr-FR" dirty="0" smtClean="0"/>
              <a:t> at </a:t>
            </a:r>
            <a:r>
              <a:rPr lang="fr-FR" dirty="0" err="1" smtClean="0"/>
              <a:t>each</a:t>
            </a:r>
            <a:r>
              <a:rPr lang="fr-FR" dirty="0" smtClean="0"/>
              <a:t> </a:t>
            </a:r>
            <a:r>
              <a:rPr lang="fr-FR" dirty="0" err="1" smtClean="0"/>
              <a:t>summit</a:t>
            </a:r>
            <a:r>
              <a:rPr lang="fr-FR" dirty="0" smtClean="0"/>
              <a:t> of the </a:t>
            </a:r>
            <a:r>
              <a:rPr lang="fr-FR" dirty="0" err="1" smtClean="0"/>
              <a:t>bounding</a:t>
            </a:r>
            <a:r>
              <a:rPr lang="fr-FR" dirty="0" smtClean="0"/>
              <a:t> rectangle. All browsers </a:t>
            </a:r>
            <a:r>
              <a:rPr lang="fr-FR" dirty="0" err="1" smtClean="0"/>
              <a:t>contained</a:t>
            </a:r>
            <a:r>
              <a:rPr lang="fr-FR" dirty="0" smtClean="0"/>
              <a:t> </a:t>
            </a:r>
            <a:r>
              <a:rPr lang="fr-FR" dirty="0" err="1" smtClean="0"/>
              <a:t>within</a:t>
            </a:r>
            <a:r>
              <a:rPr lang="fr-FR" dirty="0" smtClean="0"/>
              <a:t> </a:t>
            </a:r>
            <a:r>
              <a:rPr lang="fr-FR" dirty="0" err="1" smtClean="0"/>
              <a:t>these</a:t>
            </a:r>
            <a:r>
              <a:rPr lang="fr-FR" dirty="0" smtClean="0"/>
              <a:t> </a:t>
            </a:r>
            <a:r>
              <a:rPr lang="fr-FR" dirty="0" err="1" smtClean="0"/>
              <a:t>summits</a:t>
            </a:r>
            <a:r>
              <a:rPr lang="fr-FR" dirty="0" smtClean="0"/>
              <a:t> </a:t>
            </a:r>
            <a:r>
              <a:rPr lang="fr-FR" dirty="0" err="1" smtClean="0"/>
              <a:t>will</a:t>
            </a:r>
            <a:r>
              <a:rPr lang="fr-FR" dirty="0" smtClean="0"/>
              <a:t> </a:t>
            </a:r>
            <a:r>
              <a:rPr lang="fr-FR" dirty="0" err="1" smtClean="0"/>
              <a:t>be</a:t>
            </a:r>
            <a:r>
              <a:rPr lang="fr-FR" dirty="0" smtClean="0"/>
              <a:t> </a:t>
            </a:r>
            <a:r>
              <a:rPr lang="fr-FR" dirty="0" err="1" smtClean="0"/>
              <a:t>added</a:t>
            </a:r>
            <a:r>
              <a:rPr lang="fr-FR" dirty="0" smtClean="0"/>
              <a:t> to the </a:t>
            </a:r>
            <a:r>
              <a:rPr lang="fr-FR" dirty="0" err="1" smtClean="0"/>
              <a:t>list</a:t>
            </a:r>
            <a:r>
              <a:rPr lang="fr-FR" dirty="0" smtClean="0"/>
              <a:t> of </a:t>
            </a:r>
            <a:r>
              <a:rPr lang="fr-FR" dirty="0" err="1" smtClean="0"/>
              <a:t>recipient</a:t>
            </a:r>
            <a:r>
              <a:rPr lang="fr-FR" dirty="0" smtClean="0"/>
              <a:t>.</a:t>
            </a:r>
          </a:p>
        </p:txBody>
      </p:sp>
    </p:spTree>
    <p:extLst>
      <p:ext uri="{BB962C8B-B14F-4D97-AF65-F5344CB8AC3E}">
        <p14:creationId xmlns:p14="http://schemas.microsoft.com/office/powerpoint/2010/main" val="191938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Sending</a:t>
            </a:r>
            <a:r>
              <a:rPr lang="fr-FR" dirty="0" smtClean="0"/>
              <a:t> a </a:t>
            </a:r>
            <a:r>
              <a:rPr lang="fr-FR" dirty="0" err="1" smtClean="0"/>
              <a:t>shape</a:t>
            </a:r>
            <a:r>
              <a:rPr lang="fr-FR" dirty="0" smtClean="0"/>
              <a:t> : </a:t>
            </a:r>
            <a:r>
              <a:rPr lang="fr-FR" dirty="0" err="1" smtClean="0"/>
              <a:t>detailed</a:t>
            </a:r>
            <a:r>
              <a:rPr lang="fr-FR" dirty="0" smtClean="0"/>
              <a:t> </a:t>
            </a:r>
            <a:r>
              <a:rPr lang="fr-FR" dirty="0" err="1" smtClean="0"/>
              <a:t>process</a:t>
            </a:r>
            <a:r>
              <a:rPr lang="fr-FR" dirty="0" smtClean="0"/>
              <a:t> 2/4</a:t>
            </a:r>
            <a:endParaRPr lang="fr-FR" dirty="0"/>
          </a:p>
        </p:txBody>
      </p:sp>
      <p:sp>
        <p:nvSpPr>
          <p:cNvPr id="3" name="Espace réservé du contenu 2"/>
          <p:cNvSpPr>
            <a:spLocks noGrp="1"/>
          </p:cNvSpPr>
          <p:nvPr>
            <p:ph idx="1"/>
          </p:nvPr>
        </p:nvSpPr>
        <p:spPr>
          <a:xfrm>
            <a:off x="838200" y="1501541"/>
            <a:ext cx="10515600" cy="5149516"/>
          </a:xfrm>
        </p:spPr>
        <p:txBody>
          <a:bodyPr>
            <a:normAutofit fontScale="85000" lnSpcReduction="20000"/>
          </a:bodyPr>
          <a:lstStyle/>
          <a:p>
            <a:pPr marL="0" lvl="1" indent="0">
              <a:spcBef>
                <a:spcPts val="1000"/>
              </a:spcBef>
              <a:buNone/>
            </a:pPr>
            <a:r>
              <a:rPr lang="en-US" dirty="0" smtClean="0"/>
              <a:t>Once we know who to send the shape to, we need to get the position of the shape</a:t>
            </a:r>
          </a:p>
          <a:p>
            <a:r>
              <a:rPr lang="en-US" dirty="0" smtClean="0"/>
              <a:t>Use the CTM:</a:t>
            </a:r>
          </a:p>
          <a:p>
            <a:pPr marL="457200" lvl="1" indent="0">
              <a:buNone/>
            </a:pPr>
            <a:r>
              <a:rPr lang="en-US" dirty="0" smtClean="0"/>
              <a:t>The CTM  (= current transformation matrix) is the matrix of all transformation applied to the shape in its actual position.</a:t>
            </a:r>
          </a:p>
          <a:p>
            <a:pPr marL="457200" lvl="1" indent="0">
              <a:buNone/>
            </a:pPr>
            <a:r>
              <a:rPr lang="en-US" dirty="0" smtClean="0"/>
              <a:t>We want to preserve and send it as it exactly describe the current display of the shape. We only need to convert the translate attribute of the matrix from local (</a:t>
            </a:r>
            <a:r>
              <a:rPr lang="en-US" dirty="0" err="1" smtClean="0"/>
              <a:t>ctm</a:t>
            </a:r>
            <a:r>
              <a:rPr lang="en-US" dirty="0" smtClean="0"/>
              <a:t> is relative to html of the browser) to global (to be relative to cave html as described before on slide 1,2).</a:t>
            </a:r>
          </a:p>
          <a:p>
            <a:r>
              <a:rPr lang="en-US" dirty="0" smtClean="0"/>
              <a:t>Data to send:</a:t>
            </a:r>
          </a:p>
          <a:p>
            <a:pPr lvl="1"/>
            <a:r>
              <a:rPr lang="en-US" dirty="0" smtClean="0"/>
              <a:t>Type : for now, we only send ‘shape’, this the only type available (later maybe transition as well might be sent)</a:t>
            </a:r>
          </a:p>
          <a:p>
            <a:pPr lvl="1"/>
            <a:r>
              <a:rPr lang="en-US" dirty="0" smtClean="0"/>
              <a:t>Name: the name of the </a:t>
            </a:r>
            <a:r>
              <a:rPr lang="en-US" dirty="0" err="1" smtClean="0"/>
              <a:t>svg</a:t>
            </a:r>
            <a:r>
              <a:rPr lang="en-US" dirty="0" smtClean="0"/>
              <a:t> element (</a:t>
            </a:r>
            <a:r>
              <a:rPr lang="en-US" dirty="0" err="1" smtClean="0"/>
              <a:t>eg</a:t>
            </a:r>
            <a:r>
              <a:rPr lang="en-US" dirty="0" smtClean="0"/>
              <a:t>: circle, </a:t>
            </a:r>
            <a:r>
              <a:rPr lang="en-US" dirty="0" err="1" smtClean="0"/>
              <a:t>rect</a:t>
            </a:r>
            <a:r>
              <a:rPr lang="en-US" dirty="0" smtClean="0"/>
              <a:t>, polyline, …)</a:t>
            </a:r>
          </a:p>
          <a:p>
            <a:pPr lvl="1"/>
            <a:r>
              <a:rPr lang="en-US" dirty="0" err="1" smtClean="0"/>
              <a:t>Attr</a:t>
            </a:r>
            <a:r>
              <a:rPr lang="en-US" dirty="0" smtClean="0"/>
              <a:t>: all the attributes of the shapes (except the transform, which is included in the </a:t>
            </a:r>
            <a:r>
              <a:rPr lang="en-US" dirty="0" err="1" smtClean="0"/>
              <a:t>ctm</a:t>
            </a:r>
            <a:r>
              <a:rPr lang="en-US" dirty="0" smtClean="0"/>
              <a:t>)</a:t>
            </a:r>
          </a:p>
          <a:p>
            <a:pPr lvl="1"/>
            <a:r>
              <a:rPr lang="en-US" dirty="0" err="1" smtClean="0"/>
              <a:t>Ctm</a:t>
            </a:r>
            <a:r>
              <a:rPr lang="en-US" dirty="0" smtClean="0"/>
              <a:t>: to precisely positioned the shape in recipients browser.</a:t>
            </a:r>
          </a:p>
          <a:p>
            <a:pPr lvl="1"/>
            <a:r>
              <a:rPr lang="en-US" dirty="0" err="1" smtClean="0"/>
              <a:t>sendId</a:t>
            </a:r>
            <a:r>
              <a:rPr lang="en-US" dirty="0" smtClean="0"/>
              <a:t>: A unique id for the shape, which allow us to recognize it afterwards if we resend it to a same peer. This value is bound to the shape through the attribute __</a:t>
            </a:r>
            <a:r>
              <a:rPr lang="en-US" dirty="0" err="1" smtClean="0"/>
              <a:t>sendId</a:t>
            </a:r>
            <a:r>
              <a:rPr lang="en-US" dirty="0" smtClean="0"/>
              <a:t>__ the same way the data attribute is bound with __data__ in d3.</a:t>
            </a:r>
          </a:p>
          <a:p>
            <a:pPr lvl="1"/>
            <a:r>
              <a:rPr lang="en-US" dirty="0" smtClean="0"/>
              <a:t>Container: the first parent found with an id, which allows to keep the order. The id is sent and the receiver can retrieve the corresponding group in its </a:t>
            </a:r>
            <a:r>
              <a:rPr lang="en-US" dirty="0" err="1" smtClean="0"/>
              <a:t>dom</a:t>
            </a:r>
            <a:r>
              <a:rPr lang="en-US" dirty="0" smtClean="0"/>
              <a:t> and append the shape to it.</a:t>
            </a:r>
            <a:endParaRPr lang="en-US" dirty="0" smtClean="0"/>
          </a:p>
        </p:txBody>
      </p:sp>
    </p:spTree>
    <p:extLst>
      <p:ext uri="{BB962C8B-B14F-4D97-AF65-F5344CB8AC3E}">
        <p14:creationId xmlns:p14="http://schemas.microsoft.com/office/powerpoint/2010/main" val="234772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Sending</a:t>
            </a:r>
            <a:r>
              <a:rPr lang="fr-FR" dirty="0" smtClean="0"/>
              <a:t> a </a:t>
            </a:r>
            <a:r>
              <a:rPr lang="fr-FR" dirty="0" err="1" smtClean="0"/>
              <a:t>shape</a:t>
            </a:r>
            <a:r>
              <a:rPr lang="fr-FR" dirty="0" smtClean="0"/>
              <a:t> : </a:t>
            </a:r>
            <a:r>
              <a:rPr lang="fr-FR" dirty="0" err="1" smtClean="0"/>
              <a:t>detailed</a:t>
            </a:r>
            <a:r>
              <a:rPr lang="fr-FR" dirty="0" smtClean="0"/>
              <a:t> </a:t>
            </a:r>
            <a:r>
              <a:rPr lang="fr-FR" dirty="0" err="1" smtClean="0"/>
              <a:t>process</a:t>
            </a:r>
            <a:r>
              <a:rPr lang="fr-FR" dirty="0" smtClean="0"/>
              <a:t> 3/4</a:t>
            </a:r>
            <a:endParaRPr lang="fr-FR" dirty="0"/>
          </a:p>
        </p:txBody>
      </p:sp>
      <p:sp>
        <p:nvSpPr>
          <p:cNvPr id="3" name="Espace réservé du contenu 2"/>
          <p:cNvSpPr>
            <a:spLocks noGrp="1"/>
          </p:cNvSpPr>
          <p:nvPr>
            <p:ph idx="1"/>
          </p:nvPr>
        </p:nvSpPr>
        <p:spPr/>
        <p:txBody>
          <a:bodyPr>
            <a:normAutofit/>
          </a:bodyPr>
          <a:lstStyle/>
          <a:p>
            <a:r>
              <a:rPr lang="en-US" dirty="0" smtClean="0"/>
              <a:t>Create the connections and send the shape:</a:t>
            </a:r>
          </a:p>
          <a:p>
            <a:pPr marL="0" indent="0">
              <a:buNone/>
            </a:pPr>
            <a:r>
              <a:rPr lang="en-US" dirty="0" smtClean="0"/>
              <a:t>Once the object is ready to be sent, we can send it. If we don’t have an active connection with the peer we want to send it to, we try to create it.</a:t>
            </a:r>
          </a:p>
          <a:p>
            <a:pPr marL="0" indent="0">
              <a:buNone/>
            </a:pPr>
            <a:r>
              <a:rPr lang="en-US" dirty="0" smtClean="0"/>
              <a:t>The </a:t>
            </a:r>
            <a:r>
              <a:rPr lang="en-US" dirty="0" err="1" smtClean="0"/>
              <a:t>sendTo</a:t>
            </a:r>
            <a:r>
              <a:rPr lang="en-US" dirty="0" smtClean="0"/>
              <a:t> (dd3) method allows to send data to a specific browser. If connection is not established, it tries to create it and then send the object.</a:t>
            </a:r>
          </a:p>
          <a:p>
            <a:pPr lvl="1"/>
            <a:endParaRPr lang="en-US" dirty="0"/>
          </a:p>
        </p:txBody>
      </p:sp>
    </p:spTree>
    <p:extLst>
      <p:ext uri="{BB962C8B-B14F-4D97-AF65-F5344CB8AC3E}">
        <p14:creationId xmlns:p14="http://schemas.microsoft.com/office/powerpoint/2010/main" val="33593384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1240</Words>
  <Application>Microsoft Office PowerPoint</Application>
  <PresentationFormat>Grand écran</PresentationFormat>
  <Paragraphs>100</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Calibri Light</vt:lpstr>
      <vt:lpstr>Thème Office</vt:lpstr>
      <vt:lpstr>DD3</vt:lpstr>
      <vt:lpstr>Présentation PowerPoint</vt:lpstr>
      <vt:lpstr>Présentation PowerPoint</vt:lpstr>
      <vt:lpstr>DD3 : Overview</vt:lpstr>
      <vt:lpstr>dd3.v0.js: Step by step</vt:lpstr>
      <vt:lpstr>dd3.v0.js: Step by step</vt:lpstr>
      <vt:lpstr>Sending a shape : detailed process 1/4</vt:lpstr>
      <vt:lpstr>Sending a shape : detailed process 2/4</vt:lpstr>
      <vt:lpstr>Sending a shape : detailed process 3/4</vt:lpstr>
      <vt:lpstr>Sending a shape : detailed process 4/4</vt:lpstr>
      <vt:lpstr>Data structures 1/2</vt:lpstr>
      <vt:lpstr>Data structures 2/2</vt:lpstr>
      <vt:lpstr>DD3Server &amp; DD3Hub</vt:lpstr>
      <vt:lpstr>Remarks:</vt:lpstr>
      <vt:lpstr>Contact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Evann Courdier</dc:creator>
  <cp:lastModifiedBy>Evann Courdier</cp:lastModifiedBy>
  <cp:revision>54</cp:revision>
  <dcterms:created xsi:type="dcterms:W3CDTF">2015-06-17T02:39:21Z</dcterms:created>
  <dcterms:modified xsi:type="dcterms:W3CDTF">2015-06-17T05:48:02Z</dcterms:modified>
</cp:coreProperties>
</file>