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289C8D-34CF-4D48-B3B6-C1F67F6BFBE0}">
  <a:tblStyle styleId="{3B289C8D-34CF-4D48-B3B6-C1F67F6BF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4c5c2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4c5c2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ff02f37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ff02f37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f02f37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ff02f37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f02f37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f02f37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f02f37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f02f37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f02f37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f02f37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ff02f37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ff02f37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4c5c2f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4c5c2f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4c5c2f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4c5c2f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00414fbb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00414fbb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ff02f37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ff02f37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ature.com/articles/s42256-022-00534-z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5462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16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“</a:t>
            </a:r>
            <a:r>
              <a:rPr lang="en" sz="2616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Enhancing scBERT for Optimized Performance and Reduced Latency”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186200" y="4681800"/>
            <a:ext cx="19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Aakash, Vishwa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Roboto Mono Medium"/>
                <a:ea typeface="Roboto Mono Medium"/>
                <a:cs typeface="Roboto Mono Medium"/>
                <a:sym typeface="Roboto Mono Medium"/>
              </a:rPr>
              <a:t>What downstream tasks are we planning to cover?</a:t>
            </a:r>
            <a:endParaRPr sz="232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1015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●"/>
            </a:pPr>
            <a:r>
              <a:rPr lang="en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</a:t>
            </a:r>
            <a:r>
              <a:rPr lang="en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ell type annotation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●"/>
            </a:pPr>
            <a:r>
              <a:rPr lang="en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Perturb-seq effect prediction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●"/>
            </a:pPr>
            <a:r>
              <a:rPr lang="en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Drug combination prediction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74975" y="2504525"/>
            <a:ext cx="85206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Why these tasks?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046325"/>
            <a:ext cx="8520600" cy="1119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data is already available for scGPT and xTrimoGene. Making it easier for us to compare them.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Current Progress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311700" y="12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{3B289C8D-34CF-4D48-B3B6-C1F67F6BFBE0}</a:tableStyleId>
              </a:tblPr>
              <a:tblGrid>
                <a:gridCol w="2148675"/>
                <a:gridCol w="1340425"/>
                <a:gridCol w="2347050"/>
                <a:gridCol w="2758550"/>
              </a:tblGrid>
              <a:tr h="43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Model 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Code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Pre-training/Conversion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Benchmarking on downstream tasks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Q-scBERT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Done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Done (~1 hr)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Most of the data and code required to benchmark on downstream tasks is done. We are waiting on the models to complete pre-training stage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4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Distilled scBERT (ours)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Done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In Progress(~4 hrs)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vMerge="1"/>
              </a:tr>
              <a:tr h="4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Q-Distilled scBERT (ours)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Done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In progress</a:t>
                      </a: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(~30 minutes)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vMerge="1"/>
              </a:tr>
              <a:tr h="4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scBERT1.58 (ours)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Done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Done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vMerge="1"/>
              </a:tr>
              <a:tr h="4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scBERT 2.0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Done*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To do (~30 hrs)</a:t>
                      </a:r>
                      <a:endParaRPr sz="11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Roboto Mono Medium"/>
                <a:ea typeface="Roboto Mono Medium"/>
                <a:cs typeface="Roboto Mono Medium"/>
                <a:sym typeface="Roboto Mono Medium"/>
              </a:rPr>
              <a:t>Why is cell annotation using scRNA important</a:t>
            </a:r>
            <a:endParaRPr sz="232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Char char="●"/>
            </a:pPr>
            <a:r>
              <a:rPr lang="en">
                <a:solidFill>
                  <a:srgbClr val="D4D4D4"/>
                </a:solidFill>
              </a:rPr>
              <a:t>Single-cell RNA sequencing (scRNA) allows for the identification of distinct cell types and subtypes within a sample. This is crucial for understanding the complex cellular </a:t>
            </a:r>
            <a:r>
              <a:rPr lang="en">
                <a:solidFill>
                  <a:srgbClr val="D4D4D4"/>
                </a:solidFill>
              </a:rPr>
              <a:t>heterogeneity</a:t>
            </a:r>
            <a:r>
              <a:rPr lang="en">
                <a:solidFill>
                  <a:srgbClr val="D4D4D4"/>
                </a:solidFill>
              </a:rPr>
              <a:t>.</a:t>
            </a:r>
            <a:endParaRPr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Char char="●"/>
            </a:pPr>
            <a:r>
              <a:rPr lang="en">
                <a:solidFill>
                  <a:srgbClr val="D4D4D4"/>
                </a:solidFill>
              </a:rPr>
              <a:t>Cell annotation using scRNA can reveal novel therapeutic targets by identifying specific cell types involved in disease mechanisms</a:t>
            </a:r>
            <a:endParaRPr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Char char="●"/>
            </a:pPr>
            <a:r>
              <a:rPr lang="en">
                <a:solidFill>
                  <a:srgbClr val="D4D4D4"/>
                </a:solidFill>
              </a:rPr>
              <a:t>scRNA can uncover new insights into cellular development, differentiation, and function</a:t>
            </a:r>
            <a:endParaRPr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Char char="●"/>
            </a:pPr>
            <a:r>
              <a:rPr lang="en">
                <a:solidFill>
                  <a:srgbClr val="D4D4D4"/>
                </a:solidFill>
              </a:rPr>
              <a:t>scRNA can provide context for the interpretation of other omics data, such as genomic and proteomic data</a:t>
            </a:r>
            <a:endParaRPr>
              <a:solidFill>
                <a:srgbClr val="D4D4D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Char char="●"/>
            </a:pPr>
            <a:r>
              <a:rPr lang="en">
                <a:solidFill>
                  <a:srgbClr val="D4D4D4"/>
                </a:solidFill>
              </a:rPr>
              <a:t>Accurate cell annotation is essential for integrating these datasets and gaining a comprehensive understanding of biological systems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Project Idea and Motivation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921800"/>
            <a:ext cx="8520600" cy="1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do we need a smaller model that can compete with the larger SOTA models?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Inference </a:t>
            </a: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efficiency</a:t>
            </a: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Faster iteration and experimentation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Democratization of AI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Introduction to scBERT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53875" y="1371650"/>
            <a:ext cx="4498800" cy="2772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9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565"/>
              <a:buFont typeface="Roboto"/>
              <a:buChar char="●"/>
            </a:pPr>
            <a:r>
              <a:rPr lang="en" sz="1565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scBERT is a large-scale pretrained deep language model designed for cell type annotation in single-cell RNA-seq data.</a:t>
            </a:r>
            <a:endParaRPr sz="1565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9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565"/>
              <a:buFont typeface="Roboto"/>
              <a:buChar char="●"/>
            </a:pPr>
            <a:r>
              <a:rPr lang="en" sz="1565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It utilizes Transformer(encoder) architectures with innovatively designed embeddings for genes, pioneering its application in scRNA-seq data analysis.</a:t>
            </a:r>
            <a:endParaRPr sz="1565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9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565"/>
              <a:buFont typeface="Roboto"/>
              <a:buChar char="●"/>
            </a:pPr>
            <a:r>
              <a:rPr lang="en" sz="1565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scBERT employs Performer, maintaining full gene-level interpretation without relying on dimensionality reduction.</a:t>
            </a:r>
            <a:endParaRPr sz="1565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4703625"/>
            <a:ext cx="58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https://www.nature.com/articles/s42256-022-00534-z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725" y="1590900"/>
            <a:ext cx="4267200" cy="233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Problems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 with 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scBERT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0325"/>
            <a:ext cx="8520600" cy="294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High Computational requirement due to high sparsity of data -&gt; 90% of values are 0 -&gt; leads to </a:t>
            </a: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unnecessary</a:t>
            </a: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computations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2.65 × 10^19 FLOPs to train 5 million samples over 5 epochs 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Limited or Loss of resolution for expression values -&gt; scBERT rounds gene expression values into integers (1.99 and 2.01 are far, 1.99 and 1.01 are closer)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During leave-one-out experiments, scBERT failed to identify novel cell types.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The current masking strategy in scBERT, which involves non-zero masking, may need further optimization for efficiency.</a:t>
            </a:r>
            <a:endParaRPr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title"/>
          </p:nvPr>
        </p:nvSpPr>
        <p:spPr>
          <a:xfrm>
            <a:off x="249825" y="202550"/>
            <a:ext cx="85824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Smaller &amp; Faster scBERT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(Not necessarily better)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772650" y="168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{3B289C8D-34CF-4D48-B3B6-C1F67F6BFBE0}</a:tableStyleId>
              </a:tblPr>
              <a:tblGrid>
                <a:gridCol w="2492300"/>
                <a:gridCol w="3471450"/>
                <a:gridCol w="1634925"/>
              </a:tblGrid>
              <a:tr h="4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Params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dtype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scBERT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8.3M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Float32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Q-scBERT (ours)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8.3M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Distilled scBERT (ours)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5.7M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Float32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Q-Distilled scBERT (ours)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5.7M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scBERT1.58 (ours)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8.3M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9"/>
          <p:cNvGraphicFramePr/>
          <p:nvPr/>
        </p:nvGraphicFramePr>
        <p:xfrm>
          <a:off x="442925" y="17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{3B289C8D-34CF-4D48-B3B6-C1F67F6BFBE0}</a:tableStyleId>
              </a:tblPr>
              <a:tblGrid>
                <a:gridCol w="3913650"/>
                <a:gridCol w="1193550"/>
                <a:gridCol w="3371250"/>
              </a:tblGrid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Params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 Training</a:t>
                      </a:r>
                      <a:r>
                        <a:rPr lang="en" sz="1200"/>
                        <a:t> </a:t>
                      </a:r>
                      <a:r>
                        <a:rPr lang="en" sz="1200"/>
                        <a:t>strategy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scBERT(Encoder)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8.3M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Masked Language Modelling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scGPT(Decoder)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53M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Next token prediction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xTrimoGene(Encoder + Decoder)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100M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Masked Regression task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scBERT-2.0 (Encoder)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8x10M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MLM + Masked Regression task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9"/>
          <p:cNvSpPr txBox="1"/>
          <p:nvPr>
            <p:ph type="title"/>
          </p:nvPr>
        </p:nvSpPr>
        <p:spPr>
          <a:xfrm>
            <a:off x="311688" y="76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Better scBERT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59888" y="29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scBERT2 Architecture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36838" y="1008900"/>
            <a:ext cx="8440500" cy="356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846688" y="2440650"/>
            <a:ext cx="717900" cy="710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Norm</a:t>
            </a:r>
            <a:endParaRPr/>
          </a:p>
        </p:txBody>
      </p:sp>
      <p:cxnSp>
        <p:nvCxnSpPr>
          <p:cNvPr id="101" name="Google Shape;101;p20"/>
          <p:cNvCxnSpPr>
            <a:stCxn id="100" idx="3"/>
          </p:cNvCxnSpPr>
          <p:nvPr/>
        </p:nvCxnSpPr>
        <p:spPr>
          <a:xfrm flipH="1" rot="10800000">
            <a:off x="1564588" y="2793000"/>
            <a:ext cx="417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 rot="10800000">
            <a:off x="1982488" y="1917850"/>
            <a:ext cx="7200" cy="16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0"/>
          <p:cNvCxnSpPr/>
          <p:nvPr/>
        </p:nvCxnSpPr>
        <p:spPr>
          <a:xfrm flipH="1" rot="10800000">
            <a:off x="1982488" y="2794900"/>
            <a:ext cx="52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/>
          <p:nvPr/>
        </p:nvCxnSpPr>
        <p:spPr>
          <a:xfrm flipH="1" rot="10800000">
            <a:off x="1982488" y="1917850"/>
            <a:ext cx="52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/>
          <p:nvPr/>
        </p:nvCxnSpPr>
        <p:spPr>
          <a:xfrm flipH="1" rot="10800000">
            <a:off x="1982488" y="3581050"/>
            <a:ext cx="52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20"/>
          <p:cNvSpPr/>
          <p:nvPr/>
        </p:nvSpPr>
        <p:spPr>
          <a:xfrm>
            <a:off x="2510188" y="1749300"/>
            <a:ext cx="1113300" cy="205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Attention,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GroupedMQA,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129238" y="2692600"/>
            <a:ext cx="227100" cy="211800"/>
          </a:xfrm>
          <a:prstGeom prst="flowChar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flipH="1" rot="10800000">
            <a:off x="3623488" y="2794900"/>
            <a:ext cx="52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/>
          <p:nvPr/>
        </p:nvCxnSpPr>
        <p:spPr>
          <a:xfrm flipH="1" rot="10800000">
            <a:off x="4356338" y="2786800"/>
            <a:ext cx="52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/>
          <p:nvPr/>
        </p:nvSpPr>
        <p:spPr>
          <a:xfrm>
            <a:off x="4884038" y="2479825"/>
            <a:ext cx="717900" cy="710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Norm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018313" y="1720000"/>
            <a:ext cx="1113300" cy="205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(MoE) Feed Forward,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 flipH="1" rot="10800000">
            <a:off x="87713" y="2828325"/>
            <a:ext cx="759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/>
          <p:nvPr/>
        </p:nvSpPr>
        <p:spPr>
          <a:xfrm>
            <a:off x="7637363" y="2694100"/>
            <a:ext cx="227100" cy="211800"/>
          </a:xfrm>
          <a:prstGeom prst="flowChar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0"/>
          <p:cNvCxnSpPr/>
          <p:nvPr/>
        </p:nvCxnSpPr>
        <p:spPr>
          <a:xfrm flipH="1" rot="10800000">
            <a:off x="7131613" y="2796400"/>
            <a:ext cx="527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endCxn id="99" idx="3"/>
          </p:cNvCxnSpPr>
          <p:nvPr/>
        </p:nvCxnSpPr>
        <p:spPr>
          <a:xfrm flipH="1" rot="10800000">
            <a:off x="7864438" y="2793000"/>
            <a:ext cx="912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 flipH="1" rot="10800000">
            <a:off x="5601938" y="2777250"/>
            <a:ext cx="417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08988" y="1363650"/>
            <a:ext cx="0" cy="14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 flipH="1" rot="10800000">
            <a:off x="614488" y="1362425"/>
            <a:ext cx="36363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endCxn id="107" idx="0"/>
          </p:cNvCxnSpPr>
          <p:nvPr/>
        </p:nvCxnSpPr>
        <p:spPr>
          <a:xfrm>
            <a:off x="4242788" y="1369000"/>
            <a:ext cx="0" cy="13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 rot="10800000">
            <a:off x="4569088" y="1330000"/>
            <a:ext cx="0" cy="14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 flipH="1" rot="10800000">
            <a:off x="4574588" y="1341675"/>
            <a:ext cx="3180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7749688" y="1336250"/>
            <a:ext cx="1200" cy="13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scBERT 2.0 Improvements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4295400" cy="3689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Architectural </a:t>
            </a: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Improvements for faster training and inference</a:t>
            </a:r>
            <a:endParaRPr sz="1150">
              <a:solidFill>
                <a:srgbClr val="82C6FF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1.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Grouped Multi Query Attention (5x faster than Vanilla)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2.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RMS Norm in place of LayerNorm (Faster training convergence)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3.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Flash attention 2.0 (2.3x faster than Performer-scBERT)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4.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SiLU in place of ReLU/GLU (</a:t>
            </a: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Roboto"/>
                <a:ea typeface="Roboto"/>
                <a:cs typeface="Roboto"/>
                <a:sym typeface="Roboto"/>
              </a:rPr>
              <a:t>Objectively better than ReLU)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Improvements to improve parameter count(model complexity) while keeping the computational cost to a minimum</a:t>
            </a:r>
            <a:endParaRPr sz="1150">
              <a:solidFill>
                <a:srgbClr val="82C6FF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1.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Sparse Mixture of Experts (8x improvement in model complexity, slight increase in computational cost)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Improvements for faster inference 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1.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 Torch.compile (30% faster inference time) 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607100" y="1152475"/>
            <a:ext cx="4224600" cy="3689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Improvements to pre-training strategy</a:t>
            </a:r>
            <a:endParaRPr sz="1150">
              <a:solidFill>
                <a:srgbClr val="82C6FF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1.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Improved Token Embeddings ( 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2.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Improved masking (MLM + Masked Regression task)</a:t>
            </a:r>
            <a:endParaRPr sz="1150">
              <a:solidFill>
                <a:schemeClr val="dk1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For Faster training</a:t>
            </a:r>
            <a:endParaRPr sz="1150">
              <a:solidFill>
                <a:srgbClr val="82C6FF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1.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Mixed precision training (2x improvement in throughput)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2.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Distributed Data Parallel Training (Nx improvement in training time)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3.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Faster Data Loading using MultDL (reduces cpu-gpu transfer latency)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4.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Adafactor (More computationally efficient and memory efficient than Adam)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2C6FF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5. 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Roboto Medium"/>
                <a:ea typeface="Roboto Medium"/>
                <a:cs typeface="Roboto Medium"/>
                <a:sym typeface="Roboto Medium"/>
              </a:rPr>
              <a:t>Data preloading (reduces data loading latency)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