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Roboto Slab"/>
      <p:regular r:id="rId34"/>
      <p:bold r:id="rId35"/>
    </p:embeddedFont>
    <p:embeddedFont>
      <p:font typeface="Roboto"/>
      <p:regular r:id="rId36"/>
      <p:bold r:id="rId37"/>
      <p:italic r:id="rId38"/>
      <p:boldItalic r:id="rId39"/>
    </p:embeddedFont>
    <p:embeddedFont>
      <p:font typeface="Amatic SC"/>
      <p:regular r:id="rId40"/>
      <p:bold r:id="rId41"/>
    </p:embeddedFont>
    <p:embeddedFont>
      <p:font typeface="Merriweather"/>
      <p:regular r:id="rId42"/>
      <p:bold r:id="rId43"/>
      <p:italic r:id="rId44"/>
      <p:boldItalic r:id="rId45"/>
    </p:embeddedFont>
    <p:embeddedFont>
      <p:font typeface="Source Sans Pr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AmaticSC-regular.fntdata"/><Relationship Id="rId42" Type="http://schemas.openxmlformats.org/officeDocument/2006/relationships/font" Target="fonts/Merriweather-regular.fntdata"/><Relationship Id="rId41" Type="http://schemas.openxmlformats.org/officeDocument/2006/relationships/font" Target="fonts/AmaticSC-bold.fntdata"/><Relationship Id="rId44" Type="http://schemas.openxmlformats.org/officeDocument/2006/relationships/font" Target="fonts/Merriweather-italic.fntdata"/><Relationship Id="rId43" Type="http://schemas.openxmlformats.org/officeDocument/2006/relationships/font" Target="fonts/Merriweather-bold.fntdata"/><Relationship Id="rId46" Type="http://schemas.openxmlformats.org/officeDocument/2006/relationships/font" Target="fonts/SourceSansPro-regular.fntdata"/><Relationship Id="rId45"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SourceSansPro-italic.fntdata"/><Relationship Id="rId47" Type="http://schemas.openxmlformats.org/officeDocument/2006/relationships/font" Target="fonts/SourceSansPro-bold.fntdata"/><Relationship Id="rId49" Type="http://schemas.openxmlformats.org/officeDocument/2006/relationships/font" Target="fonts/SourceSansPr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font" Target="fonts/RobotoSlab-bold.fntdata"/><Relationship Id="rId34" Type="http://schemas.openxmlformats.org/officeDocument/2006/relationships/font" Target="fonts/RobotoSlab-regular.fntdata"/><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bf29d3f54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bf29d3f5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bf29d3f54_7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bf29d3f54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bf29d3f54_1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bf29d3f54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bf29d3f54_7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bf29d3f5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bf29d3f54_7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bf29d3f54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bf29d3f54_7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bf29d3f54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bf29d3f54_1_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bf29d3f54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bf29d3f54_1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bf29d3f54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bf29d3f54_1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bf29d3f54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bf29d3f54_1_1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bf29d3f54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bf29d3f54_1_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bf29d3f54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bf29d3f54_1_1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bf29d3f5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bf29d3f54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bf29d3f5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bf29d3f54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bf29d3f5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bf29d3f54_1_1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bf29d3f54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cbf29d3f54_3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cbf29d3f54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bf29d3f54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bf29d3f5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bf29d3f54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bf29d3f5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bf29d3f54_1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bf29d3f54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bf29d3f54_1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bf29d3f54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bf29d3f54_1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bf29d3f54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400900" y="918750"/>
            <a:ext cx="6568500" cy="264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latin typeface="Merriweather"/>
                <a:ea typeface="Merriweather"/>
                <a:cs typeface="Merriweather"/>
                <a:sym typeface="Merriweather"/>
              </a:rPr>
              <a:t>A comparative analysis of standard path planning algorithms</a:t>
            </a:r>
            <a:endParaRPr sz="3700">
              <a:latin typeface="Merriweather"/>
              <a:ea typeface="Merriweather"/>
              <a:cs typeface="Merriweather"/>
              <a:sym typeface="Merriweather"/>
            </a:endParaRPr>
          </a:p>
          <a:p>
            <a:pPr indent="0" lvl="0" marL="0" rtl="0" algn="l">
              <a:spcBef>
                <a:spcPts val="0"/>
              </a:spcBef>
              <a:spcAft>
                <a:spcPts val="0"/>
              </a:spcAft>
              <a:buNone/>
            </a:pPr>
            <a:r>
              <a:t/>
            </a:r>
            <a:endParaRPr/>
          </a:p>
        </p:txBody>
      </p:sp>
      <p:sp>
        <p:nvSpPr>
          <p:cNvPr id="71" name="Google Shape;71;p12"/>
          <p:cNvSpPr txBox="1"/>
          <p:nvPr/>
        </p:nvSpPr>
        <p:spPr>
          <a:xfrm>
            <a:off x="5296625" y="3382625"/>
            <a:ext cx="3041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Varun Madhavan    18CH30031</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Arnesh Issar             18CH3FP07</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Motiar Rehaman    18CH3FP26</a:t>
            </a:r>
            <a:endParaRPr>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21"/>
          <p:cNvSpPr txBox="1"/>
          <p:nvPr/>
        </p:nvSpPr>
        <p:spPr>
          <a:xfrm>
            <a:off x="1143350" y="535675"/>
            <a:ext cx="6923400" cy="34872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accent1"/>
                </a:solidFill>
                <a:latin typeface="Roboto"/>
                <a:ea typeface="Roboto"/>
                <a:cs typeface="Roboto"/>
                <a:sym typeface="Roboto"/>
              </a:rPr>
              <a:t>High Level Idea:</a:t>
            </a:r>
            <a:endParaRPr sz="2000">
              <a:solidFill>
                <a:schemeClr val="accent1"/>
              </a:solidFill>
              <a:latin typeface="Roboto"/>
              <a:ea typeface="Roboto"/>
              <a:cs typeface="Roboto"/>
              <a:sym typeface="Roboto"/>
            </a:endParaRPr>
          </a:p>
          <a:p>
            <a:pPr indent="0" lvl="0" marL="0" rtl="0" algn="l">
              <a:spcBef>
                <a:spcPts val="600"/>
              </a:spcBef>
              <a:spcAft>
                <a:spcPts val="0"/>
              </a:spcAft>
              <a:buNone/>
            </a:pPr>
            <a:r>
              <a:rPr b="1" lang="en" sz="1500">
                <a:solidFill>
                  <a:srgbClr val="333333"/>
                </a:solidFill>
                <a:highlight>
                  <a:srgbClr val="FFFFFF"/>
                </a:highlight>
                <a:latin typeface="Roboto"/>
                <a:ea typeface="Roboto"/>
                <a:cs typeface="Roboto"/>
                <a:sym typeface="Roboto"/>
              </a:rPr>
              <a:t>Dijkstra’s Algorithm</a:t>
            </a:r>
            <a:r>
              <a:rPr lang="en" sz="1500">
                <a:solidFill>
                  <a:srgbClr val="333333"/>
                </a:solidFill>
                <a:highlight>
                  <a:srgbClr val="FFFFFF"/>
                </a:highlight>
                <a:latin typeface="Roboto"/>
                <a:ea typeface="Roboto"/>
                <a:cs typeface="Roboto"/>
                <a:sym typeface="Roboto"/>
              </a:rPr>
              <a:t> (also called Uniform Cost Search) </a:t>
            </a:r>
            <a:endParaRPr sz="1500">
              <a:solidFill>
                <a:srgbClr val="333333"/>
              </a:solidFill>
              <a:highlight>
                <a:srgbClr val="FFFFFF"/>
              </a:highlight>
              <a:latin typeface="Roboto"/>
              <a:ea typeface="Roboto"/>
              <a:cs typeface="Roboto"/>
              <a:sym typeface="Roboto"/>
            </a:endParaRPr>
          </a:p>
          <a:p>
            <a:pPr indent="-323850" lvl="0" marL="457200" rtl="0" algn="l">
              <a:spcBef>
                <a:spcPts val="60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Lets us prioritize which paths to explore. </a:t>
            </a:r>
            <a:endParaRPr sz="1500">
              <a:solidFill>
                <a:srgbClr val="333333"/>
              </a:solidFill>
              <a:highlight>
                <a:srgbClr val="FFFFFF"/>
              </a:highlight>
              <a:latin typeface="Roboto"/>
              <a:ea typeface="Roboto"/>
              <a:cs typeface="Roboto"/>
              <a:sym typeface="Roboto"/>
            </a:endParaRPr>
          </a:p>
          <a:p>
            <a:pPr indent="-323850" lvl="0" marL="457200" rtl="0" algn="l">
              <a:spcBef>
                <a:spcPts val="0"/>
              </a:spcBef>
              <a:spcAft>
                <a:spcPts val="0"/>
              </a:spcAft>
              <a:buClr>
                <a:srgbClr val="333333"/>
              </a:buClr>
              <a:buSzPts val="1500"/>
              <a:buFont typeface="Roboto"/>
              <a:buChar char="❖"/>
            </a:pPr>
            <a:r>
              <a:rPr lang="en" sz="1500">
                <a:solidFill>
                  <a:srgbClr val="333333"/>
                </a:solidFill>
                <a:highlight>
                  <a:schemeClr val="lt1"/>
                </a:highlight>
                <a:latin typeface="Roboto"/>
                <a:ea typeface="Roboto"/>
                <a:cs typeface="Roboto"/>
                <a:sym typeface="Roboto"/>
              </a:rPr>
              <a:t>It favors lower cost paths, </a:t>
            </a:r>
            <a:r>
              <a:rPr lang="en" sz="1500">
                <a:solidFill>
                  <a:srgbClr val="333333"/>
                </a:solidFill>
                <a:highlight>
                  <a:srgbClr val="FFFFFF"/>
                </a:highlight>
                <a:latin typeface="Roboto"/>
                <a:ea typeface="Roboto"/>
                <a:cs typeface="Roboto"/>
                <a:sym typeface="Roboto"/>
              </a:rPr>
              <a:t>i</a:t>
            </a:r>
            <a:r>
              <a:rPr lang="en" sz="1500">
                <a:solidFill>
                  <a:srgbClr val="333333"/>
                </a:solidFill>
                <a:highlight>
                  <a:srgbClr val="FFFFFF"/>
                </a:highlight>
                <a:latin typeface="Roboto"/>
                <a:ea typeface="Roboto"/>
                <a:cs typeface="Roboto"/>
                <a:sym typeface="Roboto"/>
              </a:rPr>
              <a:t>nstead of exploring all possible paths equally.</a:t>
            </a:r>
            <a:endParaRPr sz="1500">
              <a:solidFill>
                <a:srgbClr val="333333"/>
              </a:solidFill>
              <a:highlight>
                <a:srgbClr val="FFFFFF"/>
              </a:highlight>
              <a:latin typeface="Roboto"/>
              <a:ea typeface="Roboto"/>
              <a:cs typeface="Roboto"/>
              <a:sym typeface="Roboto"/>
            </a:endParaRPr>
          </a:p>
          <a:p>
            <a:pPr indent="-323850" lvl="0" marL="457200" rtl="0" algn="l">
              <a:spcBef>
                <a:spcPts val="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We can assign lower costs to encourage moving on roads, higher costs to avoid forests, higher costs to discourage going near enemies, and more. </a:t>
            </a:r>
            <a:endParaRPr sz="1500">
              <a:solidFill>
                <a:srgbClr val="333333"/>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i="1" sz="1500">
              <a:solidFill>
                <a:srgbClr val="333333"/>
              </a:solidFill>
              <a:highlight>
                <a:srgbClr val="FFFFFF"/>
              </a:highlight>
              <a:latin typeface="Roboto"/>
              <a:ea typeface="Roboto"/>
              <a:cs typeface="Roboto"/>
              <a:sym typeface="Roboto"/>
            </a:endParaRPr>
          </a:p>
          <a:p>
            <a:pPr indent="0" lvl="0" marL="0" rtl="0" algn="l">
              <a:spcBef>
                <a:spcPts val="600"/>
              </a:spcBef>
              <a:spcAft>
                <a:spcPts val="0"/>
              </a:spcAft>
              <a:buNone/>
            </a:pPr>
            <a:r>
              <a:rPr i="1" lang="en" sz="1500">
                <a:solidFill>
                  <a:schemeClr val="accent2"/>
                </a:solidFill>
                <a:highlight>
                  <a:srgbClr val="FFFFFF"/>
                </a:highlight>
                <a:latin typeface="Roboto"/>
                <a:ea typeface="Roboto"/>
                <a:cs typeface="Roboto"/>
                <a:sym typeface="Roboto"/>
              </a:rPr>
              <a:t>When movement costs vary, we use this instead of Breadth First Search.</a:t>
            </a:r>
            <a:endParaRPr i="1" sz="2000">
              <a:solidFill>
                <a:schemeClr val="accent2"/>
              </a:solidFill>
              <a:latin typeface="Roboto"/>
              <a:ea typeface="Roboto"/>
              <a:cs typeface="Roboto"/>
              <a:sym typeface="Roboto"/>
            </a:endParaRPr>
          </a:p>
          <a:p>
            <a:pPr indent="0" lvl="0" marL="0" rtl="0" algn="l">
              <a:spcBef>
                <a:spcPts val="600"/>
              </a:spcBef>
              <a:spcAft>
                <a:spcPts val="0"/>
              </a:spcAft>
              <a:buNone/>
            </a:pPr>
            <a:r>
              <a:t/>
            </a:r>
            <a:endParaRPr sz="2000">
              <a:solidFill>
                <a:srgbClr val="A61C00"/>
              </a:solidFill>
              <a:latin typeface="Roboto"/>
              <a:ea typeface="Roboto"/>
              <a:cs typeface="Roboto"/>
              <a:sym typeface="Roboto"/>
            </a:endParaRPr>
          </a:p>
          <a:p>
            <a:pPr indent="0" lvl="0" marL="0" rtl="0" algn="l">
              <a:spcBef>
                <a:spcPts val="600"/>
              </a:spcBef>
              <a:spcAft>
                <a:spcPts val="0"/>
              </a:spcAft>
              <a:buNone/>
            </a:pPr>
            <a:r>
              <a:rPr lang="en" sz="2000">
                <a:solidFill>
                  <a:schemeClr val="accent1"/>
                </a:solidFill>
                <a:latin typeface="Roboto"/>
                <a:ea typeface="Roboto"/>
                <a:cs typeface="Roboto"/>
                <a:sym typeface="Roboto"/>
              </a:rPr>
              <a:t>Data Structures used:</a:t>
            </a:r>
            <a:endParaRPr sz="2000">
              <a:solidFill>
                <a:schemeClr val="accent1"/>
              </a:solidFill>
              <a:latin typeface="Roboto"/>
              <a:ea typeface="Roboto"/>
              <a:cs typeface="Roboto"/>
              <a:sym typeface="Roboto"/>
            </a:endParaRPr>
          </a:p>
          <a:p>
            <a:pPr indent="-330200" lvl="0" marL="457200" rtl="0" algn="l">
              <a:spcBef>
                <a:spcPts val="600"/>
              </a:spcBef>
              <a:spcAft>
                <a:spcPts val="0"/>
              </a:spcAft>
              <a:buClr>
                <a:srgbClr val="000000"/>
              </a:buClr>
              <a:buSzPts val="1600"/>
              <a:buFont typeface="Roboto"/>
              <a:buAutoNum type="arabicPeriod"/>
            </a:pPr>
            <a:r>
              <a:rPr lang="en" sz="1600">
                <a:latin typeface="Roboto"/>
                <a:ea typeface="Roboto"/>
                <a:cs typeface="Roboto"/>
                <a:sym typeface="Roboto"/>
              </a:rPr>
              <a:t>Priority Queue </a:t>
            </a:r>
            <a:endParaRPr sz="1600">
              <a:latin typeface="Roboto"/>
              <a:ea typeface="Roboto"/>
              <a:cs typeface="Roboto"/>
              <a:sym typeface="Roboto"/>
            </a:endParaRPr>
          </a:p>
          <a:p>
            <a:pPr indent="0" lvl="0" marL="0" rtl="0" algn="l">
              <a:spcBef>
                <a:spcPts val="600"/>
              </a:spcBef>
              <a:spcAft>
                <a:spcPts val="0"/>
              </a:spcAft>
              <a:buNone/>
            </a:pPr>
            <a:r>
              <a:t/>
            </a:r>
            <a:endParaRPr sz="2000">
              <a:solidFill>
                <a:srgbClr val="F55D4B"/>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nvSpPr>
        <p:spPr>
          <a:xfrm>
            <a:off x="832425" y="1040650"/>
            <a:ext cx="6880500" cy="582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600">
                <a:solidFill>
                  <a:schemeClr val="accent1"/>
                </a:solidFill>
                <a:latin typeface="Roboto"/>
                <a:ea typeface="Roboto"/>
                <a:cs typeface="Roboto"/>
                <a:sym typeface="Roboto"/>
              </a:rPr>
              <a:t>Pseudo Code</a:t>
            </a:r>
            <a:endParaRPr b="1" sz="2600">
              <a:solidFill>
                <a:schemeClr val="accent1"/>
              </a:solidFill>
              <a:latin typeface="Roboto"/>
              <a:ea typeface="Roboto"/>
              <a:cs typeface="Roboto"/>
              <a:sym typeface="Roboto"/>
            </a:endParaRPr>
          </a:p>
        </p:txBody>
      </p:sp>
      <p:sp>
        <p:nvSpPr>
          <p:cNvPr id="134" name="Google Shape;134;p22"/>
          <p:cNvSpPr txBox="1"/>
          <p:nvPr/>
        </p:nvSpPr>
        <p:spPr>
          <a:xfrm>
            <a:off x="779525" y="1714000"/>
            <a:ext cx="7329000" cy="2622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Clr>
                <a:schemeClr val="accent1"/>
              </a:buClr>
              <a:buSzPts val="1800"/>
              <a:buFont typeface="Roboto"/>
              <a:buAutoNum type="arabicPeriod"/>
            </a:pPr>
            <a:r>
              <a:rPr lang="en" sz="1800">
                <a:solidFill>
                  <a:srgbClr val="2C3E50"/>
                </a:solidFill>
                <a:latin typeface="Roboto"/>
                <a:ea typeface="Roboto"/>
                <a:cs typeface="Roboto"/>
                <a:sym typeface="Roboto"/>
              </a:rPr>
              <a:t>The graph is stored as adjacency lists so that adj[a] contains a pair(b,w) always when there is an edge from node a to node b with weight w. </a:t>
            </a:r>
            <a:endParaRPr sz="1800">
              <a:solidFill>
                <a:srgbClr val="2C3E50"/>
              </a:solidFill>
              <a:latin typeface="Roboto"/>
              <a:ea typeface="Roboto"/>
              <a:cs typeface="Roboto"/>
              <a:sym typeface="Roboto"/>
            </a:endParaRPr>
          </a:p>
          <a:p>
            <a:pPr indent="-342900" lvl="0" marL="457200" rtl="0" algn="l">
              <a:lnSpc>
                <a:spcPct val="150000"/>
              </a:lnSpc>
              <a:spcBef>
                <a:spcPts val="0"/>
              </a:spcBef>
              <a:spcAft>
                <a:spcPts val="0"/>
              </a:spcAft>
              <a:buClr>
                <a:schemeClr val="accent1"/>
              </a:buClr>
              <a:buSzPts val="1800"/>
              <a:buFont typeface="Roboto"/>
              <a:buAutoNum type="arabicPeriod"/>
            </a:pPr>
            <a:r>
              <a:rPr lang="en" sz="1800">
                <a:solidFill>
                  <a:srgbClr val="2C3E50"/>
                </a:solidFill>
                <a:latin typeface="Roboto"/>
                <a:ea typeface="Roboto"/>
                <a:cs typeface="Roboto"/>
                <a:sym typeface="Roboto"/>
              </a:rPr>
              <a:t>Priority Queue contains the nodes, ordered by their distance</a:t>
            </a:r>
            <a:endParaRPr sz="1800">
              <a:solidFill>
                <a:srgbClr val="2C3E50"/>
              </a:solidFill>
              <a:latin typeface="Roboto"/>
              <a:ea typeface="Roboto"/>
              <a:cs typeface="Roboto"/>
              <a:sym typeface="Roboto"/>
            </a:endParaRPr>
          </a:p>
          <a:p>
            <a:pPr indent="-342900" lvl="0" marL="457200" rtl="0" algn="l">
              <a:lnSpc>
                <a:spcPct val="115000"/>
              </a:lnSpc>
              <a:spcBef>
                <a:spcPts val="0"/>
              </a:spcBef>
              <a:spcAft>
                <a:spcPts val="0"/>
              </a:spcAft>
              <a:buClr>
                <a:schemeClr val="accent1"/>
              </a:buClr>
              <a:buSzPts val="1800"/>
              <a:buFont typeface="Roboto"/>
              <a:buAutoNum type="arabicPeriod"/>
            </a:pPr>
            <a:r>
              <a:rPr lang="en" sz="1800">
                <a:solidFill>
                  <a:srgbClr val="2C3E50"/>
                </a:solidFill>
                <a:latin typeface="Roboto"/>
                <a:ea typeface="Roboto"/>
                <a:cs typeface="Roboto"/>
                <a:sym typeface="Roboto"/>
              </a:rPr>
              <a:t>Using the Priority Queue the next node to be processed is retrieved in logarithmic time</a:t>
            </a:r>
            <a:endParaRPr sz="1800">
              <a:solidFill>
                <a:srgbClr val="2C3E50"/>
              </a:solidFill>
              <a:latin typeface="Roboto"/>
              <a:ea typeface="Roboto"/>
              <a:cs typeface="Roboto"/>
              <a:sym typeface="Roboto"/>
            </a:endParaRPr>
          </a:p>
          <a:p>
            <a:pPr indent="0" lvl="0" marL="0" rtl="0" algn="l">
              <a:spcBef>
                <a:spcPts val="600"/>
              </a:spcBef>
              <a:spcAft>
                <a:spcPts val="0"/>
              </a:spcAft>
              <a:buNone/>
            </a:pPr>
            <a:r>
              <a:t/>
            </a:r>
            <a:endParaRPr sz="900">
              <a:solidFill>
                <a:srgbClr val="2C3E50"/>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nvSpPr>
        <p:spPr>
          <a:xfrm>
            <a:off x="1972725" y="115300"/>
            <a:ext cx="4767600" cy="40329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200">
                <a:solidFill>
                  <a:srgbClr val="2C3E50"/>
                </a:solidFill>
                <a:latin typeface="Roboto"/>
                <a:ea typeface="Roboto"/>
                <a:cs typeface="Roboto"/>
                <a:sym typeface="Roboto"/>
              </a:rPr>
              <a:t>for (int i = 1; i &lt;= n; i++) </a:t>
            </a:r>
            <a:endParaRPr sz="1200">
              <a:solidFill>
                <a:srgbClr val="2C3E50"/>
              </a:solidFill>
              <a:latin typeface="Roboto"/>
              <a:ea typeface="Roboto"/>
              <a:cs typeface="Roboto"/>
              <a:sym typeface="Roboto"/>
            </a:endParaRPr>
          </a:p>
          <a:p>
            <a:pPr indent="457200" lvl="0" marL="0" rtl="0" algn="l">
              <a:spcBef>
                <a:spcPts val="600"/>
              </a:spcBef>
              <a:spcAft>
                <a:spcPts val="0"/>
              </a:spcAft>
              <a:buNone/>
            </a:pPr>
            <a:r>
              <a:rPr lang="en" sz="1200">
                <a:solidFill>
                  <a:srgbClr val="2C3E50"/>
                </a:solidFill>
                <a:latin typeface="Roboto"/>
                <a:ea typeface="Roboto"/>
                <a:cs typeface="Roboto"/>
                <a:sym typeface="Roboto"/>
              </a:rPr>
              <a:t>distance[i] = INF; </a:t>
            </a:r>
            <a:endParaRPr sz="1200">
              <a:solidFill>
                <a:srgbClr val="2C3E50"/>
              </a:solidFill>
              <a:latin typeface="Roboto"/>
              <a:ea typeface="Roboto"/>
              <a:cs typeface="Roboto"/>
              <a:sym typeface="Roboto"/>
            </a:endParaRPr>
          </a:p>
          <a:p>
            <a:pPr indent="0" lvl="0" marL="0" rtl="0" algn="l">
              <a:spcBef>
                <a:spcPts val="600"/>
              </a:spcBef>
              <a:spcAft>
                <a:spcPts val="0"/>
              </a:spcAft>
              <a:buNone/>
            </a:pPr>
            <a:r>
              <a:rPr lang="en" sz="1200">
                <a:solidFill>
                  <a:srgbClr val="2C3E50"/>
                </a:solidFill>
                <a:latin typeface="Roboto"/>
                <a:ea typeface="Roboto"/>
                <a:cs typeface="Roboto"/>
                <a:sym typeface="Roboto"/>
              </a:rPr>
              <a:t>distance[x] = 0; </a:t>
            </a:r>
            <a:endParaRPr sz="1200">
              <a:solidFill>
                <a:srgbClr val="2C3E50"/>
              </a:solidFill>
              <a:latin typeface="Roboto"/>
              <a:ea typeface="Roboto"/>
              <a:cs typeface="Roboto"/>
              <a:sym typeface="Roboto"/>
            </a:endParaRPr>
          </a:p>
          <a:p>
            <a:pPr indent="0" lvl="0" marL="0" rtl="0" algn="l">
              <a:spcBef>
                <a:spcPts val="600"/>
              </a:spcBef>
              <a:spcAft>
                <a:spcPts val="0"/>
              </a:spcAft>
              <a:buNone/>
            </a:pPr>
            <a:r>
              <a:rPr lang="en" sz="1200">
                <a:solidFill>
                  <a:srgbClr val="2C3E50"/>
                </a:solidFill>
                <a:latin typeface="Roboto"/>
                <a:ea typeface="Roboto"/>
                <a:cs typeface="Roboto"/>
                <a:sym typeface="Roboto"/>
              </a:rPr>
              <a:t>q.push({0,x}); </a:t>
            </a:r>
            <a:endParaRPr sz="1200">
              <a:solidFill>
                <a:srgbClr val="2C3E50"/>
              </a:solidFill>
              <a:latin typeface="Roboto"/>
              <a:ea typeface="Roboto"/>
              <a:cs typeface="Roboto"/>
              <a:sym typeface="Roboto"/>
            </a:endParaRPr>
          </a:p>
          <a:p>
            <a:pPr indent="0" lvl="0" marL="0" rtl="0" algn="l">
              <a:spcBef>
                <a:spcPts val="600"/>
              </a:spcBef>
              <a:spcAft>
                <a:spcPts val="0"/>
              </a:spcAft>
              <a:buNone/>
            </a:pPr>
            <a:r>
              <a:rPr lang="en" sz="1200">
                <a:solidFill>
                  <a:srgbClr val="2C3E50"/>
                </a:solidFill>
                <a:latin typeface="Roboto"/>
                <a:ea typeface="Roboto"/>
                <a:cs typeface="Roboto"/>
                <a:sym typeface="Roboto"/>
              </a:rPr>
              <a:t>while (!q.empty()) </a:t>
            </a:r>
            <a:endParaRPr sz="1200">
              <a:solidFill>
                <a:srgbClr val="2C3E50"/>
              </a:solidFill>
              <a:latin typeface="Roboto"/>
              <a:ea typeface="Roboto"/>
              <a:cs typeface="Roboto"/>
              <a:sym typeface="Roboto"/>
            </a:endParaRPr>
          </a:p>
          <a:p>
            <a:pPr indent="0" lvl="0" marL="0" rtl="0" algn="l">
              <a:spcBef>
                <a:spcPts val="600"/>
              </a:spcBef>
              <a:spcAft>
                <a:spcPts val="0"/>
              </a:spcAft>
              <a:buNone/>
            </a:pPr>
            <a:r>
              <a:rPr lang="en" sz="1200">
                <a:solidFill>
                  <a:srgbClr val="2C3E50"/>
                </a:solidFill>
                <a:latin typeface="Roboto"/>
                <a:ea typeface="Roboto"/>
                <a:cs typeface="Roboto"/>
                <a:sym typeface="Roboto"/>
              </a:rPr>
              <a:t>{ 	int a = q.top().second; </a:t>
            </a:r>
            <a:endParaRPr sz="1200">
              <a:solidFill>
                <a:srgbClr val="2C3E50"/>
              </a:solidFill>
              <a:latin typeface="Roboto"/>
              <a:ea typeface="Roboto"/>
              <a:cs typeface="Roboto"/>
              <a:sym typeface="Roboto"/>
            </a:endParaRPr>
          </a:p>
          <a:p>
            <a:pPr indent="457200" lvl="0" marL="0" rtl="0" algn="l">
              <a:spcBef>
                <a:spcPts val="600"/>
              </a:spcBef>
              <a:spcAft>
                <a:spcPts val="0"/>
              </a:spcAft>
              <a:buNone/>
            </a:pPr>
            <a:r>
              <a:rPr lang="en" sz="1200">
                <a:solidFill>
                  <a:srgbClr val="2C3E50"/>
                </a:solidFill>
                <a:latin typeface="Roboto"/>
                <a:ea typeface="Roboto"/>
                <a:cs typeface="Roboto"/>
                <a:sym typeface="Roboto"/>
              </a:rPr>
              <a:t>q.pop(); </a:t>
            </a:r>
            <a:endParaRPr sz="1200">
              <a:solidFill>
                <a:srgbClr val="2C3E50"/>
              </a:solidFill>
              <a:latin typeface="Roboto"/>
              <a:ea typeface="Roboto"/>
              <a:cs typeface="Roboto"/>
              <a:sym typeface="Roboto"/>
            </a:endParaRPr>
          </a:p>
          <a:p>
            <a:pPr indent="0" lvl="0" marL="457200" rtl="0" algn="l">
              <a:spcBef>
                <a:spcPts val="600"/>
              </a:spcBef>
              <a:spcAft>
                <a:spcPts val="0"/>
              </a:spcAft>
              <a:buNone/>
            </a:pPr>
            <a:r>
              <a:rPr lang="en" sz="1200">
                <a:solidFill>
                  <a:srgbClr val="2C3E50"/>
                </a:solidFill>
                <a:latin typeface="Roboto"/>
                <a:ea typeface="Roboto"/>
                <a:cs typeface="Roboto"/>
                <a:sym typeface="Roboto"/>
              </a:rPr>
              <a:t>if (processed[a])       continue; </a:t>
            </a:r>
            <a:endParaRPr sz="1200">
              <a:solidFill>
                <a:srgbClr val="2C3E50"/>
              </a:solidFill>
              <a:latin typeface="Roboto"/>
              <a:ea typeface="Roboto"/>
              <a:cs typeface="Roboto"/>
              <a:sym typeface="Roboto"/>
            </a:endParaRPr>
          </a:p>
          <a:p>
            <a:pPr indent="0" lvl="0" marL="457200" rtl="0" algn="l">
              <a:spcBef>
                <a:spcPts val="600"/>
              </a:spcBef>
              <a:spcAft>
                <a:spcPts val="0"/>
              </a:spcAft>
              <a:buNone/>
            </a:pPr>
            <a:r>
              <a:rPr lang="en" sz="1200">
                <a:solidFill>
                  <a:srgbClr val="2C3E50"/>
                </a:solidFill>
                <a:latin typeface="Roboto"/>
                <a:ea typeface="Roboto"/>
                <a:cs typeface="Roboto"/>
                <a:sym typeface="Roboto"/>
              </a:rPr>
              <a:t>processed[a] = true; </a:t>
            </a:r>
            <a:endParaRPr sz="1200">
              <a:solidFill>
                <a:srgbClr val="2C3E50"/>
              </a:solidFill>
              <a:latin typeface="Roboto"/>
              <a:ea typeface="Roboto"/>
              <a:cs typeface="Roboto"/>
              <a:sym typeface="Roboto"/>
            </a:endParaRPr>
          </a:p>
          <a:p>
            <a:pPr indent="0" lvl="0" marL="457200" rtl="0" algn="l">
              <a:spcBef>
                <a:spcPts val="600"/>
              </a:spcBef>
              <a:spcAft>
                <a:spcPts val="0"/>
              </a:spcAft>
              <a:buNone/>
            </a:pPr>
            <a:r>
              <a:rPr lang="en" sz="1200">
                <a:solidFill>
                  <a:srgbClr val="2C3E50"/>
                </a:solidFill>
                <a:latin typeface="Roboto"/>
                <a:ea typeface="Roboto"/>
                <a:cs typeface="Roboto"/>
                <a:sym typeface="Roboto"/>
              </a:rPr>
              <a:t>for (auto u : adj[a]) </a:t>
            </a:r>
            <a:endParaRPr sz="1200">
              <a:solidFill>
                <a:srgbClr val="2C3E50"/>
              </a:solidFill>
              <a:latin typeface="Roboto"/>
              <a:ea typeface="Roboto"/>
              <a:cs typeface="Roboto"/>
              <a:sym typeface="Roboto"/>
            </a:endParaRPr>
          </a:p>
          <a:p>
            <a:pPr indent="0" lvl="0" marL="457200" rtl="0" algn="l">
              <a:spcBef>
                <a:spcPts val="600"/>
              </a:spcBef>
              <a:spcAft>
                <a:spcPts val="0"/>
              </a:spcAft>
              <a:buNone/>
            </a:pPr>
            <a:r>
              <a:rPr lang="en" sz="1200">
                <a:solidFill>
                  <a:srgbClr val="2C3E50"/>
                </a:solidFill>
                <a:latin typeface="Roboto"/>
                <a:ea typeface="Roboto"/>
                <a:cs typeface="Roboto"/>
                <a:sym typeface="Roboto"/>
              </a:rPr>
              <a:t>{ 	int b = u.first, w = u.second; </a:t>
            </a:r>
            <a:endParaRPr sz="1200">
              <a:solidFill>
                <a:srgbClr val="2C3E50"/>
              </a:solidFill>
              <a:latin typeface="Roboto"/>
              <a:ea typeface="Roboto"/>
              <a:cs typeface="Roboto"/>
              <a:sym typeface="Roboto"/>
            </a:endParaRPr>
          </a:p>
          <a:p>
            <a:pPr indent="457200" lvl="0" marL="457200" rtl="0" algn="l">
              <a:spcBef>
                <a:spcPts val="600"/>
              </a:spcBef>
              <a:spcAft>
                <a:spcPts val="0"/>
              </a:spcAft>
              <a:buNone/>
            </a:pPr>
            <a:r>
              <a:rPr lang="en" sz="1200">
                <a:solidFill>
                  <a:srgbClr val="2C3E50"/>
                </a:solidFill>
                <a:latin typeface="Roboto"/>
                <a:ea typeface="Roboto"/>
                <a:cs typeface="Roboto"/>
                <a:sym typeface="Roboto"/>
              </a:rPr>
              <a:t>if (distance[a]+w &lt; distance[b]) </a:t>
            </a:r>
            <a:endParaRPr sz="1200">
              <a:solidFill>
                <a:srgbClr val="2C3E50"/>
              </a:solidFill>
              <a:latin typeface="Roboto"/>
              <a:ea typeface="Roboto"/>
              <a:cs typeface="Roboto"/>
              <a:sym typeface="Roboto"/>
            </a:endParaRPr>
          </a:p>
          <a:p>
            <a:pPr indent="0" lvl="0" marL="914400" rtl="0" algn="l">
              <a:spcBef>
                <a:spcPts val="600"/>
              </a:spcBef>
              <a:spcAft>
                <a:spcPts val="0"/>
              </a:spcAft>
              <a:buNone/>
            </a:pPr>
            <a:r>
              <a:rPr lang="en" sz="1200">
                <a:solidFill>
                  <a:srgbClr val="2C3E50"/>
                </a:solidFill>
                <a:latin typeface="Roboto"/>
                <a:ea typeface="Roboto"/>
                <a:cs typeface="Roboto"/>
                <a:sym typeface="Roboto"/>
              </a:rPr>
              <a:t>{ 	distance[b] = distance[a]+w; </a:t>
            </a:r>
            <a:endParaRPr sz="1200">
              <a:solidFill>
                <a:srgbClr val="2C3E50"/>
              </a:solidFill>
              <a:latin typeface="Roboto"/>
              <a:ea typeface="Roboto"/>
              <a:cs typeface="Roboto"/>
              <a:sym typeface="Roboto"/>
            </a:endParaRPr>
          </a:p>
          <a:p>
            <a:pPr indent="457200" lvl="0" marL="914400" rtl="0" algn="l">
              <a:spcBef>
                <a:spcPts val="600"/>
              </a:spcBef>
              <a:spcAft>
                <a:spcPts val="0"/>
              </a:spcAft>
              <a:buNone/>
            </a:pPr>
            <a:r>
              <a:rPr lang="en" sz="1200">
                <a:solidFill>
                  <a:srgbClr val="2C3E50"/>
                </a:solidFill>
                <a:latin typeface="Roboto"/>
                <a:ea typeface="Roboto"/>
                <a:cs typeface="Roboto"/>
                <a:sym typeface="Roboto"/>
              </a:rPr>
              <a:t>q.push({-distance[b],b}); } } }</a:t>
            </a:r>
            <a:endParaRPr sz="1200">
              <a:solidFill>
                <a:srgbClr val="2C3E50"/>
              </a:solidFill>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p:txBody>
      </p:sp>
      <p:sp>
        <p:nvSpPr>
          <p:cNvPr id="140" name="Google Shape;140;p23"/>
          <p:cNvSpPr txBox="1"/>
          <p:nvPr/>
        </p:nvSpPr>
        <p:spPr>
          <a:xfrm>
            <a:off x="605525" y="4106450"/>
            <a:ext cx="8296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accent1"/>
                </a:solidFill>
                <a:latin typeface="Roboto"/>
                <a:ea typeface="Roboto"/>
                <a:cs typeface="Roboto"/>
                <a:sym typeface="Roboto"/>
              </a:rPr>
              <a:t>Time Complexity: </a:t>
            </a:r>
            <a:r>
              <a:rPr lang="en" sz="1300">
                <a:latin typeface="Roboto"/>
                <a:ea typeface="Roboto"/>
                <a:cs typeface="Roboto"/>
                <a:sym typeface="Roboto"/>
              </a:rPr>
              <a:t> O(n+ mlogm)</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The algorithm goes through all nodes of the graph and adds for each edge at most one distance to the priority queue.</a:t>
            </a:r>
            <a:endParaRPr sz="13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nvSpPr>
        <p:spPr>
          <a:xfrm>
            <a:off x="1131750" y="623025"/>
            <a:ext cx="6880500" cy="582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600">
                <a:solidFill>
                  <a:schemeClr val="accent1"/>
                </a:solidFill>
                <a:latin typeface="Roboto"/>
                <a:ea typeface="Roboto"/>
                <a:cs typeface="Roboto"/>
                <a:sym typeface="Roboto"/>
              </a:rPr>
              <a:t>Drawbacks of Dijkstra Algorithm</a:t>
            </a:r>
            <a:endParaRPr b="1" sz="2600">
              <a:solidFill>
                <a:schemeClr val="accent1"/>
              </a:solidFill>
              <a:latin typeface="Roboto"/>
              <a:ea typeface="Roboto"/>
              <a:cs typeface="Roboto"/>
              <a:sym typeface="Roboto"/>
            </a:endParaRPr>
          </a:p>
        </p:txBody>
      </p:sp>
      <p:sp>
        <p:nvSpPr>
          <p:cNvPr id="146" name="Google Shape;146;p24"/>
          <p:cNvSpPr txBox="1"/>
          <p:nvPr/>
        </p:nvSpPr>
        <p:spPr>
          <a:xfrm>
            <a:off x="1131750" y="1312800"/>
            <a:ext cx="6880500" cy="3498600"/>
          </a:xfrm>
          <a:prstGeom prst="rect">
            <a:avLst/>
          </a:prstGeom>
          <a:noFill/>
          <a:ln>
            <a:noFill/>
          </a:ln>
        </p:spPr>
        <p:txBody>
          <a:bodyPr anchorCtr="0" anchor="t" bIns="91425" lIns="91425" spcFirstLastPara="1" rIns="91425" wrap="square" tIns="91425">
            <a:noAutofit/>
          </a:bodyPr>
          <a:lstStyle/>
          <a:p>
            <a:pPr indent="-323850" lvl="0" marL="457200" rtl="0" algn="l">
              <a:spcBef>
                <a:spcPts val="600"/>
              </a:spcBef>
              <a:spcAft>
                <a:spcPts val="0"/>
              </a:spcAft>
              <a:buClr>
                <a:schemeClr val="accent1"/>
              </a:buClr>
              <a:buSzPts val="1500"/>
              <a:buFont typeface="Roboto"/>
              <a:buChar char="●"/>
            </a:pPr>
            <a:r>
              <a:rPr lang="en" sz="1500">
                <a:solidFill>
                  <a:srgbClr val="2C3E50"/>
                </a:solidFill>
                <a:latin typeface="Roboto"/>
                <a:ea typeface="Roboto"/>
                <a:cs typeface="Roboto"/>
                <a:sym typeface="Roboto"/>
              </a:rPr>
              <a:t>The efficiency of Dijkstra’s algorithm is based on the fact that the graph does not contain negative edges.</a:t>
            </a:r>
            <a:endParaRPr sz="1500">
              <a:solidFill>
                <a:srgbClr val="2C3E50"/>
              </a:solidFill>
              <a:latin typeface="Roboto"/>
              <a:ea typeface="Roboto"/>
              <a:cs typeface="Roboto"/>
              <a:sym typeface="Roboto"/>
            </a:endParaRPr>
          </a:p>
          <a:p>
            <a:pPr indent="-323850" lvl="0" marL="457200" rtl="0" algn="l">
              <a:spcBef>
                <a:spcPts val="0"/>
              </a:spcBef>
              <a:spcAft>
                <a:spcPts val="0"/>
              </a:spcAft>
              <a:buClr>
                <a:schemeClr val="accent1"/>
              </a:buClr>
              <a:buSzPts val="1500"/>
              <a:buFont typeface="Roboto"/>
              <a:buChar char="●"/>
            </a:pPr>
            <a:r>
              <a:rPr lang="en" sz="1500">
                <a:solidFill>
                  <a:srgbClr val="2C3E50"/>
                </a:solidFill>
                <a:latin typeface="Roboto"/>
                <a:ea typeface="Roboto"/>
                <a:cs typeface="Roboto"/>
                <a:sym typeface="Roboto"/>
              </a:rPr>
              <a:t>If there is a negative edge, the algorithm may give incorrect results. As an example, consider the following graph:</a:t>
            </a:r>
            <a:endParaRPr sz="1500">
              <a:solidFill>
                <a:srgbClr val="2C3E50"/>
              </a:solidFill>
              <a:latin typeface="Roboto"/>
              <a:ea typeface="Roboto"/>
              <a:cs typeface="Roboto"/>
              <a:sym typeface="Roboto"/>
            </a:endParaRPr>
          </a:p>
          <a:p>
            <a:pPr indent="0" lvl="0" marL="0" rtl="0" algn="l">
              <a:spcBef>
                <a:spcPts val="600"/>
              </a:spcBef>
              <a:spcAft>
                <a:spcPts val="0"/>
              </a:spcAft>
              <a:buNone/>
            </a:pPr>
            <a:r>
              <a:t/>
            </a:r>
            <a:endParaRPr sz="2400">
              <a:solidFill>
                <a:srgbClr val="2C3E50"/>
              </a:solidFill>
              <a:latin typeface="Merriweather"/>
              <a:ea typeface="Merriweather"/>
              <a:cs typeface="Merriweather"/>
              <a:sym typeface="Merriweather"/>
            </a:endParaRPr>
          </a:p>
          <a:p>
            <a:pPr indent="0" lvl="0" marL="0" rtl="0" algn="l">
              <a:spcBef>
                <a:spcPts val="600"/>
              </a:spcBef>
              <a:spcAft>
                <a:spcPts val="0"/>
              </a:spcAft>
              <a:buNone/>
            </a:pPr>
            <a:r>
              <a:t/>
            </a:r>
            <a:endParaRPr sz="2400">
              <a:solidFill>
                <a:srgbClr val="2C3E50"/>
              </a:solidFill>
              <a:latin typeface="Merriweather"/>
              <a:ea typeface="Merriweather"/>
              <a:cs typeface="Merriweather"/>
              <a:sym typeface="Merriweather"/>
            </a:endParaRPr>
          </a:p>
        </p:txBody>
      </p:sp>
      <p:sp>
        <p:nvSpPr>
          <p:cNvPr id="147" name="Google Shape;147;p24"/>
          <p:cNvSpPr txBox="1"/>
          <p:nvPr/>
        </p:nvSpPr>
        <p:spPr>
          <a:xfrm>
            <a:off x="8749000" y="0"/>
            <a:ext cx="394800" cy="321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200">
                <a:solidFill>
                  <a:srgbClr val="F55D4B"/>
                </a:solidFill>
                <a:latin typeface="Amatic SC"/>
                <a:ea typeface="Amatic SC"/>
                <a:cs typeface="Amatic SC"/>
                <a:sym typeface="Amatic SC"/>
              </a:rPr>
              <a:t>‹#›</a:t>
            </a:fld>
            <a:endParaRPr sz="1200">
              <a:solidFill>
                <a:srgbClr val="F55D4B"/>
              </a:solidFill>
              <a:latin typeface="Amatic SC"/>
              <a:ea typeface="Amatic SC"/>
              <a:cs typeface="Amatic SC"/>
              <a:sym typeface="Amatic SC"/>
            </a:endParaRPr>
          </a:p>
        </p:txBody>
      </p:sp>
      <p:sp>
        <p:nvSpPr>
          <p:cNvPr id="148" name="Google Shape;148;p24"/>
          <p:cNvSpPr/>
          <p:nvPr/>
        </p:nvSpPr>
        <p:spPr>
          <a:xfrm>
            <a:off x="1378100" y="3083325"/>
            <a:ext cx="327000" cy="321600"/>
          </a:xfrm>
          <a:prstGeom prst="ellipse">
            <a:avLst/>
          </a:prstGeom>
          <a:solidFill>
            <a:srgbClr val="F5F6F7"/>
          </a:solidFill>
          <a:ln cap="flat" cmpd="sng" w="9525">
            <a:solidFill>
              <a:srgbClr val="617A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49" name="Google Shape;149;p24"/>
          <p:cNvSpPr/>
          <p:nvPr/>
        </p:nvSpPr>
        <p:spPr>
          <a:xfrm>
            <a:off x="675125" y="3702775"/>
            <a:ext cx="299400" cy="321600"/>
          </a:xfrm>
          <a:prstGeom prst="ellipse">
            <a:avLst/>
          </a:prstGeom>
          <a:solidFill>
            <a:srgbClr val="F5F6F7"/>
          </a:solidFill>
          <a:ln cap="flat" cmpd="sng" w="9525">
            <a:solidFill>
              <a:srgbClr val="617A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0" name="Google Shape;150;p24"/>
          <p:cNvSpPr/>
          <p:nvPr/>
        </p:nvSpPr>
        <p:spPr>
          <a:xfrm>
            <a:off x="2067150" y="3702775"/>
            <a:ext cx="361800" cy="321600"/>
          </a:xfrm>
          <a:prstGeom prst="ellipse">
            <a:avLst/>
          </a:prstGeom>
          <a:solidFill>
            <a:srgbClr val="F5F6F7"/>
          </a:solidFill>
          <a:ln cap="flat" cmpd="sng" w="9525">
            <a:solidFill>
              <a:srgbClr val="617A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51" name="Google Shape;151;p24"/>
          <p:cNvSpPr/>
          <p:nvPr/>
        </p:nvSpPr>
        <p:spPr>
          <a:xfrm>
            <a:off x="1378100" y="4297975"/>
            <a:ext cx="327000" cy="321600"/>
          </a:xfrm>
          <a:prstGeom prst="ellipse">
            <a:avLst/>
          </a:prstGeom>
          <a:solidFill>
            <a:srgbClr val="F5F6F7"/>
          </a:solidFill>
          <a:ln cap="flat" cmpd="sng" w="9525">
            <a:solidFill>
              <a:srgbClr val="617A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152" name="Google Shape;152;p24"/>
          <p:cNvCxnSpPr>
            <a:stCxn id="148" idx="3"/>
            <a:endCxn id="149" idx="7"/>
          </p:cNvCxnSpPr>
          <p:nvPr/>
        </p:nvCxnSpPr>
        <p:spPr>
          <a:xfrm flipH="1">
            <a:off x="930688" y="3357828"/>
            <a:ext cx="495300" cy="392100"/>
          </a:xfrm>
          <a:prstGeom prst="straightConnector1">
            <a:avLst/>
          </a:prstGeom>
          <a:noFill/>
          <a:ln cap="flat" cmpd="sng" w="9525">
            <a:solidFill>
              <a:srgbClr val="617A86"/>
            </a:solidFill>
            <a:prstDash val="solid"/>
            <a:round/>
            <a:headEnd len="med" w="med" type="none"/>
            <a:tailEnd len="med" w="med" type="none"/>
          </a:ln>
        </p:spPr>
      </p:cxnSp>
      <p:cxnSp>
        <p:nvCxnSpPr>
          <p:cNvPr id="153" name="Google Shape;153;p24"/>
          <p:cNvCxnSpPr>
            <a:stCxn id="148" idx="5"/>
            <a:endCxn id="150" idx="1"/>
          </p:cNvCxnSpPr>
          <p:nvPr/>
        </p:nvCxnSpPr>
        <p:spPr>
          <a:xfrm>
            <a:off x="1657212" y="3357828"/>
            <a:ext cx="462900" cy="392100"/>
          </a:xfrm>
          <a:prstGeom prst="straightConnector1">
            <a:avLst/>
          </a:prstGeom>
          <a:noFill/>
          <a:ln cap="flat" cmpd="sng" w="9525">
            <a:solidFill>
              <a:srgbClr val="617A86"/>
            </a:solidFill>
            <a:prstDash val="solid"/>
            <a:round/>
            <a:headEnd len="med" w="med" type="none"/>
            <a:tailEnd len="med" w="med" type="none"/>
          </a:ln>
        </p:spPr>
      </p:cxnSp>
      <p:cxnSp>
        <p:nvCxnSpPr>
          <p:cNvPr id="154" name="Google Shape;154;p24"/>
          <p:cNvCxnSpPr>
            <a:stCxn id="149" idx="5"/>
            <a:endCxn id="151" idx="1"/>
          </p:cNvCxnSpPr>
          <p:nvPr/>
        </p:nvCxnSpPr>
        <p:spPr>
          <a:xfrm>
            <a:off x="930679" y="3977278"/>
            <a:ext cx="495300" cy="367800"/>
          </a:xfrm>
          <a:prstGeom prst="straightConnector1">
            <a:avLst/>
          </a:prstGeom>
          <a:noFill/>
          <a:ln cap="flat" cmpd="sng" w="9525">
            <a:solidFill>
              <a:srgbClr val="617A86"/>
            </a:solidFill>
            <a:prstDash val="solid"/>
            <a:round/>
            <a:headEnd len="med" w="med" type="none"/>
            <a:tailEnd len="med" w="med" type="none"/>
          </a:ln>
        </p:spPr>
      </p:cxnSp>
      <p:cxnSp>
        <p:nvCxnSpPr>
          <p:cNvPr id="155" name="Google Shape;155;p24"/>
          <p:cNvCxnSpPr>
            <a:stCxn id="150" idx="3"/>
            <a:endCxn id="151" idx="7"/>
          </p:cNvCxnSpPr>
          <p:nvPr/>
        </p:nvCxnSpPr>
        <p:spPr>
          <a:xfrm flipH="1">
            <a:off x="1657234" y="3977278"/>
            <a:ext cx="462900" cy="367800"/>
          </a:xfrm>
          <a:prstGeom prst="straightConnector1">
            <a:avLst/>
          </a:prstGeom>
          <a:noFill/>
          <a:ln cap="flat" cmpd="sng" w="9525">
            <a:solidFill>
              <a:srgbClr val="617A86"/>
            </a:solidFill>
            <a:prstDash val="solid"/>
            <a:round/>
            <a:headEnd len="med" w="med" type="none"/>
            <a:tailEnd len="med" w="med" type="none"/>
          </a:ln>
        </p:spPr>
      </p:cxnSp>
      <p:sp>
        <p:nvSpPr>
          <p:cNvPr id="156" name="Google Shape;156;p24"/>
          <p:cNvSpPr txBox="1"/>
          <p:nvPr/>
        </p:nvSpPr>
        <p:spPr>
          <a:xfrm>
            <a:off x="930675" y="3236450"/>
            <a:ext cx="5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2</a:t>
            </a:r>
            <a:endParaRPr>
              <a:latin typeface="Merriweather"/>
              <a:ea typeface="Merriweather"/>
              <a:cs typeface="Merriweather"/>
              <a:sym typeface="Merriweather"/>
            </a:endParaRPr>
          </a:p>
        </p:txBody>
      </p:sp>
      <p:sp>
        <p:nvSpPr>
          <p:cNvPr id="157" name="Google Shape;157;p24"/>
          <p:cNvSpPr txBox="1"/>
          <p:nvPr/>
        </p:nvSpPr>
        <p:spPr>
          <a:xfrm>
            <a:off x="1927950" y="3302575"/>
            <a:ext cx="36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3</a:t>
            </a:r>
            <a:endParaRPr>
              <a:latin typeface="Merriweather"/>
              <a:ea typeface="Merriweather"/>
              <a:cs typeface="Merriweather"/>
              <a:sym typeface="Merriweather"/>
            </a:endParaRPr>
          </a:p>
        </p:txBody>
      </p:sp>
      <p:sp>
        <p:nvSpPr>
          <p:cNvPr id="158" name="Google Shape;158;p24"/>
          <p:cNvSpPr txBox="1"/>
          <p:nvPr/>
        </p:nvSpPr>
        <p:spPr>
          <a:xfrm>
            <a:off x="897850" y="4090500"/>
            <a:ext cx="36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6</a:t>
            </a:r>
            <a:endParaRPr>
              <a:latin typeface="Merriweather"/>
              <a:ea typeface="Merriweather"/>
              <a:cs typeface="Merriweather"/>
              <a:sym typeface="Merriweather"/>
            </a:endParaRPr>
          </a:p>
        </p:txBody>
      </p:sp>
      <p:sp>
        <p:nvSpPr>
          <p:cNvPr id="159" name="Google Shape;159;p24"/>
          <p:cNvSpPr txBox="1"/>
          <p:nvPr/>
        </p:nvSpPr>
        <p:spPr>
          <a:xfrm flipH="1">
            <a:off x="1823550" y="4053850"/>
            <a:ext cx="63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-5</a:t>
            </a:r>
            <a:endParaRPr>
              <a:latin typeface="Merriweather"/>
              <a:ea typeface="Merriweather"/>
              <a:cs typeface="Merriweather"/>
              <a:sym typeface="Merriweather"/>
            </a:endParaRPr>
          </a:p>
        </p:txBody>
      </p:sp>
      <p:sp>
        <p:nvSpPr>
          <p:cNvPr id="160" name="Google Shape;160;p24"/>
          <p:cNvSpPr txBox="1"/>
          <p:nvPr/>
        </p:nvSpPr>
        <p:spPr>
          <a:xfrm>
            <a:off x="3139000" y="3159850"/>
            <a:ext cx="4997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The shortest path from node 1 to node 4:</a:t>
            </a:r>
            <a:endParaRPr>
              <a:latin typeface="Merriweather"/>
              <a:ea typeface="Merriweather"/>
              <a:cs typeface="Merriweather"/>
              <a:sym typeface="Merriweather"/>
            </a:endParaRPr>
          </a:p>
          <a:p>
            <a:pPr indent="457200" lvl="0" marL="0" rtl="0" algn="l">
              <a:spcBef>
                <a:spcPts val="0"/>
              </a:spcBef>
              <a:spcAft>
                <a:spcPts val="0"/>
              </a:spcAft>
              <a:buNone/>
            </a:pPr>
            <a:r>
              <a:rPr lang="en">
                <a:solidFill>
                  <a:schemeClr val="accent2"/>
                </a:solidFill>
                <a:latin typeface="Merriweather"/>
                <a:ea typeface="Merriweather"/>
                <a:cs typeface="Merriweather"/>
                <a:sym typeface="Merriweather"/>
              </a:rPr>
              <a:t>1 → 3 → 4</a:t>
            </a:r>
            <a:r>
              <a:rPr lang="en">
                <a:latin typeface="Merriweather"/>
                <a:ea typeface="Merriweather"/>
                <a:cs typeface="Merriweather"/>
                <a:sym typeface="Merriweather"/>
              </a:rPr>
              <a:t>      length i= 1</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Dijkstra’s algorithm finds the path:</a:t>
            </a:r>
            <a:endParaRPr>
              <a:latin typeface="Merriweather"/>
              <a:ea typeface="Merriweather"/>
              <a:cs typeface="Merriweather"/>
              <a:sym typeface="Merriweather"/>
            </a:endParaRPr>
          </a:p>
          <a:p>
            <a:pPr indent="457200" lvl="0" marL="0" rtl="0" algn="l">
              <a:spcBef>
                <a:spcPts val="0"/>
              </a:spcBef>
              <a:spcAft>
                <a:spcPts val="0"/>
              </a:spcAft>
              <a:buNone/>
            </a:pPr>
            <a:r>
              <a:rPr lang="en">
                <a:solidFill>
                  <a:schemeClr val="accent2"/>
                </a:solidFill>
                <a:latin typeface="Merriweather"/>
                <a:ea typeface="Merriweather"/>
                <a:cs typeface="Merriweather"/>
                <a:sym typeface="Merriweather"/>
              </a:rPr>
              <a:t>1 → 2 → 4</a:t>
            </a:r>
            <a:r>
              <a:rPr lang="en">
                <a:latin typeface="Merriweather"/>
                <a:ea typeface="Merriweather"/>
                <a:cs typeface="Merriweather"/>
                <a:sym typeface="Merriweather"/>
              </a:rPr>
              <a:t> 	  length i= 5</a:t>
            </a:r>
            <a:endParaRPr>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idx="1" type="body"/>
          </p:nvPr>
        </p:nvSpPr>
        <p:spPr>
          <a:xfrm>
            <a:off x="800075" y="594625"/>
            <a:ext cx="6069600" cy="3725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Clr>
                <a:schemeClr val="accent1"/>
              </a:buClr>
              <a:buSzPts val="1800"/>
              <a:buFont typeface="Roboto"/>
              <a:buChar char="●"/>
            </a:pPr>
            <a:r>
              <a:rPr lang="en">
                <a:latin typeface="Roboto"/>
                <a:ea typeface="Roboto"/>
                <a:cs typeface="Roboto"/>
                <a:sym typeface="Roboto"/>
              </a:rPr>
              <a:t>Dijkstra’s Algorithm works well to find the shortest path, but it wastes time exploring in directions that aren’t promising. Hence reducing the speed.</a:t>
            </a:r>
            <a:endParaRPr>
              <a:latin typeface="Roboto"/>
              <a:ea typeface="Roboto"/>
              <a:cs typeface="Roboto"/>
              <a:sym typeface="Roboto"/>
            </a:endParaRPr>
          </a:p>
          <a:p>
            <a:pPr indent="0" lvl="0" marL="0" rtl="0" algn="l">
              <a:lnSpc>
                <a:spcPct val="115000"/>
              </a:lnSpc>
              <a:spcBef>
                <a:spcPts val="600"/>
              </a:spcBef>
              <a:spcAft>
                <a:spcPts val="0"/>
              </a:spcAft>
              <a:buNone/>
            </a:pPr>
            <a:r>
              <a:t/>
            </a:r>
            <a:endParaRPr>
              <a:latin typeface="Roboto"/>
              <a:ea typeface="Roboto"/>
              <a:cs typeface="Roboto"/>
              <a:sym typeface="Roboto"/>
            </a:endParaRPr>
          </a:p>
          <a:p>
            <a:pPr indent="-342900" lvl="0" marL="457200" rtl="0" algn="l">
              <a:lnSpc>
                <a:spcPct val="115000"/>
              </a:lnSpc>
              <a:spcBef>
                <a:spcPts val="600"/>
              </a:spcBef>
              <a:spcAft>
                <a:spcPts val="0"/>
              </a:spcAft>
              <a:buClr>
                <a:schemeClr val="accent1"/>
              </a:buClr>
              <a:buSzPts val="1800"/>
              <a:buFont typeface="Roboto"/>
              <a:buChar char="●"/>
            </a:pPr>
            <a:r>
              <a:rPr lang="en">
                <a:latin typeface="Roboto"/>
                <a:ea typeface="Roboto"/>
                <a:cs typeface="Roboto"/>
                <a:sym typeface="Roboto"/>
              </a:rPr>
              <a:t>Greedy Best First Search explores in promising directions but it may not find the shortest path. </a:t>
            </a:r>
            <a:endParaRPr>
              <a:latin typeface="Roboto"/>
              <a:ea typeface="Roboto"/>
              <a:cs typeface="Roboto"/>
              <a:sym typeface="Roboto"/>
            </a:endParaRPr>
          </a:p>
          <a:p>
            <a:pPr indent="0" lvl="0" marL="0" rtl="0" algn="l">
              <a:lnSpc>
                <a:spcPct val="115000"/>
              </a:lnSpc>
              <a:spcBef>
                <a:spcPts val="600"/>
              </a:spcBef>
              <a:spcAft>
                <a:spcPts val="0"/>
              </a:spcAft>
              <a:buNone/>
            </a:pPr>
            <a:r>
              <a:t/>
            </a:r>
            <a:endParaRPr>
              <a:latin typeface="Roboto"/>
              <a:ea typeface="Roboto"/>
              <a:cs typeface="Roboto"/>
              <a:sym typeface="Roboto"/>
            </a:endParaRPr>
          </a:p>
          <a:p>
            <a:pPr indent="-342900" lvl="0" marL="457200" rtl="0" algn="l">
              <a:lnSpc>
                <a:spcPct val="115000"/>
              </a:lnSpc>
              <a:spcBef>
                <a:spcPts val="600"/>
              </a:spcBef>
              <a:spcAft>
                <a:spcPts val="0"/>
              </a:spcAft>
              <a:buClr>
                <a:schemeClr val="accent1"/>
              </a:buClr>
              <a:buSzPts val="1800"/>
              <a:buFont typeface="Roboto"/>
              <a:buChar char="●"/>
            </a:pPr>
            <a:r>
              <a:rPr lang="en">
                <a:latin typeface="Roboto"/>
                <a:ea typeface="Roboto"/>
                <a:cs typeface="Roboto"/>
                <a:sym typeface="Roboto"/>
              </a:rPr>
              <a:t>The A* algorithm uses both the actual distance from the start and the estimated distance to the goal.</a:t>
            </a:r>
            <a:endParaRPr>
              <a:latin typeface="Roboto"/>
              <a:ea typeface="Roboto"/>
              <a:cs typeface="Roboto"/>
              <a:sym typeface="Roboto"/>
            </a:endParaRPr>
          </a:p>
        </p:txBody>
      </p:sp>
      <p:sp>
        <p:nvSpPr>
          <p:cNvPr id="166" name="Google Shape;166;p2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ctrTitle"/>
          </p:nvPr>
        </p:nvSpPr>
        <p:spPr>
          <a:xfrm>
            <a:off x="1042800" y="1754800"/>
            <a:ext cx="67638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6000">
              <a:solidFill>
                <a:schemeClr val="accent4"/>
              </a:solidFill>
            </a:endParaRPr>
          </a:p>
          <a:p>
            <a:pPr indent="0" lvl="0" marL="0" rtl="0" algn="ctr">
              <a:spcBef>
                <a:spcPts val="0"/>
              </a:spcBef>
              <a:spcAft>
                <a:spcPts val="0"/>
              </a:spcAft>
              <a:buNone/>
            </a:pPr>
            <a:r>
              <a:rPr lang="en"/>
              <a:t>A* Algorithm</a:t>
            </a:r>
            <a:endParaRPr/>
          </a:p>
        </p:txBody>
      </p:sp>
      <p:sp>
        <p:nvSpPr>
          <p:cNvPr id="172" name="Google Shape;172;p26"/>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nvSpPr>
        <p:spPr>
          <a:xfrm>
            <a:off x="1131750" y="803525"/>
            <a:ext cx="6880500" cy="582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600">
                <a:solidFill>
                  <a:schemeClr val="accent1"/>
                </a:solidFill>
                <a:latin typeface="Roboto"/>
                <a:ea typeface="Roboto"/>
                <a:cs typeface="Roboto"/>
                <a:sym typeface="Roboto"/>
              </a:rPr>
              <a:t>A* Algorithm</a:t>
            </a:r>
            <a:endParaRPr b="1" sz="2600">
              <a:solidFill>
                <a:schemeClr val="accent1"/>
              </a:solidFill>
              <a:latin typeface="Roboto"/>
              <a:ea typeface="Roboto"/>
              <a:cs typeface="Roboto"/>
              <a:sym typeface="Roboto"/>
            </a:endParaRPr>
          </a:p>
        </p:txBody>
      </p:sp>
      <p:sp>
        <p:nvSpPr>
          <p:cNvPr id="178" name="Google Shape;178;p27"/>
          <p:cNvSpPr txBox="1"/>
          <p:nvPr/>
        </p:nvSpPr>
        <p:spPr>
          <a:xfrm>
            <a:off x="907500" y="1503375"/>
            <a:ext cx="7329000" cy="2622000"/>
          </a:xfrm>
          <a:prstGeom prst="rect">
            <a:avLst/>
          </a:prstGeom>
          <a:noFill/>
          <a:ln>
            <a:noFill/>
          </a:ln>
        </p:spPr>
        <p:txBody>
          <a:bodyPr anchorCtr="0" anchor="t" bIns="91425" lIns="91425" spcFirstLastPara="1" rIns="91425" wrap="square" tIns="91425">
            <a:noAutofit/>
          </a:bodyPr>
          <a:lstStyle/>
          <a:p>
            <a:pPr indent="-323850" lvl="0" marL="457200" rtl="0" algn="l">
              <a:spcBef>
                <a:spcPts val="600"/>
              </a:spcBef>
              <a:spcAft>
                <a:spcPts val="0"/>
              </a:spcAft>
              <a:buClr>
                <a:srgbClr val="333333"/>
              </a:buClr>
              <a:buSzPts val="1500"/>
              <a:buFont typeface="Roboto"/>
              <a:buChar char="❖"/>
            </a:pPr>
            <a:r>
              <a:rPr lang="en" sz="1500">
                <a:solidFill>
                  <a:srgbClr val="333333"/>
                </a:solidFill>
                <a:highlight>
                  <a:schemeClr val="lt1"/>
                </a:highlight>
                <a:latin typeface="Roboto"/>
                <a:ea typeface="Roboto"/>
                <a:cs typeface="Roboto"/>
                <a:sym typeface="Roboto"/>
              </a:rPr>
              <a:t>Dijkstra’s Algorithm is guaranteed to find the shortest path</a:t>
            </a:r>
            <a:endParaRPr sz="1500">
              <a:solidFill>
                <a:srgbClr val="333333"/>
              </a:solidFill>
              <a:highlight>
                <a:schemeClr val="lt1"/>
              </a:highlight>
              <a:latin typeface="Roboto"/>
              <a:ea typeface="Roboto"/>
              <a:cs typeface="Roboto"/>
              <a:sym typeface="Roboto"/>
            </a:endParaRPr>
          </a:p>
          <a:p>
            <a:pPr indent="-323850" lvl="0" marL="457200" rtl="0" algn="l">
              <a:spcBef>
                <a:spcPts val="0"/>
              </a:spcBef>
              <a:spcAft>
                <a:spcPts val="0"/>
              </a:spcAft>
              <a:buClr>
                <a:srgbClr val="333333"/>
              </a:buClr>
              <a:buSzPts val="1500"/>
              <a:buFont typeface="Roboto"/>
              <a:buChar char="❖"/>
            </a:pPr>
            <a:r>
              <a:rPr lang="en" sz="1500">
                <a:solidFill>
                  <a:srgbClr val="333333"/>
                </a:solidFill>
                <a:highlight>
                  <a:schemeClr val="lt1"/>
                </a:highlight>
                <a:latin typeface="Roboto"/>
                <a:ea typeface="Roboto"/>
                <a:cs typeface="Roboto"/>
                <a:sym typeface="Roboto"/>
              </a:rPr>
              <a:t>However, it explores all directions even if they aren’t promising. </a:t>
            </a:r>
            <a:endParaRPr sz="1500">
              <a:solidFill>
                <a:srgbClr val="333333"/>
              </a:solidFill>
              <a:highlight>
                <a:schemeClr val="lt1"/>
              </a:highlight>
              <a:latin typeface="Roboto"/>
              <a:ea typeface="Roboto"/>
              <a:cs typeface="Roboto"/>
              <a:sym typeface="Roboto"/>
            </a:endParaRPr>
          </a:p>
          <a:p>
            <a:pPr indent="-323850" lvl="0" marL="457200" rtl="0" algn="l">
              <a:spcBef>
                <a:spcPts val="0"/>
              </a:spcBef>
              <a:spcAft>
                <a:spcPts val="0"/>
              </a:spcAft>
              <a:buClr>
                <a:srgbClr val="333333"/>
              </a:buClr>
              <a:buSzPts val="1500"/>
              <a:buFont typeface="Roboto"/>
              <a:buChar char="❖"/>
            </a:pPr>
            <a:r>
              <a:rPr lang="en" sz="1500">
                <a:solidFill>
                  <a:srgbClr val="333333"/>
                </a:solidFill>
                <a:highlight>
                  <a:schemeClr val="lt1"/>
                </a:highlight>
                <a:latin typeface="Roboto"/>
                <a:ea typeface="Roboto"/>
                <a:cs typeface="Roboto"/>
                <a:sym typeface="Roboto"/>
              </a:rPr>
              <a:t>Greedy Best First Search explores only the most promising directions but it may not find the shortest path. </a:t>
            </a:r>
            <a:endParaRPr sz="1500">
              <a:solidFill>
                <a:srgbClr val="333333"/>
              </a:solidFill>
              <a:highlight>
                <a:schemeClr val="lt1"/>
              </a:highlight>
              <a:latin typeface="Roboto"/>
              <a:ea typeface="Roboto"/>
              <a:cs typeface="Roboto"/>
              <a:sym typeface="Roboto"/>
            </a:endParaRPr>
          </a:p>
          <a:p>
            <a:pPr indent="-323850" lvl="0" marL="457200" rtl="0" algn="l">
              <a:spcBef>
                <a:spcPts val="0"/>
              </a:spcBef>
              <a:spcAft>
                <a:spcPts val="0"/>
              </a:spcAft>
              <a:buClr>
                <a:srgbClr val="333333"/>
              </a:buClr>
              <a:buSzPts val="1500"/>
              <a:buFont typeface="Roboto"/>
              <a:buChar char="❖"/>
            </a:pPr>
            <a:r>
              <a:rPr lang="en" sz="1500">
                <a:solidFill>
                  <a:srgbClr val="333333"/>
                </a:solidFill>
                <a:highlight>
                  <a:schemeClr val="lt1"/>
                </a:highlight>
                <a:latin typeface="Roboto"/>
                <a:ea typeface="Roboto"/>
                <a:cs typeface="Roboto"/>
                <a:sym typeface="Roboto"/>
              </a:rPr>
              <a:t>The A* algorithm uses both the actual distance from the start and the estimated distance to the goal. </a:t>
            </a:r>
            <a:endParaRPr sz="2000">
              <a:solidFill>
                <a:srgbClr val="A61C00"/>
              </a:solidFill>
              <a:latin typeface="Roboto"/>
              <a:ea typeface="Roboto"/>
              <a:cs typeface="Roboto"/>
              <a:sym typeface="Roboto"/>
            </a:endParaRPr>
          </a:p>
          <a:p>
            <a:pPr indent="0" lvl="0" marL="0" rtl="0" algn="l">
              <a:spcBef>
                <a:spcPts val="600"/>
              </a:spcBef>
              <a:spcAft>
                <a:spcPts val="0"/>
              </a:spcAft>
              <a:buNone/>
            </a:pPr>
            <a:r>
              <a:t/>
            </a:r>
            <a:endParaRPr sz="2000">
              <a:solidFill>
                <a:schemeClr val="accent1"/>
              </a:solidFill>
              <a:latin typeface="Roboto"/>
              <a:ea typeface="Roboto"/>
              <a:cs typeface="Roboto"/>
              <a:sym typeface="Roboto"/>
            </a:endParaRPr>
          </a:p>
          <a:p>
            <a:pPr indent="0" lvl="0" marL="0" rtl="0" algn="l">
              <a:spcBef>
                <a:spcPts val="600"/>
              </a:spcBef>
              <a:spcAft>
                <a:spcPts val="0"/>
              </a:spcAft>
              <a:buNone/>
            </a:pPr>
            <a:r>
              <a:rPr lang="en" sz="2000">
                <a:solidFill>
                  <a:schemeClr val="accent1"/>
                </a:solidFill>
                <a:latin typeface="Roboto"/>
                <a:ea typeface="Roboto"/>
                <a:cs typeface="Roboto"/>
                <a:sym typeface="Roboto"/>
              </a:rPr>
              <a:t>Data Structures used:</a:t>
            </a:r>
            <a:endParaRPr sz="2000">
              <a:solidFill>
                <a:schemeClr val="accent1"/>
              </a:solidFill>
              <a:latin typeface="Roboto"/>
              <a:ea typeface="Roboto"/>
              <a:cs typeface="Roboto"/>
              <a:sym typeface="Roboto"/>
            </a:endParaRPr>
          </a:p>
          <a:p>
            <a:pPr indent="-330200" lvl="0" marL="457200" rtl="0" algn="l">
              <a:spcBef>
                <a:spcPts val="600"/>
              </a:spcBef>
              <a:spcAft>
                <a:spcPts val="0"/>
              </a:spcAft>
              <a:buClr>
                <a:srgbClr val="000000"/>
              </a:buClr>
              <a:buSzPts val="1600"/>
              <a:buFont typeface="Roboto"/>
              <a:buAutoNum type="arabicPeriod"/>
            </a:pPr>
            <a:r>
              <a:rPr lang="en" sz="1600">
                <a:latin typeface="Roboto"/>
                <a:ea typeface="Roboto"/>
                <a:cs typeface="Roboto"/>
                <a:sym typeface="Roboto"/>
              </a:rPr>
              <a:t>Map</a:t>
            </a:r>
            <a:endParaRPr sz="1600">
              <a:latin typeface="Roboto"/>
              <a:ea typeface="Roboto"/>
              <a:cs typeface="Roboto"/>
              <a:sym typeface="Roboto"/>
            </a:endParaRPr>
          </a:p>
          <a:p>
            <a:pPr indent="-330200" lvl="0" marL="457200" rtl="0" algn="l">
              <a:spcBef>
                <a:spcPts val="0"/>
              </a:spcBef>
              <a:spcAft>
                <a:spcPts val="0"/>
              </a:spcAft>
              <a:buClr>
                <a:srgbClr val="000000"/>
              </a:buClr>
              <a:buSzPts val="1600"/>
              <a:buFont typeface="Roboto"/>
              <a:buAutoNum type="arabicPeriod"/>
            </a:pPr>
            <a:r>
              <a:rPr lang="en" sz="1600">
                <a:latin typeface="Roboto"/>
                <a:ea typeface="Roboto"/>
                <a:cs typeface="Roboto"/>
                <a:sym typeface="Roboto"/>
              </a:rPr>
              <a:t>Priority Queue </a:t>
            </a:r>
            <a:endParaRPr sz="1600">
              <a:latin typeface="Roboto"/>
              <a:ea typeface="Roboto"/>
              <a:cs typeface="Roboto"/>
              <a:sym typeface="Roboto"/>
            </a:endParaRPr>
          </a:p>
          <a:p>
            <a:pPr indent="0" lvl="0" marL="0" rtl="0" algn="l">
              <a:spcBef>
                <a:spcPts val="600"/>
              </a:spcBef>
              <a:spcAft>
                <a:spcPts val="0"/>
              </a:spcAft>
              <a:buNone/>
            </a:pPr>
            <a:r>
              <a:t/>
            </a:r>
            <a:endParaRPr sz="2000">
              <a:solidFill>
                <a:srgbClr val="F55D4B"/>
              </a:solidFill>
              <a:latin typeface="Roboto"/>
              <a:ea typeface="Roboto"/>
              <a:cs typeface="Roboto"/>
              <a:sym typeface="Roboto"/>
            </a:endParaRPr>
          </a:p>
          <a:p>
            <a:pPr indent="0" lvl="0" marL="0" rtl="0" algn="l">
              <a:spcBef>
                <a:spcPts val="600"/>
              </a:spcBef>
              <a:spcAft>
                <a:spcPts val="0"/>
              </a:spcAft>
              <a:buNone/>
            </a:pPr>
            <a:r>
              <a:t/>
            </a:r>
            <a:endParaRPr sz="17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nvSpPr>
        <p:spPr>
          <a:xfrm>
            <a:off x="1131750" y="803525"/>
            <a:ext cx="6880500" cy="582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600">
                <a:solidFill>
                  <a:schemeClr val="accent1"/>
                </a:solidFill>
                <a:latin typeface="Roboto"/>
                <a:ea typeface="Roboto"/>
                <a:cs typeface="Roboto"/>
                <a:sym typeface="Roboto"/>
              </a:rPr>
              <a:t>Pseudo Code</a:t>
            </a:r>
            <a:endParaRPr b="1" sz="2600">
              <a:solidFill>
                <a:schemeClr val="accent1"/>
              </a:solidFill>
              <a:latin typeface="Roboto"/>
              <a:ea typeface="Roboto"/>
              <a:cs typeface="Roboto"/>
              <a:sym typeface="Roboto"/>
            </a:endParaRPr>
          </a:p>
        </p:txBody>
      </p:sp>
      <p:sp>
        <p:nvSpPr>
          <p:cNvPr id="184" name="Google Shape;184;p28"/>
          <p:cNvSpPr txBox="1"/>
          <p:nvPr/>
        </p:nvSpPr>
        <p:spPr>
          <a:xfrm>
            <a:off x="907500" y="1503375"/>
            <a:ext cx="7329000" cy="2622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600"/>
              </a:spcBef>
              <a:spcAft>
                <a:spcPts val="0"/>
              </a:spcAft>
              <a:buClr>
                <a:srgbClr val="000000"/>
              </a:buClr>
              <a:buSzPts val="1700"/>
              <a:buFont typeface="Roboto"/>
              <a:buAutoNum type="arabicPeriod"/>
            </a:pPr>
            <a:r>
              <a:rPr lang="en" sz="1700">
                <a:latin typeface="Roboto"/>
                <a:ea typeface="Roboto"/>
                <a:cs typeface="Roboto"/>
                <a:sym typeface="Roboto"/>
              </a:rPr>
              <a:t>The graph is stored as adjacency lists so that adj[a] contains a pair(b,w) always when there is an edge from node a to node b with weight w. </a:t>
            </a:r>
            <a:endParaRPr sz="1700">
              <a:latin typeface="Roboto"/>
              <a:ea typeface="Roboto"/>
              <a:cs typeface="Roboto"/>
              <a:sym typeface="Roboto"/>
            </a:endParaRPr>
          </a:p>
          <a:p>
            <a:pPr indent="-336550" lvl="0" marL="457200" rtl="0" algn="l">
              <a:lnSpc>
                <a:spcPct val="150000"/>
              </a:lnSpc>
              <a:spcBef>
                <a:spcPts val="0"/>
              </a:spcBef>
              <a:spcAft>
                <a:spcPts val="0"/>
              </a:spcAft>
              <a:buClr>
                <a:srgbClr val="000000"/>
              </a:buClr>
              <a:buSzPts val="1700"/>
              <a:buFont typeface="Roboto"/>
              <a:buAutoNum type="arabicPeriod"/>
            </a:pPr>
            <a:r>
              <a:rPr lang="en" sz="1700">
                <a:latin typeface="Roboto"/>
                <a:ea typeface="Roboto"/>
                <a:cs typeface="Roboto"/>
                <a:sym typeface="Roboto"/>
              </a:rPr>
              <a:t>Priority Queue contains the nodes, ordered by a</a:t>
            </a:r>
            <a:r>
              <a:rPr b="1" lang="en" sz="1700">
                <a:latin typeface="Roboto"/>
                <a:ea typeface="Roboto"/>
                <a:cs typeface="Roboto"/>
                <a:sym typeface="Roboto"/>
              </a:rPr>
              <a:t> heuristic</a:t>
            </a:r>
            <a:r>
              <a:rPr lang="en" sz="1700">
                <a:latin typeface="Roboto"/>
                <a:ea typeface="Roboto"/>
                <a:cs typeface="Roboto"/>
                <a:sym typeface="Roboto"/>
              </a:rPr>
              <a:t>.</a:t>
            </a:r>
            <a:endParaRPr sz="1700">
              <a:latin typeface="Roboto"/>
              <a:ea typeface="Roboto"/>
              <a:cs typeface="Roboto"/>
              <a:sym typeface="Roboto"/>
            </a:endParaRPr>
          </a:p>
          <a:p>
            <a:pPr indent="-336550" lvl="0" marL="457200" rtl="0" algn="l">
              <a:lnSpc>
                <a:spcPct val="115000"/>
              </a:lnSpc>
              <a:spcBef>
                <a:spcPts val="0"/>
              </a:spcBef>
              <a:spcAft>
                <a:spcPts val="0"/>
              </a:spcAft>
              <a:buClr>
                <a:srgbClr val="000000"/>
              </a:buClr>
              <a:buSzPts val="1700"/>
              <a:buFont typeface="Roboto"/>
              <a:buAutoNum type="arabicPeriod"/>
            </a:pPr>
            <a:r>
              <a:rPr lang="en" sz="1700">
                <a:latin typeface="Roboto"/>
                <a:ea typeface="Roboto"/>
                <a:cs typeface="Roboto"/>
                <a:sym typeface="Roboto"/>
              </a:rPr>
              <a:t>Using the PQ the next node to be processed is retrieved in logarithmic time.</a:t>
            </a:r>
            <a:endParaRPr sz="1700">
              <a:latin typeface="Roboto"/>
              <a:ea typeface="Roboto"/>
              <a:cs typeface="Roboto"/>
              <a:sym typeface="Roboto"/>
            </a:endParaRPr>
          </a:p>
          <a:p>
            <a:pPr indent="0" lvl="0" marL="0" rtl="0" algn="l">
              <a:spcBef>
                <a:spcPts val="600"/>
              </a:spcBef>
              <a:spcAft>
                <a:spcPts val="0"/>
              </a:spcAft>
              <a:buNone/>
            </a:pPr>
            <a:r>
              <a:t/>
            </a:r>
            <a:endParaRPr sz="8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nvSpPr>
        <p:spPr>
          <a:xfrm>
            <a:off x="1131750" y="115325"/>
            <a:ext cx="6880500" cy="582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600">
                <a:solidFill>
                  <a:schemeClr val="accent1"/>
                </a:solidFill>
                <a:latin typeface="Roboto"/>
                <a:ea typeface="Roboto"/>
                <a:cs typeface="Roboto"/>
                <a:sym typeface="Roboto"/>
              </a:rPr>
              <a:t>Pseudo Code</a:t>
            </a:r>
            <a:endParaRPr b="1" sz="2600">
              <a:solidFill>
                <a:schemeClr val="accent1"/>
              </a:solidFill>
              <a:latin typeface="Roboto"/>
              <a:ea typeface="Roboto"/>
              <a:cs typeface="Roboto"/>
              <a:sym typeface="Roboto"/>
            </a:endParaRPr>
          </a:p>
        </p:txBody>
      </p:sp>
      <p:sp>
        <p:nvSpPr>
          <p:cNvPr id="190" name="Google Shape;190;p29"/>
          <p:cNvSpPr txBox="1"/>
          <p:nvPr/>
        </p:nvSpPr>
        <p:spPr>
          <a:xfrm>
            <a:off x="907500" y="700050"/>
            <a:ext cx="7329000" cy="3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406ABF"/>
                </a:solidFill>
                <a:latin typeface="Roboto"/>
                <a:ea typeface="Roboto"/>
                <a:cs typeface="Roboto"/>
                <a:sym typeface="Roboto"/>
              </a:rPr>
              <a:t>frontier</a:t>
            </a:r>
            <a:r>
              <a:rPr lang="en" sz="1200">
                <a:solidFill>
                  <a:srgbClr val="333333"/>
                </a:solidFill>
                <a:latin typeface="Roboto"/>
                <a:ea typeface="Roboto"/>
                <a:cs typeface="Roboto"/>
                <a:sym typeface="Roboto"/>
              </a:rPr>
              <a:t> = PriorityQueue()</a:t>
            </a:r>
            <a:endParaRPr sz="1200">
              <a:solidFill>
                <a:srgbClr val="333333"/>
              </a:solidFill>
              <a:latin typeface="Roboto"/>
              <a:ea typeface="Roboto"/>
              <a:cs typeface="Roboto"/>
              <a:sym typeface="Roboto"/>
            </a:endParaRPr>
          </a:p>
          <a:p>
            <a:pPr indent="0" lvl="0" marL="0" rtl="0" algn="l">
              <a:spcBef>
                <a:spcPts val="0"/>
              </a:spcBef>
              <a:spcAft>
                <a:spcPts val="0"/>
              </a:spcAft>
              <a:buNone/>
            </a:pPr>
            <a:r>
              <a:rPr b="1" lang="en" sz="1200">
                <a:solidFill>
                  <a:srgbClr val="406ABF"/>
                </a:solidFill>
                <a:latin typeface="Roboto"/>
                <a:ea typeface="Roboto"/>
                <a:cs typeface="Roboto"/>
                <a:sym typeface="Roboto"/>
              </a:rPr>
              <a:t>frontier</a:t>
            </a:r>
            <a:r>
              <a:rPr lang="en" sz="1200">
                <a:solidFill>
                  <a:srgbClr val="333333"/>
                </a:solidFill>
                <a:latin typeface="Roboto"/>
                <a:ea typeface="Roboto"/>
                <a:cs typeface="Roboto"/>
                <a:sym typeface="Roboto"/>
              </a:rPr>
              <a:t>.put(</a:t>
            </a:r>
            <a:r>
              <a:rPr b="1" lang="en" sz="1200">
                <a:solidFill>
                  <a:srgbClr val="BF4040"/>
                </a:solidFill>
                <a:latin typeface="Roboto"/>
                <a:ea typeface="Roboto"/>
                <a:cs typeface="Roboto"/>
                <a:sym typeface="Roboto"/>
              </a:rPr>
              <a:t>start</a:t>
            </a:r>
            <a:r>
              <a:rPr lang="en" sz="1200">
                <a:solidFill>
                  <a:srgbClr val="333333"/>
                </a:solidFill>
                <a:latin typeface="Roboto"/>
                <a:ea typeface="Roboto"/>
                <a:cs typeface="Roboto"/>
                <a:sym typeface="Roboto"/>
              </a:rPr>
              <a:t>, 0)</a:t>
            </a:r>
            <a:endParaRPr sz="1200">
              <a:solidFill>
                <a:srgbClr val="333333"/>
              </a:solidFill>
              <a:latin typeface="Roboto"/>
              <a:ea typeface="Roboto"/>
              <a:cs typeface="Roboto"/>
              <a:sym typeface="Roboto"/>
            </a:endParaRPr>
          </a:p>
          <a:p>
            <a:pPr indent="0" lvl="0" marL="0" rtl="0" algn="l">
              <a:spcBef>
                <a:spcPts val="0"/>
              </a:spcBef>
              <a:spcAft>
                <a:spcPts val="0"/>
              </a:spcAft>
              <a:buNone/>
            </a:pPr>
            <a:r>
              <a:rPr b="1" lang="en" sz="1200">
                <a:solidFill>
                  <a:srgbClr val="8F663D"/>
                </a:solidFill>
                <a:latin typeface="Roboto"/>
                <a:ea typeface="Roboto"/>
                <a:cs typeface="Roboto"/>
                <a:sym typeface="Roboto"/>
              </a:rPr>
              <a:t>came_from</a:t>
            </a:r>
            <a:r>
              <a:rPr lang="en" sz="1200">
                <a:solidFill>
                  <a:srgbClr val="333333"/>
                </a:solidFill>
                <a:latin typeface="Roboto"/>
                <a:ea typeface="Roboto"/>
                <a:cs typeface="Roboto"/>
                <a:sym typeface="Roboto"/>
              </a:rPr>
              <a:t> = dict()</a:t>
            </a:r>
            <a:endParaRPr sz="1200">
              <a:solidFill>
                <a:srgbClr val="333333"/>
              </a:solidFill>
              <a:latin typeface="Roboto"/>
              <a:ea typeface="Roboto"/>
              <a:cs typeface="Roboto"/>
              <a:sym typeface="Roboto"/>
            </a:endParaRPr>
          </a:p>
          <a:p>
            <a:pPr indent="0" lvl="0" marL="0" rtl="0" algn="l">
              <a:spcBef>
                <a:spcPts val="0"/>
              </a:spcBef>
              <a:spcAft>
                <a:spcPts val="0"/>
              </a:spcAft>
              <a:buNone/>
            </a:pPr>
            <a:r>
              <a:rPr b="1" lang="en" sz="1200">
                <a:solidFill>
                  <a:srgbClr val="85475C"/>
                </a:solidFill>
                <a:latin typeface="Roboto"/>
                <a:ea typeface="Roboto"/>
                <a:cs typeface="Roboto"/>
                <a:sym typeface="Roboto"/>
              </a:rPr>
              <a:t>cost_so_far</a:t>
            </a:r>
            <a:r>
              <a:rPr lang="en" sz="1200">
                <a:solidFill>
                  <a:srgbClr val="333333"/>
                </a:solidFill>
                <a:latin typeface="Roboto"/>
                <a:ea typeface="Roboto"/>
                <a:cs typeface="Roboto"/>
                <a:sym typeface="Roboto"/>
              </a:rPr>
              <a:t> = dict()</a:t>
            </a:r>
            <a:endParaRPr sz="1200">
              <a:solidFill>
                <a:srgbClr val="333333"/>
              </a:solidFill>
              <a:latin typeface="Roboto"/>
              <a:ea typeface="Roboto"/>
              <a:cs typeface="Roboto"/>
              <a:sym typeface="Roboto"/>
            </a:endParaRPr>
          </a:p>
          <a:p>
            <a:pPr indent="0" lvl="0" marL="0" rtl="0" algn="l">
              <a:spcBef>
                <a:spcPts val="0"/>
              </a:spcBef>
              <a:spcAft>
                <a:spcPts val="0"/>
              </a:spcAft>
              <a:buNone/>
            </a:pPr>
            <a:r>
              <a:rPr b="1" lang="en" sz="1200">
                <a:solidFill>
                  <a:srgbClr val="8F663D"/>
                </a:solidFill>
                <a:latin typeface="Roboto"/>
                <a:ea typeface="Roboto"/>
                <a:cs typeface="Roboto"/>
                <a:sym typeface="Roboto"/>
              </a:rPr>
              <a:t>came_from</a:t>
            </a:r>
            <a:r>
              <a:rPr lang="en" sz="1200">
                <a:solidFill>
                  <a:srgbClr val="333333"/>
                </a:solidFill>
                <a:latin typeface="Roboto"/>
                <a:ea typeface="Roboto"/>
                <a:cs typeface="Roboto"/>
                <a:sym typeface="Roboto"/>
              </a:rPr>
              <a:t>[</a:t>
            </a:r>
            <a:r>
              <a:rPr b="1" lang="en" sz="1200">
                <a:solidFill>
                  <a:srgbClr val="BF4040"/>
                </a:solidFill>
                <a:latin typeface="Roboto"/>
                <a:ea typeface="Roboto"/>
                <a:cs typeface="Roboto"/>
                <a:sym typeface="Roboto"/>
              </a:rPr>
              <a:t>start</a:t>
            </a:r>
            <a:r>
              <a:rPr lang="en" sz="1200">
                <a:solidFill>
                  <a:srgbClr val="333333"/>
                </a:solidFill>
                <a:latin typeface="Roboto"/>
                <a:ea typeface="Roboto"/>
                <a:cs typeface="Roboto"/>
                <a:sym typeface="Roboto"/>
              </a:rPr>
              <a:t>] = None</a:t>
            </a:r>
            <a:endParaRPr sz="1200">
              <a:solidFill>
                <a:srgbClr val="333333"/>
              </a:solidFill>
              <a:latin typeface="Roboto"/>
              <a:ea typeface="Roboto"/>
              <a:cs typeface="Roboto"/>
              <a:sym typeface="Roboto"/>
            </a:endParaRPr>
          </a:p>
          <a:p>
            <a:pPr indent="0" lvl="0" marL="0" rtl="0" algn="l">
              <a:spcBef>
                <a:spcPts val="0"/>
              </a:spcBef>
              <a:spcAft>
                <a:spcPts val="0"/>
              </a:spcAft>
              <a:buNone/>
            </a:pPr>
            <a:r>
              <a:rPr b="1" lang="en" sz="1200">
                <a:solidFill>
                  <a:srgbClr val="85475C"/>
                </a:solidFill>
                <a:latin typeface="Roboto"/>
                <a:ea typeface="Roboto"/>
                <a:cs typeface="Roboto"/>
                <a:sym typeface="Roboto"/>
              </a:rPr>
              <a:t>cost_so_far</a:t>
            </a:r>
            <a:r>
              <a:rPr lang="en" sz="1200">
                <a:solidFill>
                  <a:srgbClr val="333333"/>
                </a:solidFill>
                <a:latin typeface="Roboto"/>
                <a:ea typeface="Roboto"/>
                <a:cs typeface="Roboto"/>
                <a:sym typeface="Roboto"/>
              </a:rPr>
              <a:t>[</a:t>
            </a:r>
            <a:r>
              <a:rPr b="1" lang="en" sz="1200">
                <a:solidFill>
                  <a:srgbClr val="BF4040"/>
                </a:solidFill>
                <a:latin typeface="Roboto"/>
                <a:ea typeface="Roboto"/>
                <a:cs typeface="Roboto"/>
                <a:sym typeface="Roboto"/>
              </a:rPr>
              <a:t>start</a:t>
            </a:r>
            <a:r>
              <a:rPr lang="en" sz="1200">
                <a:solidFill>
                  <a:srgbClr val="333333"/>
                </a:solidFill>
                <a:latin typeface="Roboto"/>
                <a:ea typeface="Roboto"/>
                <a:cs typeface="Roboto"/>
                <a:sym typeface="Roboto"/>
              </a:rPr>
              <a:t>] = 0</a:t>
            </a:r>
            <a:endParaRPr sz="1200">
              <a:solidFill>
                <a:srgbClr val="333333"/>
              </a:solidFill>
              <a:latin typeface="Roboto"/>
              <a:ea typeface="Roboto"/>
              <a:cs typeface="Roboto"/>
              <a:sym typeface="Roboto"/>
            </a:endParaRPr>
          </a:p>
          <a:p>
            <a:pPr indent="0" lvl="0" marL="0" rtl="0" algn="l">
              <a:spcBef>
                <a:spcPts val="0"/>
              </a:spcBef>
              <a:spcAft>
                <a:spcPts val="0"/>
              </a:spcAft>
              <a:buNone/>
            </a:pPr>
            <a:r>
              <a:t/>
            </a:r>
            <a:endParaRPr sz="1200">
              <a:solidFill>
                <a:srgbClr val="333333"/>
              </a:solidFill>
              <a:latin typeface="Roboto"/>
              <a:ea typeface="Roboto"/>
              <a:cs typeface="Roboto"/>
              <a:sym typeface="Roboto"/>
            </a:endParaRPr>
          </a:p>
          <a:p>
            <a:pPr indent="0" lvl="0" marL="0" rtl="0" algn="l">
              <a:spcBef>
                <a:spcPts val="0"/>
              </a:spcBef>
              <a:spcAft>
                <a:spcPts val="0"/>
              </a:spcAft>
              <a:buNone/>
            </a:pPr>
            <a:r>
              <a:rPr lang="en" sz="1200">
                <a:solidFill>
                  <a:srgbClr val="333333"/>
                </a:solidFill>
                <a:latin typeface="Roboto"/>
                <a:ea typeface="Roboto"/>
                <a:cs typeface="Roboto"/>
                <a:sym typeface="Roboto"/>
              </a:rPr>
              <a:t>while not </a:t>
            </a:r>
            <a:r>
              <a:rPr b="1" lang="en" sz="1200">
                <a:solidFill>
                  <a:srgbClr val="406ABF"/>
                </a:solidFill>
                <a:latin typeface="Roboto"/>
                <a:ea typeface="Roboto"/>
                <a:cs typeface="Roboto"/>
                <a:sym typeface="Roboto"/>
              </a:rPr>
              <a:t>frontier</a:t>
            </a:r>
            <a:r>
              <a:rPr lang="en" sz="1200">
                <a:solidFill>
                  <a:srgbClr val="333333"/>
                </a:solidFill>
                <a:latin typeface="Roboto"/>
                <a:ea typeface="Roboto"/>
                <a:cs typeface="Roboto"/>
                <a:sym typeface="Roboto"/>
              </a:rPr>
              <a:t>.empty():</a:t>
            </a:r>
            <a:endParaRPr sz="1200">
              <a:solidFill>
                <a:srgbClr val="333333"/>
              </a:solidFill>
              <a:latin typeface="Roboto"/>
              <a:ea typeface="Roboto"/>
              <a:cs typeface="Roboto"/>
              <a:sym typeface="Roboto"/>
            </a:endParaRPr>
          </a:p>
          <a:p>
            <a:pPr indent="0" lvl="0" marL="0" rtl="0" algn="l">
              <a:spcBef>
                <a:spcPts val="0"/>
              </a:spcBef>
              <a:spcAft>
                <a:spcPts val="0"/>
              </a:spcAft>
              <a:buNone/>
            </a:pPr>
            <a:r>
              <a:rPr lang="en" sz="1200">
                <a:solidFill>
                  <a:srgbClr val="333333"/>
                </a:solidFill>
                <a:latin typeface="Roboto"/>
                <a:ea typeface="Roboto"/>
                <a:cs typeface="Roboto"/>
                <a:sym typeface="Roboto"/>
              </a:rPr>
              <a:t>   </a:t>
            </a:r>
            <a:r>
              <a:rPr b="1" lang="en" sz="1200">
                <a:solidFill>
                  <a:srgbClr val="5C85D6"/>
                </a:solidFill>
                <a:latin typeface="Roboto"/>
                <a:ea typeface="Roboto"/>
                <a:cs typeface="Roboto"/>
                <a:sym typeface="Roboto"/>
              </a:rPr>
              <a:t>current</a:t>
            </a:r>
            <a:r>
              <a:rPr lang="en" sz="1200">
                <a:solidFill>
                  <a:srgbClr val="333333"/>
                </a:solidFill>
                <a:latin typeface="Roboto"/>
                <a:ea typeface="Roboto"/>
                <a:cs typeface="Roboto"/>
                <a:sym typeface="Roboto"/>
              </a:rPr>
              <a:t> = </a:t>
            </a:r>
            <a:r>
              <a:rPr b="1" lang="en" sz="1200">
                <a:solidFill>
                  <a:srgbClr val="406ABF"/>
                </a:solidFill>
                <a:latin typeface="Roboto"/>
                <a:ea typeface="Roboto"/>
                <a:cs typeface="Roboto"/>
                <a:sym typeface="Roboto"/>
              </a:rPr>
              <a:t>frontier</a:t>
            </a:r>
            <a:r>
              <a:rPr lang="en" sz="1200">
                <a:solidFill>
                  <a:srgbClr val="333333"/>
                </a:solidFill>
                <a:latin typeface="Roboto"/>
                <a:ea typeface="Roboto"/>
                <a:cs typeface="Roboto"/>
                <a:sym typeface="Roboto"/>
              </a:rPr>
              <a:t>.get()</a:t>
            </a:r>
            <a:endParaRPr sz="1200">
              <a:solidFill>
                <a:srgbClr val="333333"/>
              </a:solidFill>
              <a:latin typeface="Roboto"/>
              <a:ea typeface="Roboto"/>
              <a:cs typeface="Roboto"/>
              <a:sym typeface="Roboto"/>
            </a:endParaRPr>
          </a:p>
          <a:p>
            <a:pPr indent="0" lvl="0" marL="0" rtl="0" algn="l">
              <a:spcBef>
                <a:spcPts val="0"/>
              </a:spcBef>
              <a:spcAft>
                <a:spcPts val="0"/>
              </a:spcAft>
              <a:buNone/>
            </a:pPr>
            <a:r>
              <a:t/>
            </a:r>
            <a:endParaRPr sz="1200">
              <a:solidFill>
                <a:srgbClr val="333333"/>
              </a:solidFill>
              <a:latin typeface="Roboto"/>
              <a:ea typeface="Roboto"/>
              <a:cs typeface="Roboto"/>
              <a:sym typeface="Roboto"/>
            </a:endParaRPr>
          </a:p>
          <a:p>
            <a:pPr indent="0" lvl="0" marL="0" rtl="0" algn="l">
              <a:spcBef>
                <a:spcPts val="0"/>
              </a:spcBef>
              <a:spcAft>
                <a:spcPts val="0"/>
              </a:spcAft>
              <a:buNone/>
            </a:pPr>
            <a:r>
              <a:rPr lang="en" sz="1200">
                <a:solidFill>
                  <a:srgbClr val="333333"/>
                </a:solidFill>
                <a:latin typeface="Roboto"/>
                <a:ea typeface="Roboto"/>
                <a:cs typeface="Roboto"/>
                <a:sym typeface="Roboto"/>
              </a:rPr>
              <a:t>   if </a:t>
            </a:r>
            <a:r>
              <a:rPr b="1" lang="en" sz="1200">
                <a:solidFill>
                  <a:srgbClr val="5C85D6"/>
                </a:solidFill>
                <a:latin typeface="Roboto"/>
                <a:ea typeface="Roboto"/>
                <a:cs typeface="Roboto"/>
                <a:sym typeface="Roboto"/>
              </a:rPr>
              <a:t>current</a:t>
            </a:r>
            <a:r>
              <a:rPr lang="en" sz="1200">
                <a:solidFill>
                  <a:srgbClr val="333333"/>
                </a:solidFill>
                <a:latin typeface="Roboto"/>
                <a:ea typeface="Roboto"/>
                <a:cs typeface="Roboto"/>
                <a:sym typeface="Roboto"/>
              </a:rPr>
              <a:t> == </a:t>
            </a:r>
            <a:r>
              <a:rPr b="1" lang="en" sz="1200">
                <a:solidFill>
                  <a:srgbClr val="BF40AA"/>
                </a:solidFill>
                <a:latin typeface="Roboto"/>
                <a:ea typeface="Roboto"/>
                <a:cs typeface="Roboto"/>
                <a:sym typeface="Roboto"/>
              </a:rPr>
              <a:t>goal</a:t>
            </a:r>
            <a:r>
              <a:rPr lang="en" sz="1200">
                <a:solidFill>
                  <a:srgbClr val="333333"/>
                </a:solidFill>
                <a:latin typeface="Roboto"/>
                <a:ea typeface="Roboto"/>
                <a:cs typeface="Roboto"/>
                <a:sym typeface="Roboto"/>
              </a:rPr>
              <a:t>:</a:t>
            </a:r>
            <a:endParaRPr sz="1200">
              <a:solidFill>
                <a:srgbClr val="333333"/>
              </a:solidFill>
              <a:latin typeface="Roboto"/>
              <a:ea typeface="Roboto"/>
              <a:cs typeface="Roboto"/>
              <a:sym typeface="Roboto"/>
            </a:endParaRPr>
          </a:p>
          <a:p>
            <a:pPr indent="0" lvl="0" marL="0" rtl="0" algn="l">
              <a:spcBef>
                <a:spcPts val="0"/>
              </a:spcBef>
              <a:spcAft>
                <a:spcPts val="0"/>
              </a:spcAft>
              <a:buNone/>
            </a:pPr>
            <a:r>
              <a:rPr lang="en" sz="1200">
                <a:solidFill>
                  <a:srgbClr val="333333"/>
                </a:solidFill>
                <a:latin typeface="Roboto"/>
                <a:ea typeface="Roboto"/>
                <a:cs typeface="Roboto"/>
                <a:sym typeface="Roboto"/>
              </a:rPr>
              <a:t>      break</a:t>
            </a:r>
            <a:endParaRPr sz="1200">
              <a:solidFill>
                <a:srgbClr val="333333"/>
              </a:solidFill>
              <a:latin typeface="Roboto"/>
              <a:ea typeface="Roboto"/>
              <a:cs typeface="Roboto"/>
              <a:sym typeface="Roboto"/>
            </a:endParaRPr>
          </a:p>
          <a:p>
            <a:pPr indent="0" lvl="0" marL="0" rtl="0" algn="l">
              <a:spcBef>
                <a:spcPts val="0"/>
              </a:spcBef>
              <a:spcAft>
                <a:spcPts val="0"/>
              </a:spcAft>
              <a:buNone/>
            </a:pPr>
            <a:r>
              <a:rPr lang="en" sz="1200">
                <a:solidFill>
                  <a:srgbClr val="333333"/>
                </a:solidFill>
                <a:latin typeface="Roboto"/>
                <a:ea typeface="Roboto"/>
                <a:cs typeface="Roboto"/>
                <a:sym typeface="Roboto"/>
              </a:rPr>
              <a:t>   </a:t>
            </a:r>
            <a:endParaRPr sz="1200">
              <a:solidFill>
                <a:srgbClr val="333333"/>
              </a:solidFill>
              <a:latin typeface="Roboto"/>
              <a:ea typeface="Roboto"/>
              <a:cs typeface="Roboto"/>
              <a:sym typeface="Roboto"/>
            </a:endParaRPr>
          </a:p>
          <a:p>
            <a:pPr indent="0" lvl="0" marL="0" rtl="0" algn="l">
              <a:spcBef>
                <a:spcPts val="0"/>
              </a:spcBef>
              <a:spcAft>
                <a:spcPts val="0"/>
              </a:spcAft>
              <a:buNone/>
            </a:pPr>
            <a:r>
              <a:rPr lang="en" sz="1200">
                <a:solidFill>
                  <a:srgbClr val="333333"/>
                </a:solidFill>
                <a:latin typeface="Roboto"/>
                <a:ea typeface="Roboto"/>
                <a:cs typeface="Roboto"/>
                <a:sym typeface="Roboto"/>
              </a:rPr>
              <a:t>   for </a:t>
            </a:r>
            <a:r>
              <a:rPr b="1" lang="en" sz="1200">
                <a:solidFill>
                  <a:srgbClr val="339966"/>
                </a:solidFill>
                <a:latin typeface="Roboto"/>
                <a:ea typeface="Roboto"/>
                <a:cs typeface="Roboto"/>
                <a:sym typeface="Roboto"/>
              </a:rPr>
              <a:t>next</a:t>
            </a:r>
            <a:r>
              <a:rPr lang="en" sz="1200">
                <a:solidFill>
                  <a:srgbClr val="333333"/>
                </a:solidFill>
                <a:latin typeface="Roboto"/>
                <a:ea typeface="Roboto"/>
                <a:cs typeface="Roboto"/>
                <a:sym typeface="Roboto"/>
              </a:rPr>
              <a:t> in graph.neighbors(</a:t>
            </a:r>
            <a:r>
              <a:rPr b="1" lang="en" sz="1200">
                <a:solidFill>
                  <a:srgbClr val="5C85D6"/>
                </a:solidFill>
                <a:latin typeface="Roboto"/>
                <a:ea typeface="Roboto"/>
                <a:cs typeface="Roboto"/>
                <a:sym typeface="Roboto"/>
              </a:rPr>
              <a:t>current</a:t>
            </a:r>
            <a:r>
              <a:rPr lang="en" sz="1200">
                <a:solidFill>
                  <a:srgbClr val="333333"/>
                </a:solidFill>
                <a:latin typeface="Roboto"/>
                <a:ea typeface="Roboto"/>
                <a:cs typeface="Roboto"/>
                <a:sym typeface="Roboto"/>
              </a:rPr>
              <a:t>):</a:t>
            </a:r>
            <a:endParaRPr sz="1200">
              <a:solidFill>
                <a:srgbClr val="333333"/>
              </a:solidFill>
              <a:latin typeface="Roboto"/>
              <a:ea typeface="Roboto"/>
              <a:cs typeface="Roboto"/>
              <a:sym typeface="Roboto"/>
            </a:endParaRPr>
          </a:p>
          <a:p>
            <a:pPr indent="0" lvl="0" marL="0" rtl="0" algn="l">
              <a:spcBef>
                <a:spcPts val="0"/>
              </a:spcBef>
              <a:spcAft>
                <a:spcPts val="0"/>
              </a:spcAft>
              <a:buNone/>
            </a:pPr>
            <a:r>
              <a:rPr lang="en" sz="1200">
                <a:solidFill>
                  <a:srgbClr val="333333"/>
                </a:solidFill>
                <a:latin typeface="Roboto"/>
                <a:ea typeface="Roboto"/>
                <a:cs typeface="Roboto"/>
                <a:sym typeface="Roboto"/>
              </a:rPr>
              <a:t>      </a:t>
            </a:r>
            <a:r>
              <a:rPr b="1" lang="en" sz="1200">
                <a:solidFill>
                  <a:srgbClr val="85475C"/>
                </a:solidFill>
                <a:latin typeface="Roboto"/>
                <a:ea typeface="Roboto"/>
                <a:cs typeface="Roboto"/>
                <a:sym typeface="Roboto"/>
              </a:rPr>
              <a:t>new_cost</a:t>
            </a:r>
            <a:r>
              <a:rPr lang="en" sz="1200">
                <a:solidFill>
                  <a:srgbClr val="333333"/>
                </a:solidFill>
                <a:latin typeface="Roboto"/>
                <a:ea typeface="Roboto"/>
                <a:cs typeface="Roboto"/>
                <a:sym typeface="Roboto"/>
              </a:rPr>
              <a:t> = </a:t>
            </a:r>
            <a:r>
              <a:rPr b="1" lang="en" sz="1200">
                <a:solidFill>
                  <a:srgbClr val="85475C"/>
                </a:solidFill>
                <a:latin typeface="Roboto"/>
                <a:ea typeface="Roboto"/>
                <a:cs typeface="Roboto"/>
                <a:sym typeface="Roboto"/>
              </a:rPr>
              <a:t>cost_so_far</a:t>
            </a:r>
            <a:r>
              <a:rPr lang="en" sz="1200">
                <a:solidFill>
                  <a:srgbClr val="333333"/>
                </a:solidFill>
                <a:latin typeface="Roboto"/>
                <a:ea typeface="Roboto"/>
                <a:cs typeface="Roboto"/>
                <a:sym typeface="Roboto"/>
              </a:rPr>
              <a:t>[</a:t>
            </a:r>
            <a:r>
              <a:rPr b="1" lang="en" sz="1200">
                <a:solidFill>
                  <a:srgbClr val="5C85D6"/>
                </a:solidFill>
                <a:latin typeface="Roboto"/>
                <a:ea typeface="Roboto"/>
                <a:cs typeface="Roboto"/>
                <a:sym typeface="Roboto"/>
              </a:rPr>
              <a:t>current</a:t>
            </a:r>
            <a:r>
              <a:rPr lang="en" sz="1200">
                <a:solidFill>
                  <a:srgbClr val="333333"/>
                </a:solidFill>
                <a:latin typeface="Roboto"/>
                <a:ea typeface="Roboto"/>
                <a:cs typeface="Roboto"/>
                <a:sym typeface="Roboto"/>
              </a:rPr>
              <a:t>] + graph.cost(</a:t>
            </a:r>
            <a:r>
              <a:rPr b="1" lang="en" sz="1200">
                <a:solidFill>
                  <a:srgbClr val="5C85D6"/>
                </a:solidFill>
                <a:latin typeface="Roboto"/>
                <a:ea typeface="Roboto"/>
                <a:cs typeface="Roboto"/>
                <a:sym typeface="Roboto"/>
              </a:rPr>
              <a:t>current</a:t>
            </a:r>
            <a:r>
              <a:rPr lang="en" sz="1200">
                <a:solidFill>
                  <a:srgbClr val="333333"/>
                </a:solidFill>
                <a:latin typeface="Roboto"/>
                <a:ea typeface="Roboto"/>
                <a:cs typeface="Roboto"/>
                <a:sym typeface="Roboto"/>
              </a:rPr>
              <a:t>, </a:t>
            </a:r>
            <a:r>
              <a:rPr b="1" lang="en" sz="1200">
                <a:solidFill>
                  <a:srgbClr val="339966"/>
                </a:solidFill>
                <a:latin typeface="Roboto"/>
                <a:ea typeface="Roboto"/>
                <a:cs typeface="Roboto"/>
                <a:sym typeface="Roboto"/>
              </a:rPr>
              <a:t>next</a:t>
            </a:r>
            <a:r>
              <a:rPr lang="en" sz="1200">
                <a:solidFill>
                  <a:srgbClr val="333333"/>
                </a:solidFill>
                <a:latin typeface="Roboto"/>
                <a:ea typeface="Roboto"/>
                <a:cs typeface="Roboto"/>
                <a:sym typeface="Roboto"/>
              </a:rPr>
              <a:t>)</a:t>
            </a:r>
            <a:endParaRPr sz="1200">
              <a:solidFill>
                <a:srgbClr val="333333"/>
              </a:solidFill>
              <a:latin typeface="Roboto"/>
              <a:ea typeface="Roboto"/>
              <a:cs typeface="Roboto"/>
              <a:sym typeface="Roboto"/>
            </a:endParaRPr>
          </a:p>
          <a:p>
            <a:pPr indent="0" lvl="0" marL="0" rtl="0" algn="l">
              <a:spcBef>
                <a:spcPts val="0"/>
              </a:spcBef>
              <a:spcAft>
                <a:spcPts val="0"/>
              </a:spcAft>
              <a:buNone/>
            </a:pPr>
            <a:r>
              <a:rPr lang="en" sz="1200">
                <a:solidFill>
                  <a:srgbClr val="333333"/>
                </a:solidFill>
                <a:latin typeface="Roboto"/>
                <a:ea typeface="Roboto"/>
                <a:cs typeface="Roboto"/>
                <a:sym typeface="Roboto"/>
              </a:rPr>
              <a:t>      if </a:t>
            </a:r>
            <a:r>
              <a:rPr b="1" lang="en" sz="1200">
                <a:solidFill>
                  <a:srgbClr val="339966"/>
                </a:solidFill>
                <a:latin typeface="Roboto"/>
                <a:ea typeface="Roboto"/>
                <a:cs typeface="Roboto"/>
                <a:sym typeface="Roboto"/>
              </a:rPr>
              <a:t>next</a:t>
            </a:r>
            <a:r>
              <a:rPr lang="en" sz="1200">
                <a:solidFill>
                  <a:srgbClr val="333333"/>
                </a:solidFill>
                <a:latin typeface="Roboto"/>
                <a:ea typeface="Roboto"/>
                <a:cs typeface="Roboto"/>
                <a:sym typeface="Roboto"/>
              </a:rPr>
              <a:t> not in </a:t>
            </a:r>
            <a:r>
              <a:rPr b="1" lang="en" sz="1200">
                <a:solidFill>
                  <a:srgbClr val="85475C"/>
                </a:solidFill>
                <a:latin typeface="Roboto"/>
                <a:ea typeface="Roboto"/>
                <a:cs typeface="Roboto"/>
                <a:sym typeface="Roboto"/>
              </a:rPr>
              <a:t>cost_so_far</a:t>
            </a:r>
            <a:r>
              <a:rPr lang="en" sz="1200">
                <a:solidFill>
                  <a:srgbClr val="333333"/>
                </a:solidFill>
                <a:latin typeface="Roboto"/>
                <a:ea typeface="Roboto"/>
                <a:cs typeface="Roboto"/>
                <a:sym typeface="Roboto"/>
              </a:rPr>
              <a:t> or </a:t>
            </a:r>
            <a:r>
              <a:rPr b="1" lang="en" sz="1200">
                <a:solidFill>
                  <a:srgbClr val="85475C"/>
                </a:solidFill>
                <a:latin typeface="Roboto"/>
                <a:ea typeface="Roboto"/>
                <a:cs typeface="Roboto"/>
                <a:sym typeface="Roboto"/>
              </a:rPr>
              <a:t>new_cost</a:t>
            </a:r>
            <a:r>
              <a:rPr lang="en" sz="1200">
                <a:solidFill>
                  <a:srgbClr val="333333"/>
                </a:solidFill>
                <a:latin typeface="Roboto"/>
                <a:ea typeface="Roboto"/>
                <a:cs typeface="Roboto"/>
                <a:sym typeface="Roboto"/>
              </a:rPr>
              <a:t> &lt; </a:t>
            </a:r>
            <a:r>
              <a:rPr b="1" lang="en" sz="1200">
                <a:solidFill>
                  <a:srgbClr val="85475C"/>
                </a:solidFill>
                <a:latin typeface="Roboto"/>
                <a:ea typeface="Roboto"/>
                <a:cs typeface="Roboto"/>
                <a:sym typeface="Roboto"/>
              </a:rPr>
              <a:t>cost_so_far</a:t>
            </a:r>
            <a:r>
              <a:rPr lang="en" sz="1200">
                <a:solidFill>
                  <a:srgbClr val="333333"/>
                </a:solidFill>
                <a:latin typeface="Roboto"/>
                <a:ea typeface="Roboto"/>
                <a:cs typeface="Roboto"/>
                <a:sym typeface="Roboto"/>
              </a:rPr>
              <a:t>[</a:t>
            </a:r>
            <a:r>
              <a:rPr b="1" lang="en" sz="1200">
                <a:solidFill>
                  <a:srgbClr val="339966"/>
                </a:solidFill>
                <a:latin typeface="Roboto"/>
                <a:ea typeface="Roboto"/>
                <a:cs typeface="Roboto"/>
                <a:sym typeface="Roboto"/>
              </a:rPr>
              <a:t>next</a:t>
            </a:r>
            <a:r>
              <a:rPr lang="en" sz="1200">
                <a:solidFill>
                  <a:srgbClr val="333333"/>
                </a:solidFill>
                <a:latin typeface="Roboto"/>
                <a:ea typeface="Roboto"/>
                <a:cs typeface="Roboto"/>
                <a:sym typeface="Roboto"/>
              </a:rPr>
              <a:t>]:</a:t>
            </a:r>
            <a:endParaRPr sz="1200">
              <a:solidFill>
                <a:srgbClr val="333333"/>
              </a:solidFill>
              <a:latin typeface="Roboto"/>
              <a:ea typeface="Roboto"/>
              <a:cs typeface="Roboto"/>
              <a:sym typeface="Roboto"/>
            </a:endParaRPr>
          </a:p>
          <a:p>
            <a:pPr indent="0" lvl="0" marL="0" rtl="0" algn="l">
              <a:spcBef>
                <a:spcPts val="0"/>
              </a:spcBef>
              <a:spcAft>
                <a:spcPts val="0"/>
              </a:spcAft>
              <a:buNone/>
            </a:pPr>
            <a:r>
              <a:rPr lang="en" sz="1200">
                <a:solidFill>
                  <a:srgbClr val="333333"/>
                </a:solidFill>
                <a:latin typeface="Roboto"/>
                <a:ea typeface="Roboto"/>
                <a:cs typeface="Roboto"/>
                <a:sym typeface="Roboto"/>
              </a:rPr>
              <a:t>         </a:t>
            </a:r>
            <a:r>
              <a:rPr b="1" lang="en" sz="1200">
                <a:solidFill>
                  <a:srgbClr val="85475C"/>
                </a:solidFill>
                <a:latin typeface="Roboto"/>
                <a:ea typeface="Roboto"/>
                <a:cs typeface="Roboto"/>
                <a:sym typeface="Roboto"/>
              </a:rPr>
              <a:t>cost_so_far</a:t>
            </a:r>
            <a:r>
              <a:rPr lang="en" sz="1200">
                <a:solidFill>
                  <a:srgbClr val="333333"/>
                </a:solidFill>
                <a:latin typeface="Roboto"/>
                <a:ea typeface="Roboto"/>
                <a:cs typeface="Roboto"/>
                <a:sym typeface="Roboto"/>
              </a:rPr>
              <a:t>[</a:t>
            </a:r>
            <a:r>
              <a:rPr b="1" lang="en" sz="1200">
                <a:solidFill>
                  <a:srgbClr val="339966"/>
                </a:solidFill>
                <a:latin typeface="Roboto"/>
                <a:ea typeface="Roboto"/>
                <a:cs typeface="Roboto"/>
                <a:sym typeface="Roboto"/>
              </a:rPr>
              <a:t>next</a:t>
            </a:r>
            <a:r>
              <a:rPr lang="en" sz="1200">
                <a:solidFill>
                  <a:srgbClr val="333333"/>
                </a:solidFill>
                <a:latin typeface="Roboto"/>
                <a:ea typeface="Roboto"/>
                <a:cs typeface="Roboto"/>
                <a:sym typeface="Roboto"/>
              </a:rPr>
              <a:t>] = </a:t>
            </a:r>
            <a:r>
              <a:rPr b="1" lang="en" sz="1200">
                <a:solidFill>
                  <a:srgbClr val="85475C"/>
                </a:solidFill>
                <a:latin typeface="Roboto"/>
                <a:ea typeface="Roboto"/>
                <a:cs typeface="Roboto"/>
                <a:sym typeface="Roboto"/>
              </a:rPr>
              <a:t>new_cost</a:t>
            </a:r>
            <a:endParaRPr sz="1200">
              <a:solidFill>
                <a:srgbClr val="333333"/>
              </a:solidFill>
              <a:latin typeface="Roboto"/>
              <a:ea typeface="Roboto"/>
              <a:cs typeface="Roboto"/>
              <a:sym typeface="Roboto"/>
            </a:endParaRPr>
          </a:p>
          <a:p>
            <a:pPr indent="0" lvl="0" marL="0" rtl="0" algn="l">
              <a:spcBef>
                <a:spcPts val="0"/>
              </a:spcBef>
              <a:spcAft>
                <a:spcPts val="0"/>
              </a:spcAft>
              <a:buNone/>
            </a:pPr>
            <a:r>
              <a:rPr lang="en" sz="1200">
                <a:solidFill>
                  <a:srgbClr val="333333"/>
                </a:solidFill>
                <a:latin typeface="Roboto"/>
                <a:ea typeface="Roboto"/>
                <a:cs typeface="Roboto"/>
                <a:sym typeface="Roboto"/>
              </a:rPr>
              <a:t>         priority = </a:t>
            </a:r>
            <a:r>
              <a:rPr b="1" lang="en" sz="1200">
                <a:solidFill>
                  <a:srgbClr val="85475C"/>
                </a:solidFill>
                <a:latin typeface="Roboto"/>
                <a:ea typeface="Roboto"/>
                <a:cs typeface="Roboto"/>
                <a:sym typeface="Roboto"/>
              </a:rPr>
              <a:t>new_cost</a:t>
            </a:r>
            <a:r>
              <a:rPr lang="en" sz="1200">
                <a:solidFill>
                  <a:srgbClr val="333333"/>
                </a:solidFill>
                <a:latin typeface="Roboto"/>
                <a:ea typeface="Roboto"/>
                <a:cs typeface="Roboto"/>
                <a:sym typeface="Roboto"/>
              </a:rPr>
              <a:t> + heuristic(</a:t>
            </a:r>
            <a:r>
              <a:rPr b="1" lang="en" sz="1200">
                <a:solidFill>
                  <a:srgbClr val="BF40AA"/>
                </a:solidFill>
                <a:latin typeface="Roboto"/>
                <a:ea typeface="Roboto"/>
                <a:cs typeface="Roboto"/>
                <a:sym typeface="Roboto"/>
              </a:rPr>
              <a:t>goal</a:t>
            </a:r>
            <a:r>
              <a:rPr lang="en" sz="1200">
                <a:solidFill>
                  <a:srgbClr val="333333"/>
                </a:solidFill>
                <a:latin typeface="Roboto"/>
                <a:ea typeface="Roboto"/>
                <a:cs typeface="Roboto"/>
                <a:sym typeface="Roboto"/>
              </a:rPr>
              <a:t>, </a:t>
            </a:r>
            <a:r>
              <a:rPr b="1" lang="en" sz="1200">
                <a:solidFill>
                  <a:srgbClr val="339966"/>
                </a:solidFill>
                <a:latin typeface="Roboto"/>
                <a:ea typeface="Roboto"/>
                <a:cs typeface="Roboto"/>
                <a:sym typeface="Roboto"/>
              </a:rPr>
              <a:t>next</a:t>
            </a:r>
            <a:r>
              <a:rPr lang="en" sz="1200">
                <a:solidFill>
                  <a:srgbClr val="333333"/>
                </a:solidFill>
                <a:latin typeface="Roboto"/>
                <a:ea typeface="Roboto"/>
                <a:cs typeface="Roboto"/>
                <a:sym typeface="Roboto"/>
              </a:rPr>
              <a:t>)</a:t>
            </a:r>
            <a:endParaRPr sz="1200">
              <a:solidFill>
                <a:srgbClr val="333333"/>
              </a:solidFill>
              <a:latin typeface="Roboto"/>
              <a:ea typeface="Roboto"/>
              <a:cs typeface="Roboto"/>
              <a:sym typeface="Roboto"/>
            </a:endParaRPr>
          </a:p>
          <a:p>
            <a:pPr indent="0" lvl="0" marL="0" rtl="0" algn="l">
              <a:spcBef>
                <a:spcPts val="0"/>
              </a:spcBef>
              <a:spcAft>
                <a:spcPts val="0"/>
              </a:spcAft>
              <a:buNone/>
            </a:pPr>
            <a:r>
              <a:rPr lang="en" sz="1200">
                <a:solidFill>
                  <a:srgbClr val="333333"/>
                </a:solidFill>
                <a:latin typeface="Roboto"/>
                <a:ea typeface="Roboto"/>
                <a:cs typeface="Roboto"/>
                <a:sym typeface="Roboto"/>
              </a:rPr>
              <a:t>         </a:t>
            </a:r>
            <a:r>
              <a:rPr b="1" lang="en" sz="1200">
                <a:solidFill>
                  <a:srgbClr val="406ABF"/>
                </a:solidFill>
                <a:latin typeface="Roboto"/>
                <a:ea typeface="Roboto"/>
                <a:cs typeface="Roboto"/>
                <a:sym typeface="Roboto"/>
              </a:rPr>
              <a:t>frontier</a:t>
            </a:r>
            <a:r>
              <a:rPr lang="en" sz="1200">
                <a:solidFill>
                  <a:srgbClr val="333333"/>
                </a:solidFill>
                <a:latin typeface="Roboto"/>
                <a:ea typeface="Roboto"/>
                <a:cs typeface="Roboto"/>
                <a:sym typeface="Roboto"/>
              </a:rPr>
              <a:t>.put(</a:t>
            </a:r>
            <a:r>
              <a:rPr b="1" lang="en" sz="1200">
                <a:solidFill>
                  <a:srgbClr val="339966"/>
                </a:solidFill>
                <a:latin typeface="Roboto"/>
                <a:ea typeface="Roboto"/>
                <a:cs typeface="Roboto"/>
                <a:sym typeface="Roboto"/>
              </a:rPr>
              <a:t>next</a:t>
            </a:r>
            <a:r>
              <a:rPr lang="en" sz="1200">
                <a:solidFill>
                  <a:srgbClr val="333333"/>
                </a:solidFill>
                <a:latin typeface="Roboto"/>
                <a:ea typeface="Roboto"/>
                <a:cs typeface="Roboto"/>
                <a:sym typeface="Roboto"/>
              </a:rPr>
              <a:t>, priority)</a:t>
            </a:r>
            <a:endParaRPr sz="1200">
              <a:solidFill>
                <a:srgbClr val="333333"/>
              </a:solidFill>
              <a:latin typeface="Roboto"/>
              <a:ea typeface="Roboto"/>
              <a:cs typeface="Roboto"/>
              <a:sym typeface="Roboto"/>
            </a:endParaRPr>
          </a:p>
          <a:p>
            <a:pPr indent="0" lvl="0" marL="0" rtl="0" algn="l">
              <a:lnSpc>
                <a:spcPct val="140000"/>
              </a:lnSpc>
              <a:spcBef>
                <a:spcPts val="0"/>
              </a:spcBef>
              <a:spcAft>
                <a:spcPts val="0"/>
              </a:spcAft>
              <a:buNone/>
            </a:pPr>
            <a:r>
              <a:rPr lang="en" sz="1200">
                <a:solidFill>
                  <a:srgbClr val="333333"/>
                </a:solidFill>
                <a:latin typeface="Roboto"/>
                <a:ea typeface="Roboto"/>
                <a:cs typeface="Roboto"/>
                <a:sym typeface="Roboto"/>
              </a:rPr>
              <a:t>         </a:t>
            </a:r>
            <a:r>
              <a:rPr b="1" lang="en" sz="1200">
                <a:solidFill>
                  <a:srgbClr val="8F663D"/>
                </a:solidFill>
                <a:latin typeface="Roboto"/>
                <a:ea typeface="Roboto"/>
                <a:cs typeface="Roboto"/>
                <a:sym typeface="Roboto"/>
              </a:rPr>
              <a:t>came_from</a:t>
            </a:r>
            <a:r>
              <a:rPr lang="en" sz="1200">
                <a:solidFill>
                  <a:srgbClr val="333333"/>
                </a:solidFill>
                <a:latin typeface="Roboto"/>
                <a:ea typeface="Roboto"/>
                <a:cs typeface="Roboto"/>
                <a:sym typeface="Roboto"/>
              </a:rPr>
              <a:t>[</a:t>
            </a:r>
            <a:r>
              <a:rPr b="1" lang="en" sz="1200">
                <a:solidFill>
                  <a:srgbClr val="339966"/>
                </a:solidFill>
                <a:latin typeface="Roboto"/>
                <a:ea typeface="Roboto"/>
                <a:cs typeface="Roboto"/>
                <a:sym typeface="Roboto"/>
              </a:rPr>
              <a:t>next</a:t>
            </a:r>
            <a:r>
              <a:rPr lang="en" sz="1200">
                <a:solidFill>
                  <a:srgbClr val="333333"/>
                </a:solidFill>
                <a:latin typeface="Roboto"/>
                <a:ea typeface="Roboto"/>
                <a:cs typeface="Roboto"/>
                <a:sym typeface="Roboto"/>
              </a:rPr>
              <a:t>] = </a:t>
            </a:r>
            <a:r>
              <a:rPr b="1" lang="en" sz="1200">
                <a:solidFill>
                  <a:srgbClr val="5C85D6"/>
                </a:solidFill>
                <a:latin typeface="Roboto"/>
                <a:ea typeface="Roboto"/>
                <a:cs typeface="Roboto"/>
                <a:sym typeface="Roboto"/>
              </a:rPr>
              <a:t>current</a:t>
            </a:r>
            <a:endParaRPr sz="1700">
              <a:latin typeface="Roboto"/>
              <a:ea typeface="Roboto"/>
              <a:cs typeface="Roboto"/>
              <a:sym typeface="Roboto"/>
            </a:endParaRPr>
          </a:p>
        </p:txBody>
      </p:sp>
      <p:sp>
        <p:nvSpPr>
          <p:cNvPr id="191" name="Google Shape;191;p29"/>
          <p:cNvSpPr txBox="1"/>
          <p:nvPr/>
        </p:nvSpPr>
        <p:spPr>
          <a:xfrm>
            <a:off x="423750" y="4582650"/>
            <a:ext cx="829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accent1"/>
                </a:solidFill>
                <a:latin typeface="Roboto"/>
                <a:ea typeface="Roboto"/>
                <a:cs typeface="Roboto"/>
                <a:sym typeface="Roboto"/>
              </a:rPr>
              <a:t>Time Complexity: </a:t>
            </a:r>
            <a:r>
              <a:rPr lang="en" sz="1300">
                <a:latin typeface="Roboto"/>
                <a:ea typeface="Roboto"/>
                <a:cs typeface="Roboto"/>
                <a:sym typeface="Roboto"/>
              </a:rPr>
              <a:t> Heuristic Dependent (same as Dijkstra for O(1) heuristic)</a:t>
            </a:r>
            <a:endParaRPr sz="13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nvSpPr>
        <p:spPr>
          <a:xfrm>
            <a:off x="1131750" y="248125"/>
            <a:ext cx="6880500" cy="582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600">
                <a:solidFill>
                  <a:schemeClr val="accent1"/>
                </a:solidFill>
                <a:latin typeface="Roboto"/>
                <a:ea typeface="Roboto"/>
                <a:cs typeface="Roboto"/>
                <a:sym typeface="Roboto"/>
              </a:rPr>
              <a:t>Drawbacks of A*</a:t>
            </a:r>
            <a:endParaRPr b="1" sz="2600">
              <a:solidFill>
                <a:schemeClr val="accent1"/>
              </a:solidFill>
              <a:latin typeface="Roboto"/>
              <a:ea typeface="Roboto"/>
              <a:cs typeface="Roboto"/>
              <a:sym typeface="Roboto"/>
            </a:endParaRPr>
          </a:p>
        </p:txBody>
      </p:sp>
      <p:sp>
        <p:nvSpPr>
          <p:cNvPr id="197" name="Google Shape;197;p30"/>
          <p:cNvSpPr txBox="1"/>
          <p:nvPr/>
        </p:nvSpPr>
        <p:spPr>
          <a:xfrm>
            <a:off x="374300" y="734425"/>
            <a:ext cx="4177800" cy="4312500"/>
          </a:xfrm>
          <a:prstGeom prst="rect">
            <a:avLst/>
          </a:prstGeom>
          <a:noFill/>
          <a:ln>
            <a:noFill/>
          </a:ln>
        </p:spPr>
        <p:txBody>
          <a:bodyPr anchorCtr="0" anchor="t" bIns="91425" lIns="91425" spcFirstLastPara="1" rIns="91425" wrap="square" tIns="91425">
            <a:noAutofit/>
          </a:bodyPr>
          <a:lstStyle/>
          <a:p>
            <a:pPr indent="-336550" lvl="0" marL="457200" rtl="0" algn="l">
              <a:spcBef>
                <a:spcPts val="600"/>
              </a:spcBef>
              <a:spcAft>
                <a:spcPts val="0"/>
              </a:spcAft>
              <a:buClr>
                <a:schemeClr val="accent1"/>
              </a:buClr>
              <a:buSzPts val="1700"/>
              <a:buFont typeface="Roboto"/>
              <a:buChar char="●"/>
            </a:pPr>
            <a:r>
              <a:rPr lang="en" sz="1700">
                <a:solidFill>
                  <a:srgbClr val="2C3E50"/>
                </a:solidFill>
                <a:latin typeface="Roboto"/>
                <a:ea typeface="Roboto"/>
                <a:cs typeface="Roboto"/>
                <a:sym typeface="Roboto"/>
              </a:rPr>
              <a:t>Due to the heuristic, A* follows a somewhat greedy approach when searching for new nodes. So we don’t necessarily find the shortest paths</a:t>
            </a:r>
            <a:endParaRPr sz="1700">
              <a:solidFill>
                <a:srgbClr val="2C3E50"/>
              </a:solidFill>
              <a:latin typeface="Roboto"/>
              <a:ea typeface="Roboto"/>
              <a:cs typeface="Roboto"/>
              <a:sym typeface="Roboto"/>
            </a:endParaRPr>
          </a:p>
          <a:p>
            <a:pPr indent="0" lvl="0" marL="457200" rtl="0" algn="l">
              <a:spcBef>
                <a:spcPts val="600"/>
              </a:spcBef>
              <a:spcAft>
                <a:spcPts val="0"/>
              </a:spcAft>
              <a:buNone/>
            </a:pPr>
            <a:r>
              <a:t/>
            </a:r>
            <a:endParaRPr sz="1700">
              <a:solidFill>
                <a:srgbClr val="2C3E50"/>
              </a:solidFill>
              <a:latin typeface="Roboto"/>
              <a:ea typeface="Roboto"/>
              <a:cs typeface="Roboto"/>
              <a:sym typeface="Roboto"/>
            </a:endParaRPr>
          </a:p>
          <a:p>
            <a:pPr indent="-336550" lvl="0" marL="457200" rtl="0" algn="l">
              <a:spcBef>
                <a:spcPts val="600"/>
              </a:spcBef>
              <a:spcAft>
                <a:spcPts val="0"/>
              </a:spcAft>
              <a:buClr>
                <a:schemeClr val="accent1"/>
              </a:buClr>
              <a:buSzPts val="1700"/>
              <a:buFont typeface="Roboto"/>
              <a:buChar char="●"/>
            </a:pPr>
            <a:r>
              <a:rPr lang="en" sz="1700">
                <a:solidFill>
                  <a:srgbClr val="2C3E50"/>
                </a:solidFill>
                <a:latin typeface="Roboto"/>
                <a:ea typeface="Roboto"/>
                <a:cs typeface="Roboto"/>
                <a:sym typeface="Roboto"/>
              </a:rPr>
              <a:t>Due to this nature it gets easily stuck on concave objects &amp; wastes computation time on the same.</a:t>
            </a:r>
            <a:endParaRPr sz="1700">
              <a:solidFill>
                <a:srgbClr val="2C3E50"/>
              </a:solidFill>
              <a:latin typeface="Roboto"/>
              <a:ea typeface="Roboto"/>
              <a:cs typeface="Roboto"/>
              <a:sym typeface="Roboto"/>
            </a:endParaRPr>
          </a:p>
          <a:p>
            <a:pPr indent="0" lvl="0" marL="457200" rtl="0" algn="l">
              <a:spcBef>
                <a:spcPts val="600"/>
              </a:spcBef>
              <a:spcAft>
                <a:spcPts val="0"/>
              </a:spcAft>
              <a:buNone/>
            </a:pPr>
            <a:r>
              <a:t/>
            </a:r>
            <a:endParaRPr sz="1700">
              <a:solidFill>
                <a:srgbClr val="2C3E50"/>
              </a:solidFill>
              <a:latin typeface="Roboto"/>
              <a:ea typeface="Roboto"/>
              <a:cs typeface="Roboto"/>
              <a:sym typeface="Roboto"/>
            </a:endParaRPr>
          </a:p>
          <a:p>
            <a:pPr indent="-336550" lvl="0" marL="457200" rtl="0" algn="l">
              <a:spcBef>
                <a:spcPts val="600"/>
              </a:spcBef>
              <a:spcAft>
                <a:spcPts val="0"/>
              </a:spcAft>
              <a:buClr>
                <a:schemeClr val="accent1"/>
              </a:buClr>
              <a:buSzPts val="1700"/>
              <a:buFont typeface="Roboto"/>
              <a:buChar char="●"/>
            </a:pPr>
            <a:r>
              <a:rPr lang="en" sz="1700">
                <a:solidFill>
                  <a:srgbClr val="2C3E50"/>
                </a:solidFill>
                <a:latin typeface="Roboto"/>
                <a:ea typeface="Roboto"/>
                <a:cs typeface="Roboto"/>
                <a:sym typeface="Roboto"/>
              </a:rPr>
              <a:t>Although the cost of the path doesn’t suffer since the path gets updated.</a:t>
            </a:r>
            <a:endParaRPr sz="2600">
              <a:solidFill>
                <a:srgbClr val="2C3E50"/>
              </a:solidFill>
              <a:latin typeface="Merriweather"/>
              <a:ea typeface="Merriweather"/>
              <a:cs typeface="Merriweather"/>
              <a:sym typeface="Merriweather"/>
            </a:endParaRPr>
          </a:p>
          <a:p>
            <a:pPr indent="0" lvl="0" marL="0" rtl="0" algn="l">
              <a:spcBef>
                <a:spcPts val="600"/>
              </a:spcBef>
              <a:spcAft>
                <a:spcPts val="0"/>
              </a:spcAft>
              <a:buNone/>
            </a:pPr>
            <a:r>
              <a:t/>
            </a:r>
            <a:endParaRPr sz="1600">
              <a:latin typeface="Roboto"/>
              <a:ea typeface="Roboto"/>
              <a:cs typeface="Roboto"/>
              <a:sym typeface="Roboto"/>
            </a:endParaRPr>
          </a:p>
        </p:txBody>
      </p:sp>
      <p:pic>
        <p:nvPicPr>
          <p:cNvPr id="198" name="Google Shape;198;p30"/>
          <p:cNvPicPr preferRelativeResize="0"/>
          <p:nvPr/>
        </p:nvPicPr>
        <p:blipFill>
          <a:blip r:embed="rId3">
            <a:alphaModFix/>
          </a:blip>
          <a:stretch>
            <a:fillRect/>
          </a:stretch>
        </p:blipFill>
        <p:spPr>
          <a:xfrm>
            <a:off x="4739450" y="1406326"/>
            <a:ext cx="4153025" cy="29686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ctrTitle"/>
          </p:nvPr>
        </p:nvSpPr>
        <p:spPr>
          <a:xfrm>
            <a:off x="1700175" y="932650"/>
            <a:ext cx="5807400" cy="272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t>What we are going to do?</a:t>
            </a:r>
            <a:endParaRPr sz="3900"/>
          </a:p>
          <a:p>
            <a:pPr indent="0" lvl="0" marL="0" rtl="0" algn="l">
              <a:spcBef>
                <a:spcPts val="0"/>
              </a:spcBef>
              <a:spcAft>
                <a:spcPts val="0"/>
              </a:spcAft>
              <a:buNone/>
            </a:pPr>
            <a:r>
              <a:t/>
            </a:r>
            <a:endParaRPr sz="1800">
              <a:solidFill>
                <a:srgbClr val="000000"/>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04" name="Google Shape;204;p31"/>
          <p:cNvSpPr txBox="1"/>
          <p:nvPr/>
        </p:nvSpPr>
        <p:spPr>
          <a:xfrm>
            <a:off x="1670425" y="1621725"/>
            <a:ext cx="5665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800">
                <a:solidFill>
                  <a:schemeClr val="accent1"/>
                </a:solidFill>
                <a:latin typeface="Roboto"/>
                <a:ea typeface="Roboto"/>
                <a:cs typeface="Roboto"/>
                <a:sym typeface="Roboto"/>
              </a:rPr>
              <a:t>RRT Algorithm</a:t>
            </a:r>
            <a:endParaRPr sz="4800">
              <a:solidFill>
                <a:schemeClr val="accent1"/>
              </a:solidFill>
              <a:latin typeface="Roboto"/>
              <a:ea typeface="Roboto"/>
              <a:cs typeface="Roboto"/>
              <a:sym typeface="Roboto"/>
            </a:endParaRPr>
          </a:p>
        </p:txBody>
      </p:sp>
      <p:sp>
        <p:nvSpPr>
          <p:cNvPr id="205" name="Google Shape;205;p31"/>
          <p:cNvSpPr txBox="1"/>
          <p:nvPr/>
        </p:nvSpPr>
        <p:spPr>
          <a:xfrm>
            <a:off x="1934900" y="77952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accent4"/>
                </a:solidFill>
                <a:latin typeface="Roboto Slab"/>
                <a:ea typeface="Roboto Slab"/>
                <a:cs typeface="Roboto Slab"/>
                <a:sym typeface="Roboto Slab"/>
              </a:rPr>
              <a:t>3</a:t>
            </a:r>
            <a:r>
              <a:rPr b="1" lang="en" sz="6000">
                <a:solidFill>
                  <a:schemeClr val="accent4"/>
                </a:solidFill>
                <a:latin typeface="Roboto Slab"/>
                <a:ea typeface="Roboto Slab"/>
                <a:cs typeface="Roboto Slab"/>
                <a:sym typeface="Roboto Slab"/>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32"/>
          <p:cNvSpPr txBox="1"/>
          <p:nvPr/>
        </p:nvSpPr>
        <p:spPr>
          <a:xfrm>
            <a:off x="471600" y="1431000"/>
            <a:ext cx="8216400" cy="2281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600"/>
              </a:spcBef>
              <a:spcAft>
                <a:spcPts val="0"/>
              </a:spcAft>
              <a:buSzPts val="1600"/>
              <a:buFont typeface="Roboto"/>
              <a:buChar char="●"/>
            </a:pPr>
            <a:r>
              <a:rPr lang="en" sz="1600">
                <a:latin typeface="Roboto"/>
                <a:ea typeface="Roboto"/>
                <a:cs typeface="Roboto"/>
                <a:sym typeface="Roboto"/>
              </a:rPr>
              <a:t>A Rapidly-exploring Random Tree (RRT) is a pathfinding algorithm that works by </a:t>
            </a:r>
            <a:r>
              <a:rPr lang="en" sz="1600">
                <a:latin typeface="Roboto"/>
                <a:ea typeface="Roboto"/>
                <a:cs typeface="Roboto"/>
                <a:sym typeface="Roboto"/>
              </a:rPr>
              <a:t>building a space-filling tree that avoids the given obstacles.</a:t>
            </a:r>
            <a:endParaRPr sz="1600">
              <a:latin typeface="Roboto"/>
              <a:ea typeface="Roboto"/>
              <a:cs typeface="Roboto"/>
              <a:sym typeface="Roboto"/>
            </a:endParaRPr>
          </a:p>
          <a:p>
            <a:pPr indent="0" lvl="0" marL="457200" rtl="0" algn="l">
              <a:lnSpc>
                <a:spcPct val="115000"/>
              </a:lnSpc>
              <a:spcBef>
                <a:spcPts val="600"/>
              </a:spcBef>
              <a:spcAft>
                <a:spcPts val="0"/>
              </a:spcAft>
              <a:buNone/>
            </a:pPr>
            <a:r>
              <a:t/>
            </a:r>
            <a:endParaRPr sz="1600">
              <a:latin typeface="Roboto"/>
              <a:ea typeface="Roboto"/>
              <a:cs typeface="Roboto"/>
              <a:sym typeface="Roboto"/>
            </a:endParaRPr>
          </a:p>
          <a:p>
            <a:pPr indent="-330200" lvl="0" marL="457200" rtl="0" algn="l">
              <a:lnSpc>
                <a:spcPct val="115000"/>
              </a:lnSpc>
              <a:spcBef>
                <a:spcPts val="600"/>
              </a:spcBef>
              <a:spcAft>
                <a:spcPts val="0"/>
              </a:spcAft>
              <a:buSzPts val="1600"/>
              <a:buFont typeface="Roboto"/>
              <a:buChar char="●"/>
            </a:pPr>
            <a:r>
              <a:rPr lang="en" sz="1600">
                <a:latin typeface="Roboto"/>
                <a:ea typeface="Roboto"/>
                <a:cs typeface="Roboto"/>
                <a:sym typeface="Roboto"/>
              </a:rPr>
              <a:t>The tree is constructed incrementally from samples drawn randomly from the search space and is inherently biased to grow towards large unsearched areas of the problem (exploration bias parameter).</a:t>
            </a:r>
            <a:endParaRPr sz="1600">
              <a:latin typeface="Roboto"/>
              <a:ea typeface="Roboto"/>
              <a:cs typeface="Roboto"/>
              <a:sym typeface="Roboto"/>
            </a:endParaRPr>
          </a:p>
          <a:p>
            <a:pPr indent="0" lvl="0" marL="457200" rtl="0" algn="l">
              <a:lnSpc>
                <a:spcPct val="115000"/>
              </a:lnSpc>
              <a:spcBef>
                <a:spcPts val="600"/>
              </a:spcBef>
              <a:spcAft>
                <a:spcPts val="0"/>
              </a:spcAft>
              <a:buNone/>
            </a:pPr>
            <a:r>
              <a:rPr lang="en" sz="1600">
                <a:latin typeface="Roboto"/>
                <a:ea typeface="Roboto"/>
                <a:cs typeface="Roboto"/>
                <a:sym typeface="Roboto"/>
              </a:rPr>
              <a:t> </a:t>
            </a:r>
            <a:endParaRPr sz="1600">
              <a:latin typeface="Roboto"/>
              <a:ea typeface="Roboto"/>
              <a:cs typeface="Roboto"/>
              <a:sym typeface="Roboto"/>
            </a:endParaRPr>
          </a:p>
          <a:p>
            <a:pPr indent="-330200" lvl="0" marL="457200" rtl="0" algn="l">
              <a:lnSpc>
                <a:spcPct val="115000"/>
              </a:lnSpc>
              <a:spcBef>
                <a:spcPts val="600"/>
              </a:spcBef>
              <a:spcAft>
                <a:spcPts val="0"/>
              </a:spcAft>
              <a:buSzPts val="1600"/>
              <a:buFont typeface="Roboto"/>
              <a:buChar char="●"/>
            </a:pPr>
            <a:r>
              <a:rPr lang="en" sz="1600">
                <a:latin typeface="Roboto"/>
                <a:ea typeface="Roboto"/>
                <a:cs typeface="Roboto"/>
                <a:sym typeface="Roboto"/>
              </a:rPr>
              <a:t>They easily handle problems with obstacles and have been widely used in autonomous robotic motion planning.</a:t>
            </a:r>
            <a:endParaRPr sz="1600">
              <a:latin typeface="Roboto"/>
              <a:ea typeface="Roboto"/>
              <a:cs typeface="Roboto"/>
              <a:sym typeface="Roboto"/>
            </a:endParaRPr>
          </a:p>
        </p:txBody>
      </p:sp>
      <p:sp>
        <p:nvSpPr>
          <p:cNvPr id="212" name="Google Shape;212;p32"/>
          <p:cNvSpPr txBox="1"/>
          <p:nvPr/>
        </p:nvSpPr>
        <p:spPr>
          <a:xfrm>
            <a:off x="471600" y="0"/>
            <a:ext cx="82164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600"/>
              </a:spcBef>
              <a:spcAft>
                <a:spcPts val="0"/>
              </a:spcAft>
              <a:buNone/>
            </a:pPr>
            <a:r>
              <a:rPr b="1" lang="en" sz="2600">
                <a:solidFill>
                  <a:schemeClr val="accent1"/>
                </a:solidFill>
                <a:latin typeface="Roboto"/>
                <a:ea typeface="Roboto"/>
                <a:cs typeface="Roboto"/>
                <a:sym typeface="Roboto"/>
              </a:rPr>
              <a:t>Rapidly-exploring Random Trees (RRT)</a:t>
            </a:r>
            <a:r>
              <a:rPr lang="en" sz="2000">
                <a:solidFill>
                  <a:schemeClr val="accent1"/>
                </a:solidFill>
                <a:latin typeface="Roboto"/>
                <a:ea typeface="Roboto"/>
                <a:cs typeface="Roboto"/>
                <a:sym typeface="Roboto"/>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33"/>
          <p:cNvSpPr txBox="1"/>
          <p:nvPr/>
        </p:nvSpPr>
        <p:spPr>
          <a:xfrm>
            <a:off x="471600" y="1431000"/>
            <a:ext cx="8216400" cy="2281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600"/>
              </a:spcBef>
              <a:spcAft>
                <a:spcPts val="0"/>
              </a:spcAft>
              <a:buSzPts val="1600"/>
              <a:buFont typeface="Roboto"/>
              <a:buAutoNum type="arabicPeriod"/>
            </a:pPr>
            <a:r>
              <a:rPr lang="en" sz="1600">
                <a:highlight>
                  <a:srgbClr val="FFFFFF"/>
                </a:highlight>
                <a:latin typeface="Roboto"/>
                <a:ea typeface="Roboto"/>
                <a:cs typeface="Roboto"/>
                <a:sym typeface="Roboto"/>
              </a:rPr>
              <a:t>Till we reach the destination, or for a fixed number of iterations, do - </a:t>
            </a:r>
            <a:endParaRPr sz="1600">
              <a:highlight>
                <a:srgbClr val="FFFFFF"/>
              </a:highlight>
              <a:latin typeface="Roboto"/>
              <a:ea typeface="Roboto"/>
              <a:cs typeface="Roboto"/>
              <a:sym typeface="Roboto"/>
            </a:endParaRPr>
          </a:p>
          <a:p>
            <a:pPr indent="-330200" lvl="1" marL="914400" rtl="0" algn="l">
              <a:lnSpc>
                <a:spcPct val="115000"/>
              </a:lnSpc>
              <a:spcBef>
                <a:spcPts val="0"/>
              </a:spcBef>
              <a:spcAft>
                <a:spcPts val="0"/>
              </a:spcAft>
              <a:buSzPts val="1600"/>
              <a:buFont typeface="Roboto"/>
              <a:buAutoNum type="alphaLcPeriod"/>
            </a:pPr>
            <a:r>
              <a:rPr lang="en" sz="1600">
                <a:highlight>
                  <a:srgbClr val="FFFFFF"/>
                </a:highlight>
                <a:latin typeface="Roboto"/>
                <a:ea typeface="Roboto"/>
                <a:cs typeface="Roboto"/>
                <a:sym typeface="Roboto"/>
              </a:rPr>
              <a:t>Pick a point in the grid at random and find the </a:t>
            </a:r>
            <a:r>
              <a:rPr lang="en" sz="1600">
                <a:highlight>
                  <a:schemeClr val="lt1"/>
                </a:highlight>
                <a:latin typeface="Roboto"/>
                <a:ea typeface="Roboto"/>
                <a:cs typeface="Roboto"/>
                <a:sym typeface="Roboto"/>
              </a:rPr>
              <a:t>node (in the graph) </a:t>
            </a:r>
            <a:r>
              <a:rPr lang="en" sz="1600">
                <a:highlight>
                  <a:srgbClr val="FFFFFF"/>
                </a:highlight>
                <a:latin typeface="Roboto"/>
                <a:ea typeface="Roboto"/>
                <a:cs typeface="Roboto"/>
                <a:sym typeface="Roboto"/>
              </a:rPr>
              <a:t>closest to it (X_nearest)</a:t>
            </a:r>
            <a:endParaRPr sz="1600">
              <a:highlight>
                <a:srgbClr val="FFFFFF"/>
              </a:highlight>
              <a:latin typeface="Roboto"/>
              <a:ea typeface="Roboto"/>
              <a:cs typeface="Roboto"/>
              <a:sym typeface="Roboto"/>
            </a:endParaRPr>
          </a:p>
          <a:p>
            <a:pPr indent="-330200" lvl="2" marL="1371600" rtl="0" algn="l">
              <a:lnSpc>
                <a:spcPct val="115000"/>
              </a:lnSpc>
              <a:spcBef>
                <a:spcPts val="0"/>
              </a:spcBef>
              <a:spcAft>
                <a:spcPts val="0"/>
              </a:spcAft>
              <a:buSzPts val="1600"/>
              <a:buFont typeface="Roboto"/>
              <a:buAutoNum type="romanLcPeriod"/>
            </a:pPr>
            <a:r>
              <a:rPr lang="en" sz="1600">
                <a:highlight>
                  <a:srgbClr val="FFFFFF"/>
                </a:highlight>
                <a:latin typeface="Roboto"/>
                <a:ea typeface="Roboto"/>
                <a:cs typeface="Roboto"/>
                <a:sym typeface="Roboto"/>
              </a:rPr>
              <a:t>Create a new node (X_new) a certain distance (“jump distance”) away from X_nearest in the direction of the random </a:t>
            </a:r>
            <a:r>
              <a:rPr lang="en" sz="1600">
                <a:highlight>
                  <a:schemeClr val="lt1"/>
                </a:highlight>
                <a:latin typeface="Roboto"/>
                <a:ea typeface="Roboto"/>
                <a:cs typeface="Roboto"/>
                <a:sym typeface="Roboto"/>
              </a:rPr>
              <a:t>sampled </a:t>
            </a:r>
            <a:r>
              <a:rPr lang="en" sz="1600">
                <a:highlight>
                  <a:srgbClr val="FFFFFF"/>
                </a:highlight>
                <a:latin typeface="Roboto"/>
                <a:ea typeface="Roboto"/>
                <a:cs typeface="Roboto"/>
                <a:sym typeface="Roboto"/>
              </a:rPr>
              <a:t>node</a:t>
            </a:r>
            <a:endParaRPr sz="1600">
              <a:highlight>
                <a:srgbClr val="FFFFFF"/>
              </a:highlight>
              <a:latin typeface="Roboto"/>
              <a:ea typeface="Roboto"/>
              <a:cs typeface="Roboto"/>
              <a:sym typeface="Roboto"/>
            </a:endParaRPr>
          </a:p>
          <a:p>
            <a:pPr indent="-330200" lvl="2" marL="1371600" rtl="0" algn="l">
              <a:lnSpc>
                <a:spcPct val="115000"/>
              </a:lnSpc>
              <a:spcBef>
                <a:spcPts val="0"/>
              </a:spcBef>
              <a:spcAft>
                <a:spcPts val="0"/>
              </a:spcAft>
              <a:buSzPts val="1600"/>
              <a:buFont typeface="Roboto"/>
              <a:buAutoNum type="romanLcPeriod"/>
            </a:pPr>
            <a:r>
              <a:rPr lang="en" sz="1600">
                <a:highlight>
                  <a:srgbClr val="FFFFFF"/>
                </a:highlight>
                <a:latin typeface="Roboto"/>
                <a:ea typeface="Roboto"/>
                <a:cs typeface="Roboto"/>
                <a:sym typeface="Roboto"/>
              </a:rPr>
              <a:t>Each time a node is created, a check must be made that the vertex lies outside of an obstacle. </a:t>
            </a:r>
            <a:endParaRPr sz="1600">
              <a:highlight>
                <a:srgbClr val="FFFFFF"/>
              </a:highlight>
              <a:latin typeface="Roboto"/>
              <a:ea typeface="Roboto"/>
              <a:cs typeface="Roboto"/>
              <a:sym typeface="Roboto"/>
            </a:endParaRPr>
          </a:p>
          <a:p>
            <a:pPr indent="-330200" lvl="2" marL="1371600" rtl="0" algn="l">
              <a:lnSpc>
                <a:spcPct val="115000"/>
              </a:lnSpc>
              <a:spcBef>
                <a:spcPts val="0"/>
              </a:spcBef>
              <a:spcAft>
                <a:spcPts val="0"/>
              </a:spcAft>
              <a:buSzPts val="1600"/>
              <a:buFont typeface="Roboto"/>
              <a:buAutoNum type="romanLcPeriod"/>
            </a:pPr>
            <a:r>
              <a:rPr lang="en" sz="1600">
                <a:highlight>
                  <a:srgbClr val="FFFFFF"/>
                </a:highlight>
                <a:latin typeface="Roboto"/>
                <a:ea typeface="Roboto"/>
                <a:cs typeface="Roboto"/>
                <a:sym typeface="Roboto"/>
              </a:rPr>
              <a:t>While chaining the node to its closest neighbor we must also avoid obstacles.</a:t>
            </a:r>
            <a:endParaRPr sz="1600">
              <a:highlight>
                <a:srgbClr val="FFFFFF"/>
              </a:highlight>
              <a:latin typeface="Roboto"/>
              <a:ea typeface="Roboto"/>
              <a:cs typeface="Roboto"/>
              <a:sym typeface="Roboto"/>
            </a:endParaRPr>
          </a:p>
          <a:p>
            <a:pPr indent="-330200" lvl="0" marL="457200" rtl="0" algn="l">
              <a:lnSpc>
                <a:spcPct val="115000"/>
              </a:lnSpc>
              <a:spcBef>
                <a:spcPts val="0"/>
              </a:spcBef>
              <a:spcAft>
                <a:spcPts val="0"/>
              </a:spcAft>
              <a:buSzPts val="1600"/>
              <a:buFont typeface="Roboto"/>
              <a:buAutoNum type="arabicPeriod"/>
            </a:pPr>
            <a:r>
              <a:rPr lang="en" sz="1600">
                <a:highlight>
                  <a:srgbClr val="FFFFFF"/>
                </a:highlight>
                <a:latin typeface="Roboto"/>
                <a:ea typeface="Roboto"/>
                <a:cs typeface="Roboto"/>
                <a:sym typeface="Roboto"/>
              </a:rPr>
              <a:t>The algorithm ends when a node is generated within the goal region, or a limit is hit. This path will not necessarily be optimal.</a:t>
            </a:r>
            <a:endParaRPr sz="1600">
              <a:highlight>
                <a:srgbClr val="FFFFFF"/>
              </a:highlight>
              <a:latin typeface="Roboto"/>
              <a:ea typeface="Roboto"/>
              <a:cs typeface="Roboto"/>
              <a:sym typeface="Roboto"/>
            </a:endParaRPr>
          </a:p>
          <a:p>
            <a:pPr indent="-330200" lvl="0" marL="457200" rtl="0" algn="l">
              <a:lnSpc>
                <a:spcPct val="115000"/>
              </a:lnSpc>
              <a:spcBef>
                <a:spcPts val="0"/>
              </a:spcBef>
              <a:spcAft>
                <a:spcPts val="0"/>
              </a:spcAft>
              <a:buSzPts val="1600"/>
              <a:buFont typeface="Roboto"/>
              <a:buAutoNum type="arabicPeriod"/>
            </a:pPr>
            <a:r>
              <a:rPr lang="en" sz="1600">
                <a:highlight>
                  <a:srgbClr val="FFFFFF"/>
                </a:highlight>
                <a:latin typeface="Roboto"/>
                <a:ea typeface="Roboto"/>
                <a:cs typeface="Roboto"/>
                <a:sym typeface="Roboto"/>
              </a:rPr>
              <a:t>The benefit of the algorithm is its speed and implementation. Compared to other path planning algorithms, RRT is very fast. The costliest part of the algorithm is finding its closest neighbor as this process grows depending on the number of vertices that have been generated.</a:t>
            </a:r>
            <a:endParaRPr sz="1600">
              <a:latin typeface="Roboto"/>
              <a:ea typeface="Roboto"/>
              <a:cs typeface="Roboto"/>
              <a:sym typeface="Roboto"/>
            </a:endParaRPr>
          </a:p>
        </p:txBody>
      </p:sp>
      <p:sp>
        <p:nvSpPr>
          <p:cNvPr id="219" name="Google Shape;219;p33"/>
          <p:cNvSpPr txBox="1"/>
          <p:nvPr/>
        </p:nvSpPr>
        <p:spPr>
          <a:xfrm>
            <a:off x="471600" y="0"/>
            <a:ext cx="82164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600"/>
              </a:spcBef>
              <a:spcAft>
                <a:spcPts val="0"/>
              </a:spcAft>
              <a:buNone/>
            </a:pPr>
            <a:r>
              <a:rPr b="1" lang="en" sz="2600">
                <a:solidFill>
                  <a:schemeClr val="accent1"/>
                </a:solidFill>
                <a:latin typeface="Roboto"/>
                <a:ea typeface="Roboto"/>
                <a:cs typeface="Roboto"/>
                <a:sym typeface="Roboto"/>
              </a:rPr>
              <a:t>RRT Algorithm Overview</a:t>
            </a:r>
            <a:r>
              <a:rPr lang="en" sz="2000">
                <a:solidFill>
                  <a:schemeClr val="accent1"/>
                </a:solidFill>
                <a:latin typeface="Roboto"/>
                <a:ea typeface="Roboto"/>
                <a:cs typeface="Roboto"/>
                <a:sym typeface="Roboto"/>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nvSpPr>
        <p:spPr>
          <a:xfrm>
            <a:off x="1274850" y="671000"/>
            <a:ext cx="66099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C3E50"/>
                </a:solidFill>
                <a:latin typeface="Roboto"/>
                <a:ea typeface="Roboto"/>
                <a:cs typeface="Roboto"/>
                <a:sym typeface="Roboto"/>
              </a:rPr>
              <a:t>// Initialization</a:t>
            </a:r>
            <a:endParaRPr sz="1300">
              <a:solidFill>
                <a:srgbClr val="2C3E50"/>
              </a:solidFill>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dest</a:t>
            </a:r>
            <a:r>
              <a:rPr lang="en" sz="1300">
                <a:solidFill>
                  <a:srgbClr val="2C3E50"/>
                </a:solidFill>
                <a:latin typeface="Roboto"/>
                <a:ea typeface="Roboto"/>
                <a:cs typeface="Roboto"/>
                <a:sym typeface="Roboto"/>
              </a:rPr>
              <a:t> // region that identifies success</a:t>
            </a:r>
            <a:endParaRPr sz="1300">
              <a:solidFill>
                <a:srgbClr val="2C3E50"/>
              </a:solidFill>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c</a:t>
            </a:r>
            <a:r>
              <a:rPr b="1" lang="en" sz="1300">
                <a:latin typeface="Roboto"/>
                <a:ea typeface="Roboto"/>
                <a:cs typeface="Roboto"/>
                <a:sym typeface="Roboto"/>
              </a:rPr>
              <a:t>ounter = 0</a:t>
            </a:r>
            <a:r>
              <a:rPr lang="en" sz="1300">
                <a:latin typeface="Roboto"/>
                <a:ea typeface="Roboto"/>
                <a:cs typeface="Roboto"/>
                <a:sym typeface="Roboto"/>
              </a:rPr>
              <a:t> </a:t>
            </a:r>
            <a:r>
              <a:rPr lang="en" sz="1300">
                <a:solidFill>
                  <a:srgbClr val="2C3E50"/>
                </a:solidFill>
                <a:latin typeface="Roboto"/>
                <a:ea typeface="Roboto"/>
                <a:cs typeface="Roboto"/>
                <a:sym typeface="Roboto"/>
              </a:rPr>
              <a:t>// keeps track of iterations</a:t>
            </a:r>
            <a:endParaRPr sz="1300">
              <a:solidFill>
                <a:srgbClr val="2C3E50"/>
              </a:solidFill>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iter_limit = n</a:t>
            </a:r>
            <a:r>
              <a:rPr lang="en" sz="1300">
                <a:latin typeface="Roboto"/>
                <a:ea typeface="Roboto"/>
                <a:cs typeface="Roboto"/>
                <a:sym typeface="Roboto"/>
              </a:rPr>
              <a:t> </a:t>
            </a:r>
            <a:r>
              <a:rPr lang="en" sz="1300">
                <a:solidFill>
                  <a:srgbClr val="2C3E50"/>
                </a:solidFill>
                <a:latin typeface="Roboto"/>
                <a:ea typeface="Roboto"/>
                <a:cs typeface="Roboto"/>
                <a:sym typeface="Roboto"/>
              </a:rPr>
              <a:t>//number of iterations algorithm should run for</a:t>
            </a:r>
            <a:endParaRPr sz="1300">
              <a:solidFill>
                <a:srgbClr val="2C3E50"/>
              </a:solidFill>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G(Vertices, Edges)</a:t>
            </a:r>
            <a:r>
              <a:rPr lang="en" sz="1300">
                <a:latin typeface="Roboto"/>
                <a:ea typeface="Roboto"/>
                <a:cs typeface="Roboto"/>
                <a:sym typeface="Roboto"/>
              </a:rPr>
              <a:t> </a:t>
            </a:r>
            <a:r>
              <a:rPr lang="en" sz="1300">
                <a:solidFill>
                  <a:srgbClr val="2C3E50"/>
                </a:solidFill>
                <a:latin typeface="Roboto"/>
                <a:ea typeface="Roboto"/>
                <a:cs typeface="Roboto"/>
                <a:sym typeface="Roboto"/>
              </a:rPr>
              <a:t>// graph containing edges and vertices, initialized as empt</a:t>
            </a:r>
            <a:r>
              <a:rPr lang="en" sz="1300">
                <a:solidFill>
                  <a:srgbClr val="2C3E50"/>
                </a:solidFill>
                <a:latin typeface="Roboto"/>
                <a:ea typeface="Roboto"/>
                <a:cs typeface="Roboto"/>
                <a:sym typeface="Roboto"/>
              </a:rPr>
              <a:t>y</a:t>
            </a:r>
            <a:endParaRPr sz="1300">
              <a:solidFill>
                <a:srgbClr val="2C3E50"/>
              </a:solidFill>
              <a:latin typeface="Roboto"/>
              <a:ea typeface="Roboto"/>
              <a:cs typeface="Roboto"/>
              <a:sym typeface="Roboto"/>
            </a:endParaRPr>
          </a:p>
          <a:p>
            <a:pPr indent="0" lvl="0" marL="0" rtl="0" algn="l">
              <a:spcBef>
                <a:spcPts val="0"/>
              </a:spcBef>
              <a:spcAft>
                <a:spcPts val="0"/>
              </a:spcAft>
              <a:buNone/>
            </a:pPr>
            <a:r>
              <a:t/>
            </a:r>
            <a:endParaRPr sz="1300">
              <a:solidFill>
                <a:srgbClr val="2C3E50"/>
              </a:solidFill>
              <a:latin typeface="Roboto"/>
              <a:ea typeface="Roboto"/>
              <a:cs typeface="Roboto"/>
              <a:sym typeface="Roboto"/>
            </a:endParaRPr>
          </a:p>
          <a:p>
            <a:pPr indent="0" lvl="0" marL="0" rtl="0" algn="l">
              <a:spcBef>
                <a:spcPts val="0"/>
              </a:spcBef>
              <a:spcAft>
                <a:spcPts val="0"/>
              </a:spcAft>
              <a:buNone/>
            </a:pPr>
            <a:r>
              <a:rPr lang="en" sz="1300">
                <a:solidFill>
                  <a:srgbClr val="2C3E50"/>
                </a:solidFill>
                <a:latin typeface="Roboto"/>
                <a:ea typeface="Roboto"/>
                <a:cs typeface="Roboto"/>
                <a:sym typeface="Roboto"/>
              </a:rPr>
              <a:t>// find path</a:t>
            </a:r>
            <a:endParaRPr sz="1300">
              <a:solidFill>
                <a:srgbClr val="2C3E50"/>
              </a:solidFill>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while counter &lt; iter_limit:</a:t>
            </a:r>
            <a:endParaRPr b="1" sz="1300">
              <a:latin typeface="Roboto"/>
              <a:ea typeface="Roboto"/>
              <a:cs typeface="Roboto"/>
              <a:sym typeface="Roboto"/>
            </a:endParaRPr>
          </a:p>
          <a:p>
            <a:pPr indent="457200" lvl="0" marL="0" rtl="0" algn="l">
              <a:spcBef>
                <a:spcPts val="0"/>
              </a:spcBef>
              <a:spcAft>
                <a:spcPts val="0"/>
              </a:spcAft>
              <a:buNone/>
            </a:pPr>
            <a:r>
              <a:rPr b="1" lang="en" sz="1300">
                <a:latin typeface="Roboto"/>
                <a:ea typeface="Roboto"/>
                <a:cs typeface="Roboto"/>
                <a:sym typeface="Roboto"/>
              </a:rPr>
              <a:t>X_new  = sample_node()</a:t>
            </a:r>
            <a:r>
              <a:rPr b="1" lang="en" sz="1300">
                <a:solidFill>
                  <a:srgbClr val="2C3E50"/>
                </a:solidFill>
                <a:latin typeface="Roboto"/>
                <a:ea typeface="Roboto"/>
                <a:cs typeface="Roboto"/>
                <a:sym typeface="Roboto"/>
              </a:rPr>
              <a:t> </a:t>
            </a:r>
            <a:r>
              <a:rPr lang="en" sz="1300">
                <a:solidFill>
                  <a:srgbClr val="2C3E50"/>
                </a:solidFill>
                <a:latin typeface="Roboto"/>
                <a:ea typeface="Roboto"/>
                <a:cs typeface="Roboto"/>
                <a:sym typeface="Roboto"/>
              </a:rPr>
              <a:t>// sample new node at random</a:t>
            </a:r>
            <a:endParaRPr sz="1300">
              <a:solidFill>
                <a:srgbClr val="2C3E50"/>
              </a:solidFill>
              <a:latin typeface="Roboto"/>
              <a:ea typeface="Roboto"/>
              <a:cs typeface="Roboto"/>
              <a:sym typeface="Roboto"/>
            </a:endParaRPr>
          </a:p>
          <a:p>
            <a:pPr indent="0" lvl="0" marL="0" rtl="0" algn="l">
              <a:spcBef>
                <a:spcPts val="0"/>
              </a:spcBef>
              <a:spcAft>
                <a:spcPts val="0"/>
              </a:spcAft>
              <a:buNone/>
            </a:pPr>
            <a:r>
              <a:t/>
            </a:r>
            <a:endParaRPr sz="1300">
              <a:solidFill>
                <a:srgbClr val="2C3E50"/>
              </a:solidFill>
              <a:latin typeface="Roboto"/>
              <a:ea typeface="Roboto"/>
              <a:cs typeface="Roboto"/>
              <a:sym typeface="Roboto"/>
            </a:endParaRPr>
          </a:p>
          <a:p>
            <a:pPr indent="457200" lvl="0" marL="0" rtl="0" algn="l">
              <a:spcBef>
                <a:spcPts val="0"/>
              </a:spcBef>
              <a:spcAft>
                <a:spcPts val="0"/>
              </a:spcAft>
              <a:buNone/>
            </a:pPr>
            <a:r>
              <a:rPr b="1" lang="en" sz="1300">
                <a:latin typeface="Roboto"/>
                <a:ea typeface="Roboto"/>
                <a:cs typeface="Roboto"/>
                <a:sym typeface="Roboto"/>
              </a:rPr>
              <a:t>if inside_obstacle(X_new) == True: </a:t>
            </a:r>
            <a:r>
              <a:rPr lang="en" sz="1300">
                <a:solidFill>
                  <a:srgbClr val="2C3E50"/>
                </a:solidFill>
                <a:latin typeface="Roboto"/>
                <a:ea typeface="Roboto"/>
                <a:cs typeface="Roboto"/>
                <a:sym typeface="Roboto"/>
              </a:rPr>
              <a:t>// if new node is inside an obstacle, try again</a:t>
            </a:r>
            <a:endParaRPr sz="1300">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    		</a:t>
            </a:r>
            <a:r>
              <a:rPr b="1" lang="en" sz="1300">
                <a:latin typeface="Roboto"/>
                <a:ea typeface="Roboto"/>
                <a:cs typeface="Roboto"/>
                <a:sym typeface="Roboto"/>
              </a:rPr>
              <a:t>continue</a:t>
            </a:r>
            <a:endParaRPr b="1" sz="1300">
              <a:latin typeface="Roboto"/>
              <a:ea typeface="Roboto"/>
              <a:cs typeface="Roboto"/>
              <a:sym typeface="Roboto"/>
            </a:endParaRPr>
          </a:p>
          <a:p>
            <a:pPr indent="0" lvl="0" marL="0" rtl="0" algn="l">
              <a:spcBef>
                <a:spcPts val="0"/>
              </a:spcBef>
              <a:spcAft>
                <a:spcPts val="0"/>
              </a:spcAft>
              <a:buNone/>
            </a:pPr>
            <a:r>
              <a:rPr lang="en" sz="1300">
                <a:solidFill>
                  <a:srgbClr val="2C3E50"/>
                </a:solidFill>
                <a:latin typeface="Roboto"/>
                <a:ea typeface="Roboto"/>
                <a:cs typeface="Roboto"/>
                <a:sym typeface="Roboto"/>
              </a:rPr>
              <a:t>    </a:t>
            </a:r>
            <a:endParaRPr sz="1300">
              <a:solidFill>
                <a:srgbClr val="2C3E50"/>
              </a:solidFill>
              <a:latin typeface="Roboto"/>
              <a:ea typeface="Roboto"/>
              <a:cs typeface="Roboto"/>
              <a:sym typeface="Roboto"/>
            </a:endParaRPr>
          </a:p>
          <a:p>
            <a:pPr indent="457200" lvl="0" marL="0" rtl="0" algn="l">
              <a:spcBef>
                <a:spcPts val="0"/>
              </a:spcBef>
              <a:spcAft>
                <a:spcPts val="0"/>
              </a:spcAft>
              <a:buNone/>
            </a:pPr>
            <a:r>
              <a:rPr b="1" lang="en" sz="1300">
                <a:latin typeface="Roboto"/>
                <a:ea typeface="Roboto"/>
                <a:cs typeface="Roboto"/>
                <a:sym typeface="Roboto"/>
              </a:rPr>
              <a:t>X_nearest = find_nearest(G, X_new)</a:t>
            </a:r>
            <a:r>
              <a:rPr lang="en" sz="1300">
                <a:solidFill>
                  <a:srgbClr val="2C3E50"/>
                </a:solidFill>
                <a:latin typeface="Roboto"/>
                <a:ea typeface="Roboto"/>
                <a:cs typeface="Roboto"/>
                <a:sym typeface="Roboto"/>
              </a:rPr>
              <a:t> // find nearest vertex</a:t>
            </a:r>
            <a:endParaRPr sz="1300">
              <a:solidFill>
                <a:srgbClr val="2C3E50"/>
              </a:solidFill>
              <a:latin typeface="Roboto"/>
              <a:ea typeface="Roboto"/>
              <a:cs typeface="Roboto"/>
              <a:sym typeface="Roboto"/>
            </a:endParaRPr>
          </a:p>
          <a:p>
            <a:pPr indent="0" lvl="0" marL="0" rtl="0" algn="l">
              <a:spcBef>
                <a:spcPts val="0"/>
              </a:spcBef>
              <a:spcAft>
                <a:spcPts val="0"/>
              </a:spcAft>
              <a:buNone/>
            </a:pPr>
            <a:r>
              <a:rPr lang="en" sz="1300">
                <a:solidFill>
                  <a:srgbClr val="2C3E50"/>
                </a:solidFill>
                <a:latin typeface="Roboto"/>
                <a:ea typeface="Roboto"/>
                <a:cs typeface="Roboto"/>
                <a:sym typeface="Roboto"/>
              </a:rPr>
              <a:t>   	</a:t>
            </a:r>
            <a:r>
              <a:rPr b="1" lang="en" sz="1300">
                <a:latin typeface="Roboto"/>
                <a:ea typeface="Roboto"/>
                <a:cs typeface="Roboto"/>
                <a:sym typeface="Roboto"/>
              </a:rPr>
              <a:t>G.app(</a:t>
            </a:r>
            <a:r>
              <a:rPr b="1" lang="en" sz="1300">
                <a:latin typeface="Roboto"/>
                <a:ea typeface="Roboto"/>
                <a:cs typeface="Roboto"/>
                <a:sym typeface="Roboto"/>
              </a:rPr>
              <a:t>X_nearest</a:t>
            </a:r>
            <a:r>
              <a:rPr b="1" lang="en" sz="1300">
                <a:latin typeface="Roboto"/>
                <a:ea typeface="Roboto"/>
                <a:cs typeface="Roboto"/>
                <a:sym typeface="Roboto"/>
              </a:rPr>
              <a:t>)</a:t>
            </a:r>
            <a:r>
              <a:rPr lang="en" sz="1300">
                <a:solidFill>
                  <a:srgbClr val="2C3E50"/>
                </a:solidFill>
                <a:latin typeface="Roboto"/>
                <a:ea typeface="Roboto"/>
                <a:cs typeface="Roboto"/>
                <a:sym typeface="Roboto"/>
              </a:rPr>
              <a:t> // add the new node to the graph</a:t>
            </a:r>
            <a:endParaRPr sz="1300">
              <a:solidFill>
                <a:srgbClr val="2C3E50"/>
              </a:solidFill>
              <a:latin typeface="Roboto"/>
              <a:ea typeface="Roboto"/>
              <a:cs typeface="Roboto"/>
              <a:sym typeface="Roboto"/>
            </a:endParaRPr>
          </a:p>
          <a:p>
            <a:pPr indent="457200" lvl="0" marL="0" rtl="0" algn="l">
              <a:spcBef>
                <a:spcPts val="0"/>
              </a:spcBef>
              <a:spcAft>
                <a:spcPts val="0"/>
              </a:spcAft>
              <a:buNone/>
            </a:pPr>
            <a:r>
              <a:t/>
            </a:r>
            <a:endParaRPr sz="1300">
              <a:solidFill>
                <a:srgbClr val="2C3E50"/>
              </a:solidFill>
              <a:latin typeface="Roboto"/>
              <a:ea typeface="Roboto"/>
              <a:cs typeface="Roboto"/>
              <a:sym typeface="Roboto"/>
            </a:endParaRPr>
          </a:p>
          <a:p>
            <a:pPr indent="457200" lvl="0" marL="0" rtl="0" algn="l">
              <a:spcBef>
                <a:spcPts val="0"/>
              </a:spcBef>
              <a:spcAft>
                <a:spcPts val="0"/>
              </a:spcAft>
              <a:buNone/>
            </a:pPr>
            <a:r>
              <a:rPr b="1" lang="en" sz="1300">
                <a:latin typeface="Roboto"/>
                <a:ea typeface="Roboto"/>
                <a:cs typeface="Roboto"/>
                <a:sym typeface="Roboto"/>
              </a:rPr>
              <a:t>i</a:t>
            </a:r>
            <a:r>
              <a:rPr b="1" lang="en" sz="1300">
                <a:latin typeface="Roboto"/>
                <a:ea typeface="Roboto"/>
                <a:cs typeface="Roboto"/>
                <a:sym typeface="Roboto"/>
              </a:rPr>
              <a:t>f Xnew is inside </a:t>
            </a:r>
            <a:r>
              <a:rPr b="1" lang="en" sz="1300">
                <a:latin typeface="Roboto"/>
                <a:ea typeface="Roboto"/>
                <a:cs typeface="Roboto"/>
                <a:sym typeface="Roboto"/>
              </a:rPr>
              <a:t>dest</a:t>
            </a:r>
            <a:r>
              <a:rPr b="1" lang="en" sz="1300">
                <a:latin typeface="Roboto"/>
                <a:ea typeface="Roboto"/>
                <a:cs typeface="Roboto"/>
                <a:sym typeface="Roboto"/>
              </a:rPr>
              <a:t>: </a:t>
            </a:r>
            <a:endParaRPr b="1" sz="1300">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       		Return G</a:t>
            </a:r>
            <a:endParaRPr b="1" sz="1300">
              <a:latin typeface="Roboto"/>
              <a:ea typeface="Roboto"/>
              <a:cs typeface="Roboto"/>
              <a:sym typeface="Roboto"/>
            </a:endParaRPr>
          </a:p>
          <a:p>
            <a:pPr indent="0" lvl="0" marL="0" rtl="0" algn="l">
              <a:spcBef>
                <a:spcPts val="0"/>
              </a:spcBef>
              <a:spcAft>
                <a:spcPts val="0"/>
              </a:spcAft>
              <a:buNone/>
            </a:pPr>
            <a:r>
              <a:t/>
            </a:r>
            <a:endParaRPr b="1" sz="1300">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Return G</a:t>
            </a:r>
            <a:endParaRPr b="1" sz="1300">
              <a:latin typeface="Roboto"/>
              <a:ea typeface="Roboto"/>
              <a:cs typeface="Roboto"/>
              <a:sym typeface="Roboto"/>
            </a:endParaRPr>
          </a:p>
        </p:txBody>
      </p:sp>
      <p:sp>
        <p:nvSpPr>
          <p:cNvPr id="225" name="Google Shape;225;p34"/>
          <p:cNvSpPr txBox="1"/>
          <p:nvPr/>
        </p:nvSpPr>
        <p:spPr>
          <a:xfrm>
            <a:off x="471600" y="0"/>
            <a:ext cx="82164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600"/>
              </a:spcBef>
              <a:spcAft>
                <a:spcPts val="0"/>
              </a:spcAft>
              <a:buNone/>
            </a:pPr>
            <a:r>
              <a:rPr b="1" lang="en" sz="2600">
                <a:solidFill>
                  <a:schemeClr val="accent1"/>
                </a:solidFill>
                <a:latin typeface="Roboto"/>
                <a:ea typeface="Roboto"/>
                <a:cs typeface="Roboto"/>
                <a:sym typeface="Roboto"/>
              </a:rPr>
              <a:t>Pseudocode</a:t>
            </a:r>
            <a:r>
              <a:rPr lang="en" sz="2000">
                <a:solidFill>
                  <a:schemeClr val="accent1"/>
                </a:solidFill>
                <a:latin typeface="Roboto"/>
                <a:ea typeface="Roboto"/>
                <a:cs typeface="Roboto"/>
                <a:sym typeface="Roboto"/>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nvSpPr>
        <p:spPr>
          <a:xfrm>
            <a:off x="456450" y="0"/>
            <a:ext cx="8231100" cy="582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600">
                <a:solidFill>
                  <a:schemeClr val="accent1"/>
                </a:solidFill>
                <a:latin typeface="Roboto"/>
                <a:ea typeface="Roboto"/>
                <a:cs typeface="Roboto"/>
                <a:sym typeface="Roboto"/>
              </a:rPr>
              <a:t>Drawbacks of RRT Algorithm</a:t>
            </a:r>
            <a:endParaRPr b="1" sz="2600">
              <a:solidFill>
                <a:schemeClr val="accent1"/>
              </a:solidFill>
              <a:latin typeface="Roboto"/>
              <a:ea typeface="Roboto"/>
              <a:cs typeface="Roboto"/>
              <a:sym typeface="Roboto"/>
            </a:endParaRPr>
          </a:p>
        </p:txBody>
      </p:sp>
      <p:sp>
        <p:nvSpPr>
          <p:cNvPr id="231" name="Google Shape;231;p35"/>
          <p:cNvSpPr txBox="1"/>
          <p:nvPr/>
        </p:nvSpPr>
        <p:spPr>
          <a:xfrm>
            <a:off x="456450" y="582900"/>
            <a:ext cx="8231100" cy="1649400"/>
          </a:xfrm>
          <a:prstGeom prst="rect">
            <a:avLst/>
          </a:prstGeom>
          <a:noFill/>
          <a:ln>
            <a:noFill/>
          </a:ln>
        </p:spPr>
        <p:txBody>
          <a:bodyPr anchorCtr="0" anchor="t" bIns="91425" lIns="91425" spcFirstLastPara="1" rIns="91425" wrap="square" tIns="91425">
            <a:noAutofit/>
          </a:bodyPr>
          <a:lstStyle/>
          <a:p>
            <a:pPr indent="-330200" lvl="0" marL="457200" rtl="0" algn="l">
              <a:spcBef>
                <a:spcPts val="600"/>
              </a:spcBef>
              <a:spcAft>
                <a:spcPts val="0"/>
              </a:spcAft>
              <a:buClr>
                <a:srgbClr val="000000"/>
              </a:buClr>
              <a:buSzPts val="1600"/>
              <a:buFont typeface="Roboto"/>
              <a:buChar char="●"/>
            </a:pPr>
            <a:r>
              <a:rPr lang="en" sz="1600">
                <a:latin typeface="Roboto"/>
                <a:ea typeface="Roboto"/>
                <a:cs typeface="Roboto"/>
                <a:sym typeface="Roboto"/>
              </a:rPr>
              <a:t>Since n</a:t>
            </a:r>
            <a:r>
              <a:rPr lang="en" sz="1600">
                <a:latin typeface="Roboto"/>
                <a:ea typeface="Roboto"/>
                <a:cs typeface="Roboto"/>
                <a:sym typeface="Roboto"/>
              </a:rPr>
              <a:t>odes are attached to their nearest neighbor, RRT has a tendency to produce very cubic graphs. </a:t>
            </a:r>
            <a:r>
              <a:rPr lang="en" sz="1600">
                <a:latin typeface="Roboto"/>
                <a:ea typeface="Roboto"/>
                <a:cs typeface="Roboto"/>
                <a:sym typeface="Roboto"/>
              </a:rPr>
              <a:t>The structural nature of these graphs hinders the probability of finding an optimal path. Instead of taking the hypotenuse between two points, the two legs of a triangle are navigated across. This is evidently a longer distance. The cubic nature and irregular paths generated by RRT are addressed by RRT*.</a:t>
            </a:r>
            <a:endParaRPr sz="1600">
              <a:latin typeface="Roboto"/>
              <a:ea typeface="Roboto"/>
              <a:cs typeface="Roboto"/>
              <a:sym typeface="Roboto"/>
            </a:endParaRPr>
          </a:p>
        </p:txBody>
      </p:sp>
      <p:sp>
        <p:nvSpPr>
          <p:cNvPr id="232" name="Google Shape;232;p35"/>
          <p:cNvSpPr txBox="1"/>
          <p:nvPr/>
        </p:nvSpPr>
        <p:spPr>
          <a:xfrm>
            <a:off x="8749000" y="0"/>
            <a:ext cx="394800" cy="321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200">
                <a:solidFill>
                  <a:srgbClr val="F55D4B"/>
                </a:solidFill>
                <a:latin typeface="Amatic SC"/>
                <a:ea typeface="Amatic SC"/>
                <a:cs typeface="Amatic SC"/>
                <a:sym typeface="Amatic SC"/>
              </a:rPr>
              <a:t>‹#›</a:t>
            </a:fld>
            <a:endParaRPr sz="1200">
              <a:solidFill>
                <a:srgbClr val="F55D4B"/>
              </a:solidFill>
              <a:latin typeface="Amatic SC"/>
              <a:ea typeface="Amatic SC"/>
              <a:cs typeface="Amatic SC"/>
              <a:sym typeface="Amatic SC"/>
            </a:endParaRPr>
          </a:p>
        </p:txBody>
      </p:sp>
      <p:pic>
        <p:nvPicPr>
          <p:cNvPr id="233" name="Google Shape;233;p35"/>
          <p:cNvPicPr preferRelativeResize="0"/>
          <p:nvPr/>
        </p:nvPicPr>
        <p:blipFill>
          <a:blip r:embed="rId3">
            <a:alphaModFix/>
          </a:blip>
          <a:stretch>
            <a:fillRect/>
          </a:stretch>
        </p:blipFill>
        <p:spPr>
          <a:xfrm>
            <a:off x="2942875" y="2125100"/>
            <a:ext cx="3258250" cy="2534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39" name="Google Shape;239;p36"/>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40" name="Google Shape;240;p36"/>
          <p:cNvSpPr txBox="1"/>
          <p:nvPr/>
        </p:nvSpPr>
        <p:spPr>
          <a:xfrm>
            <a:off x="1670425" y="1621725"/>
            <a:ext cx="5665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800">
                <a:solidFill>
                  <a:schemeClr val="accent1"/>
                </a:solidFill>
                <a:latin typeface="Roboto"/>
                <a:ea typeface="Roboto"/>
                <a:cs typeface="Roboto"/>
                <a:sym typeface="Roboto"/>
              </a:rPr>
              <a:t>RRT* Algorithm</a:t>
            </a:r>
            <a:endParaRPr sz="4800">
              <a:solidFill>
                <a:schemeClr val="accent1"/>
              </a:solidFill>
              <a:latin typeface="Roboto"/>
              <a:ea typeface="Roboto"/>
              <a:cs typeface="Roboto"/>
              <a:sym typeface="Roboto"/>
            </a:endParaRPr>
          </a:p>
        </p:txBody>
      </p:sp>
      <p:sp>
        <p:nvSpPr>
          <p:cNvPr id="241" name="Google Shape;241;p36"/>
          <p:cNvSpPr txBox="1"/>
          <p:nvPr/>
        </p:nvSpPr>
        <p:spPr>
          <a:xfrm>
            <a:off x="1934900" y="77952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accent4"/>
                </a:solidFill>
                <a:latin typeface="Roboto Slab"/>
                <a:ea typeface="Roboto Slab"/>
                <a:cs typeface="Roboto Slab"/>
                <a:sym typeface="Roboto Slab"/>
              </a:rPr>
              <a:t>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nvSpPr>
        <p:spPr>
          <a:xfrm>
            <a:off x="471600" y="0"/>
            <a:ext cx="82164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600"/>
              </a:spcBef>
              <a:spcAft>
                <a:spcPts val="0"/>
              </a:spcAft>
              <a:buNone/>
            </a:pPr>
            <a:r>
              <a:rPr b="1" lang="en" sz="2600">
                <a:solidFill>
                  <a:schemeClr val="accent1"/>
                </a:solidFill>
                <a:latin typeface="Roboto"/>
                <a:ea typeface="Roboto"/>
                <a:cs typeface="Roboto"/>
                <a:sym typeface="Roboto"/>
              </a:rPr>
              <a:t>RRT* Algorithm</a:t>
            </a:r>
            <a:r>
              <a:rPr lang="en" sz="2000">
                <a:solidFill>
                  <a:schemeClr val="accent1"/>
                </a:solidFill>
                <a:latin typeface="Roboto"/>
                <a:ea typeface="Roboto"/>
                <a:cs typeface="Roboto"/>
                <a:sym typeface="Roboto"/>
              </a:rPr>
              <a:t> </a:t>
            </a:r>
            <a:endParaRPr/>
          </a:p>
        </p:txBody>
      </p:sp>
      <p:sp>
        <p:nvSpPr>
          <p:cNvPr id="247" name="Google Shape;247;p37"/>
          <p:cNvSpPr txBox="1"/>
          <p:nvPr/>
        </p:nvSpPr>
        <p:spPr>
          <a:xfrm>
            <a:off x="463800" y="755400"/>
            <a:ext cx="82164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highlight>
                  <a:srgbClr val="FCFCFC"/>
                </a:highlight>
                <a:latin typeface="Roboto"/>
                <a:ea typeface="Roboto"/>
                <a:cs typeface="Roboto"/>
                <a:sym typeface="Roboto"/>
              </a:rPr>
              <a:t>RRT* is an optimized version of RRT. When the number of nodes approaches infinity, the RRT* algorithm is guaranteed to find the shortest path.</a:t>
            </a:r>
            <a:endParaRPr sz="1600">
              <a:highlight>
                <a:srgbClr val="FCFCFC"/>
              </a:highlight>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highlight>
                  <a:srgbClr val="FCFCFC"/>
                </a:highlight>
                <a:latin typeface="Roboto"/>
                <a:ea typeface="Roboto"/>
                <a:cs typeface="Roboto"/>
                <a:sym typeface="Roboto"/>
              </a:rPr>
              <a:t>The basic principle of RRT* is the same as RRT, but two key additions to the algorithm result in significantly different results.</a:t>
            </a:r>
            <a:endParaRPr sz="1600">
              <a:highlight>
                <a:srgbClr val="FCFCFC"/>
              </a:highlight>
              <a:latin typeface="Roboto"/>
              <a:ea typeface="Roboto"/>
              <a:cs typeface="Roboto"/>
              <a:sym typeface="Roboto"/>
            </a:endParaRPr>
          </a:p>
          <a:p>
            <a:pPr indent="-330200" lvl="1" marL="914400" rtl="0" algn="l">
              <a:spcBef>
                <a:spcPts val="0"/>
              </a:spcBef>
              <a:spcAft>
                <a:spcPts val="0"/>
              </a:spcAft>
              <a:buSzPts val="1600"/>
              <a:buFont typeface="Roboto"/>
              <a:buChar char="○"/>
            </a:pPr>
            <a:r>
              <a:rPr b="1" lang="en" sz="1600">
                <a:highlight>
                  <a:srgbClr val="FCFCFC"/>
                </a:highlight>
                <a:latin typeface="Roboto"/>
                <a:ea typeface="Roboto"/>
                <a:cs typeface="Roboto"/>
                <a:sym typeface="Roboto"/>
              </a:rPr>
              <a:t>c</a:t>
            </a:r>
            <a:r>
              <a:rPr b="1" lang="en" sz="1600">
                <a:highlight>
                  <a:srgbClr val="FCFCFC"/>
                </a:highlight>
                <a:latin typeface="Roboto"/>
                <a:ea typeface="Roboto"/>
                <a:cs typeface="Roboto"/>
                <a:sym typeface="Roboto"/>
              </a:rPr>
              <a:t>ost </a:t>
            </a:r>
            <a:r>
              <a:rPr lang="en" sz="1600">
                <a:highlight>
                  <a:srgbClr val="FCFCFC"/>
                </a:highlight>
                <a:latin typeface="Roboto"/>
                <a:ea typeface="Roboto"/>
                <a:cs typeface="Roboto"/>
                <a:sym typeface="Roboto"/>
              </a:rPr>
              <a:t>of a node = </a:t>
            </a:r>
            <a:r>
              <a:rPr lang="en" sz="1600">
                <a:highlight>
                  <a:srgbClr val="FCFCFC"/>
                </a:highlight>
                <a:latin typeface="Roboto"/>
                <a:ea typeface="Roboto"/>
                <a:cs typeface="Roboto"/>
                <a:sym typeface="Roboto"/>
              </a:rPr>
              <a:t>distance</a:t>
            </a:r>
            <a:r>
              <a:rPr lang="en" sz="1600">
                <a:highlight>
                  <a:srgbClr val="FCFCFC"/>
                </a:highlight>
                <a:latin typeface="Roboto"/>
                <a:ea typeface="Roboto"/>
                <a:cs typeface="Roboto"/>
                <a:sym typeface="Roboto"/>
              </a:rPr>
              <a:t> of a node from the it’s parent node. </a:t>
            </a:r>
            <a:r>
              <a:rPr lang="en" sz="1600">
                <a:latin typeface="Roboto"/>
                <a:ea typeface="Roboto"/>
                <a:cs typeface="Roboto"/>
                <a:sym typeface="Roboto"/>
              </a:rPr>
              <a:t>After the closest node is found in the graph, a neighborhood of vertices in a fixed radius from the new node are examined. If a node with a cheaper cost() than the proximal node is found, the cheaper node replaces the proximal node. This helps to eliminate cubic structure of RRT.</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b="1" lang="en" sz="1600">
                <a:highlight>
                  <a:srgbClr val="FCFCFC"/>
                </a:highlight>
                <a:latin typeface="Roboto"/>
                <a:ea typeface="Roboto"/>
                <a:cs typeface="Roboto"/>
                <a:sym typeface="Roboto"/>
              </a:rPr>
              <a:t>rewiring</a:t>
            </a:r>
            <a:r>
              <a:rPr lang="en" sz="1600">
                <a:highlight>
                  <a:srgbClr val="FCFCFC"/>
                </a:highlight>
                <a:latin typeface="Roboto"/>
                <a:ea typeface="Roboto"/>
                <a:cs typeface="Roboto"/>
                <a:sym typeface="Roboto"/>
              </a:rPr>
              <a:t> -&gt; After a vertex has been connected to the cheapest neighbor, the neighbors are again examined. Neighbors are checked if being rewired to the newly added vertex will make their cost decrease. If the cost does indeed decrease, the neighbor is rewired to the newly added vertex. This feature makes the path more smooth.</a:t>
            </a:r>
            <a:endParaRPr sz="1600">
              <a:highlight>
                <a:srgbClr val="FCFCFC"/>
              </a:highlight>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nvSpPr>
        <p:spPr>
          <a:xfrm>
            <a:off x="471600" y="0"/>
            <a:ext cx="82164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600"/>
              </a:spcBef>
              <a:spcAft>
                <a:spcPts val="0"/>
              </a:spcAft>
              <a:buNone/>
            </a:pPr>
            <a:r>
              <a:rPr b="1" lang="en" sz="2600">
                <a:solidFill>
                  <a:schemeClr val="accent1"/>
                </a:solidFill>
                <a:latin typeface="Roboto"/>
                <a:ea typeface="Roboto"/>
                <a:cs typeface="Roboto"/>
                <a:sym typeface="Roboto"/>
              </a:rPr>
              <a:t>RRT* Algorithm</a:t>
            </a:r>
            <a:r>
              <a:rPr lang="en" sz="2000">
                <a:solidFill>
                  <a:schemeClr val="accent1"/>
                </a:solidFill>
                <a:latin typeface="Roboto"/>
                <a:ea typeface="Roboto"/>
                <a:cs typeface="Roboto"/>
                <a:sym typeface="Roboto"/>
              </a:rPr>
              <a:t> </a:t>
            </a:r>
            <a:endParaRPr b="1" sz="2600">
              <a:solidFill>
                <a:schemeClr val="accent1"/>
              </a:solidFill>
              <a:latin typeface="Roboto"/>
              <a:ea typeface="Roboto"/>
              <a:cs typeface="Roboto"/>
              <a:sym typeface="Roboto"/>
            </a:endParaRPr>
          </a:p>
        </p:txBody>
      </p:sp>
      <p:sp>
        <p:nvSpPr>
          <p:cNvPr id="253" name="Google Shape;253;p38"/>
          <p:cNvSpPr txBox="1"/>
          <p:nvPr/>
        </p:nvSpPr>
        <p:spPr>
          <a:xfrm>
            <a:off x="7800" y="1370600"/>
            <a:ext cx="9144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br>
              <a:rPr lang="en" sz="1600">
                <a:latin typeface="Roboto"/>
                <a:ea typeface="Roboto"/>
                <a:cs typeface="Roboto"/>
                <a:sym typeface="Roboto"/>
              </a:rPr>
            </a:br>
            <a:endParaRPr sz="1600">
              <a:latin typeface="Roboto"/>
              <a:ea typeface="Roboto"/>
              <a:cs typeface="Roboto"/>
              <a:sym typeface="Roboto"/>
            </a:endParaRPr>
          </a:p>
        </p:txBody>
      </p:sp>
      <p:sp>
        <p:nvSpPr>
          <p:cNvPr id="254" name="Google Shape;254;p38"/>
          <p:cNvSpPr txBox="1"/>
          <p:nvPr/>
        </p:nvSpPr>
        <p:spPr>
          <a:xfrm>
            <a:off x="471600" y="878000"/>
            <a:ext cx="8216400" cy="387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highlight>
                  <a:srgbClr val="FCFCFC"/>
                </a:highlight>
                <a:latin typeface="Roboto"/>
                <a:ea typeface="Roboto"/>
                <a:cs typeface="Roboto"/>
                <a:sym typeface="Roboto"/>
              </a:rPr>
              <a:t>RRT* creates incredibly straight paths. Additionally, its graphs are characteristically different from those of RRT. For finding an optimal path, especially in a dense field of obstacles, the structure of RRT* is incredibly useful. The graph </a:t>
            </a:r>
            <a:r>
              <a:rPr b="1" lang="en" sz="1600">
                <a:highlight>
                  <a:srgbClr val="FCFCFC"/>
                </a:highlight>
                <a:latin typeface="Roboto"/>
                <a:ea typeface="Roboto"/>
                <a:cs typeface="Roboto"/>
                <a:sym typeface="Roboto"/>
              </a:rPr>
              <a:t>vines around objects</a:t>
            </a:r>
            <a:r>
              <a:rPr lang="en" sz="1600">
                <a:highlight>
                  <a:srgbClr val="FCFCFC"/>
                </a:highlight>
                <a:latin typeface="Roboto"/>
                <a:ea typeface="Roboto"/>
                <a:cs typeface="Roboto"/>
                <a:sym typeface="Roboto"/>
              </a:rPr>
              <a:t>, finding shorter paths in comparison to RRT. If the destination were to change, the original graph can still be used as it represents the quickest path to most locations in the region.</a:t>
            </a:r>
            <a:endParaRPr sz="1600">
              <a:highlight>
                <a:srgbClr val="FCFCFC"/>
              </a:highlight>
              <a:latin typeface="Roboto"/>
              <a:ea typeface="Roboto"/>
              <a:cs typeface="Roboto"/>
              <a:sym typeface="Roboto"/>
            </a:endParaRPr>
          </a:p>
          <a:p>
            <a:pPr indent="0" lvl="0" marL="457200" rtl="0" algn="l">
              <a:spcBef>
                <a:spcPts val="0"/>
              </a:spcBef>
              <a:spcAft>
                <a:spcPts val="0"/>
              </a:spcAft>
              <a:buNone/>
            </a:pPr>
            <a:r>
              <a:t/>
            </a:r>
            <a:endParaRPr sz="1600">
              <a:highlight>
                <a:srgbClr val="FCFCFC"/>
              </a:highlight>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highlight>
                  <a:srgbClr val="FCFCFC"/>
                </a:highlight>
                <a:latin typeface="Roboto"/>
                <a:ea typeface="Roboto"/>
                <a:cs typeface="Roboto"/>
                <a:sym typeface="Roboto"/>
              </a:rPr>
              <a:t>However, this comes at the cost of the speed of the algorithm which is significantly larger than for standard RRT.</a:t>
            </a:r>
            <a:endParaRPr sz="1600">
              <a:highlight>
                <a:srgbClr val="FCFCFC"/>
              </a:highlight>
              <a:latin typeface="Roboto"/>
              <a:ea typeface="Roboto"/>
              <a:cs typeface="Roboto"/>
              <a:sym typeface="Roboto"/>
            </a:endParaRPr>
          </a:p>
          <a:p>
            <a:pPr indent="0" lvl="0" marL="457200" rtl="0" algn="l">
              <a:spcBef>
                <a:spcPts val="0"/>
              </a:spcBef>
              <a:spcAft>
                <a:spcPts val="0"/>
              </a:spcAft>
              <a:buNone/>
            </a:pPr>
            <a:r>
              <a:t/>
            </a:r>
            <a:endParaRPr sz="1600">
              <a:highlight>
                <a:srgbClr val="FCFCFC"/>
              </a:highlight>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highlight>
                  <a:srgbClr val="FCFCFC"/>
                </a:highlight>
                <a:latin typeface="Roboto"/>
                <a:ea typeface="Roboto"/>
                <a:cs typeface="Roboto"/>
                <a:sym typeface="Roboto"/>
              </a:rPr>
              <a:t>This increase is mainly due to the obstacle avoidance check. Obstacle avoidance must be checked when a node is placed, when a node is connected to its neighbor, and for each node that is to be rewired. This is a considerable number of checks to make. </a:t>
            </a:r>
            <a:endParaRPr sz="1600">
              <a:highlight>
                <a:srgbClr val="FCFCFC"/>
              </a:highlight>
              <a:latin typeface="Roboto"/>
              <a:ea typeface="Roboto"/>
              <a:cs typeface="Roboto"/>
              <a:sym typeface="Roboto"/>
            </a:endParaRPr>
          </a:p>
          <a:p>
            <a:pPr indent="0" lvl="0" marL="0" rtl="0" algn="l">
              <a:spcBef>
                <a:spcPts val="0"/>
              </a:spcBef>
              <a:spcAft>
                <a:spcPts val="0"/>
              </a:spcAft>
              <a:buNone/>
            </a:pPr>
            <a:r>
              <a:t/>
            </a:r>
            <a:endParaRPr sz="1600">
              <a:highlight>
                <a:srgbClr val="FCFCFC"/>
              </a:highlight>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nvSpPr>
        <p:spPr>
          <a:xfrm>
            <a:off x="463800" y="0"/>
            <a:ext cx="82164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600"/>
              </a:spcBef>
              <a:spcAft>
                <a:spcPts val="0"/>
              </a:spcAft>
              <a:buNone/>
            </a:pPr>
            <a:r>
              <a:rPr b="1" lang="en" sz="2600">
                <a:solidFill>
                  <a:schemeClr val="accent1"/>
                </a:solidFill>
                <a:latin typeface="Roboto"/>
                <a:ea typeface="Roboto"/>
                <a:cs typeface="Roboto"/>
                <a:sym typeface="Roboto"/>
              </a:rPr>
              <a:t>Pseudocode</a:t>
            </a:r>
            <a:r>
              <a:rPr lang="en" sz="2000">
                <a:solidFill>
                  <a:schemeClr val="accent1"/>
                </a:solidFill>
                <a:latin typeface="Roboto"/>
                <a:ea typeface="Roboto"/>
                <a:cs typeface="Roboto"/>
                <a:sym typeface="Roboto"/>
              </a:rPr>
              <a:t> </a:t>
            </a:r>
            <a:endParaRPr/>
          </a:p>
        </p:txBody>
      </p:sp>
      <p:sp>
        <p:nvSpPr>
          <p:cNvPr id="260" name="Google Shape;260;p39"/>
          <p:cNvSpPr txBox="1"/>
          <p:nvPr/>
        </p:nvSpPr>
        <p:spPr>
          <a:xfrm>
            <a:off x="1027650" y="585000"/>
            <a:ext cx="7652700" cy="458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C3E50"/>
                </a:solidFill>
                <a:latin typeface="Roboto"/>
                <a:ea typeface="Roboto"/>
                <a:cs typeface="Roboto"/>
                <a:sym typeface="Roboto"/>
              </a:rPr>
              <a:t>// find path</a:t>
            </a:r>
            <a:endParaRPr sz="1300">
              <a:solidFill>
                <a:srgbClr val="2C3E50"/>
              </a:solidFill>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while counter &lt; iter_limit:</a:t>
            </a:r>
            <a:endParaRPr sz="1300">
              <a:latin typeface="Roboto"/>
              <a:ea typeface="Roboto"/>
              <a:cs typeface="Roboto"/>
              <a:sym typeface="Roboto"/>
            </a:endParaRPr>
          </a:p>
          <a:p>
            <a:pPr indent="457200" lvl="0" marL="0" rtl="0" algn="l">
              <a:spcBef>
                <a:spcPts val="0"/>
              </a:spcBef>
              <a:spcAft>
                <a:spcPts val="0"/>
              </a:spcAft>
              <a:buNone/>
            </a:pPr>
            <a:r>
              <a:rPr b="1" lang="en" sz="1300">
                <a:latin typeface="Roboto"/>
                <a:ea typeface="Roboto"/>
                <a:cs typeface="Roboto"/>
                <a:sym typeface="Roboto"/>
              </a:rPr>
              <a:t>X_new  = sample_node()</a:t>
            </a:r>
            <a:r>
              <a:rPr b="1" lang="en" sz="1300">
                <a:solidFill>
                  <a:srgbClr val="2C3E50"/>
                </a:solidFill>
                <a:latin typeface="Roboto"/>
                <a:ea typeface="Roboto"/>
                <a:cs typeface="Roboto"/>
                <a:sym typeface="Roboto"/>
              </a:rPr>
              <a:t> </a:t>
            </a:r>
            <a:r>
              <a:rPr lang="en" sz="1300">
                <a:solidFill>
                  <a:srgbClr val="2C3E50"/>
                </a:solidFill>
                <a:latin typeface="Roboto"/>
                <a:ea typeface="Roboto"/>
                <a:cs typeface="Roboto"/>
                <a:sym typeface="Roboto"/>
              </a:rPr>
              <a:t>// sample new node at random</a:t>
            </a:r>
            <a:endParaRPr sz="1300">
              <a:solidFill>
                <a:srgbClr val="2C3E50"/>
              </a:solidFill>
              <a:latin typeface="Roboto"/>
              <a:ea typeface="Roboto"/>
              <a:cs typeface="Roboto"/>
              <a:sym typeface="Roboto"/>
            </a:endParaRPr>
          </a:p>
          <a:p>
            <a:pPr indent="457200" lvl="0" marL="0" rtl="0" algn="l">
              <a:spcBef>
                <a:spcPts val="0"/>
              </a:spcBef>
              <a:spcAft>
                <a:spcPts val="0"/>
              </a:spcAft>
              <a:buNone/>
            </a:pPr>
            <a:r>
              <a:t/>
            </a:r>
            <a:endParaRPr sz="1300">
              <a:solidFill>
                <a:srgbClr val="2C3E50"/>
              </a:solidFill>
              <a:latin typeface="Roboto"/>
              <a:ea typeface="Roboto"/>
              <a:cs typeface="Roboto"/>
              <a:sym typeface="Roboto"/>
            </a:endParaRPr>
          </a:p>
          <a:p>
            <a:pPr indent="0" lvl="0" marL="0" rtl="0" algn="l">
              <a:spcBef>
                <a:spcPts val="0"/>
              </a:spcBef>
              <a:spcAft>
                <a:spcPts val="0"/>
              </a:spcAft>
              <a:buNone/>
            </a:pPr>
            <a:r>
              <a:rPr lang="en" sz="1300">
                <a:solidFill>
                  <a:srgbClr val="2C3E50"/>
                </a:solidFill>
                <a:latin typeface="Roboto"/>
                <a:ea typeface="Roboto"/>
                <a:cs typeface="Roboto"/>
                <a:sym typeface="Roboto"/>
              </a:rPr>
              <a:t>	</a:t>
            </a:r>
            <a:r>
              <a:rPr b="1" lang="en" sz="1300">
                <a:latin typeface="Roboto"/>
                <a:ea typeface="Roboto"/>
                <a:cs typeface="Roboto"/>
                <a:sym typeface="Roboto"/>
              </a:rPr>
              <a:t>if inside_obstacle(X_new) == True: </a:t>
            </a:r>
            <a:r>
              <a:rPr lang="en" sz="1300">
                <a:solidFill>
                  <a:srgbClr val="2C3E50"/>
                </a:solidFill>
                <a:latin typeface="Roboto"/>
                <a:ea typeface="Roboto"/>
                <a:cs typeface="Roboto"/>
                <a:sym typeface="Roboto"/>
              </a:rPr>
              <a:t>// if new node is inside an obstacle, try again</a:t>
            </a:r>
            <a:endParaRPr b="1" sz="1300">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    		continue</a:t>
            </a:r>
            <a:endParaRPr sz="1300">
              <a:solidFill>
                <a:srgbClr val="2C3E50"/>
              </a:solidFill>
              <a:latin typeface="Roboto"/>
              <a:ea typeface="Roboto"/>
              <a:cs typeface="Roboto"/>
              <a:sym typeface="Roboto"/>
            </a:endParaRPr>
          </a:p>
          <a:p>
            <a:pPr indent="457200" lvl="0" marL="0" rtl="0" algn="l">
              <a:spcBef>
                <a:spcPts val="0"/>
              </a:spcBef>
              <a:spcAft>
                <a:spcPts val="0"/>
              </a:spcAft>
              <a:buNone/>
            </a:pPr>
            <a:r>
              <a:t/>
            </a:r>
            <a:endParaRPr sz="1300">
              <a:solidFill>
                <a:srgbClr val="2C3E50"/>
              </a:solidFill>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	</a:t>
            </a:r>
            <a:r>
              <a:rPr b="1" lang="en" sz="1300">
                <a:latin typeface="Roboto"/>
                <a:ea typeface="Roboto"/>
                <a:cs typeface="Roboto"/>
                <a:sym typeface="Roboto"/>
              </a:rPr>
              <a:t>X_nearest = find_nearest(G, X_new)</a:t>
            </a:r>
            <a:r>
              <a:rPr lang="en" sz="1300">
                <a:solidFill>
                  <a:srgbClr val="2C3E50"/>
                </a:solidFill>
                <a:latin typeface="Roboto"/>
                <a:ea typeface="Roboto"/>
                <a:cs typeface="Roboto"/>
                <a:sym typeface="Roboto"/>
              </a:rPr>
              <a:t> // find nearest node in the tree</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   	</a:t>
            </a:r>
            <a:r>
              <a:rPr b="1" lang="en" sz="1300">
                <a:latin typeface="Roboto"/>
                <a:ea typeface="Roboto"/>
                <a:cs typeface="Roboto"/>
                <a:sym typeface="Roboto"/>
              </a:rPr>
              <a:t>c</a:t>
            </a:r>
            <a:r>
              <a:rPr b="1" lang="en" sz="1300">
                <a:latin typeface="Roboto"/>
                <a:ea typeface="Roboto"/>
                <a:cs typeface="Roboto"/>
                <a:sym typeface="Roboto"/>
              </a:rPr>
              <a:t>ost(X_new) = distance(X_new, X_nearest)</a:t>
            </a:r>
            <a:endParaRPr b="1"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    </a:t>
            </a:r>
            <a:endParaRPr sz="1300">
              <a:latin typeface="Roboto"/>
              <a:ea typeface="Roboto"/>
              <a:cs typeface="Roboto"/>
              <a:sym typeface="Roboto"/>
            </a:endParaRPr>
          </a:p>
          <a:p>
            <a:pPr indent="457200" lvl="0" marL="0" rtl="0" algn="l">
              <a:spcBef>
                <a:spcPts val="0"/>
              </a:spcBef>
              <a:spcAft>
                <a:spcPts val="0"/>
              </a:spcAft>
              <a:buNone/>
            </a:pPr>
            <a:r>
              <a:rPr b="1" lang="en" sz="1300">
                <a:latin typeface="Roboto"/>
                <a:ea typeface="Roboto"/>
                <a:cs typeface="Roboto"/>
                <a:sym typeface="Roboto"/>
              </a:rPr>
              <a:t>X_neighbors = get_neighbours</a:t>
            </a:r>
            <a:r>
              <a:rPr b="1" lang="en" sz="1300">
                <a:latin typeface="Roboto"/>
                <a:ea typeface="Roboto"/>
                <a:cs typeface="Roboto"/>
                <a:sym typeface="Roboto"/>
              </a:rPr>
              <a:t>(G, </a:t>
            </a:r>
            <a:r>
              <a:rPr b="1" lang="en" sz="1300">
                <a:latin typeface="Roboto"/>
                <a:ea typeface="Roboto"/>
                <a:cs typeface="Roboto"/>
                <a:sym typeface="Roboto"/>
              </a:rPr>
              <a:t>X_new, radius) </a:t>
            </a:r>
            <a:endParaRPr b="1" sz="1300">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    	Link = Chain(X_new, X_nearest)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	// rewire </a:t>
            </a:r>
            <a:endParaRPr sz="1300">
              <a:latin typeface="Roboto"/>
              <a:ea typeface="Roboto"/>
              <a:cs typeface="Roboto"/>
              <a:sym typeface="Roboto"/>
            </a:endParaRPr>
          </a:p>
          <a:p>
            <a:pPr indent="457200" lvl="0" marL="0" rtl="0" algn="l">
              <a:spcBef>
                <a:spcPts val="0"/>
              </a:spcBef>
              <a:spcAft>
                <a:spcPts val="0"/>
              </a:spcAft>
              <a:buNone/>
            </a:pPr>
            <a:r>
              <a:rPr b="1" lang="en" sz="1300">
                <a:latin typeface="Roboto"/>
                <a:ea typeface="Roboto"/>
                <a:cs typeface="Roboto"/>
                <a:sym typeface="Roboto"/>
              </a:rPr>
              <a:t>For x’ in X_neighbors</a:t>
            </a:r>
            <a:endParaRPr b="1" sz="1300">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       		If cost(X_new) + distance(X_new, x’) &lt; cost(x’)</a:t>
            </a:r>
            <a:endParaRPr b="1" sz="1300">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            		cost(x’) = cost(X_new) + distance(X_new, x’)</a:t>
            </a:r>
            <a:endParaRPr b="1" sz="1300">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            		parent(x’) = X_new</a:t>
            </a:r>
            <a:endParaRPr b="1" sz="1300">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            		G += {X_new, x’}</a:t>
            </a:r>
            <a:endParaRPr b="1" sz="1300">
              <a:latin typeface="Roboto"/>
              <a:ea typeface="Roboto"/>
              <a:cs typeface="Roboto"/>
              <a:sym typeface="Roboto"/>
            </a:endParaRPr>
          </a:p>
          <a:p>
            <a:pPr indent="457200" lvl="0" marL="0" rtl="0" algn="l">
              <a:spcBef>
                <a:spcPts val="0"/>
              </a:spcBef>
              <a:spcAft>
                <a:spcPts val="0"/>
              </a:spcAft>
              <a:buNone/>
            </a:pPr>
            <a:r>
              <a:rPr b="1" lang="en" sz="1300">
                <a:latin typeface="Roboto"/>
                <a:ea typeface="Roboto"/>
                <a:cs typeface="Roboto"/>
                <a:sym typeface="Roboto"/>
              </a:rPr>
              <a:t>G += Link </a:t>
            </a:r>
            <a:endParaRPr b="1" sz="1300">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Return G</a:t>
            </a:r>
            <a:endParaRPr b="1" sz="1300">
              <a:latin typeface="Roboto"/>
              <a:ea typeface="Roboto"/>
              <a:cs typeface="Roboto"/>
              <a:sym typeface="Roboto"/>
            </a:endParaRPr>
          </a:p>
        </p:txBody>
      </p:sp>
      <p:sp>
        <p:nvSpPr>
          <p:cNvPr id="261" name="Google Shape;261;p39"/>
          <p:cNvSpPr txBox="1"/>
          <p:nvPr/>
        </p:nvSpPr>
        <p:spPr>
          <a:xfrm>
            <a:off x="6144000" y="3157800"/>
            <a:ext cx="30000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C3E50"/>
                </a:solidFill>
                <a:latin typeface="Roboto"/>
                <a:ea typeface="Roboto"/>
                <a:cs typeface="Roboto"/>
                <a:sym typeface="Roboto"/>
              </a:rPr>
              <a:t>// Initialization</a:t>
            </a:r>
            <a:endParaRPr sz="1300">
              <a:solidFill>
                <a:srgbClr val="2C3E50"/>
              </a:solidFill>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dest</a:t>
            </a:r>
            <a:r>
              <a:rPr lang="en" sz="1300">
                <a:solidFill>
                  <a:srgbClr val="2C3E50"/>
                </a:solidFill>
                <a:latin typeface="Roboto"/>
                <a:ea typeface="Roboto"/>
                <a:cs typeface="Roboto"/>
                <a:sym typeface="Roboto"/>
              </a:rPr>
              <a:t> // region that identifies success</a:t>
            </a:r>
            <a:endParaRPr sz="1300">
              <a:solidFill>
                <a:srgbClr val="2C3E50"/>
              </a:solidFill>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counter = 0</a:t>
            </a:r>
            <a:r>
              <a:rPr lang="en" sz="1300">
                <a:latin typeface="Roboto"/>
                <a:ea typeface="Roboto"/>
                <a:cs typeface="Roboto"/>
                <a:sym typeface="Roboto"/>
              </a:rPr>
              <a:t> </a:t>
            </a:r>
            <a:r>
              <a:rPr lang="en" sz="1300">
                <a:solidFill>
                  <a:srgbClr val="2C3E50"/>
                </a:solidFill>
                <a:latin typeface="Roboto"/>
                <a:ea typeface="Roboto"/>
                <a:cs typeface="Roboto"/>
                <a:sym typeface="Roboto"/>
              </a:rPr>
              <a:t>// keeps track of iterations</a:t>
            </a:r>
            <a:endParaRPr sz="1300">
              <a:solidFill>
                <a:srgbClr val="2C3E50"/>
              </a:solidFill>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iter_limit = n</a:t>
            </a:r>
            <a:r>
              <a:rPr lang="en" sz="1300">
                <a:latin typeface="Roboto"/>
                <a:ea typeface="Roboto"/>
                <a:cs typeface="Roboto"/>
                <a:sym typeface="Roboto"/>
              </a:rPr>
              <a:t> </a:t>
            </a:r>
            <a:r>
              <a:rPr lang="en" sz="1300">
                <a:solidFill>
                  <a:srgbClr val="2C3E50"/>
                </a:solidFill>
                <a:latin typeface="Roboto"/>
                <a:ea typeface="Roboto"/>
                <a:cs typeface="Roboto"/>
                <a:sym typeface="Roboto"/>
              </a:rPr>
              <a:t>//number of iterations algorithm should run for</a:t>
            </a:r>
            <a:endParaRPr sz="1300">
              <a:solidFill>
                <a:srgbClr val="2C3E50"/>
              </a:solidFill>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r</a:t>
            </a:r>
            <a:r>
              <a:rPr b="1" lang="en" sz="1300">
                <a:latin typeface="Roboto"/>
                <a:ea typeface="Roboto"/>
                <a:cs typeface="Roboto"/>
                <a:sym typeface="Roboto"/>
              </a:rPr>
              <a:t>adius</a:t>
            </a:r>
            <a:endParaRPr b="1" sz="1300">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G(Vertices, Edges)</a:t>
            </a:r>
            <a:r>
              <a:rPr lang="en" sz="1300">
                <a:latin typeface="Roboto"/>
                <a:ea typeface="Roboto"/>
                <a:cs typeface="Roboto"/>
                <a:sym typeface="Roboto"/>
              </a:rPr>
              <a:t> </a:t>
            </a:r>
            <a:r>
              <a:rPr lang="en" sz="1300">
                <a:solidFill>
                  <a:srgbClr val="2C3E50"/>
                </a:solidFill>
                <a:latin typeface="Roboto"/>
                <a:ea typeface="Roboto"/>
                <a:cs typeface="Roboto"/>
                <a:sym typeface="Roboto"/>
              </a:rPr>
              <a:t>// graph containing edges and vertices, initialized as empty</a:t>
            </a:r>
            <a:endParaRPr sz="13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idx="4294967295" type="ctrTitle"/>
          </p:nvPr>
        </p:nvSpPr>
        <p:spPr>
          <a:xfrm>
            <a:off x="685800" y="2079117"/>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t>Thanks!</a:t>
            </a:r>
            <a:endParaRPr b="1" sz="6000"/>
          </a:p>
        </p:txBody>
      </p:sp>
      <p:sp>
        <p:nvSpPr>
          <p:cNvPr id="267" name="Google Shape;267;p4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ph idx="1" type="subTitle"/>
          </p:nvPr>
        </p:nvSpPr>
        <p:spPr>
          <a:xfrm>
            <a:off x="669075" y="387506"/>
            <a:ext cx="6103200" cy="38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Roboto"/>
                <a:ea typeface="Roboto"/>
                <a:cs typeface="Roboto"/>
                <a:sym typeface="Roboto"/>
              </a:rPr>
              <a:t>Index:</a:t>
            </a:r>
            <a:endParaRPr sz="2000">
              <a:solidFill>
                <a:schemeClr val="accent1"/>
              </a:solidFill>
              <a:latin typeface="Roboto"/>
              <a:ea typeface="Roboto"/>
              <a:cs typeface="Roboto"/>
              <a:sym typeface="Roboto"/>
            </a:endParaRPr>
          </a:p>
          <a:p>
            <a:pPr indent="-355600" lvl="0" marL="457200" rtl="0" algn="l">
              <a:spcBef>
                <a:spcPts val="0"/>
              </a:spcBef>
              <a:spcAft>
                <a:spcPts val="0"/>
              </a:spcAft>
              <a:buClr>
                <a:srgbClr val="0000FF"/>
              </a:buClr>
              <a:buSzPts val="2000"/>
              <a:buFont typeface="Roboto"/>
              <a:buChar char="●"/>
            </a:pPr>
            <a:r>
              <a:rPr lang="en" sz="2000">
                <a:latin typeface="Roboto"/>
                <a:ea typeface="Roboto"/>
                <a:cs typeface="Roboto"/>
                <a:sym typeface="Roboto"/>
              </a:rPr>
              <a:t>Shortest Path Problem</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What is path finding?</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Applications of path finding</a:t>
            </a:r>
            <a:endParaRPr sz="2000">
              <a:latin typeface="Roboto"/>
              <a:ea typeface="Roboto"/>
              <a:cs typeface="Roboto"/>
              <a:sym typeface="Roboto"/>
            </a:endParaRPr>
          </a:p>
          <a:p>
            <a:pPr indent="-355600" lvl="0" marL="457200" rtl="0" algn="l">
              <a:spcBef>
                <a:spcPts val="0"/>
              </a:spcBef>
              <a:spcAft>
                <a:spcPts val="0"/>
              </a:spcAft>
              <a:buClr>
                <a:srgbClr val="0000FF"/>
              </a:buClr>
              <a:buSzPts val="2000"/>
              <a:buFont typeface="Roboto"/>
              <a:buChar char="●"/>
            </a:pPr>
            <a:r>
              <a:rPr lang="en" sz="2000">
                <a:latin typeface="Roboto"/>
                <a:ea typeface="Roboto"/>
                <a:cs typeface="Roboto"/>
                <a:sym typeface="Roboto"/>
              </a:rPr>
              <a:t>Naive Approach </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Greedy Best First Search</a:t>
            </a:r>
            <a:endParaRPr sz="2000">
              <a:latin typeface="Roboto"/>
              <a:ea typeface="Roboto"/>
              <a:cs typeface="Roboto"/>
              <a:sym typeface="Roboto"/>
            </a:endParaRPr>
          </a:p>
          <a:p>
            <a:pPr indent="-355600" lvl="0" marL="457200" rtl="0" algn="l">
              <a:spcBef>
                <a:spcPts val="0"/>
              </a:spcBef>
              <a:spcAft>
                <a:spcPts val="0"/>
              </a:spcAft>
              <a:buClr>
                <a:srgbClr val="0000FF"/>
              </a:buClr>
              <a:buSzPts val="2000"/>
              <a:buFont typeface="Roboto"/>
              <a:buChar char="●"/>
            </a:pPr>
            <a:r>
              <a:rPr lang="en" sz="2000">
                <a:latin typeface="Roboto"/>
                <a:ea typeface="Roboto"/>
                <a:cs typeface="Roboto"/>
                <a:sym typeface="Roboto"/>
              </a:rPr>
              <a:t>Dijkstra Algorithm</a:t>
            </a:r>
            <a:endParaRPr sz="2000">
              <a:latin typeface="Roboto"/>
              <a:ea typeface="Roboto"/>
              <a:cs typeface="Roboto"/>
              <a:sym typeface="Roboto"/>
            </a:endParaRPr>
          </a:p>
          <a:p>
            <a:pPr indent="-355600" lvl="0" marL="457200" rtl="0" algn="l">
              <a:spcBef>
                <a:spcPts val="0"/>
              </a:spcBef>
              <a:spcAft>
                <a:spcPts val="0"/>
              </a:spcAft>
              <a:buClr>
                <a:srgbClr val="0000FF"/>
              </a:buClr>
              <a:buSzPts val="2000"/>
              <a:buFont typeface="Roboto"/>
              <a:buChar char="●"/>
            </a:pPr>
            <a:r>
              <a:rPr lang="en" sz="2000">
                <a:latin typeface="Roboto"/>
                <a:ea typeface="Roboto"/>
                <a:cs typeface="Roboto"/>
                <a:sym typeface="Roboto"/>
              </a:rPr>
              <a:t>A* Algorithm</a:t>
            </a:r>
            <a:endParaRPr sz="2000">
              <a:latin typeface="Roboto"/>
              <a:ea typeface="Roboto"/>
              <a:cs typeface="Roboto"/>
              <a:sym typeface="Roboto"/>
            </a:endParaRPr>
          </a:p>
          <a:p>
            <a:pPr indent="-355600" lvl="0" marL="457200" rtl="0" algn="l">
              <a:spcBef>
                <a:spcPts val="0"/>
              </a:spcBef>
              <a:spcAft>
                <a:spcPts val="0"/>
              </a:spcAft>
              <a:buClr>
                <a:srgbClr val="0000FF"/>
              </a:buClr>
              <a:buSzPts val="2000"/>
              <a:buFont typeface="Roboto"/>
              <a:buChar char="●"/>
            </a:pPr>
            <a:r>
              <a:rPr lang="en" sz="2000">
                <a:latin typeface="Roboto"/>
                <a:ea typeface="Roboto"/>
                <a:cs typeface="Roboto"/>
                <a:sym typeface="Roboto"/>
              </a:rPr>
              <a:t>RRT Algorithm</a:t>
            </a:r>
            <a:endParaRPr sz="2000">
              <a:latin typeface="Roboto"/>
              <a:ea typeface="Roboto"/>
              <a:cs typeface="Roboto"/>
              <a:sym typeface="Roboto"/>
            </a:endParaRPr>
          </a:p>
          <a:p>
            <a:pPr indent="-355600" lvl="0" marL="457200" rtl="0" algn="l">
              <a:spcBef>
                <a:spcPts val="0"/>
              </a:spcBef>
              <a:spcAft>
                <a:spcPts val="0"/>
              </a:spcAft>
              <a:buClr>
                <a:srgbClr val="0000FF"/>
              </a:buClr>
              <a:buSzPts val="2000"/>
              <a:buFont typeface="Roboto"/>
              <a:buChar char="●"/>
            </a:pPr>
            <a:r>
              <a:rPr lang="en" sz="2000">
                <a:latin typeface="Roboto"/>
                <a:ea typeface="Roboto"/>
                <a:cs typeface="Roboto"/>
                <a:sym typeface="Roboto"/>
              </a:rPr>
              <a:t>RRT* Algorithm</a:t>
            </a:r>
            <a:endParaRPr sz="2000">
              <a:latin typeface="Roboto"/>
              <a:ea typeface="Roboto"/>
              <a:cs typeface="Roboto"/>
              <a:sym typeface="Roboto"/>
            </a:endParaRPr>
          </a:p>
          <a:p>
            <a:pPr indent="-355600" lvl="0" marL="457200" rtl="0" algn="l">
              <a:spcBef>
                <a:spcPts val="0"/>
              </a:spcBef>
              <a:spcAft>
                <a:spcPts val="0"/>
              </a:spcAft>
              <a:buClr>
                <a:srgbClr val="0000FF"/>
              </a:buClr>
              <a:buSzPts val="2000"/>
              <a:buFont typeface="Roboto"/>
              <a:buChar char="●"/>
            </a:pPr>
            <a:r>
              <a:rPr lang="en" sz="2000">
                <a:latin typeface="Roboto"/>
                <a:ea typeface="Roboto"/>
                <a:cs typeface="Roboto"/>
                <a:sym typeface="Roboto"/>
              </a:rPr>
              <a:t>Visualizations </a:t>
            </a:r>
            <a:endParaRPr sz="2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nvSpPr>
        <p:spPr>
          <a:xfrm>
            <a:off x="0" y="1099700"/>
            <a:ext cx="9144000" cy="5850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b="1" lang="en" sz="2600">
                <a:solidFill>
                  <a:schemeClr val="accent1"/>
                </a:solidFill>
                <a:latin typeface="Roboto"/>
                <a:ea typeface="Roboto"/>
                <a:cs typeface="Roboto"/>
                <a:sym typeface="Roboto"/>
              </a:rPr>
              <a:t>What is path finding?</a:t>
            </a:r>
            <a:endParaRPr/>
          </a:p>
        </p:txBody>
      </p:sp>
      <p:sp>
        <p:nvSpPr>
          <p:cNvPr id="87" name="Google Shape;87;p15"/>
          <p:cNvSpPr txBox="1"/>
          <p:nvPr/>
        </p:nvSpPr>
        <p:spPr>
          <a:xfrm>
            <a:off x="1281425" y="1865625"/>
            <a:ext cx="64722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Source Sans Pro"/>
              <a:buChar char="●"/>
            </a:pPr>
            <a:r>
              <a:rPr lang="en">
                <a:latin typeface="Source Sans Pro"/>
                <a:ea typeface="Source Sans Pro"/>
                <a:cs typeface="Source Sans Pro"/>
                <a:sym typeface="Source Sans Pro"/>
              </a:rPr>
              <a:t>Pathfinding algorithms address the problem of finding a path from a source to a destination avoiding obstacles and minimizing the costs (time, distance, risks, fuel, price, etc.). </a:t>
            </a:r>
            <a:endParaRPr>
              <a:latin typeface="Source Sans Pro"/>
              <a:ea typeface="Source Sans Pro"/>
              <a:cs typeface="Source Sans Pro"/>
              <a:sym typeface="Source Sans Pro"/>
            </a:endParaRPr>
          </a:p>
          <a:p>
            <a:pPr indent="0" lvl="0" marL="457200" rtl="0" algn="l">
              <a:spcBef>
                <a:spcPts val="0"/>
              </a:spcBef>
              <a:spcAft>
                <a:spcPts val="0"/>
              </a:spcAft>
              <a:buNone/>
            </a:pPr>
            <a:r>
              <a:t/>
            </a:r>
            <a:endParaRPr>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lang="en">
                <a:latin typeface="Source Sans Pro"/>
                <a:ea typeface="Source Sans Pro"/>
                <a:cs typeface="Source Sans Pro"/>
                <a:sym typeface="Source Sans Pro"/>
              </a:rPr>
              <a:t>Very common programming challenge. Mainly known from navigation and games</a:t>
            </a:r>
            <a:endParaRPr>
              <a:latin typeface="Source Sans Pro"/>
              <a:ea typeface="Source Sans Pro"/>
              <a:cs typeface="Source Sans Pro"/>
              <a:sym typeface="Source Sans Pro"/>
            </a:endParaRPr>
          </a:p>
          <a:p>
            <a:pPr indent="0" lvl="0" marL="457200" rtl="0" algn="l">
              <a:spcBef>
                <a:spcPts val="0"/>
              </a:spcBef>
              <a:spcAft>
                <a:spcPts val="0"/>
              </a:spcAft>
              <a:buNone/>
            </a:pPr>
            <a:r>
              <a:t/>
            </a:r>
            <a:endParaRPr>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lang="en">
                <a:latin typeface="Source Sans Pro"/>
                <a:ea typeface="Source Sans Pro"/>
                <a:cs typeface="Source Sans Pro"/>
                <a:sym typeface="Source Sans Pro"/>
              </a:rPr>
              <a:t>We will find that the core algorithms apply to a huge range of problems.</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nvSpPr>
        <p:spPr>
          <a:xfrm>
            <a:off x="-76575" y="1357200"/>
            <a:ext cx="9144000" cy="5850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b="1" lang="en" sz="2600">
                <a:solidFill>
                  <a:schemeClr val="accent1"/>
                </a:solidFill>
                <a:latin typeface="Roboto"/>
                <a:ea typeface="Roboto"/>
                <a:cs typeface="Roboto"/>
                <a:sym typeface="Roboto"/>
              </a:rPr>
              <a:t>Applications of Path Finding Algorithms</a:t>
            </a:r>
            <a:endParaRPr/>
          </a:p>
        </p:txBody>
      </p:sp>
      <p:sp>
        <p:nvSpPr>
          <p:cNvPr id="93" name="Google Shape;93;p16"/>
          <p:cNvSpPr txBox="1"/>
          <p:nvPr/>
        </p:nvSpPr>
        <p:spPr>
          <a:xfrm>
            <a:off x="2750000" y="2144050"/>
            <a:ext cx="3103500" cy="3879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1"/>
              </a:buClr>
              <a:buSzPts val="1800"/>
              <a:buFont typeface="Source Sans Pro"/>
              <a:buChar char="●"/>
            </a:pPr>
            <a:r>
              <a:rPr lang="en" sz="1800">
                <a:latin typeface="Source Sans Pro"/>
                <a:ea typeface="Source Sans Pro"/>
                <a:cs typeface="Source Sans Pro"/>
                <a:sym typeface="Source Sans Pro"/>
              </a:rPr>
              <a:t>Google maps </a:t>
            </a:r>
            <a:endParaRPr b="1" sz="1800">
              <a:latin typeface="Source Sans Pro"/>
              <a:ea typeface="Source Sans Pro"/>
              <a:cs typeface="Source Sans Pro"/>
              <a:sym typeface="Source Sans Pro"/>
            </a:endParaRPr>
          </a:p>
          <a:p>
            <a:pPr indent="-342900" lvl="0" marL="457200" rtl="0" algn="l">
              <a:spcBef>
                <a:spcPts val="0"/>
              </a:spcBef>
              <a:spcAft>
                <a:spcPts val="0"/>
              </a:spcAft>
              <a:buClr>
                <a:schemeClr val="accent1"/>
              </a:buClr>
              <a:buSzPts val="1800"/>
              <a:buFont typeface="Source Sans Pro"/>
              <a:buChar char="●"/>
            </a:pPr>
            <a:r>
              <a:rPr lang="en" sz="1800">
                <a:latin typeface="Source Sans Pro"/>
                <a:ea typeface="Source Sans Pro"/>
                <a:cs typeface="Source Sans Pro"/>
                <a:sym typeface="Source Sans Pro"/>
              </a:rPr>
              <a:t>Video Games </a:t>
            </a:r>
            <a:endParaRPr sz="1800">
              <a:latin typeface="Source Sans Pro"/>
              <a:ea typeface="Source Sans Pro"/>
              <a:cs typeface="Source Sans Pro"/>
              <a:sym typeface="Source Sans Pro"/>
            </a:endParaRPr>
          </a:p>
          <a:p>
            <a:pPr indent="-342900" lvl="0" marL="457200" rtl="0" algn="l">
              <a:spcBef>
                <a:spcPts val="0"/>
              </a:spcBef>
              <a:spcAft>
                <a:spcPts val="0"/>
              </a:spcAft>
              <a:buClr>
                <a:schemeClr val="accent1"/>
              </a:buClr>
              <a:buSzPts val="1800"/>
              <a:buFont typeface="Source Sans Pro"/>
              <a:buChar char="●"/>
            </a:pPr>
            <a:r>
              <a:rPr lang="en" sz="1800">
                <a:latin typeface="Source Sans Pro"/>
                <a:ea typeface="Source Sans Pro"/>
                <a:cs typeface="Source Sans Pro"/>
                <a:sym typeface="Source Sans Pro"/>
              </a:rPr>
              <a:t>Autonomous Vehicles</a:t>
            </a:r>
            <a:endParaRPr sz="1800">
              <a:latin typeface="Source Sans Pro"/>
              <a:ea typeface="Source Sans Pro"/>
              <a:cs typeface="Source Sans Pro"/>
              <a:sym typeface="Source Sans Pro"/>
            </a:endParaRPr>
          </a:p>
          <a:p>
            <a:pPr indent="-342900" lvl="0" marL="457200" rtl="0" algn="l">
              <a:spcBef>
                <a:spcPts val="0"/>
              </a:spcBef>
              <a:spcAft>
                <a:spcPts val="0"/>
              </a:spcAft>
              <a:buClr>
                <a:schemeClr val="accent1"/>
              </a:buClr>
              <a:buSzPts val="1800"/>
              <a:buFont typeface="Source Sans Pro"/>
              <a:buChar char="●"/>
            </a:pPr>
            <a:r>
              <a:rPr lang="en" sz="1800">
                <a:latin typeface="Source Sans Pro"/>
                <a:ea typeface="Source Sans Pro"/>
                <a:cs typeface="Source Sans Pro"/>
                <a:sym typeface="Source Sans Pro"/>
              </a:rPr>
              <a:t>Robotics </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ctrTitle"/>
          </p:nvPr>
        </p:nvSpPr>
        <p:spPr>
          <a:xfrm>
            <a:off x="1042800" y="1754800"/>
            <a:ext cx="67638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6000">
              <a:solidFill>
                <a:schemeClr val="accent4"/>
              </a:solidFill>
            </a:endParaRPr>
          </a:p>
          <a:p>
            <a:pPr indent="0" lvl="0" marL="0" rtl="0" algn="ctr">
              <a:spcBef>
                <a:spcPts val="0"/>
              </a:spcBef>
              <a:spcAft>
                <a:spcPts val="0"/>
              </a:spcAft>
              <a:buNone/>
            </a:pPr>
            <a:r>
              <a:rPr lang="en"/>
              <a:t>Shortest Paths Problem</a:t>
            </a:r>
            <a:endParaRPr/>
          </a:p>
        </p:txBody>
      </p:sp>
      <p:sp>
        <p:nvSpPr>
          <p:cNvPr id="99" name="Google Shape;99;p17"/>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5" name="Google Shape;105;p18"/>
          <p:cNvSpPr txBox="1"/>
          <p:nvPr/>
        </p:nvSpPr>
        <p:spPr>
          <a:xfrm>
            <a:off x="1670425" y="1621725"/>
            <a:ext cx="5665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800">
                <a:solidFill>
                  <a:schemeClr val="accent1"/>
                </a:solidFill>
                <a:latin typeface="Roboto"/>
                <a:ea typeface="Roboto"/>
                <a:cs typeface="Roboto"/>
                <a:sym typeface="Roboto"/>
              </a:rPr>
              <a:t>A Naive Approach</a:t>
            </a:r>
            <a:endParaRPr sz="4800">
              <a:solidFill>
                <a:schemeClr val="accent1"/>
              </a:solidFill>
              <a:latin typeface="Roboto"/>
              <a:ea typeface="Roboto"/>
              <a:cs typeface="Roboto"/>
              <a:sym typeface="Roboto"/>
            </a:endParaRPr>
          </a:p>
        </p:txBody>
      </p:sp>
      <p:sp>
        <p:nvSpPr>
          <p:cNvPr id="106" name="Google Shape;106;p18"/>
          <p:cNvSpPr txBox="1"/>
          <p:nvPr/>
        </p:nvSpPr>
        <p:spPr>
          <a:xfrm>
            <a:off x="1934900" y="77952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accent4"/>
                </a:solidFill>
                <a:latin typeface="Roboto Slab"/>
                <a:ea typeface="Roboto Slab"/>
                <a:cs typeface="Roboto Slab"/>
                <a:sym typeface="Roboto Slab"/>
              </a:rPr>
              <a:t>0</a:t>
            </a:r>
            <a:r>
              <a:rPr b="1" lang="en" sz="6000">
                <a:solidFill>
                  <a:schemeClr val="accent4"/>
                </a:solidFill>
                <a:latin typeface="Roboto Slab"/>
                <a:ea typeface="Roboto Slab"/>
                <a:cs typeface="Roboto Slab"/>
                <a:sym typeface="Roboto Slab"/>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19"/>
          <p:cNvSpPr txBox="1"/>
          <p:nvPr/>
        </p:nvSpPr>
        <p:spPr>
          <a:xfrm>
            <a:off x="0" y="0"/>
            <a:ext cx="9144000" cy="5850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b="1" lang="en" sz="2600">
                <a:solidFill>
                  <a:schemeClr val="accent1"/>
                </a:solidFill>
                <a:latin typeface="Roboto"/>
                <a:ea typeface="Roboto"/>
                <a:cs typeface="Roboto"/>
                <a:sym typeface="Roboto"/>
              </a:rPr>
              <a:t>Greedy Best-First-Search</a:t>
            </a:r>
            <a:endParaRPr/>
          </a:p>
        </p:txBody>
      </p:sp>
      <p:sp>
        <p:nvSpPr>
          <p:cNvPr id="113" name="Google Shape;113;p19"/>
          <p:cNvSpPr txBox="1"/>
          <p:nvPr/>
        </p:nvSpPr>
        <p:spPr>
          <a:xfrm>
            <a:off x="464250" y="521600"/>
            <a:ext cx="8215500" cy="954300"/>
          </a:xfrm>
          <a:prstGeom prst="rect">
            <a:avLst/>
          </a:prstGeom>
          <a:noFill/>
          <a:ln>
            <a:noFill/>
          </a:ln>
        </p:spPr>
        <p:txBody>
          <a:bodyPr anchorCtr="0" anchor="t" bIns="91425" lIns="91425" spcFirstLastPara="1" rIns="91425" wrap="square" tIns="91425">
            <a:spAutoFit/>
          </a:bodyPr>
          <a:lstStyle/>
          <a:p>
            <a:pPr indent="0" lvl="0" marL="0" rtl="0" algn="just">
              <a:spcBef>
                <a:spcPts val="600"/>
              </a:spcBef>
              <a:spcAft>
                <a:spcPts val="0"/>
              </a:spcAft>
              <a:buNone/>
            </a:pPr>
            <a:r>
              <a:rPr lang="en" sz="1500">
                <a:solidFill>
                  <a:srgbClr val="333333"/>
                </a:solidFill>
                <a:highlight>
                  <a:schemeClr val="lt1"/>
                </a:highlight>
                <a:latin typeface="Roboto"/>
                <a:ea typeface="Roboto"/>
                <a:cs typeface="Roboto"/>
                <a:sym typeface="Roboto"/>
              </a:rPr>
              <a:t>Consider a path finder that works on the following simple approach - </a:t>
            </a:r>
            <a:endParaRPr sz="1500">
              <a:solidFill>
                <a:srgbClr val="333333"/>
              </a:solidFill>
              <a:highlight>
                <a:schemeClr val="lt1"/>
              </a:highlight>
              <a:latin typeface="Roboto"/>
              <a:ea typeface="Roboto"/>
              <a:cs typeface="Roboto"/>
              <a:sym typeface="Roboto"/>
            </a:endParaRPr>
          </a:p>
          <a:p>
            <a:pPr indent="-323850" lvl="0" marL="457200" rtl="0" algn="just">
              <a:spcBef>
                <a:spcPts val="600"/>
              </a:spcBef>
              <a:spcAft>
                <a:spcPts val="0"/>
              </a:spcAft>
              <a:buClr>
                <a:srgbClr val="333333"/>
              </a:buClr>
              <a:buSzPts val="1500"/>
              <a:buFont typeface="Roboto"/>
              <a:buChar char="●"/>
            </a:pPr>
            <a:r>
              <a:rPr lang="en" sz="1500">
                <a:solidFill>
                  <a:srgbClr val="333333"/>
                </a:solidFill>
                <a:highlight>
                  <a:schemeClr val="lt1"/>
                </a:highlight>
                <a:latin typeface="Roboto"/>
                <a:ea typeface="Roboto"/>
                <a:cs typeface="Roboto"/>
                <a:sym typeface="Roboto"/>
              </a:rPr>
              <a:t>At each step, consider the possible movements allowed (look only one step ahead)</a:t>
            </a:r>
            <a:endParaRPr sz="1500">
              <a:solidFill>
                <a:srgbClr val="333333"/>
              </a:solidFill>
              <a:highlight>
                <a:schemeClr val="lt1"/>
              </a:highlight>
              <a:latin typeface="Roboto"/>
              <a:ea typeface="Roboto"/>
              <a:cs typeface="Roboto"/>
              <a:sym typeface="Roboto"/>
            </a:endParaRPr>
          </a:p>
          <a:p>
            <a:pPr indent="-323850" lvl="0" marL="457200" rtl="0" algn="just">
              <a:spcBef>
                <a:spcPts val="0"/>
              </a:spcBef>
              <a:spcAft>
                <a:spcPts val="0"/>
              </a:spcAft>
              <a:buClr>
                <a:srgbClr val="333333"/>
              </a:buClr>
              <a:buSzPts val="1500"/>
              <a:buFont typeface="Roboto"/>
              <a:buChar char="●"/>
            </a:pPr>
            <a:r>
              <a:rPr lang="en" sz="1500">
                <a:solidFill>
                  <a:srgbClr val="333333"/>
                </a:solidFill>
                <a:highlight>
                  <a:schemeClr val="lt1"/>
                </a:highlight>
                <a:latin typeface="Roboto"/>
                <a:ea typeface="Roboto"/>
                <a:cs typeface="Roboto"/>
                <a:sym typeface="Roboto"/>
              </a:rPr>
              <a:t>Move in the direction that brings you closest to the goal</a:t>
            </a:r>
            <a:endParaRPr sz="1500">
              <a:solidFill>
                <a:srgbClr val="333333"/>
              </a:solidFill>
              <a:highlight>
                <a:schemeClr val="lt1"/>
              </a:highlight>
              <a:latin typeface="Roboto"/>
              <a:ea typeface="Roboto"/>
              <a:cs typeface="Roboto"/>
              <a:sym typeface="Roboto"/>
            </a:endParaRPr>
          </a:p>
        </p:txBody>
      </p:sp>
      <p:sp>
        <p:nvSpPr>
          <p:cNvPr id="114" name="Google Shape;114;p19"/>
          <p:cNvSpPr txBox="1"/>
          <p:nvPr/>
        </p:nvSpPr>
        <p:spPr>
          <a:xfrm>
            <a:off x="464250" y="3551100"/>
            <a:ext cx="8215500" cy="1908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Roboto"/>
              <a:buChar char="●"/>
            </a:pPr>
            <a:r>
              <a:rPr lang="en">
                <a:latin typeface="Roboto"/>
                <a:ea typeface="Roboto"/>
                <a:cs typeface="Roboto"/>
                <a:sym typeface="Roboto"/>
              </a:rPr>
              <a:t>Such a </a:t>
            </a:r>
            <a:r>
              <a:rPr lang="en">
                <a:latin typeface="Roboto"/>
                <a:ea typeface="Roboto"/>
                <a:cs typeface="Roboto"/>
                <a:sym typeface="Roboto"/>
              </a:rPr>
              <a:t>pathfinder would detect no obstacles in the immediate vicinity and would move in the direction that gets it closest to the goal.</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However, during the path it would detect an obstacle and would change direction accordingly to go around it.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In doing so, it would end up covering a much larger distance than strictly required.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Hence the Greedy Best-First-Search algorithm is not guaranteed to find the shortest path</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p:txBody>
      </p:sp>
      <p:pic>
        <p:nvPicPr>
          <p:cNvPr id="115" name="Google Shape;115;p19"/>
          <p:cNvPicPr preferRelativeResize="0"/>
          <p:nvPr/>
        </p:nvPicPr>
        <p:blipFill>
          <a:blip r:embed="rId3">
            <a:alphaModFix/>
          </a:blip>
          <a:stretch>
            <a:fillRect/>
          </a:stretch>
        </p:blipFill>
        <p:spPr>
          <a:xfrm>
            <a:off x="3510000" y="1427100"/>
            <a:ext cx="2124000" cy="212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21" name="Google Shape;121;p20"/>
          <p:cNvSpPr txBox="1"/>
          <p:nvPr/>
        </p:nvSpPr>
        <p:spPr>
          <a:xfrm>
            <a:off x="1670425" y="1621725"/>
            <a:ext cx="5665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800">
                <a:solidFill>
                  <a:schemeClr val="accent1"/>
                </a:solidFill>
                <a:latin typeface="Roboto"/>
                <a:ea typeface="Roboto"/>
                <a:cs typeface="Roboto"/>
                <a:sym typeface="Roboto"/>
              </a:rPr>
              <a:t>Dijkstra Algorithm</a:t>
            </a:r>
            <a:endParaRPr sz="4800">
              <a:solidFill>
                <a:schemeClr val="accent1"/>
              </a:solidFill>
              <a:latin typeface="Roboto"/>
              <a:ea typeface="Roboto"/>
              <a:cs typeface="Roboto"/>
              <a:sym typeface="Roboto"/>
            </a:endParaRPr>
          </a:p>
        </p:txBody>
      </p:sp>
      <p:sp>
        <p:nvSpPr>
          <p:cNvPr id="122" name="Google Shape;122;p20"/>
          <p:cNvSpPr txBox="1"/>
          <p:nvPr/>
        </p:nvSpPr>
        <p:spPr>
          <a:xfrm>
            <a:off x="1934900" y="77952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accent4"/>
                </a:solidFill>
                <a:latin typeface="Roboto Slab"/>
                <a:ea typeface="Roboto Slab"/>
                <a:cs typeface="Roboto Slab"/>
                <a:sym typeface="Roboto Slab"/>
              </a:rPr>
              <a:t>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