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400"/>
    <a:srgbClr val="007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29A1-2DDA-4CC1-A7E0-3725FFC64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8DDBC-3B8E-4F6C-947E-76EF517EB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8722F-568C-4158-98C8-DCC18724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817-491B-435A-84D1-7801DA35E4F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3CD8-A0FD-4A2D-806C-7B0F2AC7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DEB1D-B22D-43DF-B8E1-1E97E68E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AAAA-FB0F-4E46-990B-D172CBBB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8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DD79-C66B-4875-8940-DBECB049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CD016-7F72-4104-98CC-B8112487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7E0D-03BF-4CBF-A2F9-C7C75397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817-491B-435A-84D1-7801DA35E4F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1FDE0-C4E0-483E-A3A7-76E93A83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B5387-AE51-4EEC-93B2-A92CCA87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AAAA-FB0F-4E46-990B-D172CBBB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E44B1-F41A-42BE-A511-2BC3D6C44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51A2D-2D2C-46D2-A74A-3D686CD91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A16D-36BD-4ED8-956E-89CA0D95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817-491B-435A-84D1-7801DA35E4F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45A6-3138-4492-B763-34626549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8B3A-F41F-4992-9EBD-493B9F36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AAAA-FB0F-4E46-990B-D172CBBB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EB79-B2F7-4861-834F-422A797D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F72E-2DDC-45DD-A07D-A86436F5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3BC7-DFB1-43B5-ACBC-24A57A85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817-491B-435A-84D1-7801DA35E4F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545BD-8A0B-4B48-BCAE-70D7BB76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649E-DAEB-41DB-B0AF-6D163AE6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AAAA-FB0F-4E46-990B-D172CBBB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25BD-E166-464B-ADD8-DE8A9846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412EA-7606-418D-B642-9629948F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1827B-5B71-4E6F-870A-2C04807E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817-491B-435A-84D1-7801DA35E4F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3597-BCD6-40A5-80AA-49D6E450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A70D-3ED0-4B89-9BD1-B6968C07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AAAA-FB0F-4E46-990B-D172CBBB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7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E7C7-2E40-496D-9F5D-AC607A83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CBE0-3BC1-48C3-8737-4F5E0F23D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E308F-838E-4F54-A620-F1CCD85E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B2BCC-B2DA-49F8-96FA-CA924C31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817-491B-435A-84D1-7801DA35E4F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66D49-99DD-4241-B554-A231D423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43621-33BA-4E75-879A-B52D0994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AAAA-FB0F-4E46-990B-D172CBBB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1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8539-A21D-4F00-9ADE-05CFCBE6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6EC44-81D5-475C-86EF-70246A48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DDE96-BEAC-4BAC-94CF-ECBC5353F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58969-8C4E-4292-A2B8-22AA08E07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965F0-4282-426A-B364-90D4CB954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ABDFC-4957-40E6-9030-4231E6ED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817-491B-435A-84D1-7801DA35E4F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7BE49-2721-4202-AC1A-553864C7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9405D-85E7-49E9-BDAE-CC56B0E9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AAAA-FB0F-4E46-990B-D172CBBB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4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58D8-12DF-4CE3-8FE6-D74CA0FE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B274C-AC4E-4E22-849B-579F1B93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817-491B-435A-84D1-7801DA35E4F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86A6F-5B42-4EA1-8023-30F854C9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EA73A-385C-41C2-A0CC-A4BE580D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AAAA-FB0F-4E46-990B-D172CBBB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5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954E9-F25F-4E4F-B4F2-1A36C57F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817-491B-435A-84D1-7801DA35E4F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78FC0-C25B-4360-B75D-F9FE8BD9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CA09D-E7B6-49F9-BD22-29A3EDAF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AAAA-FB0F-4E46-990B-D172CBBB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9AAA-6B58-4224-A665-D3C35268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A55F-7ACC-4CAB-A9C3-A78E5713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392E0-685B-4E6C-8B15-01F89680B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536BD-034A-49D0-BD1E-27FB533F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817-491B-435A-84D1-7801DA35E4F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69314-B9AB-4EFE-8048-CB8B7707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8AB65-D3E9-4EBD-AF36-4B93BBD4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AAAA-FB0F-4E46-990B-D172CBBB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0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BF37-6511-4BCD-8B29-AD10B501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5A6E1-3462-4E20-A3CA-74D6BD841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9723C-5488-4AD0-96CD-F09034677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EFD70-2F7E-48B5-874E-16D4C2FB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6817-491B-435A-84D1-7801DA35E4F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EBA5E-C738-4A8D-B80E-BEDB2933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33473-583C-45AC-8A7C-9CEBD1C6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AAAA-FB0F-4E46-990B-D172CBBB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B3F76-1367-479D-AC87-8F09C3E9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B8E1A-621E-4DBD-93B7-E704CFCC7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45FB-5B9D-49A6-BE0A-32835599B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6817-491B-435A-84D1-7801DA35E4F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3E3A-7759-4F75-A102-9414512A8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6B9E-B615-4471-AE45-1B9C8EE9D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2AAAA-FB0F-4E46-990B-D172CBBB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8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Logo Internet Explorer PNG Images, Ie Logo Clipart Free Download - Free Transparent  PNG Logos">
            <a:extLst>
              <a:ext uri="{FF2B5EF4-FFF2-40B4-BE49-F238E27FC236}">
                <a16:creationId xmlns:a16="http://schemas.microsoft.com/office/drawing/2014/main" id="{0F4FFD25-AD63-402C-9907-83D2B24EE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52" y="934605"/>
            <a:ext cx="2127392" cy="206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a Itu Honey-Pot? (Jebakan Untuk Para Peretas)">
            <a:extLst>
              <a:ext uri="{FF2B5EF4-FFF2-40B4-BE49-F238E27FC236}">
                <a16:creationId xmlns:a16="http://schemas.microsoft.com/office/drawing/2014/main" id="{BD39CF12-A849-40B0-A981-6F49DE46B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7" r="12940"/>
          <a:stretch/>
        </p:blipFill>
        <p:spPr bwMode="auto">
          <a:xfrm>
            <a:off x="8682361" y="2150406"/>
            <a:ext cx="1327014" cy="136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C0118A-EC98-466E-8070-0C87A0139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677" y="859286"/>
            <a:ext cx="4384644" cy="1961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9302C1-87B7-477D-A7D6-8CA60788CDFD}"/>
              </a:ext>
            </a:extLst>
          </p:cNvPr>
          <p:cNvSpPr txBox="1"/>
          <p:nvPr/>
        </p:nvSpPr>
        <p:spPr>
          <a:xfrm>
            <a:off x="2146176" y="141932"/>
            <a:ext cx="7899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Adobe Garamond Pro Bold" panose="02020702060506020403" pitchFamily="18" charset="0"/>
              </a:rPr>
              <a:t>Desain dan Implementasi Sistem </a:t>
            </a:r>
            <a:r>
              <a:rPr lang="en-US" sz="2400" b="1" i="1">
                <a:latin typeface="Adobe Garamond Pro Bold" panose="02020702060506020403" pitchFamily="18" charset="0"/>
              </a:rPr>
              <a:t>Cyber Threat Intelligence </a:t>
            </a:r>
            <a:r>
              <a:rPr lang="en-US" sz="2400" b="1">
                <a:latin typeface="Adobe Garamond Pro Bold" panose="02020702060506020403" pitchFamily="18" charset="0"/>
              </a:rPr>
              <a:t>(CTI) Berbasis </a:t>
            </a:r>
            <a:r>
              <a:rPr lang="en-US" sz="2400" b="1" i="1">
                <a:latin typeface="Adobe Garamond Pro Bold" panose="02020702060506020403" pitchFamily="18" charset="0"/>
              </a:rPr>
              <a:t>Web Data Extraction </a:t>
            </a:r>
            <a:r>
              <a:rPr lang="en-US" sz="2400" b="1">
                <a:latin typeface="Adobe Garamond Pro Bold" panose="02020702060506020403" pitchFamily="18" charset="0"/>
              </a:rPr>
              <a:t>pada Reddit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A56A06-DCC1-4181-824D-E95C591ED9F1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7199790" y="1899821"/>
            <a:ext cx="1482571" cy="933161"/>
          </a:xfrm>
          <a:prstGeom prst="bentConnector3">
            <a:avLst>
              <a:gd name="adj1" fmla="val 89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414412-1626-458F-9632-59CB797D3673}"/>
              </a:ext>
            </a:extLst>
          </p:cNvPr>
          <p:cNvSpPr txBox="1"/>
          <p:nvPr/>
        </p:nvSpPr>
        <p:spPr>
          <a:xfrm>
            <a:off x="9750247" y="2450037"/>
            <a:ext cx="2182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latin typeface="Adobe Garamond Pro" panose="02020502060506020403" pitchFamily="18" charset="0"/>
              </a:rPr>
              <a:t>Honeypot </a:t>
            </a:r>
            <a:r>
              <a:rPr lang="en-US" sz="1400">
                <a:latin typeface="Adobe Garamond Pro" panose="02020502060506020403" pitchFamily="18" charset="0"/>
                <a:sym typeface="Wingdings" panose="05000000000000000000" pitchFamily="2" charset="2"/>
              </a:rPr>
              <a:t> </a:t>
            </a:r>
            <a:r>
              <a:rPr lang="en-US" sz="1400">
                <a:latin typeface="Adobe Garamond Pro" panose="02020502060506020403" pitchFamily="18" charset="0"/>
              </a:rPr>
              <a:t>Metode keamanan yang </a:t>
            </a:r>
            <a:r>
              <a:rPr lang="en-US" sz="1400" b="1">
                <a:latin typeface="Adobe Garamond Pro" panose="02020502060506020403" pitchFamily="18" charset="0"/>
              </a:rPr>
              <a:t>menarik serangan </a:t>
            </a:r>
            <a:r>
              <a:rPr lang="en-US" sz="1400">
                <a:latin typeface="Adobe Garamond Pro" panose="02020502060506020403" pitchFamily="18" charset="0"/>
              </a:rPr>
              <a:t>ke dalam lingkungan kontrol untuk </a:t>
            </a:r>
            <a:r>
              <a:rPr lang="en-US" sz="1400" b="1">
                <a:latin typeface="Adobe Garamond Pro" panose="02020502060506020403" pitchFamily="18" charset="0"/>
              </a:rPr>
              <a:t>mempelajari taktik dan teknik </a:t>
            </a:r>
            <a:r>
              <a:rPr lang="en-US" sz="1400">
                <a:latin typeface="Adobe Garamond Pro" panose="02020502060506020403" pitchFamily="18" charset="0"/>
              </a:rPr>
              <a:t>penyerang.</a:t>
            </a:r>
          </a:p>
        </p:txBody>
      </p:sp>
      <p:pic>
        <p:nvPicPr>
          <p:cNvPr id="3" name="Picture 2" descr="Free Icon | Info logo in a circle">
            <a:extLst>
              <a:ext uri="{FF2B5EF4-FFF2-40B4-BE49-F238E27FC236}">
                <a16:creationId xmlns:a16="http://schemas.microsoft.com/office/drawing/2014/main" id="{462EF923-FEFE-4E19-B324-D438C7C16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478" y="4544179"/>
            <a:ext cx="1327859" cy="132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74AFFF-AD6B-4280-861C-EE33D78985DC}"/>
              </a:ext>
            </a:extLst>
          </p:cNvPr>
          <p:cNvSpPr txBox="1"/>
          <p:nvPr/>
        </p:nvSpPr>
        <p:spPr>
          <a:xfrm>
            <a:off x="9845337" y="4407890"/>
            <a:ext cx="2182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latin typeface="Adobe Garamond Pro" panose="02020502060506020403" pitchFamily="18" charset="0"/>
              </a:rPr>
              <a:t>CTI </a:t>
            </a:r>
            <a:r>
              <a:rPr lang="en-US" sz="1400" i="1">
                <a:latin typeface="Adobe Garamond Pro" panose="02020502060506020403" pitchFamily="18" charset="0"/>
              </a:rPr>
              <a:t>Information </a:t>
            </a:r>
            <a:r>
              <a:rPr lang="en-US" sz="1400">
                <a:latin typeface="Adobe Garamond Pro" panose="02020502060506020403" pitchFamily="18" charset="0"/>
                <a:sym typeface="Wingdings" panose="05000000000000000000" pitchFamily="2" charset="2"/>
              </a:rPr>
              <a:t> Data dan analisis yang berkaitan dengan ancaman keamanan siber yang digunakan untuk meningkatkan </a:t>
            </a:r>
            <a:r>
              <a:rPr lang="en-US" sz="1400" b="1">
                <a:latin typeface="Adobe Garamond Pro" panose="02020502060506020403" pitchFamily="18" charset="0"/>
                <a:sym typeface="Wingdings" panose="05000000000000000000" pitchFamily="2" charset="2"/>
              </a:rPr>
              <a:t>pemahaman dan respons </a:t>
            </a:r>
            <a:r>
              <a:rPr lang="en-US" sz="1400">
                <a:latin typeface="Adobe Garamond Pro" panose="02020502060506020403" pitchFamily="18" charset="0"/>
                <a:sym typeface="Wingdings" panose="05000000000000000000" pitchFamily="2" charset="2"/>
              </a:rPr>
              <a:t>terhadap ancaman tersebut.</a:t>
            </a:r>
            <a:endParaRPr lang="en-US" sz="1400" i="1">
              <a:latin typeface="Adobe Garamond Pro" panose="02020502060506020403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24A081-D721-49DF-9BC4-89903DC7EA9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9181407" y="3515558"/>
            <a:ext cx="1" cy="1028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22A06915-1E0C-45EA-B69F-7CA2999E2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43" y="2726071"/>
            <a:ext cx="5850553" cy="3775008"/>
          </a:xfrm>
          <a:prstGeom prst="rect">
            <a:avLst/>
          </a:prstGeom>
        </p:spPr>
      </p:pic>
      <p:pic>
        <p:nvPicPr>
          <p:cNvPr id="1030" name="Picture 6" descr="File:Magnifying glass icon.svg - Wikipedia">
            <a:extLst>
              <a:ext uri="{FF2B5EF4-FFF2-40B4-BE49-F238E27FC236}">
                <a16:creationId xmlns:a16="http://schemas.microsoft.com/office/drawing/2014/main" id="{07C204EA-CA56-46DE-9DDB-8C0300210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378" y="1329639"/>
            <a:ext cx="1278427" cy="127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4C36288-9EF8-4157-B703-C0BD9441C096}"/>
              </a:ext>
            </a:extLst>
          </p:cNvPr>
          <p:cNvSpPr txBox="1"/>
          <p:nvPr/>
        </p:nvSpPr>
        <p:spPr>
          <a:xfrm>
            <a:off x="554449" y="2854092"/>
            <a:ext cx="256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latin typeface="Adobe Garamond Pro" panose="02020502060506020403" pitchFamily="18" charset="0"/>
                <a:sym typeface="Wingdings" panose="05000000000000000000" pitchFamily="2" charset="2"/>
              </a:rPr>
              <a:t>Metode ini </a:t>
            </a:r>
            <a:r>
              <a:rPr lang="en-US" sz="1400" b="1">
                <a:latin typeface="Adobe Garamond Pro" panose="02020502060506020403" pitchFamily="18" charset="0"/>
                <a:sym typeface="Wingdings" panose="05000000000000000000" pitchFamily="2" charset="2"/>
              </a:rPr>
              <a:t>secara aktif </a:t>
            </a:r>
            <a:r>
              <a:rPr lang="en-US" sz="1400">
                <a:latin typeface="Adobe Garamond Pro" panose="02020502060506020403" pitchFamily="18" charset="0"/>
                <a:sym typeface="Wingdings" panose="05000000000000000000" pitchFamily="2" charset="2"/>
              </a:rPr>
              <a:t>mencari ancaman-ancaman yang berada di internet sebelum terjadinya serangan.</a:t>
            </a:r>
            <a:endParaRPr lang="en-US" sz="1400" i="1">
              <a:latin typeface="Adobe Garamond Pro" panose="02020502060506020403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1E8716-F0FE-4ACA-9A6B-3C939AB909C5}"/>
              </a:ext>
            </a:extLst>
          </p:cNvPr>
          <p:cNvCxnSpPr/>
          <p:nvPr/>
        </p:nvCxnSpPr>
        <p:spPr>
          <a:xfrm flipH="1">
            <a:off x="2921986" y="1799178"/>
            <a:ext cx="15003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7833CA4-78B3-4044-917B-A041CDE3E65E}"/>
              </a:ext>
            </a:extLst>
          </p:cNvPr>
          <p:cNvCxnSpPr>
            <a:stCxn id="43" idx="2"/>
            <a:endCxn id="3" idx="2"/>
          </p:cNvCxnSpPr>
          <p:nvPr/>
        </p:nvCxnSpPr>
        <p:spPr>
          <a:xfrm rot="16200000" flipH="1">
            <a:off x="4476783" y="1167412"/>
            <a:ext cx="2063839" cy="7345411"/>
          </a:xfrm>
          <a:prstGeom prst="bentConnector3">
            <a:avLst>
              <a:gd name="adj1" fmla="val 13913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6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71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Garamond Pro</vt:lpstr>
      <vt:lpstr>Adobe Garamond Pro Bold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Fathan Ananta</dc:creator>
  <cp:lastModifiedBy>Fathan Ananta</cp:lastModifiedBy>
  <cp:revision>65</cp:revision>
  <dcterms:created xsi:type="dcterms:W3CDTF">2022-09-08T13:57:42Z</dcterms:created>
  <dcterms:modified xsi:type="dcterms:W3CDTF">2023-06-20T04:37:10Z</dcterms:modified>
</cp:coreProperties>
</file>