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56" r:id="rId2"/>
    <p:sldId id="280" r:id="rId3"/>
    <p:sldId id="257" r:id="rId4"/>
    <p:sldId id="268" r:id="rId5"/>
    <p:sldId id="264" r:id="rId6"/>
    <p:sldId id="278" r:id="rId7"/>
    <p:sldId id="259" r:id="rId8"/>
    <p:sldId id="258" r:id="rId9"/>
    <p:sldId id="272" r:id="rId10"/>
    <p:sldId id="271" r:id="rId11"/>
    <p:sldId id="267" r:id="rId12"/>
    <p:sldId id="266" r:id="rId13"/>
    <p:sldId id="274" r:id="rId14"/>
    <p:sldId id="275" r:id="rId15"/>
    <p:sldId id="262" r:id="rId16"/>
    <p:sldId id="276" r:id="rId17"/>
    <p:sldId id="277" r:id="rId18"/>
    <p:sldId id="279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sift_phow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pyramid_phow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_fisher_nophow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_fisher_nophow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_fisher_nopho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_fisher_nophow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sift_phow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sift_phow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sift_phow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sift_phow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sift_phow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pyramid_phow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pyramid_phow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nos\Desktop\University\UEA%20-%20Year%203\Computer%20Vision\ComputerVision_cw2\results4_pyramid_phow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312909482672783E-2"/>
          <c:y val="0.19547743838521733"/>
          <c:w val="0.87579829456067615"/>
          <c:h val="0.668151429512697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Sheet1!$F$683:$F$697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Sheet1!$G$683:$G$697</c:f>
              <c:numCache>
                <c:formatCode>General</c:formatCode>
                <c:ptCount val="15"/>
                <c:pt idx="0">
                  <c:v>0.52133300000000005</c:v>
                </c:pt>
                <c:pt idx="1">
                  <c:v>0.49266700000000002</c:v>
                </c:pt>
                <c:pt idx="2">
                  <c:v>0.52266699999999999</c:v>
                </c:pt>
                <c:pt idx="3">
                  <c:v>0.52800000000000002</c:v>
                </c:pt>
                <c:pt idx="4">
                  <c:v>0.54066700000000001</c:v>
                </c:pt>
                <c:pt idx="5">
                  <c:v>0.54866700000000002</c:v>
                </c:pt>
                <c:pt idx="6">
                  <c:v>0.53866700000000001</c:v>
                </c:pt>
                <c:pt idx="7">
                  <c:v>0.53600000000000003</c:v>
                </c:pt>
                <c:pt idx="8">
                  <c:v>0.54</c:v>
                </c:pt>
                <c:pt idx="9">
                  <c:v>0.55333299999999996</c:v>
                </c:pt>
                <c:pt idx="10">
                  <c:v>0.54400000000000004</c:v>
                </c:pt>
                <c:pt idx="11">
                  <c:v>0.54</c:v>
                </c:pt>
                <c:pt idx="12">
                  <c:v>0.54333299999999995</c:v>
                </c:pt>
                <c:pt idx="13">
                  <c:v>0.54</c:v>
                </c:pt>
                <c:pt idx="14">
                  <c:v>0.55066700000000002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3-46FD-A843-2875BEFE9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7783760"/>
        <c:axId val="2016820352"/>
      </c:lineChart>
      <c:catAx>
        <c:axId val="2077783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820352"/>
        <c:crosses val="autoZero"/>
        <c:auto val="1"/>
        <c:lblAlgn val="ctr"/>
        <c:lblOffset val="100"/>
        <c:noMultiLvlLbl val="0"/>
      </c:catAx>
      <c:valAx>
        <c:axId val="20168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78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652496548518"/>
          <c:y val="0.30680555555555555"/>
          <c:w val="0.83769356298627906"/>
          <c:h val="0.4513596769912572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Sheet1!$I$1954:$I$1966</c:f>
              <c:numCache>
                <c:formatCode>General</c:formatCode>
                <c:ptCount val="13"/>
                <c:pt idx="0">
                  <c:v>10</c:v>
                </c:pt>
                <c:pt idx="1">
                  <c:v>1</c:v>
                </c:pt>
                <c:pt idx="2">
                  <c:v>0.1</c:v>
                </c:pt>
                <c:pt idx="3">
                  <c:v>0.01</c:v>
                </c:pt>
                <c:pt idx="4">
                  <c:v>1E-3</c:v>
                </c:pt>
                <c:pt idx="5">
                  <c:v>1E-4</c:v>
                </c:pt>
                <c:pt idx="6">
                  <c:v>1.0000000000000001E-5</c:v>
                </c:pt>
                <c:pt idx="7">
                  <c:v>1.1E-4</c:v>
                </c:pt>
                <c:pt idx="8">
                  <c:v>1.0000000000000001E-5</c:v>
                </c:pt>
                <c:pt idx="9">
                  <c:v>2.0000000000000002E-5</c:v>
                </c:pt>
                <c:pt idx="10">
                  <c:v>3.0000000000000001E-5</c:v>
                </c:pt>
                <c:pt idx="11">
                  <c:v>4.0000000000000003E-5</c:v>
                </c:pt>
                <c:pt idx="12">
                  <c:v>5.0000000000000002E-5</c:v>
                </c:pt>
              </c:numCache>
            </c:numRef>
          </c:cat>
          <c:val>
            <c:numRef>
              <c:f>Sheet1!$J$1954:$J$1966</c:f>
              <c:numCache>
                <c:formatCode>General</c:formatCode>
                <c:ptCount val="13"/>
                <c:pt idx="0">
                  <c:v>0.410667</c:v>
                </c:pt>
                <c:pt idx="1">
                  <c:v>0.58399999999999996</c:v>
                </c:pt>
                <c:pt idx="2">
                  <c:v>0.69666700000000004</c:v>
                </c:pt>
                <c:pt idx="3">
                  <c:v>0.70266700000000004</c:v>
                </c:pt>
                <c:pt idx="4">
                  <c:v>0.70266700000000004</c:v>
                </c:pt>
                <c:pt idx="5">
                  <c:v>0.70133299999999998</c:v>
                </c:pt>
                <c:pt idx="6">
                  <c:v>0.69733299999999998</c:v>
                </c:pt>
                <c:pt idx="7">
                  <c:v>0.69266700000000003</c:v>
                </c:pt>
                <c:pt idx="8">
                  <c:v>0.69933299999999998</c:v>
                </c:pt>
                <c:pt idx="9">
                  <c:v>0.69599999999999995</c:v>
                </c:pt>
                <c:pt idx="10">
                  <c:v>0.70199999999999996</c:v>
                </c:pt>
                <c:pt idx="11">
                  <c:v>0.7</c:v>
                </c:pt>
                <c:pt idx="12">
                  <c:v>0.69466700000000003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A4-4976-A375-9DCCA8BED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647647"/>
        <c:axId val="1741274127"/>
      </c:lineChart>
      <c:catAx>
        <c:axId val="1744647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λ</a:t>
                </a:r>
                <a:r>
                  <a:rPr lang="el-GR" baseline="0"/>
                  <a:t> (</a:t>
                </a:r>
                <a:r>
                  <a:rPr lang="en-GB" baseline="0"/>
                  <a:t>LAMBDA)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74127"/>
        <c:crosses val="autoZero"/>
        <c:auto val="1"/>
        <c:lblAlgn val="ctr"/>
        <c:lblOffset val="100"/>
        <c:noMultiLvlLbl val="0"/>
      </c:catAx>
      <c:valAx>
        <c:axId val="17412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6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Sheet1!$G$27:$G$41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Sheet1!$H$27:$H$41</c:f>
              <c:numCache>
                <c:formatCode>General</c:formatCode>
                <c:ptCount val="15"/>
                <c:pt idx="0">
                  <c:v>0.35799999999999998</c:v>
                </c:pt>
                <c:pt idx="1">
                  <c:v>0.35666700000000001</c:v>
                </c:pt>
                <c:pt idx="2">
                  <c:v>0.33533299999999999</c:v>
                </c:pt>
                <c:pt idx="3">
                  <c:v>0.33800000000000002</c:v>
                </c:pt>
                <c:pt idx="4">
                  <c:v>0.32</c:v>
                </c:pt>
                <c:pt idx="5">
                  <c:v>0.31733299999999998</c:v>
                </c:pt>
                <c:pt idx="6">
                  <c:v>0.31533299999999997</c:v>
                </c:pt>
                <c:pt idx="7">
                  <c:v>0.312</c:v>
                </c:pt>
                <c:pt idx="8">
                  <c:v>0.31</c:v>
                </c:pt>
                <c:pt idx="9">
                  <c:v>0.30666700000000002</c:v>
                </c:pt>
                <c:pt idx="10">
                  <c:v>0.3</c:v>
                </c:pt>
                <c:pt idx="11">
                  <c:v>0.29733300000000001</c:v>
                </c:pt>
                <c:pt idx="12">
                  <c:v>0.29466700000000001</c:v>
                </c:pt>
                <c:pt idx="13">
                  <c:v>0.29799999999999999</c:v>
                </c:pt>
                <c:pt idx="14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57-41D2-A19A-20CB13016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141584"/>
        <c:axId val="970023664"/>
      </c:lineChart>
      <c:catAx>
        <c:axId val="1019141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023664"/>
        <c:crosses val="autoZero"/>
        <c:auto val="1"/>
        <c:lblAlgn val="ctr"/>
        <c:lblOffset val="100"/>
        <c:noMultiLvlLbl val="0"/>
      </c:catAx>
      <c:valAx>
        <c:axId val="97002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4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Sheet1!$G$2:$G$16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Sheet1!$H$2:$H$16</c:f>
              <c:numCache>
                <c:formatCode>General</c:formatCode>
                <c:ptCount val="15"/>
                <c:pt idx="0">
                  <c:v>0.28733300000000001</c:v>
                </c:pt>
                <c:pt idx="1">
                  <c:v>0.31</c:v>
                </c:pt>
                <c:pt idx="2">
                  <c:v>0.26733299999999999</c:v>
                </c:pt>
                <c:pt idx="3">
                  <c:v>0.277333</c:v>
                </c:pt>
                <c:pt idx="4">
                  <c:v>0.26066699999999998</c:v>
                </c:pt>
                <c:pt idx="5">
                  <c:v>0.25066699999999997</c:v>
                </c:pt>
                <c:pt idx="6">
                  <c:v>0.22800000000000001</c:v>
                </c:pt>
                <c:pt idx="7">
                  <c:v>0.22933300000000001</c:v>
                </c:pt>
                <c:pt idx="8">
                  <c:v>0.220667</c:v>
                </c:pt>
                <c:pt idx="9">
                  <c:v>0.218</c:v>
                </c:pt>
                <c:pt idx="10">
                  <c:v>0.21133299999999999</c:v>
                </c:pt>
                <c:pt idx="11">
                  <c:v>0.215333</c:v>
                </c:pt>
                <c:pt idx="12">
                  <c:v>0.20733299999999999</c:v>
                </c:pt>
                <c:pt idx="13">
                  <c:v>0.20599999999999999</c:v>
                </c:pt>
                <c:pt idx="14">
                  <c:v>0.20200000000000001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A-4473-92E4-748197D13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1920496"/>
        <c:axId val="964220272"/>
      </c:lineChart>
      <c:catAx>
        <c:axId val="116192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220272"/>
        <c:crosses val="autoZero"/>
        <c:auto val="1"/>
        <c:lblAlgn val="ctr"/>
        <c:lblOffset val="100"/>
        <c:noMultiLvlLbl val="0"/>
      </c:catAx>
      <c:valAx>
        <c:axId val="96422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92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Sheet1!$G$127:$G$139</c:f>
              <c:numCache>
                <c:formatCode>General</c:formatCode>
                <c:ptCount val="13"/>
                <c:pt idx="0">
                  <c:v>10</c:v>
                </c:pt>
                <c:pt idx="1">
                  <c:v>1</c:v>
                </c:pt>
                <c:pt idx="2">
                  <c:v>0.1</c:v>
                </c:pt>
                <c:pt idx="3">
                  <c:v>0.01</c:v>
                </c:pt>
                <c:pt idx="4">
                  <c:v>1E-3</c:v>
                </c:pt>
                <c:pt idx="5">
                  <c:v>1E-4</c:v>
                </c:pt>
                <c:pt idx="6">
                  <c:v>1.0000000000000001E-5</c:v>
                </c:pt>
                <c:pt idx="7">
                  <c:v>1.1E-4</c:v>
                </c:pt>
                <c:pt idx="8">
                  <c:v>1.0000000000000001E-5</c:v>
                </c:pt>
                <c:pt idx="9">
                  <c:v>2.0000000000000002E-5</c:v>
                </c:pt>
                <c:pt idx="10">
                  <c:v>3.0000000000000001E-5</c:v>
                </c:pt>
                <c:pt idx="11">
                  <c:v>4.0000000000000003E-5</c:v>
                </c:pt>
                <c:pt idx="12">
                  <c:v>5.0000000000000002E-5</c:v>
                </c:pt>
              </c:numCache>
            </c:numRef>
          </c:cat>
          <c:val>
            <c:numRef>
              <c:f>Sheet1!$H$127:$H$139</c:f>
              <c:numCache>
                <c:formatCode>General</c:formatCode>
                <c:ptCount val="13"/>
                <c:pt idx="0">
                  <c:v>0.52733300000000005</c:v>
                </c:pt>
                <c:pt idx="1">
                  <c:v>0.57333299999999998</c:v>
                </c:pt>
                <c:pt idx="2">
                  <c:v>0.67466700000000002</c:v>
                </c:pt>
                <c:pt idx="3">
                  <c:v>0.75533300000000003</c:v>
                </c:pt>
                <c:pt idx="4">
                  <c:v>0.75933300000000004</c:v>
                </c:pt>
                <c:pt idx="5">
                  <c:v>0.76</c:v>
                </c:pt>
                <c:pt idx="6">
                  <c:v>0.76666699999999999</c:v>
                </c:pt>
                <c:pt idx="7">
                  <c:v>0.75800000000000001</c:v>
                </c:pt>
                <c:pt idx="8">
                  <c:v>0.76200000000000001</c:v>
                </c:pt>
                <c:pt idx="9">
                  <c:v>0.76400000000000001</c:v>
                </c:pt>
                <c:pt idx="10">
                  <c:v>0.75866699999999998</c:v>
                </c:pt>
                <c:pt idx="11">
                  <c:v>0.76400000000000001</c:v>
                </c:pt>
                <c:pt idx="12">
                  <c:v>0.75866699999999998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B1-4EEB-94AA-1980B4D05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8874320"/>
        <c:axId val="1021732896"/>
      </c:lineChart>
      <c:catAx>
        <c:axId val="1018874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λ</a:t>
                </a:r>
                <a:r>
                  <a:rPr lang="el-GR" baseline="0"/>
                  <a:t> (</a:t>
                </a:r>
                <a:r>
                  <a:rPr lang="en-GB" baseline="0"/>
                  <a:t>LAMBDA)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732896"/>
        <c:crosses val="autoZero"/>
        <c:auto val="1"/>
        <c:lblAlgn val="ctr"/>
        <c:lblOffset val="100"/>
        <c:noMultiLvlLbl val="0"/>
      </c:catAx>
      <c:valAx>
        <c:axId val="102173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87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71762904636919"/>
          <c:y val="0.33099555263925345"/>
          <c:w val="0.83472681539807525"/>
          <c:h val="0.4338853012899582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Sheet1!$G$45:$G$57</c:f>
              <c:numCache>
                <c:formatCode>General</c:formatCode>
                <c:ptCount val="13"/>
                <c:pt idx="0">
                  <c:v>10</c:v>
                </c:pt>
                <c:pt idx="1">
                  <c:v>1</c:v>
                </c:pt>
                <c:pt idx="2">
                  <c:v>0.1</c:v>
                </c:pt>
                <c:pt idx="3">
                  <c:v>0.01</c:v>
                </c:pt>
                <c:pt idx="4">
                  <c:v>1E-3</c:v>
                </c:pt>
                <c:pt idx="5">
                  <c:v>1E-4</c:v>
                </c:pt>
                <c:pt idx="6">
                  <c:v>1.0000000000000001E-5</c:v>
                </c:pt>
                <c:pt idx="7">
                  <c:v>1.1E-4</c:v>
                </c:pt>
                <c:pt idx="8">
                  <c:v>1.0000000000000001E-5</c:v>
                </c:pt>
                <c:pt idx="9">
                  <c:v>2.0000000000000002E-5</c:v>
                </c:pt>
                <c:pt idx="10">
                  <c:v>3.0000000000000001E-5</c:v>
                </c:pt>
                <c:pt idx="11">
                  <c:v>4.0000000000000003E-5</c:v>
                </c:pt>
                <c:pt idx="12">
                  <c:v>5.0000000000000002E-5</c:v>
                </c:pt>
              </c:numCache>
            </c:numRef>
          </c:cat>
          <c:val>
            <c:numRef>
              <c:f>Sheet1!$H$45:$H$57</c:f>
              <c:numCache>
                <c:formatCode>General</c:formatCode>
                <c:ptCount val="13"/>
                <c:pt idx="0">
                  <c:v>0.51600000000000001</c:v>
                </c:pt>
                <c:pt idx="1">
                  <c:v>0.58133299999999999</c:v>
                </c:pt>
                <c:pt idx="2">
                  <c:v>0.66533299999999995</c:v>
                </c:pt>
                <c:pt idx="3">
                  <c:v>0.72533300000000001</c:v>
                </c:pt>
                <c:pt idx="4">
                  <c:v>0.72066699999999995</c:v>
                </c:pt>
                <c:pt idx="5">
                  <c:v>0.71599999999999997</c:v>
                </c:pt>
                <c:pt idx="6">
                  <c:v>0.71799999999999997</c:v>
                </c:pt>
                <c:pt idx="7">
                  <c:v>0.721333</c:v>
                </c:pt>
                <c:pt idx="8">
                  <c:v>0.721333</c:v>
                </c:pt>
                <c:pt idx="9">
                  <c:v>0.723333</c:v>
                </c:pt>
                <c:pt idx="10">
                  <c:v>0.71666700000000005</c:v>
                </c:pt>
                <c:pt idx="11">
                  <c:v>0.719333</c:v>
                </c:pt>
                <c:pt idx="12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E6-459B-BA7E-686D36007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7973280"/>
        <c:axId val="1021733728"/>
      </c:lineChart>
      <c:catAx>
        <c:axId val="116797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λ</a:t>
                </a:r>
                <a:r>
                  <a:rPr lang="el-GR" baseline="0"/>
                  <a:t> </a:t>
                </a:r>
                <a:r>
                  <a:rPr lang="en-GB" baseline="0"/>
                  <a:t>(LAMBDA)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733728"/>
        <c:crosses val="autoZero"/>
        <c:auto val="1"/>
        <c:lblAlgn val="ctr"/>
        <c:lblOffset val="100"/>
        <c:noMultiLvlLbl val="0"/>
      </c:catAx>
      <c:valAx>
        <c:axId val="10217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97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53671331595381"/>
          <c:y val="0.26155110819480898"/>
          <c:w val="0.81488811268155725"/>
          <c:h val="0.5333486439195100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Sheet1!$F$599:$F$613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Sheet1!$G$599:$G$613</c:f>
              <c:numCache>
                <c:formatCode>General</c:formatCode>
                <c:ptCount val="15"/>
                <c:pt idx="0">
                  <c:v>0.50133300000000003</c:v>
                </c:pt>
                <c:pt idx="1">
                  <c:v>0.472667</c:v>
                </c:pt>
                <c:pt idx="2">
                  <c:v>0.48799999999999999</c:v>
                </c:pt>
                <c:pt idx="3">
                  <c:v>0.50466699999999998</c:v>
                </c:pt>
                <c:pt idx="4">
                  <c:v>0.51066699999999998</c:v>
                </c:pt>
                <c:pt idx="5">
                  <c:v>0.51400000000000001</c:v>
                </c:pt>
                <c:pt idx="6">
                  <c:v>0.51800000000000002</c:v>
                </c:pt>
                <c:pt idx="7">
                  <c:v>0.51733300000000004</c:v>
                </c:pt>
                <c:pt idx="8">
                  <c:v>0.52466699999999999</c:v>
                </c:pt>
                <c:pt idx="9">
                  <c:v>0.52066699999999999</c:v>
                </c:pt>
                <c:pt idx="10">
                  <c:v>0.52733300000000005</c:v>
                </c:pt>
                <c:pt idx="11">
                  <c:v>0.52933300000000005</c:v>
                </c:pt>
                <c:pt idx="12">
                  <c:v>0.526667</c:v>
                </c:pt>
                <c:pt idx="13">
                  <c:v>0.52066699999999999</c:v>
                </c:pt>
                <c:pt idx="14">
                  <c:v>0.532667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F9-4A47-B299-2ACE66C5B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677376"/>
        <c:axId val="2075560656"/>
      </c:lineChart>
      <c:catAx>
        <c:axId val="84677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560656"/>
        <c:crosses val="autoZero"/>
        <c:auto val="1"/>
        <c:lblAlgn val="ctr"/>
        <c:lblOffset val="100"/>
        <c:noMultiLvlLbl val="0"/>
      </c:catAx>
      <c:valAx>
        <c:axId val="207556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7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SVM</a:t>
            </a:r>
            <a:r>
              <a:rPr lang="en-US" baseline="0"/>
              <a:t> RGB vocab 1000</a:t>
            </a:r>
          </a:p>
          <a:p>
            <a:pPr>
              <a:defRPr/>
            </a:pPr>
            <a:r>
              <a:rPr lang="en-US" baseline="0"/>
              <a:t>Step Size 200</a:t>
            </a:r>
          </a:p>
          <a:p>
            <a:pPr>
              <a:defRPr/>
            </a:pPr>
            <a:r>
              <a:rPr lang="en-US" baseline="0"/>
              <a:t>Feature Step size 5</a:t>
            </a:r>
            <a:endParaRPr lang="en-US"/>
          </a:p>
        </c:rich>
      </c:tx>
      <c:layout>
        <c:manualLayout>
          <c:xMode val="edge"/>
          <c:yMode val="edge"/>
          <c:x val="0.2201526684164479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45603674540683"/>
          <c:y val="0.12162037037037036"/>
          <c:w val="0.82221062992125982"/>
          <c:h val="0.6740398075240594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Sheet1!$H$304:$H$316</c:f>
              <c:numCache>
                <c:formatCode>General</c:formatCode>
                <c:ptCount val="13"/>
                <c:pt idx="0">
                  <c:v>10</c:v>
                </c:pt>
                <c:pt idx="1">
                  <c:v>1</c:v>
                </c:pt>
                <c:pt idx="2">
                  <c:v>0.1</c:v>
                </c:pt>
                <c:pt idx="3">
                  <c:v>0.01</c:v>
                </c:pt>
                <c:pt idx="4">
                  <c:v>1E-3</c:v>
                </c:pt>
                <c:pt idx="5">
                  <c:v>1E-4</c:v>
                </c:pt>
                <c:pt idx="6">
                  <c:v>1.0000000000000001E-5</c:v>
                </c:pt>
                <c:pt idx="7">
                  <c:v>1.1E-4</c:v>
                </c:pt>
                <c:pt idx="8">
                  <c:v>1.0000000000000001E-5</c:v>
                </c:pt>
                <c:pt idx="9">
                  <c:v>2.0000000000000002E-5</c:v>
                </c:pt>
                <c:pt idx="10">
                  <c:v>3.0000000000000001E-5</c:v>
                </c:pt>
                <c:pt idx="11">
                  <c:v>4.0000000000000003E-5</c:v>
                </c:pt>
                <c:pt idx="12">
                  <c:v>5.0000000000000002E-5</c:v>
                </c:pt>
              </c:numCache>
            </c:numRef>
          </c:cat>
          <c:val>
            <c:numRef>
              <c:f>Sheet1!$I$304:$I$316</c:f>
              <c:numCache>
                <c:formatCode>General</c:formatCode>
                <c:ptCount val="13"/>
                <c:pt idx="0">
                  <c:v>0.69799999999999995</c:v>
                </c:pt>
                <c:pt idx="1">
                  <c:v>0.67333299999999996</c:v>
                </c:pt>
                <c:pt idx="2">
                  <c:v>0.67200000000000004</c:v>
                </c:pt>
                <c:pt idx="3">
                  <c:v>0.67466700000000002</c:v>
                </c:pt>
                <c:pt idx="4">
                  <c:v>0.67133299999999996</c:v>
                </c:pt>
                <c:pt idx="5">
                  <c:v>0.67</c:v>
                </c:pt>
                <c:pt idx="6">
                  <c:v>0.68066700000000002</c:v>
                </c:pt>
                <c:pt idx="7">
                  <c:v>0.67200000000000004</c:v>
                </c:pt>
                <c:pt idx="8">
                  <c:v>0.66866700000000001</c:v>
                </c:pt>
                <c:pt idx="9">
                  <c:v>0.66733299999999995</c:v>
                </c:pt>
                <c:pt idx="10">
                  <c:v>0.67</c:v>
                </c:pt>
                <c:pt idx="11">
                  <c:v>0.67200000000000004</c:v>
                </c:pt>
                <c:pt idx="12">
                  <c:v>0.67666700000000002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64-4645-9815-968B6D6BB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9265504"/>
        <c:axId val="1910511680"/>
      </c:lineChart>
      <c:catAx>
        <c:axId val="197926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λ </a:t>
                </a:r>
                <a:r>
                  <a:rPr lang="en-GB"/>
                  <a:t>(LAMBDA)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11680"/>
        <c:crosses val="autoZero"/>
        <c:auto val="1"/>
        <c:lblAlgn val="ctr"/>
        <c:lblOffset val="100"/>
        <c:noMultiLvlLbl val="0"/>
      </c:catAx>
      <c:valAx>
        <c:axId val="191051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26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SVM GRAYSCALE</a:t>
            </a:r>
          </a:p>
          <a:p>
            <a:pPr>
              <a:defRPr/>
            </a:pPr>
            <a:r>
              <a:rPr lang="en-US"/>
              <a:t>vocab 1000, Step Size 10</a:t>
            </a:r>
          </a:p>
          <a:p>
            <a:pPr>
              <a:defRPr/>
            </a:pPr>
            <a:r>
              <a:rPr lang="en-US"/>
              <a:t>Feature Step Size</a:t>
            </a:r>
            <a:r>
              <a:rPr lang="en-US" baseline="0"/>
              <a:t> 5</a:t>
            </a:r>
            <a:endParaRPr lang="en-US"/>
          </a:p>
        </c:rich>
      </c:tx>
      <c:layout>
        <c:manualLayout>
          <c:xMode val="edge"/>
          <c:yMode val="edge"/>
          <c:x val="0.29273259687691927"/>
          <c:y val="3.1548236348505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98076102551255"/>
          <c:y val="0.17182926829268297"/>
          <c:w val="0.81964853886447719"/>
          <c:h val="0.6446853594520197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Sheet1!$H$237:$H$248</c:f>
              <c:numCache>
                <c:formatCode>General</c:formatCode>
                <c:ptCount val="12"/>
                <c:pt idx="0">
                  <c:v>10</c:v>
                </c:pt>
                <c:pt idx="1">
                  <c:v>1</c:v>
                </c:pt>
                <c:pt idx="2">
                  <c:v>0.1</c:v>
                </c:pt>
                <c:pt idx="3">
                  <c:v>0.01</c:v>
                </c:pt>
                <c:pt idx="4">
                  <c:v>1E-3</c:v>
                </c:pt>
                <c:pt idx="5">
                  <c:v>1E-4</c:v>
                </c:pt>
                <c:pt idx="6">
                  <c:v>1.0000000000000001E-5</c:v>
                </c:pt>
                <c:pt idx="7">
                  <c:v>1.1E-4</c:v>
                </c:pt>
                <c:pt idx="8">
                  <c:v>1.0000000000000001E-5</c:v>
                </c:pt>
                <c:pt idx="9">
                  <c:v>2.0000000000000002E-5</c:v>
                </c:pt>
                <c:pt idx="10">
                  <c:v>3.0000000000000001E-5</c:v>
                </c:pt>
                <c:pt idx="11">
                  <c:v>4.0000000000000003E-5</c:v>
                </c:pt>
              </c:numCache>
            </c:numRef>
          </c:cat>
          <c:val>
            <c:numRef>
              <c:f>Sheet1!$I$237:$I$248</c:f>
              <c:numCache>
                <c:formatCode>General</c:formatCode>
                <c:ptCount val="12"/>
                <c:pt idx="0">
                  <c:v>0.64933300000000005</c:v>
                </c:pt>
                <c:pt idx="1">
                  <c:v>0.67066700000000001</c:v>
                </c:pt>
                <c:pt idx="2">
                  <c:v>0.65200000000000002</c:v>
                </c:pt>
                <c:pt idx="3">
                  <c:v>0.66133299999999995</c:v>
                </c:pt>
                <c:pt idx="4">
                  <c:v>0.65400000000000003</c:v>
                </c:pt>
                <c:pt idx="5">
                  <c:v>0.654667</c:v>
                </c:pt>
                <c:pt idx="6">
                  <c:v>0.65733299999999995</c:v>
                </c:pt>
                <c:pt idx="7">
                  <c:v>0.65333300000000005</c:v>
                </c:pt>
                <c:pt idx="8">
                  <c:v>0.65533300000000005</c:v>
                </c:pt>
                <c:pt idx="9">
                  <c:v>0.654667</c:v>
                </c:pt>
                <c:pt idx="10">
                  <c:v>0.652667</c:v>
                </c:pt>
                <c:pt idx="11">
                  <c:v>0.65600000000000003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8-4C3E-BEC6-8CC63A12A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9389872"/>
        <c:axId val="2075549840"/>
      </c:lineChart>
      <c:catAx>
        <c:axId val="199938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λ</a:t>
                </a:r>
                <a:r>
                  <a:rPr lang="en-GB"/>
                  <a:t> (LAMBDA)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549840"/>
        <c:crosses val="autoZero"/>
        <c:auto val="1"/>
        <c:lblAlgn val="ctr"/>
        <c:lblOffset val="100"/>
        <c:noMultiLvlLbl val="0"/>
      </c:catAx>
      <c:valAx>
        <c:axId val="207554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8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603674540683"/>
          <c:y val="0.21421296296296297"/>
          <c:w val="0.82498840769903758"/>
          <c:h val="0.580216170895304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Sheet1!$H$214:$H$228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Sheet1!$I$214:$I$228</c:f>
              <c:numCache>
                <c:formatCode>General</c:formatCode>
                <c:ptCount val="15"/>
                <c:pt idx="0">
                  <c:v>0.50666699999999998</c:v>
                </c:pt>
                <c:pt idx="1">
                  <c:v>0.48533300000000001</c:v>
                </c:pt>
                <c:pt idx="2">
                  <c:v>0.502</c:v>
                </c:pt>
                <c:pt idx="3">
                  <c:v>0.52266699999999999</c:v>
                </c:pt>
                <c:pt idx="4">
                  <c:v>0.52933300000000005</c:v>
                </c:pt>
                <c:pt idx="5">
                  <c:v>0.53866700000000001</c:v>
                </c:pt>
                <c:pt idx="6">
                  <c:v>0.53333299999999995</c:v>
                </c:pt>
                <c:pt idx="7">
                  <c:v>0.54066700000000001</c:v>
                </c:pt>
                <c:pt idx="8">
                  <c:v>0.53866700000000001</c:v>
                </c:pt>
                <c:pt idx="9">
                  <c:v>0.53933299999999995</c:v>
                </c:pt>
                <c:pt idx="10">
                  <c:v>0.52466699999999999</c:v>
                </c:pt>
                <c:pt idx="11">
                  <c:v>0.534667</c:v>
                </c:pt>
                <c:pt idx="12">
                  <c:v>0.53</c:v>
                </c:pt>
                <c:pt idx="13">
                  <c:v>0.53666700000000001</c:v>
                </c:pt>
                <c:pt idx="14">
                  <c:v>0.53333299999999995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9A-4381-B851-A6D907924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791616"/>
        <c:axId val="1017205168"/>
      </c:lineChart>
      <c:catAx>
        <c:axId val="121079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205168"/>
        <c:crosses val="autoZero"/>
        <c:auto val="1"/>
        <c:lblAlgn val="ctr"/>
        <c:lblOffset val="100"/>
        <c:noMultiLvlLbl val="0"/>
      </c:catAx>
      <c:valAx>
        <c:axId val="101720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7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3985126859142"/>
          <c:y val="0.2106251822688831"/>
          <c:w val="0.80700459317585305"/>
          <c:h val="0.4926465441819772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Sheet1!$H$81:$H$93</c:f>
              <c:numCache>
                <c:formatCode>General</c:formatCode>
                <c:ptCount val="13"/>
                <c:pt idx="0">
                  <c:v>10</c:v>
                </c:pt>
                <c:pt idx="1">
                  <c:v>1</c:v>
                </c:pt>
                <c:pt idx="2">
                  <c:v>0.1</c:v>
                </c:pt>
                <c:pt idx="3">
                  <c:v>0.01</c:v>
                </c:pt>
                <c:pt idx="4">
                  <c:v>1E-3</c:v>
                </c:pt>
                <c:pt idx="5">
                  <c:v>1E-4</c:v>
                </c:pt>
                <c:pt idx="6">
                  <c:v>1.0000000000000001E-5</c:v>
                </c:pt>
                <c:pt idx="7">
                  <c:v>1.1E-4</c:v>
                </c:pt>
                <c:pt idx="8">
                  <c:v>1.0000000000000001E-5</c:v>
                </c:pt>
                <c:pt idx="9">
                  <c:v>2.0000000000000002E-5</c:v>
                </c:pt>
                <c:pt idx="10">
                  <c:v>3.0000000000000001E-5</c:v>
                </c:pt>
                <c:pt idx="11">
                  <c:v>4.0000000000000003E-5</c:v>
                </c:pt>
                <c:pt idx="12">
                  <c:v>5.0000000000000002E-5</c:v>
                </c:pt>
              </c:numCache>
            </c:numRef>
          </c:cat>
          <c:val>
            <c:numRef>
              <c:f>Sheet1!$I$81:$I$93</c:f>
              <c:numCache>
                <c:formatCode>General</c:formatCode>
                <c:ptCount val="13"/>
                <c:pt idx="0">
                  <c:v>0.69399999999999995</c:v>
                </c:pt>
                <c:pt idx="1">
                  <c:v>0.68466700000000003</c:v>
                </c:pt>
                <c:pt idx="2">
                  <c:v>0.68333299999999997</c:v>
                </c:pt>
                <c:pt idx="3">
                  <c:v>0.68533299999999997</c:v>
                </c:pt>
                <c:pt idx="4">
                  <c:v>0.68400000000000005</c:v>
                </c:pt>
                <c:pt idx="5">
                  <c:v>0.68799999999999994</c:v>
                </c:pt>
                <c:pt idx="6">
                  <c:v>0.68133299999999997</c:v>
                </c:pt>
                <c:pt idx="7">
                  <c:v>0.68466700000000003</c:v>
                </c:pt>
                <c:pt idx="8">
                  <c:v>0.68066700000000002</c:v>
                </c:pt>
                <c:pt idx="9">
                  <c:v>0.68333299999999997</c:v>
                </c:pt>
                <c:pt idx="10">
                  <c:v>0.68333299999999997</c:v>
                </c:pt>
                <c:pt idx="11">
                  <c:v>0.68600000000000005</c:v>
                </c:pt>
                <c:pt idx="12">
                  <c:v>0.68200000000000005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0-47A6-9302-6B358D551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3831552"/>
        <c:axId val="1218352880"/>
      </c:lineChart>
      <c:catAx>
        <c:axId val="121383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λ</a:t>
                </a:r>
                <a:r>
                  <a:rPr lang="el-GR" baseline="0"/>
                  <a:t> (</a:t>
                </a:r>
                <a:r>
                  <a:rPr lang="en-GB" baseline="0"/>
                  <a:t>LAMBDA)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352880"/>
        <c:crosses val="autoZero"/>
        <c:auto val="1"/>
        <c:lblAlgn val="ctr"/>
        <c:lblOffset val="100"/>
        <c:noMultiLvlLbl val="0"/>
      </c:catAx>
      <c:valAx>
        <c:axId val="121835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83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603674540683"/>
          <c:y val="0.20032407407407404"/>
          <c:w val="0.82498840769903758"/>
          <c:h val="0.59410505978419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Sheet1!$I$844:$I$858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Sheet1!$J$844:$J$858</c:f>
              <c:numCache>
                <c:formatCode>General</c:formatCode>
                <c:ptCount val="15"/>
                <c:pt idx="0">
                  <c:v>0.53666700000000001</c:v>
                </c:pt>
                <c:pt idx="1">
                  <c:v>0.52800000000000002</c:v>
                </c:pt>
                <c:pt idx="2">
                  <c:v>0.53533299999999995</c:v>
                </c:pt>
                <c:pt idx="3">
                  <c:v>0.54533299999999996</c:v>
                </c:pt>
                <c:pt idx="4">
                  <c:v>0.55933299999999997</c:v>
                </c:pt>
                <c:pt idx="5">
                  <c:v>0.55733299999999997</c:v>
                </c:pt>
                <c:pt idx="6">
                  <c:v>0.55866700000000002</c:v>
                </c:pt>
                <c:pt idx="7">
                  <c:v>0.55866700000000002</c:v>
                </c:pt>
                <c:pt idx="8">
                  <c:v>0.55933299999999997</c:v>
                </c:pt>
                <c:pt idx="9">
                  <c:v>0.56533299999999997</c:v>
                </c:pt>
                <c:pt idx="10">
                  <c:v>0.56533299999999997</c:v>
                </c:pt>
                <c:pt idx="11">
                  <c:v>0.55600000000000005</c:v>
                </c:pt>
                <c:pt idx="12">
                  <c:v>0.55933299999999997</c:v>
                </c:pt>
                <c:pt idx="13">
                  <c:v>0.55533299999999997</c:v>
                </c:pt>
                <c:pt idx="14">
                  <c:v>0.56000000000000005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E1-4DC3-9C8F-CACD08022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476303"/>
        <c:axId val="1622997247"/>
      </c:lineChart>
      <c:catAx>
        <c:axId val="154547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layout>
            <c:manualLayout>
              <c:xMode val="edge"/>
              <c:yMode val="edge"/>
              <c:x val="0.49810301837270343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997247"/>
        <c:crosses val="autoZero"/>
        <c:auto val="1"/>
        <c:lblAlgn val="ctr"/>
        <c:lblOffset val="100"/>
        <c:noMultiLvlLbl val="0"/>
      </c:catAx>
      <c:valAx>
        <c:axId val="162299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47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603674540683"/>
          <c:y val="0.19569444444444445"/>
          <c:w val="0.82498840769903758"/>
          <c:h val="0.5987346894138232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Sheet1!$I$1152:$I$1166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Sheet1!$J$1152:$J$1166</c:f>
              <c:numCache>
                <c:formatCode>General</c:formatCode>
                <c:ptCount val="15"/>
                <c:pt idx="0">
                  <c:v>0.5</c:v>
                </c:pt>
                <c:pt idx="1">
                  <c:v>0.48866700000000002</c:v>
                </c:pt>
                <c:pt idx="2">
                  <c:v>0.50266699999999997</c:v>
                </c:pt>
                <c:pt idx="3">
                  <c:v>0.51666699999999999</c:v>
                </c:pt>
                <c:pt idx="4">
                  <c:v>0.53533299999999995</c:v>
                </c:pt>
                <c:pt idx="5">
                  <c:v>0.52466699999999999</c:v>
                </c:pt>
                <c:pt idx="6">
                  <c:v>0.53</c:v>
                </c:pt>
                <c:pt idx="7">
                  <c:v>0.532667</c:v>
                </c:pt>
                <c:pt idx="8">
                  <c:v>0.53933299999999995</c:v>
                </c:pt>
                <c:pt idx="9">
                  <c:v>0.53333299999999995</c:v>
                </c:pt>
                <c:pt idx="10">
                  <c:v>0.52400000000000002</c:v>
                </c:pt>
                <c:pt idx="11">
                  <c:v>0.52466699999999999</c:v>
                </c:pt>
                <c:pt idx="12">
                  <c:v>0.530667</c:v>
                </c:pt>
                <c:pt idx="13">
                  <c:v>0.52800000000000002</c:v>
                </c:pt>
                <c:pt idx="14">
                  <c:v>0.53800000000000003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48-40DF-8544-8DC95B7C2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4108991"/>
        <c:axId val="1741264559"/>
      </c:lineChart>
      <c:catAx>
        <c:axId val="1624108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64559"/>
        <c:crosses val="autoZero"/>
        <c:auto val="1"/>
        <c:lblAlgn val="ctr"/>
        <c:lblOffset val="100"/>
        <c:noMultiLvlLbl val="0"/>
      </c:catAx>
      <c:valAx>
        <c:axId val="174126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108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9972278271641"/>
          <c:y val="0.20495370370370369"/>
          <c:w val="0.84954473019084453"/>
          <c:h val="0.5397805482648002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Sheet1!$I$1873:$I$1885</c:f>
              <c:numCache>
                <c:formatCode>General</c:formatCode>
                <c:ptCount val="13"/>
                <c:pt idx="0">
                  <c:v>10</c:v>
                </c:pt>
                <c:pt idx="1">
                  <c:v>1</c:v>
                </c:pt>
                <c:pt idx="2">
                  <c:v>0.1</c:v>
                </c:pt>
                <c:pt idx="3">
                  <c:v>0.01</c:v>
                </c:pt>
                <c:pt idx="4">
                  <c:v>1E-3</c:v>
                </c:pt>
                <c:pt idx="5">
                  <c:v>1E-4</c:v>
                </c:pt>
                <c:pt idx="6">
                  <c:v>1.0000000000000001E-5</c:v>
                </c:pt>
                <c:pt idx="7">
                  <c:v>1.1E-4</c:v>
                </c:pt>
                <c:pt idx="8">
                  <c:v>1.0000000000000001E-5</c:v>
                </c:pt>
                <c:pt idx="9">
                  <c:v>2.0000000000000002E-5</c:v>
                </c:pt>
                <c:pt idx="10">
                  <c:v>3.0000000000000001E-5</c:v>
                </c:pt>
                <c:pt idx="11">
                  <c:v>4.0000000000000003E-5</c:v>
                </c:pt>
                <c:pt idx="12">
                  <c:v>5.0000000000000002E-5</c:v>
                </c:pt>
              </c:numCache>
            </c:numRef>
          </c:cat>
          <c:val>
            <c:numRef>
              <c:f>Sheet1!$J$1873:$J$1885</c:f>
              <c:numCache>
                <c:formatCode>General</c:formatCode>
                <c:ptCount val="13"/>
                <c:pt idx="0">
                  <c:v>0.650667</c:v>
                </c:pt>
                <c:pt idx="1">
                  <c:v>0.72399999999999998</c:v>
                </c:pt>
                <c:pt idx="2">
                  <c:v>0.70133299999999998</c:v>
                </c:pt>
                <c:pt idx="3">
                  <c:v>0.70266700000000004</c:v>
                </c:pt>
                <c:pt idx="4">
                  <c:v>0.69799999999999995</c:v>
                </c:pt>
                <c:pt idx="5">
                  <c:v>0.70333299999999999</c:v>
                </c:pt>
                <c:pt idx="6">
                  <c:v>0.70199999999999996</c:v>
                </c:pt>
                <c:pt idx="7">
                  <c:v>0.70266700000000004</c:v>
                </c:pt>
                <c:pt idx="8">
                  <c:v>0.70133299999999998</c:v>
                </c:pt>
                <c:pt idx="9">
                  <c:v>0.70399999999999996</c:v>
                </c:pt>
                <c:pt idx="10">
                  <c:v>0.7</c:v>
                </c:pt>
                <c:pt idx="11">
                  <c:v>0.70599999999999996</c:v>
                </c:pt>
                <c:pt idx="12">
                  <c:v>0.71066700000000005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33-4F57-AD5D-73905B920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4537583"/>
        <c:axId val="1741272463"/>
      </c:lineChart>
      <c:catAx>
        <c:axId val="173453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λ </a:t>
                </a:r>
                <a:r>
                  <a:rPr lang="en-GB"/>
                  <a:t>(LAMBDA)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72463"/>
        <c:crosses val="autoZero"/>
        <c:auto val="1"/>
        <c:lblAlgn val="ctr"/>
        <c:lblOffset val="100"/>
        <c:noMultiLvlLbl val="0"/>
      </c:catAx>
      <c:valAx>
        <c:axId val="174127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53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626D2-0FFB-4DBA-B0A8-4B7899B1F7D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F654D-4DEE-4A47-BF32-A180F396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F654D-4DEE-4A47-BF32-A180F396B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74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7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0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1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2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1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31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1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81E6-3898-4AB6-BAA3-7351889141C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51309E-5A9A-448D-861B-DB4B206D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ml/bos_phow1_knn_rgb_vocab1000_ss10_fss5/index.html" TargetMode="External"/><Relationship Id="rId4" Type="http://schemas.openxmlformats.org/officeDocument/2006/relationships/hyperlink" Target="html/bos_phow1_svm_rgb_vocab1000_ss10_fss5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1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ml/sp_knn_gray_vocab200_ss200_fss5_level2/index.html" TargetMode="External"/><Relationship Id="rId4" Type="http://schemas.openxmlformats.org/officeDocument/2006/relationships/hyperlink" Target="html/sp_knn_rgb_vocab400_ss10_fss5_level2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ml/sp_svm_gray_vocab1000_ss10_fss5_level3/index.html" TargetMode="External"/><Relationship Id="rId4" Type="http://schemas.openxmlformats.org/officeDocument/2006/relationships/hyperlink" Target="html/sp_svm_rgb_vocab1000_ss10_fss5_level2/index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image" Target="../media/image21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ml/fisher_knn_gray_vocab100_ss75_fs5/index.html" TargetMode="External"/><Relationship Id="rId4" Type="http://schemas.openxmlformats.org/officeDocument/2006/relationships/hyperlink" Target="html/fisher_knn_rgb_vocab100_ss75_fs5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image" Target="../media/image2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ml/fisher_svm_rgb_vocab100_ss75_fs5/index.html" TargetMode="External"/><Relationship Id="rId4" Type="http://schemas.openxmlformats.org/officeDocument/2006/relationships/hyperlink" Target="html/fisher_svm_gray_vocab100_ss75_fs5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hyperlink" Target="html/bos_svm_rgb_vocab1000_ss200_fss5/index.html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bos_svm_gray_vocab1000_ss10_fss5/index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667-D42E-4818-A6ED-2C7A67E2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122363"/>
            <a:ext cx="99568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CMP-6035B</a:t>
            </a:r>
            <a:br>
              <a:rPr lang="en-US" dirty="0"/>
            </a:br>
            <a:r>
              <a:rPr lang="en-GB" dirty="0"/>
              <a:t>Computer Vision:</a:t>
            </a:r>
            <a:br>
              <a:rPr lang="en-GB" dirty="0"/>
            </a:br>
            <a:r>
              <a:rPr lang="en-GB" dirty="0"/>
              <a:t>Image Categorisation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CB601-17A8-439D-B5A3-810628C6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100263854 – Theofanis Chatzidimitriou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1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271-B659-451D-9DC1-A79A099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Bag Of Sift</a:t>
            </a:r>
            <a:br>
              <a:rPr lang="en-GB" dirty="0"/>
            </a:br>
            <a:r>
              <a:rPr lang="en-GB" dirty="0"/>
              <a:t>Results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E0C8-B329-45A4-A0B0-8DEEF43A986D}"/>
              </a:ext>
            </a:extLst>
          </p:cNvPr>
          <p:cNvSpPr txBox="1"/>
          <p:nvPr/>
        </p:nvSpPr>
        <p:spPr>
          <a:xfrm>
            <a:off x="999067" y="179972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K-Nearest Neighbours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C2EFF-C82B-4C1B-BB21-9C46DFD149FB}"/>
              </a:ext>
            </a:extLst>
          </p:cNvPr>
          <p:cNvSpPr txBox="1"/>
          <p:nvPr/>
        </p:nvSpPr>
        <p:spPr>
          <a:xfrm>
            <a:off x="999067" y="5037667"/>
            <a:ext cx="3386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1000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size:10</a:t>
            </a:r>
          </a:p>
          <a:p>
            <a:r>
              <a:rPr lang="en-GB" sz="1400" dirty="0"/>
              <a:t>Max accuracy: 0.540  =&gt;</a:t>
            </a:r>
            <a:r>
              <a:rPr lang="el-GR" sz="1400" dirty="0"/>
              <a:t>  </a:t>
            </a:r>
            <a:r>
              <a:rPr lang="en-GB" sz="1400" dirty="0"/>
              <a:t> k =8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E91B0-7BA4-443F-B69F-BB7ADB48226C}"/>
              </a:ext>
            </a:extLst>
          </p:cNvPr>
          <p:cNvSpPr txBox="1"/>
          <p:nvPr/>
        </p:nvSpPr>
        <p:spPr>
          <a:xfrm>
            <a:off x="7078134" y="5037666"/>
            <a:ext cx="374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1000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size:10</a:t>
            </a:r>
          </a:p>
          <a:p>
            <a:r>
              <a:rPr lang="en-GB" sz="1400" dirty="0"/>
              <a:t>Max accuracy: 0.694  =&gt;  </a:t>
            </a:r>
            <a:r>
              <a:rPr lang="el-GR" sz="1400" dirty="0"/>
              <a:t>λ</a:t>
            </a:r>
            <a:r>
              <a:rPr lang="en-GB" sz="1400" dirty="0"/>
              <a:t> =</a:t>
            </a:r>
            <a:r>
              <a:rPr lang="el-GR" sz="1400" dirty="0"/>
              <a:t> 10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6B155-CBEA-4704-98E0-5617B46BEF98}"/>
              </a:ext>
            </a:extLst>
          </p:cNvPr>
          <p:cNvSpPr txBox="1"/>
          <p:nvPr/>
        </p:nvSpPr>
        <p:spPr>
          <a:xfrm>
            <a:off x="5257309" y="224449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err="1"/>
              <a:t>vl_phow</a:t>
            </a:r>
            <a:endParaRPr lang="en-US" sz="1600" b="1" i="1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0C3BF3C-0D59-4996-BB4C-BF949467A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500173"/>
              </p:ext>
            </p:extLst>
          </p:nvPr>
        </p:nvGraphicFramePr>
        <p:xfrm>
          <a:off x="406400" y="22944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295F65C-1F02-4220-A8EB-86A86F7B64A3}"/>
              </a:ext>
            </a:extLst>
          </p:cNvPr>
          <p:cNvSpPr txBox="1"/>
          <p:nvPr/>
        </p:nvSpPr>
        <p:spPr>
          <a:xfrm>
            <a:off x="7121628" y="1799727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 Vector Machine</a:t>
            </a:r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E51B29E-6B54-4BBC-B87C-8BDA811C1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67569"/>
              </p:ext>
            </p:extLst>
          </p:nvPr>
        </p:nvGraphicFramePr>
        <p:xfrm>
          <a:off x="6548033" y="218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D0D1CC-0086-497E-AC6B-F2D1B6D9AF31}"/>
              </a:ext>
            </a:extLst>
          </p:cNvPr>
          <p:cNvSpPr txBox="1"/>
          <p:nvPr/>
        </p:nvSpPr>
        <p:spPr>
          <a:xfrm>
            <a:off x="8368145" y="61318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HTML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BC6BD-C46B-46C0-8935-22B2BB27AB0C}"/>
              </a:ext>
            </a:extLst>
          </p:cNvPr>
          <p:cNvSpPr txBox="1"/>
          <p:nvPr/>
        </p:nvSpPr>
        <p:spPr>
          <a:xfrm>
            <a:off x="1644282" y="61318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HTML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51BCC6-1FCB-4B16-851E-9D51F33C7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2" y="1651762"/>
            <a:ext cx="4271573" cy="320368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7CE53D-2488-4481-8364-BB9710783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41" y="1651762"/>
            <a:ext cx="4295357" cy="32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Graphic spid="14" grpId="0">
        <p:bldAsOne/>
      </p:bldGraphic>
      <p:bldGraphic spid="16" grpId="0">
        <p:bldAsOne/>
      </p:bldGraphic>
      <p:bldP spid="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A5B-6A9D-4991-A057-D727B14D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Spatial Pyramid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43EA-DF25-4B53-89C0-ABC61AC1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of </a:t>
            </a:r>
            <a:r>
              <a:rPr lang="en-GB" dirty="0" err="1"/>
              <a:t>orderless</a:t>
            </a:r>
            <a:r>
              <a:rPr lang="en-GB" dirty="0"/>
              <a:t> feature histograms</a:t>
            </a:r>
          </a:p>
          <a:p>
            <a:r>
              <a:rPr lang="en-GB" dirty="0"/>
              <a:t>Each level consists of a grid with histograms</a:t>
            </a:r>
          </a:p>
          <a:p>
            <a:r>
              <a:rPr lang="en-GB" dirty="0"/>
              <a:t>Histograms are created by the local SIFT descriptors on each quadrant</a:t>
            </a:r>
          </a:p>
          <a:p>
            <a:r>
              <a:rPr lang="en-GB" dirty="0"/>
              <a:t>For each level a weight is applied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30FD70-5D9A-4B15-A9C0-04FF64BFF1B1}"/>
              </a:ext>
            </a:extLst>
          </p:cNvPr>
          <p:cNvGrpSpPr/>
          <p:nvPr/>
        </p:nvGrpSpPr>
        <p:grpSpPr>
          <a:xfrm>
            <a:off x="5583149" y="4480969"/>
            <a:ext cx="4014240" cy="1970751"/>
            <a:chOff x="4344899" y="4211380"/>
            <a:chExt cx="4014240" cy="1970751"/>
          </a:xfrm>
        </p:grpSpPr>
        <p:pic>
          <p:nvPicPr>
            <p:cNvPr id="5" name="Picture 4" descr="A close up of a keyboard&#10;&#10;Description automatically generated">
              <a:extLst>
                <a:ext uri="{FF2B5EF4-FFF2-40B4-BE49-F238E27FC236}">
                  <a16:creationId xmlns:a16="http://schemas.microsoft.com/office/drawing/2014/main" id="{22277111-2A28-4FC4-AD96-600A7CD1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123" y="4211380"/>
              <a:ext cx="3885792" cy="18134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82D9ED-3641-4A06-809E-FE5E4EC4CB19}"/>
                </a:ext>
              </a:extLst>
            </p:cNvPr>
            <p:cNvSpPr txBox="1"/>
            <p:nvPr/>
          </p:nvSpPr>
          <p:spPr>
            <a:xfrm>
              <a:off x="4344899" y="5928215"/>
              <a:ext cx="40142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Lazebnik</a:t>
              </a:r>
              <a:r>
                <a:rPr lang="en-US" sz="1050" dirty="0"/>
                <a:t>, Svetlana &amp; Schmid, Cordelia &amp; Ponce, J.. (2006).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0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6D22-7459-4515-974F-92CF382A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Spatial Pyramid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1F4C3-E391-4C91-A086-6A6858957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9805" y="2305874"/>
            <a:ext cx="80944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all the images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sift features of the image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minimum distance of the extracted features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125730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 a histogram with those values.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will be the histogram with SIFT features for Level 0 of the pyramid.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matrix with the total levels of the pyramid </a:t>
            </a:r>
          </a:p>
          <a:p>
            <a:pPr marL="125730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level will have a number of quadrants</a:t>
            </a:r>
          </a:p>
          <a:p>
            <a:pPr marL="125730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quadrant will be represented with a histogram of its SIFT features.</a:t>
            </a:r>
          </a:p>
          <a:p>
            <a:pPr marL="125730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each level will have those histograms concentrated into a row, for the pyramid.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will result into a bigger histogram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the appropriate weight to each level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room, clock&#10;&#10;Description automatically generated">
            <a:extLst>
              <a:ext uri="{FF2B5EF4-FFF2-40B4-BE49-F238E27FC236}">
                <a16:creationId xmlns:a16="http://schemas.microsoft.com/office/drawing/2014/main" id="{3E3EBB03-59A9-461B-A32C-E7C74528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77" y="1745199"/>
            <a:ext cx="3198160" cy="1991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1D3DF-27EF-452F-B901-EEC40C0A363D}"/>
              </a:ext>
            </a:extLst>
          </p:cNvPr>
          <p:cNvSpPr txBox="1"/>
          <p:nvPr/>
        </p:nvSpPr>
        <p:spPr>
          <a:xfrm>
            <a:off x="8850454" y="4528910"/>
            <a:ext cx="219803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Maximum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 Step Size 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 space</a:t>
            </a:r>
          </a:p>
        </p:txBody>
      </p:sp>
    </p:spTree>
    <p:extLst>
      <p:ext uri="{BB962C8B-B14F-4D97-AF65-F5344CB8AC3E}">
        <p14:creationId xmlns:p14="http://schemas.microsoft.com/office/powerpoint/2010/main" val="34053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271-B659-451D-9DC1-A79A099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Spatial Pyramid</a:t>
            </a:r>
            <a:br>
              <a:rPr lang="en-GB" dirty="0"/>
            </a:br>
            <a:r>
              <a:rPr lang="en-GB" dirty="0"/>
              <a:t>Results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E0C8-B329-45A4-A0B0-8DEEF43A986D}"/>
              </a:ext>
            </a:extLst>
          </p:cNvPr>
          <p:cNvSpPr txBox="1"/>
          <p:nvPr/>
        </p:nvSpPr>
        <p:spPr>
          <a:xfrm>
            <a:off x="4662168" y="1875158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K-Nearest Neighbours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C2EFF-C82B-4C1B-BB21-9C46DFD149FB}"/>
              </a:ext>
            </a:extLst>
          </p:cNvPr>
          <p:cNvSpPr txBox="1"/>
          <p:nvPr/>
        </p:nvSpPr>
        <p:spPr>
          <a:xfrm>
            <a:off x="914282" y="4800600"/>
            <a:ext cx="3488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400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10</a:t>
            </a:r>
          </a:p>
          <a:p>
            <a:r>
              <a:rPr lang="en-GB" sz="1400" dirty="0"/>
              <a:t>Level: 2</a:t>
            </a:r>
          </a:p>
          <a:p>
            <a:r>
              <a:rPr lang="en-GB" sz="1400" dirty="0"/>
              <a:t>Max accuracy: 0.565	=&gt; k =10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E91B0-7BA4-443F-B69F-BB7ADB48226C}"/>
              </a:ext>
            </a:extLst>
          </p:cNvPr>
          <p:cNvSpPr txBox="1"/>
          <p:nvPr/>
        </p:nvSpPr>
        <p:spPr>
          <a:xfrm>
            <a:off x="6950761" y="4800599"/>
            <a:ext cx="3742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GRAYSCALE</a:t>
            </a:r>
          </a:p>
          <a:p>
            <a:r>
              <a:rPr lang="en-GB" sz="1400" dirty="0"/>
              <a:t>Vocab size: 200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200</a:t>
            </a:r>
          </a:p>
          <a:p>
            <a:r>
              <a:rPr lang="en-GB" sz="1400" dirty="0"/>
              <a:t>Level: 2</a:t>
            </a:r>
          </a:p>
          <a:p>
            <a:r>
              <a:rPr lang="en-GB" sz="1400" dirty="0"/>
              <a:t>Max accuracy: 0.539	=&gt; k =9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6B155-CBEA-4704-98E0-5617B46BEF98}"/>
              </a:ext>
            </a:extLst>
          </p:cNvPr>
          <p:cNvSpPr txBox="1"/>
          <p:nvPr/>
        </p:nvSpPr>
        <p:spPr>
          <a:xfrm>
            <a:off x="5257309" y="2244490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/>
              <a:t>vl_dsift</a:t>
            </a:r>
            <a:endParaRPr lang="en-US" sz="1600" i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3BBD233-5473-4E43-A6E4-0581014A9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981254"/>
              </p:ext>
            </p:extLst>
          </p:nvPr>
        </p:nvGraphicFramePr>
        <p:xfrm>
          <a:off x="320150" y="21363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87A5CD1-0148-408C-BC1E-83BDB0F01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515"/>
              </p:ext>
            </p:extLst>
          </p:nvPr>
        </p:nvGraphicFramePr>
        <p:xfrm>
          <a:off x="6324109" y="22444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47157D-C51C-4182-AA5A-4CB8B60E2D1E}"/>
              </a:ext>
            </a:extLst>
          </p:cNvPr>
          <p:cNvSpPr txBox="1"/>
          <p:nvPr/>
        </p:nvSpPr>
        <p:spPr>
          <a:xfrm>
            <a:off x="1770206" y="61318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HTML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D2858-29DD-43AF-9535-ECD9F16BB6BF}"/>
              </a:ext>
            </a:extLst>
          </p:cNvPr>
          <p:cNvSpPr txBox="1"/>
          <p:nvPr/>
        </p:nvSpPr>
        <p:spPr>
          <a:xfrm>
            <a:off x="8230838" y="61855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HTML</a:t>
            </a:r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2EAF175-F5F7-4C32-83D4-5D3E45D8D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3" y="1811907"/>
            <a:ext cx="4281964" cy="300087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6EA975-71CD-4500-8BA0-BCE31FB92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61" y="1799727"/>
            <a:ext cx="4190584" cy="30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Graphic spid="8" grpId="0">
        <p:bldAsOne/>
      </p:bldGraphic>
      <p:bldGraphic spid="10" grpId="0">
        <p:bldAsOne/>
      </p:bldGraphic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271-B659-451D-9DC1-A79A099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Spatial Pyramid</a:t>
            </a:r>
            <a:br>
              <a:rPr lang="en-GB" dirty="0"/>
            </a:br>
            <a:r>
              <a:rPr lang="en-GB" dirty="0"/>
              <a:t>Results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E0C8-B329-45A4-A0B0-8DEEF43A986D}"/>
              </a:ext>
            </a:extLst>
          </p:cNvPr>
          <p:cNvSpPr txBox="1"/>
          <p:nvPr/>
        </p:nvSpPr>
        <p:spPr>
          <a:xfrm>
            <a:off x="4662168" y="187515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 Vector Machine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C2EFF-C82B-4C1B-BB21-9C46DFD149FB}"/>
              </a:ext>
            </a:extLst>
          </p:cNvPr>
          <p:cNvSpPr txBox="1"/>
          <p:nvPr/>
        </p:nvSpPr>
        <p:spPr>
          <a:xfrm>
            <a:off x="914282" y="4800600"/>
            <a:ext cx="3488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1000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10</a:t>
            </a:r>
          </a:p>
          <a:p>
            <a:r>
              <a:rPr lang="en-GB" sz="1400" dirty="0"/>
              <a:t>Level: 2</a:t>
            </a:r>
          </a:p>
          <a:p>
            <a:r>
              <a:rPr lang="en-GB" sz="1400" dirty="0"/>
              <a:t>Max accuracy: 0.724	</a:t>
            </a:r>
            <a:r>
              <a:rPr lang="el-GR" sz="1400" dirty="0"/>
              <a:t>  </a:t>
            </a:r>
            <a:r>
              <a:rPr lang="en-GB" sz="1400" dirty="0"/>
              <a:t>=&gt; </a:t>
            </a:r>
            <a:r>
              <a:rPr lang="el-GR" sz="1400" dirty="0"/>
              <a:t>λ</a:t>
            </a:r>
            <a:r>
              <a:rPr lang="en-GB" sz="1400" dirty="0"/>
              <a:t> =1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E91B0-7BA4-443F-B69F-BB7ADB48226C}"/>
              </a:ext>
            </a:extLst>
          </p:cNvPr>
          <p:cNvSpPr txBox="1"/>
          <p:nvPr/>
        </p:nvSpPr>
        <p:spPr>
          <a:xfrm>
            <a:off x="6950761" y="4800599"/>
            <a:ext cx="3742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GRAYSCALE</a:t>
            </a:r>
          </a:p>
          <a:p>
            <a:r>
              <a:rPr lang="en-GB" sz="1400" dirty="0"/>
              <a:t>Vocab size: 1000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10</a:t>
            </a:r>
          </a:p>
          <a:p>
            <a:r>
              <a:rPr lang="en-GB" sz="1400" dirty="0"/>
              <a:t>Level: 3</a:t>
            </a:r>
          </a:p>
          <a:p>
            <a:r>
              <a:rPr lang="en-GB" sz="1400" dirty="0"/>
              <a:t>Max accuracy: 0.702    =&gt; </a:t>
            </a:r>
            <a:r>
              <a:rPr lang="el-GR" sz="1400" dirty="0"/>
              <a:t>λ</a:t>
            </a:r>
            <a:r>
              <a:rPr lang="en-GB" sz="1400" dirty="0"/>
              <a:t> =0.001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6B155-CBEA-4704-98E0-5617B46BEF98}"/>
              </a:ext>
            </a:extLst>
          </p:cNvPr>
          <p:cNvSpPr txBox="1"/>
          <p:nvPr/>
        </p:nvSpPr>
        <p:spPr>
          <a:xfrm>
            <a:off x="5257309" y="2244490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/>
              <a:t>vl_dsift</a:t>
            </a:r>
            <a:endParaRPr lang="en-US" sz="1600" i="1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6E6A3D3-4CF1-4B7F-B4D5-63FB8C9CF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334189"/>
              </p:ext>
            </p:extLst>
          </p:nvPr>
        </p:nvGraphicFramePr>
        <p:xfrm>
          <a:off x="541483" y="2244490"/>
          <a:ext cx="4233863" cy="261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F44C224-F8E4-4E80-ACD5-358A92845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5456"/>
              </p:ext>
            </p:extLst>
          </p:nvPr>
        </p:nvGraphicFramePr>
        <p:xfrm>
          <a:off x="6400800" y="2184399"/>
          <a:ext cx="3979454" cy="2610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01DCC0-F2DD-47B0-B034-D5AFB4C25A2D}"/>
              </a:ext>
            </a:extLst>
          </p:cNvPr>
          <p:cNvSpPr txBox="1"/>
          <p:nvPr/>
        </p:nvSpPr>
        <p:spPr>
          <a:xfrm>
            <a:off x="1498973" y="61548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HTML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2F98D-E4F7-4BC8-9E37-AD59AE750F81}"/>
              </a:ext>
            </a:extLst>
          </p:cNvPr>
          <p:cNvSpPr txBox="1"/>
          <p:nvPr/>
        </p:nvSpPr>
        <p:spPr>
          <a:xfrm>
            <a:off x="8390527" y="615481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HTML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EA9C60-C825-4110-93E3-C2BDD8348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2" y="1797675"/>
            <a:ext cx="4060480" cy="304536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B3DCEB-EFB1-4FB2-8B1D-FF960E2A1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75" y="1858444"/>
            <a:ext cx="3979454" cy="29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Graphic spid="13" grpId="0">
        <p:bldAsOne/>
      </p:bldGraphic>
      <p:bldGraphic spid="14" grpId="0">
        <p:bldAsOne/>
      </p:bldGraphic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7886-7F36-4F39-9B00-CCA6E52F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/>
              <a:t>Additional scene recognition method:</a:t>
            </a:r>
            <a:br>
              <a:rPr lang="en-GB" sz="2800" dirty="0"/>
            </a:br>
            <a:r>
              <a:rPr lang="en-GB" u="sng" dirty="0"/>
              <a:t>Fisher Encoding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CC07-11A7-4372-8C44-58248FEA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27" y="2527176"/>
            <a:ext cx="9113951" cy="329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Fisher Vocabulary: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Extract SIFT descriptors from each image.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Apply Gaussian Mixture Model (GMM) to the obtained features.</a:t>
            </a:r>
          </a:p>
          <a:p>
            <a:pPr lvl="1"/>
            <a:r>
              <a:rPr lang="en-GB" dirty="0"/>
              <a:t>Instead of clustering</a:t>
            </a:r>
          </a:p>
          <a:p>
            <a:pPr lvl="1"/>
            <a:r>
              <a:rPr lang="en-GB" dirty="0"/>
              <a:t>returns the means, covariances, priors that are used as a vocabulary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Fisher Vector:</a:t>
            </a:r>
          </a:p>
          <a:p>
            <a:pPr marL="457200" indent="-457200">
              <a:buAutoNum type="arabicPeriod"/>
            </a:pPr>
            <a:r>
              <a:rPr lang="en-GB" dirty="0"/>
              <a:t>Extract SIFT descriptors </a:t>
            </a:r>
          </a:p>
          <a:p>
            <a:pPr marL="457200" indent="-457200">
              <a:buAutoNum type="arabicPeriod"/>
            </a:pPr>
            <a:r>
              <a:rPr lang="en-GB" dirty="0"/>
              <a:t>Compute the fisher vector of each image by using their SIFT features and the already computed vocabulary</a:t>
            </a:r>
          </a:p>
          <a:p>
            <a:pPr lvl="1"/>
            <a:r>
              <a:rPr lang="en-GB" dirty="0"/>
              <a:t>Each vector represent an image</a:t>
            </a:r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1C312BF-DEE6-4ECD-9EFF-A576E7A4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03" y="1591699"/>
            <a:ext cx="3698713" cy="1313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0C5AF-4335-490C-8463-96E98DB9A9B8}"/>
              </a:ext>
            </a:extLst>
          </p:cNvPr>
          <p:cNvSpPr txBox="1"/>
          <p:nvPr/>
        </p:nvSpPr>
        <p:spPr>
          <a:xfrm>
            <a:off x="625565" y="2134750"/>
            <a:ext cx="6667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Introduced in I</a:t>
            </a:r>
            <a:r>
              <a:rPr lang="en-US" sz="1050" dirty="0"/>
              <a:t>mage Classification with the Fisher Vector: Theory and Practice (</a:t>
            </a:r>
            <a:r>
              <a:rPr lang="en-US" sz="1050" dirty="0" err="1"/>
              <a:t>Perronnin</a:t>
            </a:r>
            <a:r>
              <a:rPr lang="en-US" sz="1050" dirty="0"/>
              <a:t> et al. 2007</a:t>
            </a:r>
            <a:r>
              <a:rPr lang="en-US" sz="1000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3CBF3E-53EF-42AE-B83A-1BE7D2CB8019}"/>
              </a:ext>
            </a:extLst>
          </p:cNvPr>
          <p:cNvGrpSpPr/>
          <p:nvPr/>
        </p:nvGrpSpPr>
        <p:grpSpPr>
          <a:xfrm>
            <a:off x="8358136" y="3167625"/>
            <a:ext cx="3767378" cy="1797633"/>
            <a:chOff x="7877845" y="1908494"/>
            <a:chExt cx="3767378" cy="17976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62B244-D748-4247-8D25-1B91DED01B76}"/>
                </a:ext>
              </a:extLst>
            </p:cNvPr>
            <p:cNvSpPr txBox="1"/>
            <p:nvPr/>
          </p:nvSpPr>
          <p:spPr>
            <a:xfrm>
              <a:off x="8461338" y="1908494"/>
              <a:ext cx="260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Comparison with </a:t>
              </a:r>
              <a:r>
                <a:rPr lang="en-US" dirty="0" err="1"/>
                <a:t>BoS</a:t>
              </a:r>
              <a:r>
                <a:rPr lang="en-US" dirty="0"/>
                <a:t>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489F6-720E-4A99-AD55-16D1AA7F4B4A}"/>
                </a:ext>
              </a:extLst>
            </p:cNvPr>
            <p:cNvSpPr txBox="1"/>
            <p:nvPr/>
          </p:nvSpPr>
          <p:spPr>
            <a:xfrm>
              <a:off x="7877845" y="2136467"/>
              <a:ext cx="37673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Advantages: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400" dirty="0"/>
                <a:t>It can be computed with much </a:t>
              </a:r>
            </a:p>
            <a:p>
              <a:pPr lvl="1"/>
              <a:r>
                <a:rPr lang="en-US" sz="1400" dirty="0"/>
                <a:t>smaller vocabularies</a:t>
              </a:r>
            </a:p>
            <a:p>
              <a:endParaRPr lang="en-US" sz="1400" dirty="0"/>
            </a:p>
            <a:p>
              <a:r>
                <a:rPr lang="en-US" sz="1400" dirty="0"/>
                <a:t>Disadvantages: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400" dirty="0"/>
                <a:t>Takes more storage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pt-BR" sz="1200" dirty="0"/>
                <a:t>(2*D+1)*N –1</a:t>
              </a:r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76C0C7-AB59-4E44-B21E-66857A3D944B}"/>
              </a:ext>
            </a:extLst>
          </p:cNvPr>
          <p:cNvSpPr txBox="1"/>
          <p:nvPr/>
        </p:nvSpPr>
        <p:spPr>
          <a:xfrm>
            <a:off x="732826" y="2325627"/>
            <a:ext cx="3145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&gt; Build upon the Bag Of Visual Words method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6DD58-E863-4A5A-BC4D-635E3808C9C1}"/>
              </a:ext>
            </a:extLst>
          </p:cNvPr>
          <p:cNvSpPr txBox="1"/>
          <p:nvPr/>
        </p:nvSpPr>
        <p:spPr>
          <a:xfrm>
            <a:off x="7552267" y="5243241"/>
            <a:ext cx="44935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Size (Vocabulary)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 Step Size (Sift extraction/Fisher Vector)</a:t>
            </a:r>
          </a:p>
        </p:txBody>
      </p:sp>
    </p:spTree>
    <p:extLst>
      <p:ext uri="{BB962C8B-B14F-4D97-AF65-F5344CB8AC3E}">
        <p14:creationId xmlns:p14="http://schemas.microsoft.com/office/powerpoint/2010/main" val="372894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271-B659-451D-9DC1-A79A099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Fisher Encoding</a:t>
            </a:r>
            <a:br>
              <a:rPr lang="en-GB" dirty="0"/>
            </a:br>
            <a:r>
              <a:rPr lang="en-GB" dirty="0"/>
              <a:t>Results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E0C8-B329-45A4-A0B0-8DEEF43A986D}"/>
              </a:ext>
            </a:extLst>
          </p:cNvPr>
          <p:cNvSpPr txBox="1"/>
          <p:nvPr/>
        </p:nvSpPr>
        <p:spPr>
          <a:xfrm>
            <a:off x="4630910" y="1875158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K-Nearest Neighbours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C2EFF-C82B-4C1B-BB21-9C46DFD149FB}"/>
              </a:ext>
            </a:extLst>
          </p:cNvPr>
          <p:cNvSpPr txBox="1"/>
          <p:nvPr/>
        </p:nvSpPr>
        <p:spPr>
          <a:xfrm>
            <a:off x="914282" y="4800600"/>
            <a:ext cx="3488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100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75</a:t>
            </a:r>
          </a:p>
          <a:p>
            <a:r>
              <a:rPr lang="en-GB" sz="1400" dirty="0"/>
              <a:t>Max accuracy: 0.358	</a:t>
            </a:r>
            <a:r>
              <a:rPr lang="el-GR" sz="1400" dirty="0"/>
              <a:t>  </a:t>
            </a:r>
            <a:r>
              <a:rPr lang="en-GB" sz="1400" dirty="0"/>
              <a:t>=&gt; k = 1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E91B0-7BA4-443F-B69F-BB7ADB48226C}"/>
              </a:ext>
            </a:extLst>
          </p:cNvPr>
          <p:cNvSpPr txBox="1"/>
          <p:nvPr/>
        </p:nvSpPr>
        <p:spPr>
          <a:xfrm>
            <a:off x="6950761" y="4800599"/>
            <a:ext cx="374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GRAYSCALE</a:t>
            </a:r>
          </a:p>
          <a:p>
            <a:r>
              <a:rPr lang="en-GB" sz="1400" dirty="0"/>
              <a:t>Vocab size: 100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75</a:t>
            </a:r>
          </a:p>
          <a:p>
            <a:r>
              <a:rPr lang="en-GB" sz="1400" dirty="0"/>
              <a:t>Max accuracy: 0.31	=&gt; k = 2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6B155-CBEA-4704-98E0-5617B46BEF98}"/>
              </a:ext>
            </a:extLst>
          </p:cNvPr>
          <p:cNvSpPr txBox="1"/>
          <p:nvPr/>
        </p:nvSpPr>
        <p:spPr>
          <a:xfrm>
            <a:off x="5257309" y="2244490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/>
              <a:t>vl_dsift</a:t>
            </a:r>
            <a:endParaRPr lang="en-GB" sz="1600" i="1" dirty="0"/>
          </a:p>
          <a:p>
            <a:pPr algn="ctr"/>
            <a:r>
              <a:rPr lang="en-GB" sz="1600" i="1" dirty="0" err="1"/>
              <a:t>Vl_fisher</a:t>
            </a:r>
            <a:endParaRPr lang="en-US" sz="1600" i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5FA8F2C-73EB-45CE-AC5F-B138CBA7D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310292"/>
              </p:ext>
            </p:extLst>
          </p:nvPr>
        </p:nvGraphicFramePr>
        <p:xfrm>
          <a:off x="159255" y="2336448"/>
          <a:ext cx="4572000" cy="2277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8FB9A13-1BFF-4D7B-BC82-BB71AE567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949826"/>
              </p:ext>
            </p:extLst>
          </p:nvPr>
        </p:nvGraphicFramePr>
        <p:xfrm>
          <a:off x="6409199" y="2311373"/>
          <a:ext cx="4572000" cy="2235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4357574-35FE-4B40-8E7A-398F824DC745}"/>
              </a:ext>
            </a:extLst>
          </p:cNvPr>
          <p:cNvSpPr txBox="1"/>
          <p:nvPr/>
        </p:nvSpPr>
        <p:spPr>
          <a:xfrm>
            <a:off x="1770206" y="61318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HTML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B0410-19B1-400A-BD50-D8D02ED79DA2}"/>
              </a:ext>
            </a:extLst>
          </p:cNvPr>
          <p:cNvSpPr txBox="1"/>
          <p:nvPr/>
        </p:nvSpPr>
        <p:spPr>
          <a:xfrm>
            <a:off x="8300299" y="61318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HTML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A14F1E-3801-45EE-A1A8-E3D2DC677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8" y="1543825"/>
            <a:ext cx="4234555" cy="3175917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D187F97-E511-40A2-B198-E24F2E1AD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37" y="1488336"/>
            <a:ext cx="4234555" cy="31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Graphic spid="10" grpId="0">
        <p:bldAsOne/>
      </p:bldGraphic>
      <p:bldGraphic spid="15" grpId="0">
        <p:bldAsOne/>
      </p:bldGraphic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271-B659-451D-9DC1-A79A099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Fisher Encoding</a:t>
            </a:r>
            <a:br>
              <a:rPr lang="en-GB" dirty="0"/>
            </a:br>
            <a:r>
              <a:rPr lang="en-GB" dirty="0"/>
              <a:t>Results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E0C8-B329-45A4-A0B0-8DEEF43A986D}"/>
              </a:ext>
            </a:extLst>
          </p:cNvPr>
          <p:cNvSpPr txBox="1"/>
          <p:nvPr/>
        </p:nvSpPr>
        <p:spPr>
          <a:xfrm>
            <a:off x="4402548" y="187515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 Vector Machine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C2EFF-C82B-4C1B-BB21-9C46DFD149FB}"/>
              </a:ext>
            </a:extLst>
          </p:cNvPr>
          <p:cNvSpPr txBox="1"/>
          <p:nvPr/>
        </p:nvSpPr>
        <p:spPr>
          <a:xfrm>
            <a:off x="914281" y="4800600"/>
            <a:ext cx="3869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100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75</a:t>
            </a:r>
          </a:p>
          <a:p>
            <a:r>
              <a:rPr lang="en-GB" sz="1400" dirty="0"/>
              <a:t>Max accuracy: 0.766667</a:t>
            </a:r>
            <a:r>
              <a:rPr lang="el-GR" sz="1400" dirty="0"/>
              <a:t> </a:t>
            </a:r>
            <a:r>
              <a:rPr lang="en-GB" sz="1400" dirty="0"/>
              <a:t>=&gt; </a:t>
            </a:r>
            <a:r>
              <a:rPr lang="el-GR" sz="1400" dirty="0"/>
              <a:t>λ = </a:t>
            </a:r>
            <a:r>
              <a:rPr lang="en-GB" sz="1400" dirty="0"/>
              <a:t>0.00001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E91B0-7BA4-443F-B69F-BB7ADB48226C}"/>
              </a:ext>
            </a:extLst>
          </p:cNvPr>
          <p:cNvSpPr txBox="1"/>
          <p:nvPr/>
        </p:nvSpPr>
        <p:spPr>
          <a:xfrm>
            <a:off x="6950761" y="4800599"/>
            <a:ext cx="374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GRAYSCALE</a:t>
            </a:r>
          </a:p>
          <a:p>
            <a:r>
              <a:rPr lang="en-GB" sz="1400" dirty="0"/>
              <a:t>Vocab size: 100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 75</a:t>
            </a:r>
          </a:p>
          <a:p>
            <a:r>
              <a:rPr lang="en-GB" sz="1400" dirty="0"/>
              <a:t>Max accuracy: 0.725333	=&gt; </a:t>
            </a:r>
            <a:r>
              <a:rPr lang="el-GR" sz="1400" dirty="0"/>
              <a:t>λ</a:t>
            </a:r>
            <a:r>
              <a:rPr lang="en-GB" sz="1400" dirty="0"/>
              <a:t> = 0.01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6B155-CBEA-4704-98E0-5617B46BEF98}"/>
              </a:ext>
            </a:extLst>
          </p:cNvPr>
          <p:cNvSpPr txBox="1"/>
          <p:nvPr/>
        </p:nvSpPr>
        <p:spPr>
          <a:xfrm>
            <a:off x="5257309" y="2244490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/>
              <a:t>vl_dsift</a:t>
            </a:r>
            <a:endParaRPr lang="en-GB" sz="1600" i="1" dirty="0"/>
          </a:p>
          <a:p>
            <a:pPr algn="ctr"/>
            <a:r>
              <a:rPr lang="en-GB" sz="1600" i="1" dirty="0" err="1"/>
              <a:t>Vl_fisher</a:t>
            </a:r>
            <a:endParaRPr lang="en-US" sz="1600" i="1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A587166-2340-4271-95B4-EFF5AF555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802729"/>
              </p:ext>
            </p:extLst>
          </p:nvPr>
        </p:nvGraphicFramePr>
        <p:xfrm>
          <a:off x="558800" y="2396067"/>
          <a:ext cx="4458458" cy="259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A7091A8-94B2-49E2-8B0C-C3C470ECA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04761"/>
              </p:ext>
            </p:extLst>
          </p:nvPr>
        </p:nvGraphicFramePr>
        <p:xfrm>
          <a:off x="6489730" y="1994739"/>
          <a:ext cx="4572000" cy="285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B1BE347-01DF-4006-A13C-B57C7F892A64}"/>
              </a:ext>
            </a:extLst>
          </p:cNvPr>
          <p:cNvSpPr txBox="1"/>
          <p:nvPr/>
        </p:nvSpPr>
        <p:spPr>
          <a:xfrm>
            <a:off x="8211345" y="611263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HTML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C32C7-A48A-48F3-B0B9-BFC20F73089D}"/>
              </a:ext>
            </a:extLst>
          </p:cNvPr>
          <p:cNvSpPr txBox="1"/>
          <p:nvPr/>
        </p:nvSpPr>
        <p:spPr>
          <a:xfrm>
            <a:off x="1857952" y="61274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HTML</a:t>
            </a:r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4782C3-4BA3-4732-A51D-04E9D3172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1" y="1524076"/>
            <a:ext cx="4399053" cy="3299290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185D5B-817E-4DB1-ABFA-500ADE720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84" y="1524941"/>
            <a:ext cx="4329454" cy="3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Graphic spid="13" grpId="0">
        <p:bldAsOne/>
      </p:bldGraphic>
      <p:bldGraphic spid="14" grpId="0">
        <p:bldAsOne/>
      </p:bldGraphic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C77B-12BA-4F55-AA9E-2B3E2906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6203-8B05-45F2-B5EB-EB2309F8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less the step size the slower and more memory </a:t>
            </a:r>
            <a:r>
              <a:rPr lang="en-US" dirty="0" err="1"/>
              <a:t>Matlab</a:t>
            </a:r>
            <a:r>
              <a:rPr lang="en-US" dirty="0"/>
              <a:t> was using</a:t>
            </a:r>
          </a:p>
          <a:p>
            <a:r>
              <a:rPr lang="en-US" dirty="0"/>
              <a:t>Spatial Pyramid gave good results till level 2 with RGB color space</a:t>
            </a:r>
          </a:p>
          <a:p>
            <a:pPr lvl="1"/>
            <a:r>
              <a:rPr lang="en-US" dirty="0"/>
              <a:t>After level 2, not really better results, much more computational power</a:t>
            </a:r>
          </a:p>
          <a:p>
            <a:r>
              <a:rPr lang="en-US" dirty="0"/>
              <a:t>Feature Step Size of 5 seemed to worked fine with all methods</a:t>
            </a:r>
          </a:p>
          <a:p>
            <a:r>
              <a:rPr lang="en-US" dirty="0"/>
              <a:t>Fisher Vector method worked better with smaller vocabulary</a:t>
            </a:r>
          </a:p>
          <a:p>
            <a:r>
              <a:rPr lang="en-US" dirty="0" err="1"/>
              <a:t>kNN</a:t>
            </a:r>
            <a:r>
              <a:rPr lang="en-US" dirty="0"/>
              <a:t> classifier was really slow in comparison with SVM </a:t>
            </a:r>
          </a:p>
          <a:p>
            <a:pPr lvl="1"/>
            <a:r>
              <a:rPr lang="en-US" dirty="0"/>
              <a:t>Too much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8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52D-F597-4540-A99B-B255C7A9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E489-A820-4FB6-AE64-6C0AF6B5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Theofanis </a:t>
            </a:r>
            <a:r>
              <a:rPr lang="en-GB" dirty="0" err="1"/>
              <a:t>Chatzidmitriou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A9B2-BC64-4A96-A134-257E0CF5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EAED-EE55-43F0-BBA4-108340E8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32945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SIFT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Bag of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Spatial Pyramid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Additional Scene Recognition Method (Fisher Vector)</a:t>
            </a:r>
          </a:p>
        </p:txBody>
      </p:sp>
    </p:spTree>
    <p:extLst>
      <p:ext uri="{BB962C8B-B14F-4D97-AF65-F5344CB8AC3E}">
        <p14:creationId xmlns:p14="http://schemas.microsoft.com/office/powerpoint/2010/main" val="34644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9898-43E5-4539-90CE-88002F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SIFT features</a:t>
            </a:r>
            <a:br>
              <a:rPr lang="en-GB" dirty="0"/>
            </a:br>
            <a:r>
              <a:rPr lang="en-GB" sz="1800" dirty="0"/>
              <a:t>(</a:t>
            </a:r>
            <a:r>
              <a:rPr lang="en-US" sz="1800" dirty="0"/>
              <a:t>Scale-invariant feature transform)</a:t>
            </a:r>
            <a:br>
              <a:rPr lang="en-US" sz="1800" dirty="0"/>
            </a:br>
            <a:endParaRPr lang="en-US" dirty="0"/>
          </a:p>
        </p:txBody>
      </p:sp>
      <p:pic>
        <p:nvPicPr>
          <p:cNvPr id="9" name="Content Placeholder 8" descr="SIFT features between 2 images with the same scene">
            <a:extLst>
              <a:ext uri="{FF2B5EF4-FFF2-40B4-BE49-F238E27FC236}">
                <a16:creationId xmlns:a16="http://schemas.microsoft.com/office/drawing/2014/main" id="{A6F95D27-2708-4E58-A09C-E7D09CE413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99" y="3206941"/>
            <a:ext cx="4248743" cy="202403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1A05C1-91DD-4DDF-98A5-EDFDDFC8B751}"/>
              </a:ext>
            </a:extLst>
          </p:cNvPr>
          <p:cNvSpPr txBox="1"/>
          <p:nvPr/>
        </p:nvSpPr>
        <p:spPr>
          <a:xfrm>
            <a:off x="7746778" y="5161387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SIFT features between 2 images with the same scene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05EEE-DB70-4B7B-B087-02E3F745CCDC}"/>
              </a:ext>
            </a:extLst>
          </p:cNvPr>
          <p:cNvSpPr txBox="1"/>
          <p:nvPr/>
        </p:nvSpPr>
        <p:spPr>
          <a:xfrm>
            <a:off x="856969" y="1956595"/>
            <a:ext cx="471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Invariant to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Features based on </a:t>
            </a:r>
            <a:r>
              <a:rPr lang="en-GB"/>
              <a:t>images’ </a:t>
            </a:r>
            <a:r>
              <a:rPr lang="en-GB" dirty="0"/>
              <a:t>gradients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72D5-D4B4-4C8B-B7BF-1A38ADB979AD}"/>
              </a:ext>
            </a:extLst>
          </p:cNvPr>
          <p:cNvSpPr txBox="1"/>
          <p:nvPr/>
        </p:nvSpPr>
        <p:spPr>
          <a:xfrm>
            <a:off x="856969" y="2837609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They were used for the </a:t>
            </a:r>
            <a:r>
              <a:rPr lang="en-GB" u="sng" dirty="0"/>
              <a:t>Bag Of Sift</a:t>
            </a:r>
            <a:r>
              <a:rPr lang="en-GB" dirty="0"/>
              <a:t> and </a:t>
            </a:r>
            <a:r>
              <a:rPr lang="en-GB" u="sng" dirty="0"/>
              <a:t>Spatial Pyramid</a:t>
            </a:r>
          </a:p>
          <a:p>
            <a:r>
              <a:rPr lang="en-GB" dirty="0"/>
              <a:t>feature extraction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D76B4-ED9D-43E5-9DF5-FDA28E9EF161}"/>
              </a:ext>
            </a:extLst>
          </p:cNvPr>
          <p:cNvSpPr txBox="1"/>
          <p:nvPr/>
        </p:nvSpPr>
        <p:spPr>
          <a:xfrm>
            <a:off x="856969" y="3514176"/>
            <a:ext cx="5030544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&gt;Dictionary of visual words</a:t>
            </a:r>
          </a:p>
          <a:p>
            <a:r>
              <a:rPr lang="en-GB" dirty="0"/>
              <a:t>	&gt; size 128xN</a:t>
            </a:r>
          </a:p>
          <a:p>
            <a:r>
              <a:rPr lang="en-GB" sz="1100" dirty="0"/>
              <a:t>N: size of dictionary</a:t>
            </a:r>
          </a:p>
          <a:p>
            <a:endParaRPr lang="en-GB" dirty="0"/>
          </a:p>
          <a:p>
            <a:r>
              <a:rPr lang="en-GB" dirty="0"/>
              <a:t>&gt;Each word is a histogram of sift descriptors</a:t>
            </a:r>
          </a:p>
          <a:p>
            <a:r>
              <a:rPr lang="en-US" dirty="0"/>
              <a:t>     (kitchen, store etc.)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F875E5-5549-4F5C-B600-1280E9B80A2D}"/>
              </a:ext>
            </a:extLst>
          </p:cNvPr>
          <p:cNvGrpSpPr/>
          <p:nvPr/>
        </p:nvGrpSpPr>
        <p:grpSpPr>
          <a:xfrm>
            <a:off x="8016410" y="1067366"/>
            <a:ext cx="3341687" cy="1993497"/>
            <a:chOff x="7456797" y="4027052"/>
            <a:chExt cx="3341687" cy="1993497"/>
          </a:xfrm>
        </p:grpSpPr>
        <p:pic>
          <p:nvPicPr>
            <p:cNvPr id="16" name="Picture 15" descr="A circuit board&#10;&#10;Description automatically generated">
              <a:extLst>
                <a:ext uri="{FF2B5EF4-FFF2-40B4-BE49-F238E27FC236}">
                  <a16:creationId xmlns:a16="http://schemas.microsoft.com/office/drawing/2014/main" id="{F27BECD2-20C9-4BAE-9798-A8F29F42C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797" y="4027052"/>
              <a:ext cx="3341687" cy="187762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0138D-BBEE-4FCB-B88C-CB6EE655A59A}"/>
                </a:ext>
              </a:extLst>
            </p:cNvPr>
            <p:cNvSpPr txBox="1"/>
            <p:nvPr/>
          </p:nvSpPr>
          <p:spPr>
            <a:xfrm>
              <a:off x="7763324" y="5866661"/>
              <a:ext cx="27286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https://medium.com/data-breach/introduction-to-sift-scale-invariant-feature-transform-65d7f3a72d40</a:t>
              </a:r>
            </a:p>
          </p:txBody>
        </p:sp>
      </p:grp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CF3DC9-056E-4BE7-9D17-7BC218642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43" y="5142295"/>
            <a:ext cx="4365535" cy="15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0BD6-64BB-48A8-BB24-94241FAD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Create Vocabulary for SIFT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E23-610A-4236-89E1-07014668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968" y="1925637"/>
            <a:ext cx="3616542" cy="2252313"/>
          </a:xfrm>
        </p:spPr>
        <p:txBody>
          <a:bodyPr/>
          <a:lstStyle/>
          <a:p>
            <a:pPr marL="457200" lvl="1" indent="0">
              <a:buNone/>
            </a:pPr>
            <a:r>
              <a:rPr lang="en-GB" u="sng" dirty="0"/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 all images: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Extract features</a:t>
            </a:r>
          </a:p>
          <a:p>
            <a:pPr lvl="2"/>
            <a:r>
              <a:rPr lang="en-GB" dirty="0"/>
              <a:t>SIFT or PHOW	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Cluster features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E7CA6-9A38-4EB9-B452-044424A9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64" y="3670004"/>
            <a:ext cx="3234622" cy="2827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BDD93-5F39-4326-B2E8-43431B179B0F}"/>
              </a:ext>
            </a:extLst>
          </p:cNvPr>
          <p:cNvSpPr txBox="1"/>
          <p:nvPr/>
        </p:nvSpPr>
        <p:spPr>
          <a:xfrm>
            <a:off x="995968" y="4177950"/>
            <a:ext cx="532389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K-mean clustering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Picks random centroids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Assign each data point to the closest centroid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Move the centroid to the center of the assigned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above steps until there is no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88FCD-33E3-49D0-B072-A574FC4DFC26}"/>
              </a:ext>
            </a:extLst>
          </p:cNvPr>
          <p:cNvSpPr txBox="1"/>
          <p:nvPr/>
        </p:nvSpPr>
        <p:spPr>
          <a:xfrm>
            <a:off x="8931700" y="5946859"/>
            <a:ext cx="3005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Bag of Visual Words from extracted patch-based visual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03D45-909D-498B-A05F-CC8083F9F5C6}"/>
              </a:ext>
            </a:extLst>
          </p:cNvPr>
          <p:cNvSpPr txBox="1"/>
          <p:nvPr/>
        </p:nvSpPr>
        <p:spPr>
          <a:xfrm>
            <a:off x="5586176" y="2002559"/>
            <a:ext cx="46500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Different sizes of vocabularies were tested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50,100,1000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Different steps sizes were tested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10,100,200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the smaller the denser sampling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Bin size of 6 was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Color spaces: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RGB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GRAYSCALE</a:t>
            </a:r>
          </a:p>
        </p:txBody>
      </p:sp>
    </p:spTree>
    <p:extLst>
      <p:ext uri="{BB962C8B-B14F-4D97-AF65-F5344CB8AC3E}">
        <p14:creationId xmlns:p14="http://schemas.microsoft.com/office/powerpoint/2010/main" val="37134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C098-3376-45A3-BB09-E8ACC68A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Colour 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79F5-D59D-4FFB-B8D8-5786FB94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Colour spaces with more than 1 channel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Concatenate the color channels into a 2D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vl_phow</a:t>
            </a:r>
            <a:endParaRPr lang="en-US" dirty="0"/>
          </a:p>
          <a:p>
            <a:pPr lvl="1"/>
            <a:r>
              <a:rPr lang="en-US" dirty="0"/>
              <a:t>Dense SIFT features</a:t>
            </a:r>
          </a:p>
          <a:p>
            <a:pPr lvl="1"/>
            <a:r>
              <a:rPr lang="en-US" dirty="0"/>
              <a:t>Extract SIFTs from all channels separately</a:t>
            </a:r>
          </a:p>
          <a:p>
            <a:pPr marL="457200" lvl="1" indent="0">
              <a:buNone/>
            </a:pPr>
            <a:r>
              <a:rPr lang="en-US" dirty="0"/>
              <a:t>&gt; Not much improvement with this method</a:t>
            </a:r>
            <a:endParaRPr lang="en-GB" dirty="0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04CCEE13-8A52-4221-9146-85166F07B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74" y="2002559"/>
            <a:ext cx="3071783" cy="10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CDE4-7C63-4A4D-8623-EB018714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kNN</a:t>
            </a:r>
            <a:br>
              <a:rPr lang="en-US" dirty="0"/>
            </a:br>
            <a:r>
              <a:rPr lang="en-US" dirty="0"/>
              <a:t>(k-Nearest Neighbor)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D2D9-49FE-4C1F-B8AC-A961F173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49" y="3298176"/>
            <a:ext cx="8511035" cy="2111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Determine parameter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Calculate the distance between each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Sort the distance and determine the nearest neighbors based on k-</a:t>
            </a:r>
            <a:r>
              <a:rPr lang="en-US" sz="1400" dirty="0" err="1"/>
              <a:t>th</a:t>
            </a:r>
            <a:r>
              <a:rPr lang="en-US" sz="1400" dirty="0"/>
              <a:t> minimum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Classify data by using a majority vote.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A1D1D-6D31-4BA8-804C-D1E838F88FC0}"/>
              </a:ext>
            </a:extLst>
          </p:cNvPr>
          <p:cNvSpPr txBox="1"/>
          <p:nvPr/>
        </p:nvSpPr>
        <p:spPr>
          <a:xfrm>
            <a:off x="7065849" y="2512646"/>
            <a:ext cx="2289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Distance metric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8564A-F90F-48BD-8911-6FAE73A10F6A}"/>
              </a:ext>
            </a:extLst>
          </p:cNvPr>
          <p:cNvSpPr txBox="1"/>
          <p:nvPr/>
        </p:nvSpPr>
        <p:spPr>
          <a:xfrm>
            <a:off x="879605" y="2327201"/>
            <a:ext cx="280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Non-parametric</a:t>
            </a:r>
          </a:p>
        </p:txBody>
      </p:sp>
    </p:spTree>
    <p:extLst>
      <p:ext uri="{BB962C8B-B14F-4D97-AF65-F5344CB8AC3E}">
        <p14:creationId xmlns:p14="http://schemas.microsoft.com/office/powerpoint/2010/main" val="18335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7AFC-CFA4-4E37-AED3-D0B742D5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SVM</a:t>
            </a:r>
            <a:br>
              <a:rPr lang="en-GB" dirty="0"/>
            </a:br>
            <a:r>
              <a:rPr lang="en-GB" sz="1800" dirty="0">
                <a:solidFill>
                  <a:prstClr val="black"/>
                </a:solidFill>
              </a:rPr>
              <a:t>(</a:t>
            </a:r>
            <a:r>
              <a:rPr lang="en-US" sz="1800" dirty="0">
                <a:solidFill>
                  <a:prstClr val="black"/>
                </a:solidFill>
              </a:rPr>
              <a:t>Support Vector Machine)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943B-9425-4D0E-A636-2F1ACD3D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154509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Linear SVM used</a:t>
            </a:r>
          </a:p>
          <a:p>
            <a:r>
              <a:rPr lang="en-GB" dirty="0"/>
              <a:t>Supervised algorithm</a:t>
            </a:r>
          </a:p>
          <a:p>
            <a:r>
              <a:rPr lang="en-GB" dirty="0"/>
              <a:t>Lambda(</a:t>
            </a:r>
            <a:r>
              <a:rPr lang="el-GR" dirty="0"/>
              <a:t>λ)</a:t>
            </a:r>
            <a:r>
              <a:rPr lang="en-GB" dirty="0"/>
              <a:t> value used as regularize value</a:t>
            </a:r>
          </a:p>
          <a:p>
            <a:r>
              <a:rPr lang="en-GB" dirty="0"/>
              <a:t>1 vs all(15)</a:t>
            </a:r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9348DB-D619-4D68-9B06-145AA2C91053}"/>
              </a:ext>
            </a:extLst>
          </p:cNvPr>
          <p:cNvGrpSpPr/>
          <p:nvPr/>
        </p:nvGrpSpPr>
        <p:grpSpPr>
          <a:xfrm>
            <a:off x="6096000" y="4547064"/>
            <a:ext cx="2154798" cy="1888294"/>
            <a:chOff x="8155529" y="1611116"/>
            <a:chExt cx="2154798" cy="1888294"/>
          </a:xfrm>
        </p:grpSpPr>
        <p:pic>
          <p:nvPicPr>
            <p:cNvPr id="5" name="Picture 4" descr="A picture containing photo, small, hanging, different&#10;&#10;Description automatically generated">
              <a:extLst>
                <a:ext uri="{FF2B5EF4-FFF2-40B4-BE49-F238E27FC236}">
                  <a16:creationId xmlns:a16="http://schemas.microsoft.com/office/drawing/2014/main" id="{804B53B2-35AD-4789-86C2-64BB7B151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5529" y="1611116"/>
              <a:ext cx="2154798" cy="17190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998EB8-75F3-4104-BBE1-57839C6FF954}"/>
                </a:ext>
              </a:extLst>
            </p:cNvPr>
            <p:cNvSpPr txBox="1"/>
            <p:nvPr/>
          </p:nvSpPr>
          <p:spPr>
            <a:xfrm>
              <a:off x="8347108" y="3314744"/>
              <a:ext cx="17716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Reference:CMP-6035B Lecture 4: Classifiers</a:t>
              </a:r>
              <a:endParaRPr lang="en-US" sz="6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648E87-9354-496A-8B86-168B12BA3167}"/>
              </a:ext>
            </a:extLst>
          </p:cNvPr>
          <p:cNvSpPr txBox="1"/>
          <p:nvPr/>
        </p:nvSpPr>
        <p:spPr>
          <a:xfrm>
            <a:off x="1130270" y="3716867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Classes are indicated with 1 or -1</a:t>
            </a:r>
          </a:p>
          <a:p>
            <a:r>
              <a:rPr lang="en-GB" dirty="0"/>
              <a:t>	&gt; 1 being the current class that is tested</a:t>
            </a:r>
          </a:p>
          <a:p>
            <a:r>
              <a:rPr lang="en-GB" dirty="0"/>
              <a:t>	&gt; -1 are the rest of the classes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4F4F1-88E3-42F0-8204-8DF8C4F0A93A}"/>
              </a:ext>
            </a:extLst>
          </p:cNvPr>
          <p:cNvSpPr txBox="1"/>
          <p:nvPr/>
        </p:nvSpPr>
        <p:spPr>
          <a:xfrm>
            <a:off x="8322733" y="2277533"/>
            <a:ext cx="29803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comparison with </a:t>
            </a:r>
            <a:r>
              <a:rPr lang="en-GB" dirty="0" err="1"/>
              <a:t>kNN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Gave much better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20857-2406-4E78-8552-89CB9DB290D5}"/>
              </a:ext>
            </a:extLst>
          </p:cNvPr>
          <p:cNvSpPr txBox="1"/>
          <p:nvPr/>
        </p:nvSpPr>
        <p:spPr>
          <a:xfrm>
            <a:off x="1066800" y="503727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results have -+1%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8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271-B659-451D-9DC1-A79A099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Bag Of Sift</a:t>
            </a:r>
            <a:br>
              <a:rPr lang="en-GB" dirty="0"/>
            </a:br>
            <a:r>
              <a:rPr lang="en-GB" dirty="0"/>
              <a:t>Results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E0C8-B329-45A4-A0B0-8DEEF43A986D}"/>
              </a:ext>
            </a:extLst>
          </p:cNvPr>
          <p:cNvSpPr txBox="1"/>
          <p:nvPr/>
        </p:nvSpPr>
        <p:spPr>
          <a:xfrm>
            <a:off x="4662168" y="1875158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K-Nearest Neighbours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0118AB1-5E70-4E62-A3D5-C0FC4339B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53113"/>
              </p:ext>
            </p:extLst>
          </p:nvPr>
        </p:nvGraphicFramePr>
        <p:xfrm>
          <a:off x="893233" y="2460598"/>
          <a:ext cx="4085167" cy="257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7C2EFF-C82B-4C1B-BB21-9C46DFD149FB}"/>
              </a:ext>
            </a:extLst>
          </p:cNvPr>
          <p:cNvSpPr txBox="1"/>
          <p:nvPr/>
        </p:nvSpPr>
        <p:spPr>
          <a:xfrm>
            <a:off x="999067" y="5037667"/>
            <a:ext cx="2872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400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size:5</a:t>
            </a:r>
          </a:p>
          <a:p>
            <a:r>
              <a:rPr lang="en-GB" sz="1400" dirty="0"/>
              <a:t>Max accuracy: 0.553 =&gt; k =10</a:t>
            </a:r>
            <a:endParaRPr lang="en-US" sz="14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8B279E0-CAED-44A4-A191-B12554052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5438"/>
              </p:ext>
            </p:extLst>
          </p:nvPr>
        </p:nvGraphicFramePr>
        <p:xfrm>
          <a:off x="6737086" y="2231579"/>
          <a:ext cx="44243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BE91B0-7BA4-443F-B69F-BB7ADB48226C}"/>
              </a:ext>
            </a:extLst>
          </p:cNvPr>
          <p:cNvSpPr txBox="1"/>
          <p:nvPr/>
        </p:nvSpPr>
        <p:spPr>
          <a:xfrm>
            <a:off x="7078134" y="5037666"/>
            <a:ext cx="374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GRAYSCALE</a:t>
            </a:r>
          </a:p>
          <a:p>
            <a:r>
              <a:rPr lang="en-GB" sz="1400" dirty="0"/>
              <a:t>Vocab size: 200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size:5</a:t>
            </a:r>
          </a:p>
          <a:p>
            <a:r>
              <a:rPr lang="en-GB" sz="1400" dirty="0"/>
              <a:t>Max accuracy: 0.532 =&gt; k =15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6B155-CBEA-4704-98E0-5617B46BEF98}"/>
              </a:ext>
            </a:extLst>
          </p:cNvPr>
          <p:cNvSpPr txBox="1"/>
          <p:nvPr/>
        </p:nvSpPr>
        <p:spPr>
          <a:xfrm>
            <a:off x="5257309" y="2244490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/>
              <a:t>vl_disft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554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Graphic spid="10" grpId="0">
        <p:bldAsOne/>
      </p:bldGraphic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271-B659-451D-9DC1-A79A0995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Bag Of Sift</a:t>
            </a:r>
            <a:br>
              <a:rPr lang="en-GB" dirty="0"/>
            </a:br>
            <a:r>
              <a:rPr lang="en-GB" dirty="0"/>
              <a:t>Results</a:t>
            </a:r>
            <a:br>
              <a:rPr lang="en-GB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E0C8-B329-45A4-A0B0-8DEEF43A986D}"/>
              </a:ext>
            </a:extLst>
          </p:cNvPr>
          <p:cNvSpPr txBox="1"/>
          <p:nvPr/>
        </p:nvSpPr>
        <p:spPr>
          <a:xfrm>
            <a:off x="4662168" y="187515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 Vector Machine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C2EFF-C82B-4C1B-BB21-9C46DFD149FB}"/>
              </a:ext>
            </a:extLst>
          </p:cNvPr>
          <p:cNvSpPr txBox="1"/>
          <p:nvPr/>
        </p:nvSpPr>
        <p:spPr>
          <a:xfrm>
            <a:off x="999067" y="5037667"/>
            <a:ext cx="28232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Colour space: RGB</a:t>
            </a:r>
          </a:p>
          <a:p>
            <a:r>
              <a:rPr lang="en-GB" sz="1400" dirty="0"/>
              <a:t>Vocab size: 1000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size:200</a:t>
            </a:r>
          </a:p>
          <a:p>
            <a:r>
              <a:rPr lang="en-GB" sz="1400" dirty="0"/>
              <a:t>Max accuracy:  0.698 =&gt; </a:t>
            </a:r>
            <a:r>
              <a:rPr lang="el-GR" sz="1400" dirty="0"/>
              <a:t>λ</a:t>
            </a:r>
            <a:r>
              <a:rPr lang="en-GB" sz="1400" dirty="0"/>
              <a:t> =10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E91B0-7BA4-443F-B69F-BB7ADB48226C}"/>
              </a:ext>
            </a:extLst>
          </p:cNvPr>
          <p:cNvSpPr txBox="1"/>
          <p:nvPr/>
        </p:nvSpPr>
        <p:spPr>
          <a:xfrm>
            <a:off x="7078134" y="5037666"/>
            <a:ext cx="374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space: GRAYSCALE</a:t>
            </a:r>
          </a:p>
          <a:p>
            <a:r>
              <a:rPr lang="en-GB" sz="1400" dirty="0"/>
              <a:t>Vocab size: 1000</a:t>
            </a:r>
          </a:p>
          <a:p>
            <a:r>
              <a:rPr lang="en-GB" sz="1400" dirty="0"/>
              <a:t>Feature Step size: 5</a:t>
            </a:r>
          </a:p>
          <a:p>
            <a:r>
              <a:rPr lang="en-GB" sz="1400" dirty="0"/>
              <a:t>Step size:10</a:t>
            </a:r>
          </a:p>
          <a:p>
            <a:r>
              <a:rPr lang="en-GB" sz="1400" dirty="0"/>
              <a:t>Max accuracy: 0.67 =&gt; </a:t>
            </a:r>
            <a:r>
              <a:rPr lang="el-GR" sz="1400" dirty="0"/>
              <a:t>λ</a:t>
            </a:r>
            <a:r>
              <a:rPr lang="en-GB" sz="1400" dirty="0"/>
              <a:t> =1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6B155-CBEA-4704-98E0-5617B46BEF98}"/>
              </a:ext>
            </a:extLst>
          </p:cNvPr>
          <p:cNvSpPr txBox="1"/>
          <p:nvPr/>
        </p:nvSpPr>
        <p:spPr>
          <a:xfrm>
            <a:off x="5512561" y="2244490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/>
              <a:t>vl_disft</a:t>
            </a:r>
            <a:endParaRPr lang="en-US" sz="1600" i="1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55BF6E4-BCC9-4282-8251-F1B8BAEAF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678246"/>
              </p:ext>
            </p:extLst>
          </p:nvPr>
        </p:nvGraphicFramePr>
        <p:xfrm>
          <a:off x="685309" y="2148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1FF8A6A-66D8-4E62-93A1-950BC6540D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599437"/>
              </p:ext>
            </p:extLst>
          </p:nvPr>
        </p:nvGraphicFramePr>
        <p:xfrm>
          <a:off x="6934693" y="2155397"/>
          <a:ext cx="4757738" cy="2736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BCB147-B420-45DD-A7A2-855CE52DD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2" y="1541163"/>
            <a:ext cx="4450900" cy="333817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48962F-A7DA-4593-94E9-50227E9B5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93" y="1541163"/>
            <a:ext cx="4358871" cy="3338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0CF97-5752-4D20-8758-CAA7EEF38AB5}"/>
              </a:ext>
            </a:extLst>
          </p:cNvPr>
          <p:cNvSpPr txBox="1"/>
          <p:nvPr/>
        </p:nvSpPr>
        <p:spPr>
          <a:xfrm>
            <a:off x="8368145" y="61318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 action="ppaction://hlinkfile"/>
              </a:rPr>
              <a:t>HTML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A8F0B-9AE4-42E6-8D1F-106638E1C0EF}"/>
              </a:ext>
            </a:extLst>
          </p:cNvPr>
          <p:cNvSpPr txBox="1"/>
          <p:nvPr/>
        </p:nvSpPr>
        <p:spPr>
          <a:xfrm>
            <a:off x="1770206" y="61318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 action="ppaction://hlinkfile"/>
              </a:rPr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Graphic spid="13" grpId="0">
        <p:bldAsOne/>
      </p:bldGraphic>
      <p:bldGraphic spid="14" grpId="0">
        <p:bldAsOne/>
      </p:bldGraphic>
      <p:bldP spid="16" grpId="0"/>
      <p:bldP spid="1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1712</TotalTime>
  <Words>1079</Words>
  <Application>Microsoft Office PowerPoint</Application>
  <PresentationFormat>Widescreen</PresentationFormat>
  <Paragraphs>281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Gallery</vt:lpstr>
      <vt:lpstr>CMP-6035B Computer Vision: Image Categorisation II</vt:lpstr>
      <vt:lpstr>Contents</vt:lpstr>
      <vt:lpstr>SIFT features (Scale-invariant feature transform) </vt:lpstr>
      <vt:lpstr>Create Vocabulary for SIFT</vt:lpstr>
      <vt:lpstr>Colour spaces</vt:lpstr>
      <vt:lpstr>kNN (k-Nearest Neighbor)</vt:lpstr>
      <vt:lpstr>SVM (Support Vector Machine) </vt:lpstr>
      <vt:lpstr>Bag Of Sift Results </vt:lpstr>
      <vt:lpstr>Bag Of Sift Results </vt:lpstr>
      <vt:lpstr>Bag Of Sift Results </vt:lpstr>
      <vt:lpstr>Spatial Pyramid</vt:lpstr>
      <vt:lpstr>Spatial Pyramid</vt:lpstr>
      <vt:lpstr>Spatial Pyramid Results </vt:lpstr>
      <vt:lpstr>Spatial Pyramid Results </vt:lpstr>
      <vt:lpstr>Additional scene recognition method: Fisher Encoding</vt:lpstr>
      <vt:lpstr>Fisher Encoding Results </vt:lpstr>
      <vt:lpstr>Fisher Encoding Results </vt:lpstr>
      <vt:lpstr>Conclusion</vt:lpstr>
      <vt:lpstr>Contribution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CMP-6035B Computer Vision: Image Categorisation II</dc:title>
  <dc:creator>Theofanis Chatzidimitriou (CMP - Student)</dc:creator>
  <cp:lastModifiedBy>Theofanis Chatzidimitriou (CMP - Student)</cp:lastModifiedBy>
  <cp:revision>82</cp:revision>
  <dcterms:created xsi:type="dcterms:W3CDTF">2020-05-17T02:15:13Z</dcterms:created>
  <dcterms:modified xsi:type="dcterms:W3CDTF">2020-05-20T11:04:19Z</dcterms:modified>
</cp:coreProperties>
</file>