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4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90395-48AA-4CAC-8E3B-430D21141130}" v="22" dt="2023-08-06T16:10:03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chali Das" userId="7d1d7627-035a-4aaf-9094-4aa36b0df96a" providerId="ADAL" clId="{11790395-48AA-4CAC-8E3B-430D21141130}"/>
    <pc:docChg chg="custSel modSld">
      <pc:chgData name="Sanchali Das" userId="7d1d7627-035a-4aaf-9094-4aa36b0df96a" providerId="ADAL" clId="{11790395-48AA-4CAC-8E3B-430D21141130}" dt="2023-08-06T16:10:03.671" v="56" actId="20577"/>
      <pc:docMkLst>
        <pc:docMk/>
      </pc:docMkLst>
      <pc:sldChg chg="modSp mod">
        <pc:chgData name="Sanchali Das" userId="7d1d7627-035a-4aaf-9094-4aa36b0df96a" providerId="ADAL" clId="{11790395-48AA-4CAC-8E3B-430D21141130}" dt="2023-08-06T16:07:09.633" v="30" actId="20577"/>
        <pc:sldMkLst>
          <pc:docMk/>
          <pc:sldMk cId="202087546" sldId="256"/>
        </pc:sldMkLst>
        <pc:spChg chg="mod">
          <ac:chgData name="Sanchali Das" userId="7d1d7627-035a-4aaf-9094-4aa36b0df96a" providerId="ADAL" clId="{11790395-48AA-4CAC-8E3B-430D21141130}" dt="2023-08-06T16:07:09.633" v="30" actId="20577"/>
          <ac:spMkLst>
            <pc:docMk/>
            <pc:sldMk cId="202087546" sldId="256"/>
            <ac:spMk id="3" creationId="{425BF784-FD74-6E4C-9342-BE6652948421}"/>
          </ac:spMkLst>
        </pc:spChg>
      </pc:sldChg>
      <pc:sldChg chg="modSp mod">
        <pc:chgData name="Sanchali Das" userId="7d1d7627-035a-4aaf-9094-4aa36b0df96a" providerId="ADAL" clId="{11790395-48AA-4CAC-8E3B-430D21141130}" dt="2023-08-06T16:07:41.171" v="32" actId="13926"/>
        <pc:sldMkLst>
          <pc:docMk/>
          <pc:sldMk cId="1065954693" sldId="258"/>
        </pc:sldMkLst>
        <pc:spChg chg="mod">
          <ac:chgData name="Sanchali Das" userId="7d1d7627-035a-4aaf-9094-4aa36b0df96a" providerId="ADAL" clId="{11790395-48AA-4CAC-8E3B-430D21141130}" dt="2023-08-06T16:07:41.171" v="32" actId="13926"/>
          <ac:spMkLst>
            <pc:docMk/>
            <pc:sldMk cId="1065954693" sldId="258"/>
            <ac:spMk id="3" creationId="{C06D2A11-5D87-38B0-24C4-0BA432EF72B9}"/>
          </ac:spMkLst>
        </pc:spChg>
      </pc:sldChg>
      <pc:sldChg chg="modSp mod">
        <pc:chgData name="Sanchali Das" userId="7d1d7627-035a-4aaf-9094-4aa36b0df96a" providerId="ADAL" clId="{11790395-48AA-4CAC-8E3B-430D21141130}" dt="2023-08-06T16:08:36.348" v="33" actId="13926"/>
        <pc:sldMkLst>
          <pc:docMk/>
          <pc:sldMk cId="2363721385" sldId="259"/>
        </pc:sldMkLst>
        <pc:spChg chg="mod">
          <ac:chgData name="Sanchali Das" userId="7d1d7627-035a-4aaf-9094-4aa36b0df96a" providerId="ADAL" clId="{11790395-48AA-4CAC-8E3B-430D21141130}" dt="2023-08-06T16:08:36.348" v="33" actId="13926"/>
          <ac:spMkLst>
            <pc:docMk/>
            <pc:sldMk cId="2363721385" sldId="259"/>
            <ac:spMk id="3" creationId="{DBAA60FE-C11C-CADC-43B8-EC380510C43B}"/>
          </ac:spMkLst>
        </pc:spChg>
      </pc:sldChg>
      <pc:sldChg chg="modSp mod">
        <pc:chgData name="Sanchali Das" userId="7d1d7627-035a-4aaf-9094-4aa36b0df96a" providerId="ADAL" clId="{11790395-48AA-4CAC-8E3B-430D21141130}" dt="2023-08-06T16:08:49.839" v="34" actId="13926"/>
        <pc:sldMkLst>
          <pc:docMk/>
          <pc:sldMk cId="870131813" sldId="261"/>
        </pc:sldMkLst>
        <pc:spChg chg="mod">
          <ac:chgData name="Sanchali Das" userId="7d1d7627-035a-4aaf-9094-4aa36b0df96a" providerId="ADAL" clId="{11790395-48AA-4CAC-8E3B-430D21141130}" dt="2023-08-06T16:08:49.839" v="34" actId="13926"/>
          <ac:spMkLst>
            <pc:docMk/>
            <pc:sldMk cId="870131813" sldId="261"/>
            <ac:spMk id="3" creationId="{C06D2A11-5D87-38B0-24C4-0BA432EF72B9}"/>
          </ac:spMkLst>
        </pc:spChg>
      </pc:sldChg>
      <pc:sldChg chg="modSp mod">
        <pc:chgData name="Sanchali Das" userId="7d1d7627-035a-4aaf-9094-4aa36b0df96a" providerId="ADAL" clId="{11790395-48AA-4CAC-8E3B-430D21141130}" dt="2023-08-06T16:10:03.671" v="56" actId="20577"/>
        <pc:sldMkLst>
          <pc:docMk/>
          <pc:sldMk cId="1289197847" sldId="262"/>
        </pc:sldMkLst>
        <pc:spChg chg="mod">
          <ac:chgData name="Sanchali Das" userId="7d1d7627-035a-4aaf-9094-4aa36b0df96a" providerId="ADAL" clId="{11790395-48AA-4CAC-8E3B-430D21141130}" dt="2023-08-06T16:10:03.671" v="56" actId="20577"/>
          <ac:spMkLst>
            <pc:docMk/>
            <pc:sldMk cId="1289197847" sldId="262"/>
            <ac:spMk id="3" creationId="{C10B1C89-C79D-AEDE-6298-7C485D4741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675E-570B-4A9D-BB40-0615410E4753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B332-59ED-4B97-8DAA-8449DED4E9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858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675E-570B-4A9D-BB40-0615410E4753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B332-59ED-4B97-8DAA-8449DED4E9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234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675E-570B-4A9D-BB40-0615410E4753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B332-59ED-4B97-8DAA-8449DED4E9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009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675E-570B-4A9D-BB40-0615410E4753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B332-59ED-4B97-8DAA-8449DED4E9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2363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675E-570B-4A9D-BB40-0615410E4753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B332-59ED-4B97-8DAA-8449DED4E9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115144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675E-570B-4A9D-BB40-0615410E4753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B332-59ED-4B97-8DAA-8449DED4E9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28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675E-570B-4A9D-BB40-0615410E4753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B332-59ED-4B97-8DAA-8449DED4E9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7983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675E-570B-4A9D-BB40-0615410E4753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B332-59ED-4B97-8DAA-8449DED4E9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674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675E-570B-4A9D-BB40-0615410E4753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B332-59ED-4B97-8DAA-8449DED4E9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154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675E-570B-4A9D-BB40-0615410E4753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B332-59ED-4B97-8DAA-8449DED4E9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663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675E-570B-4A9D-BB40-0615410E4753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B332-59ED-4B97-8DAA-8449DED4E9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583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675E-570B-4A9D-BB40-0615410E4753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B332-59ED-4B97-8DAA-8449DED4E9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228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675E-570B-4A9D-BB40-0615410E4753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B332-59ED-4B97-8DAA-8449DED4E9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034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675E-570B-4A9D-BB40-0615410E4753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B332-59ED-4B97-8DAA-8449DED4E9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252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675E-570B-4A9D-BB40-0615410E4753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B332-59ED-4B97-8DAA-8449DED4E9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811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675E-570B-4A9D-BB40-0615410E4753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B332-59ED-4B97-8DAA-8449DED4E9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460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6675E-570B-4A9D-BB40-0615410E4753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98B332-59ED-4B97-8DAA-8449DED4E9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086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504580-4E96-6DE6-1FF4-0A5C58B93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7" y="717451"/>
            <a:ext cx="9917723" cy="984079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in Regression</a:t>
            </a:r>
          </a:p>
        </p:txBody>
      </p:sp>
    </p:spTree>
    <p:extLst>
      <p:ext uri="{BB962C8B-B14F-4D97-AF65-F5344CB8AC3E}">
        <p14:creationId xmlns="" xmlns:p14="http://schemas.microsoft.com/office/powerpoint/2010/main" val="20208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B22413-869A-C41E-CB3D-63680099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A87C6D-0315-0E88-0F8C-D91E4C321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0161"/>
                <a:ext cx="10515600" cy="4023360"/>
              </a:xfrm>
            </p:spPr>
            <p:txBody>
              <a:bodyPr/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80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𝑀𝑆𝐸</m:t>
                    </m:r>
                    <m:r>
                      <a:rPr lang="en-US" sz="280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2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56</m:t>
                        </m:r>
                      </m:num>
                      <m:den>
                        <m: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  <m:r>
                      <a:rPr lang="en-US" sz="2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=4.667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𝑅𝑀𝑆𝐸</m:t>
                    </m:r>
                    <m:r>
                      <a:rPr lang="en-US" sz="2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</m:rad>
                    <m:r>
                      <a:rPr lang="en-US" sz="2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28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28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sz="28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sz="2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4.667=</m:t>
                        </m:r>
                      </m:e>
                    </m:rad>
                    <m:r>
                      <a:rPr lang="en-US" sz="2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2.160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𝑀𝐴𝐸</m:t>
                    </m:r>
                    <m:r>
                      <a:rPr lang="en-US" sz="2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  <m: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  <m:r>
                      <a:rPr lang="en-US" sz="2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=0.67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=1−</m:t>
                    </m:r>
                    <m:f>
                      <m:fPr>
                        <m:ctrlP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28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sz="2800" i="1" kern="12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 i="1" kern="12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 i="1" kern="12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sz="28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28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2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=1−</m:t>
                    </m:r>
                    <m:f>
                      <m:fPr>
                        <m:ctrlP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56</m:t>
                        </m:r>
                      </m:num>
                      <m:den>
                        <m: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602.56</m:t>
                        </m:r>
                      </m:den>
                    </m:f>
                    <m:r>
                      <a:rPr lang="en-US" sz="2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=1−0.092=0.908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7A87C6D-0315-0E88-0F8C-D91E4C321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0161"/>
                <a:ext cx="10515600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8683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022F2E-296D-D3DD-CA7E-2A349CDB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19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>
                <a:latin typeface="Times New Roman"/>
                <a:cs typeface="Times New Roman"/>
              </a:rPr>
              <a:t>                          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3C3EB-F8FA-EE97-24EF-CD0100DD8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7948"/>
            <a:ext cx="8596668" cy="47434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>
                <a:solidFill>
                  <a:srgbClr val="404040"/>
                </a:solidFill>
                <a:latin typeface="Times New Roman"/>
                <a:cs typeface="Times New Roman"/>
              </a:rPr>
              <a:t>1.Tom M. Mitchell, “Machine Learning ”, McGraw Hill Education, Indian Edition, 9781259096952. </a:t>
            </a:r>
            <a:endParaRPr lang="en-US" sz="2000">
              <a:solidFill>
                <a:srgbClr val="404040"/>
              </a:solidFill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404040"/>
                </a:solidFill>
                <a:latin typeface="Times New Roman"/>
                <a:cs typeface="Times New Roman"/>
              </a:rPr>
              <a:t>2.Anuradha </a:t>
            </a:r>
            <a:r>
              <a:rPr lang="en-US" sz="2000" err="1">
                <a:solidFill>
                  <a:srgbClr val="404040"/>
                </a:solidFill>
                <a:latin typeface="Times New Roman"/>
                <a:cs typeface="Times New Roman"/>
              </a:rPr>
              <a:t>Srinivasaraghavan</a:t>
            </a:r>
            <a:r>
              <a:rPr lang="en-US" sz="2000" dirty="0">
                <a:solidFill>
                  <a:srgbClr val="404040"/>
                </a:solidFill>
                <a:latin typeface="Times New Roman"/>
                <a:cs typeface="Times New Roman"/>
              </a:rPr>
              <a:t> and  Vincy Joseph, “Machine Learning” Wiley, 8126578513.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04040"/>
                </a:solidFill>
                <a:latin typeface="Times New Roman"/>
                <a:cs typeface="Times New Roman"/>
              </a:rPr>
              <a:t>3.https://www.studytonight.com/post/what-is-mean-squared-error-mean absolute-error-root-mean-squared-error-and-r-squared  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04040"/>
                </a:solidFill>
                <a:latin typeface="Times New Roman"/>
                <a:cs typeface="Times New Roman"/>
              </a:rPr>
              <a:t>4.https://vitalflux.com/r-squared-explained-machine-learning/</a:t>
            </a:r>
            <a:r>
              <a:rPr lang="en-US" sz="2000" dirty="0"/>
              <a:t> 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165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24F527-9165-9568-D4EE-6326A43C3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943"/>
            <a:ext cx="9662420" cy="50144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189216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32FEA9-20AC-2FCD-7972-AA4DFDA7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34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in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033C17-988F-F125-91DD-7A56E69CD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328"/>
            <a:ext cx="10515600" cy="553274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Linear Regression is to find a line that minimizes the prediction error of all the data points.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essential step in any machine learning model is to evaluate the performance of the model.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Squared Error (MSE), Root Mean Squared Error (RMSE), Mean Absolute Error (MAE) and R-Squared are used to evaluate the performance of the model in regression analysis.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diagram of a slope&#10;&#10;Description automatically generated">
            <a:extLst>
              <a:ext uri="{FF2B5EF4-FFF2-40B4-BE49-F238E27FC236}">
                <a16:creationId xmlns="" xmlns:a16="http://schemas.microsoft.com/office/drawing/2014/main" id="{609DBF99-B177-F020-4824-98FD0FB1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192" y="1969477"/>
            <a:ext cx="5845147" cy="25005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834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19D643-EFBA-7DA9-F3EF-E556BFF5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4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D2A11-5D87-38B0-24C4-0BA432EF7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56604"/>
                <a:ext cx="10515600" cy="5220359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MSE is a common metric used to </a:t>
                </a: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the accuracy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 linear regression model. 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measures the average squared difference between the predicted and actual values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lower MSE indicates a better fit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model to the data.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</a:p>
              <a:p>
                <a:pPr marL="0" indent="0" algn="just">
                  <a:buNone/>
                </a:pPr>
                <a:r>
                  <a:rPr lang="en-US" sz="2400" b="0" dirty="0"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observed value.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corresponding predicted value.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observations.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06D2A11-5D87-38B0-24C4-0BA432EF7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56604"/>
                <a:ext cx="10515600" cy="5220359"/>
              </a:xfrm>
              <a:blipFill>
                <a:blip r:embed="rId2"/>
                <a:stretch>
                  <a:fillRect l="-754" t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06595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C23A26-A64E-EA89-6487-8D0CDA14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 (RMSE)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60FE-C11C-CADC-43B8-EC380510C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8972"/>
                <a:ext cx="10515600" cy="472799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RMSE is the square root of the MSE and is often used to provide a more easily interpretable metric. 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 the MSE, a </a:t>
                </a: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lower RMSE indicates a better fit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model to the data.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𝑀𝑆𝐸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BAA60FE-C11C-CADC-43B8-EC380510C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8972"/>
                <a:ext cx="10515600" cy="4727991"/>
              </a:xfrm>
              <a:blipFill>
                <a:blip r:embed="rId2"/>
                <a:stretch>
                  <a:fillRect l="-464" t="-1032" r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36372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19D643-EFBA-7DA9-F3EF-E556BFF5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4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(MAE) 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D2A11-5D87-38B0-24C4-0BA432EF7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2515"/>
                <a:ext cx="10515600" cy="522035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absolute error represents the average of the absolute difference between the actual and predicted values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dataset. 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measures the average of the residuals in the dataset.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𝑀𝐴𝐸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06D2A11-5D87-38B0-24C4-0BA432EF7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2515"/>
                <a:ext cx="10515600" cy="5220359"/>
              </a:xfrm>
              <a:blipFill>
                <a:blip r:embed="rId2"/>
                <a:stretch>
                  <a:fillRect l="-464" t="-935" r="-1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87013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B42CAC-2AA8-CA89-8202-80FE9B7633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75884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R-squared(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3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sz="3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kumimoji="0" lang="en-US" sz="3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CB42CAC-2AA8-CA89-8202-80FE9B763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75884"/>
              </a:xfrm>
              <a:blipFill>
                <a:blip r:embed="rId2"/>
                <a:stretch>
                  <a:fillRect t="-14414" b="-28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B1C89-C79D-AEDE-6298-7C485D4741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3888"/>
                <a:ext cx="10515600" cy="5268985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R-squared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a measure of </a:t>
                </a: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close the data points are to the fitted line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R-Squared (R² or the coefficient of determination) is a statistical measure in a regression model that determines the proportion of variance in the dependent variable that can be explained by the independent variable. 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R-squared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ranges from 0 to 1.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Generally, value near 1 indicates better model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 example, </a:t>
                </a: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R² is 0.8 it means 80% of the variation in the output can be explained by the input variable.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Formula: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3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sz="3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3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3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𝑵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n-US" sz="3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3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3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sz="3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sz="3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3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3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sz="3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3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3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𝑵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n-US" sz="3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3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400" b="1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kumimoji="0" lang="en-US" sz="2400" b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</m:acc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=Mean value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10B1C89-C79D-AEDE-6298-7C485D4741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3888"/>
                <a:ext cx="10515600" cy="5268985"/>
              </a:xfrm>
              <a:blipFill>
                <a:blip r:embed="rId3"/>
                <a:stretch>
                  <a:fillRect l="-406" t="-1389" r="-1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28919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3C617B-7A75-8911-BE73-EC0ABE82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52"/>
            <a:ext cx="10515600" cy="67588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694DF9-1B4E-93D8-BC0A-891E79EA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53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it better, let us take an example of actual demand and forecasted demand for a brand of ice creams in a shop in a year.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7625FD6-6823-3645-7DF6-DFC4EE361C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569770"/>
                  </p:ext>
                </p:extLst>
              </p:nvPr>
            </p:nvGraphicFramePr>
            <p:xfrm>
              <a:off x="2516212" y="1976215"/>
              <a:ext cx="6343650" cy="435622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066547">
                      <a:extLst>
                        <a:ext uri="{9D8B030D-6E8A-4147-A177-3AD203B41FA5}">
                          <a16:colId xmlns:a16="http://schemas.microsoft.com/office/drawing/2014/main" val="2950766434"/>
                        </a:ext>
                      </a:extLst>
                    </a:gridCol>
                    <a:gridCol w="2073747">
                      <a:extLst>
                        <a:ext uri="{9D8B030D-6E8A-4147-A177-3AD203B41FA5}">
                          <a16:colId xmlns:a16="http://schemas.microsoft.com/office/drawing/2014/main" val="3904630923"/>
                        </a:ext>
                      </a:extLst>
                    </a:gridCol>
                    <a:gridCol w="2203356">
                      <a:extLst>
                        <a:ext uri="{9D8B030D-6E8A-4147-A177-3AD203B41FA5}">
                          <a16:colId xmlns:a16="http://schemas.microsoft.com/office/drawing/2014/main" val="58539596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Months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Actual 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Demand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sz="2000" b="1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Predicted 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Demand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  <m:r>
                                    <a:rPr lang="en-US" sz="20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0302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January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15110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February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46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546569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March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49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48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348365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April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84654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May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57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072948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June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326109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July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85372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August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58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15098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September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53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419487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October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48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2229823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November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774341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December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3449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7625FD6-6823-3645-7DF6-DFC4EE361C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416569770"/>
                  </p:ext>
                </p:extLst>
              </p:nvPr>
            </p:nvGraphicFramePr>
            <p:xfrm>
              <a:off x="2516212" y="1976215"/>
              <a:ext cx="6343650" cy="454977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066547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2950766434"/>
                        </a:ext>
                      </a:extLst>
                    </a:gridCol>
                    <a:gridCol w="2073747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3904630923"/>
                        </a:ext>
                      </a:extLst>
                    </a:gridCol>
                    <a:gridCol w="2203356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585395969"/>
                        </a:ext>
                      </a:extLst>
                    </a:gridCol>
                  </a:tblGrid>
                  <a:tr h="636143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Months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707" t="-12500" r="-106745" b="-610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122" t="-12500" r="-552" b="-6105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760302605"/>
                      </a:ext>
                    </a:extLst>
                  </a:tr>
                  <a:tr h="3100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January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2561511075"/>
                      </a:ext>
                    </a:extLst>
                  </a:tr>
                  <a:tr h="3100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February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46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3485465694"/>
                      </a:ext>
                    </a:extLst>
                  </a:tr>
                  <a:tr h="3100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March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49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48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634836578"/>
                      </a:ext>
                    </a:extLst>
                  </a:tr>
                  <a:tr h="3100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April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4128465475"/>
                      </a:ext>
                    </a:extLst>
                  </a:tr>
                  <a:tr h="3100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May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57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3907294893"/>
                      </a:ext>
                    </a:extLst>
                  </a:tr>
                  <a:tr h="3100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June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1032610967"/>
                      </a:ext>
                    </a:extLst>
                  </a:tr>
                  <a:tr h="3100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July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3158537256"/>
                      </a:ext>
                    </a:extLst>
                  </a:tr>
                  <a:tr h="3100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August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58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3701509858"/>
                      </a:ext>
                    </a:extLst>
                  </a:tr>
                  <a:tr h="3100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September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53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2141948758"/>
                      </a:ext>
                    </a:extLst>
                  </a:tr>
                  <a:tr h="3100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October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48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1822298237"/>
                      </a:ext>
                    </a:extLst>
                  </a:tr>
                  <a:tr h="3100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November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3977434119"/>
                      </a:ext>
                    </a:extLst>
                  </a:tr>
                  <a:tr h="3100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December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453449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489957C-735C-1F12-E54B-A7BDF05C041D}"/>
              </a:ext>
            </a:extLst>
          </p:cNvPr>
          <p:cNvSpPr txBox="1"/>
          <p:nvPr/>
        </p:nvSpPr>
        <p:spPr>
          <a:xfrm>
            <a:off x="9270609" y="6217920"/>
            <a:ext cx="265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</a:p>
        </p:txBody>
      </p:sp>
    </p:spTree>
    <p:extLst>
      <p:ext uri="{BB962C8B-B14F-4D97-AF65-F5344CB8AC3E}">
        <p14:creationId xmlns="" xmlns:p14="http://schemas.microsoft.com/office/powerpoint/2010/main" val="13789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CD161B-B6DD-C9CD-2C64-B0547326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5"/>
            <a:ext cx="10515600" cy="647749"/>
          </a:xfrm>
        </p:spPr>
        <p:txBody>
          <a:bodyPr>
            <a:normAutofit/>
          </a:bodyPr>
          <a:lstStyle/>
          <a:p>
            <a:pPr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Case Study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727F3B7-AD57-4091-FE43-2598B832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845" y="5852026"/>
            <a:ext cx="2786113" cy="749873"/>
          </a:xfrm>
          <a:prstGeom prst="rect">
            <a:avLst/>
          </a:prstGeom>
        </p:spPr>
      </p:pic>
      <p:pic>
        <p:nvPicPr>
          <p:cNvPr id="9" name="Picture 8" descr="A graph of a function">
            <a:extLst>
              <a:ext uri="{FF2B5EF4-FFF2-40B4-BE49-F238E27FC236}">
                <a16:creationId xmlns="" xmlns:a16="http://schemas.microsoft.com/office/drawing/2014/main" id="{DA41A7CF-5224-EEFB-A921-2E4D702FD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9" y="1274664"/>
            <a:ext cx="8257735" cy="46759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3760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2D95D9-7447-36D1-91D9-1FE0C309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1"/>
            <a:ext cx="10515600" cy="732155"/>
          </a:xfrm>
        </p:spPr>
        <p:txBody>
          <a:bodyPr/>
          <a:lstStyle/>
          <a:p>
            <a:pPr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Case Study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145048D-D79A-4AC4-9702-EC76FA44968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94405260"/>
                  </p:ext>
                </p:extLst>
              </p:nvPr>
            </p:nvGraphicFramePr>
            <p:xfrm>
              <a:off x="1322363" y="942536"/>
              <a:ext cx="9848557" cy="533033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332073">
                      <a:extLst>
                        <a:ext uri="{9D8B030D-6E8A-4147-A177-3AD203B41FA5}">
                          <a16:colId xmlns:a16="http://schemas.microsoft.com/office/drawing/2014/main" val="452707336"/>
                        </a:ext>
                      </a:extLst>
                    </a:gridCol>
                    <a:gridCol w="1434355">
                      <a:extLst>
                        <a:ext uri="{9D8B030D-6E8A-4147-A177-3AD203B41FA5}">
                          <a16:colId xmlns:a16="http://schemas.microsoft.com/office/drawing/2014/main" val="1618965219"/>
                        </a:ext>
                      </a:extLst>
                    </a:gridCol>
                    <a:gridCol w="1524003">
                      <a:extLst>
                        <a:ext uri="{9D8B030D-6E8A-4147-A177-3AD203B41FA5}">
                          <a16:colId xmlns:a16="http://schemas.microsoft.com/office/drawing/2014/main" val="3837279342"/>
                        </a:ext>
                      </a:extLst>
                    </a:gridCol>
                    <a:gridCol w="1255060">
                      <a:extLst>
                        <a:ext uri="{9D8B030D-6E8A-4147-A177-3AD203B41FA5}">
                          <a16:colId xmlns:a16="http://schemas.microsoft.com/office/drawing/2014/main" val="598909943"/>
                        </a:ext>
                      </a:extLst>
                    </a:gridCol>
                    <a:gridCol w="1434355">
                      <a:extLst>
                        <a:ext uri="{9D8B030D-6E8A-4147-A177-3AD203B41FA5}">
                          <a16:colId xmlns:a16="http://schemas.microsoft.com/office/drawing/2014/main" val="4202788121"/>
                        </a:ext>
                      </a:extLst>
                    </a:gridCol>
                    <a:gridCol w="1344708">
                      <a:extLst>
                        <a:ext uri="{9D8B030D-6E8A-4147-A177-3AD203B41FA5}">
                          <a16:colId xmlns:a16="http://schemas.microsoft.com/office/drawing/2014/main" val="2289192514"/>
                        </a:ext>
                      </a:extLst>
                    </a:gridCol>
                    <a:gridCol w="1524003">
                      <a:extLst>
                        <a:ext uri="{9D8B030D-6E8A-4147-A177-3AD203B41FA5}">
                          <a16:colId xmlns:a16="http://schemas.microsoft.com/office/drawing/2014/main" val="3122652600"/>
                        </a:ext>
                      </a:extLst>
                    </a:gridCol>
                  </a:tblGrid>
                  <a:tr h="96766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Months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Actual 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Demand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sz="2000" b="1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Predicted 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Demand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  <m: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Error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  <m: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Squared Error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𝒀</m:t>
                                            </m:r>
                                            <m:r>
                                              <a:rPr lang="en-US" sz="20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0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𝒀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17570128"/>
                      </a:ext>
                    </a:extLst>
                  </a:tr>
                  <a:tr h="30429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January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-9.33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87.04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28664855"/>
                      </a:ext>
                    </a:extLst>
                  </a:tr>
                  <a:tr h="30429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February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46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-6.33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40.06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1772475"/>
                      </a:ext>
                    </a:extLst>
                  </a:tr>
                  <a:tr h="30429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March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49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48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-2.33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5.42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6120458"/>
                      </a:ext>
                    </a:extLst>
                  </a:tr>
                  <a:tr h="30429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April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3.67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13.46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7814689"/>
                      </a:ext>
                    </a:extLst>
                  </a:tr>
                  <a:tr h="30429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May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57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5.67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32.14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0539263"/>
                      </a:ext>
                    </a:extLst>
                  </a:tr>
                  <a:tr h="30429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June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8.67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75.16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39222900"/>
                      </a:ext>
                    </a:extLst>
                  </a:tr>
                  <a:tr h="30429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July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10.67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113.84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4937531"/>
                      </a:ext>
                    </a:extLst>
                  </a:tr>
                  <a:tr h="30429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August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58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6.67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44.48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6865735"/>
                      </a:ext>
                    </a:extLst>
                  </a:tr>
                  <a:tr h="30429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September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53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2.67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7.12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7118239"/>
                      </a:ext>
                    </a:extLst>
                  </a:tr>
                  <a:tr h="30429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October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48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-1.33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1.76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13228157"/>
                      </a:ext>
                    </a:extLst>
                  </a:tr>
                  <a:tr h="30429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November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-7.33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53.72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36906796"/>
                      </a:ext>
                    </a:extLst>
                  </a:tr>
                  <a:tr h="30429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December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-11.33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128.36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869265"/>
                      </a:ext>
                    </a:extLst>
                  </a:tr>
                  <a:tr h="62441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/>
                          </a: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/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=51.33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/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Sum=8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Sum=56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Sum=602.56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88520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145048D-D79A-4AC4-9702-EC76FA44968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2594405260"/>
                  </p:ext>
                </p:extLst>
              </p:nvPr>
            </p:nvGraphicFramePr>
            <p:xfrm>
              <a:off x="1322363" y="942536"/>
              <a:ext cx="9848557" cy="552388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332073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452707336"/>
                        </a:ext>
                      </a:extLst>
                    </a:gridCol>
                    <a:gridCol w="1434355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1618965219"/>
                        </a:ext>
                      </a:extLst>
                    </a:gridCol>
                    <a:gridCol w="1524003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3837279342"/>
                        </a:ext>
                      </a:extLst>
                    </a:gridCol>
                    <a:gridCol w="1255060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598909943"/>
                        </a:ext>
                      </a:extLst>
                    </a:gridCol>
                    <a:gridCol w="1434355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4202788121"/>
                        </a:ext>
                      </a:extLst>
                    </a:gridCol>
                    <a:gridCol w="1344708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2289192514"/>
                        </a:ext>
                      </a:extLst>
                    </a:gridCol>
                    <a:gridCol w="1524003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3122652600"/>
                        </a:ext>
                      </a:extLst>
                    </a:gridCol>
                  </a:tblGrid>
                  <a:tr h="985838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Months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3617" t="-7407" r="-495745" b="-4419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2000" t="-7407" r="-366000" b="-4419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2233" t="-7407" r="-344175" b="-4419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6017" t="-7407" r="-200424" b="-4419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9005" t="-7407" r="-114027" b="-4419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7200" t="-7407" r="-800" b="-4419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3917570128"/>
                      </a:ext>
                    </a:extLst>
                  </a:tr>
                  <a:tr h="3100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January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-9.33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87.04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2728664855"/>
                      </a:ext>
                    </a:extLst>
                  </a:tr>
                  <a:tr h="3100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February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46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-6.33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40.06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3671772475"/>
                      </a:ext>
                    </a:extLst>
                  </a:tr>
                  <a:tr h="3100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March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49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48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-2.33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5.42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736120458"/>
                      </a:ext>
                    </a:extLst>
                  </a:tr>
                  <a:tr h="3100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April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3.67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13.46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3707814689"/>
                      </a:ext>
                    </a:extLst>
                  </a:tr>
                  <a:tr h="3100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May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57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5.67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32.14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800539263"/>
                      </a:ext>
                    </a:extLst>
                  </a:tr>
                  <a:tr h="3100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June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8.67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75.16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1439222900"/>
                      </a:ext>
                    </a:extLst>
                  </a:tr>
                  <a:tr h="3100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July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10.67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113.84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3284937531"/>
                      </a:ext>
                    </a:extLst>
                  </a:tr>
                  <a:tr h="3100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August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58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6.67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44.48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496865735"/>
                      </a:ext>
                    </a:extLst>
                  </a:tr>
                  <a:tr h="3100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September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53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2.67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7.12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1997118239"/>
                      </a:ext>
                    </a:extLst>
                  </a:tr>
                  <a:tr h="3100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October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48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-1.33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1.76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3913228157"/>
                      </a:ext>
                    </a:extLst>
                  </a:tr>
                  <a:tr h="3100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November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-7.33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53.72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2436906796"/>
                      </a:ext>
                    </a:extLst>
                  </a:tr>
                  <a:tr h="3100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December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-11.33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128.36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81869265"/>
                      </a:ext>
                    </a:extLst>
                  </a:tr>
                  <a:tr h="62441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3617" t="-762136" r="-495745" b="-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Sum=8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Sum=56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Sum=602.56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36288520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D18C408-0E73-5DBB-40B7-BFBE9D5F1D78}"/>
              </a:ext>
            </a:extLst>
          </p:cNvPr>
          <p:cNvSpPr txBox="1"/>
          <p:nvPr/>
        </p:nvSpPr>
        <p:spPr>
          <a:xfrm>
            <a:off x="9861452" y="6334780"/>
            <a:ext cx="2155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Continued</a:t>
            </a:r>
          </a:p>
        </p:txBody>
      </p:sp>
    </p:spTree>
    <p:extLst>
      <p:ext uri="{BB962C8B-B14F-4D97-AF65-F5344CB8AC3E}">
        <p14:creationId xmlns="" xmlns:p14="http://schemas.microsoft.com/office/powerpoint/2010/main" val="7015830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445</TotalTime>
  <Words>295</Words>
  <Application>Microsoft Office PowerPoint</Application>
  <PresentationFormat>Custom</PresentationFormat>
  <Paragraphs>162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Evaluation metrics in Regression</vt:lpstr>
      <vt:lpstr>Evaluation metrics in Linear Regression</vt:lpstr>
      <vt:lpstr>Mean Squared Error (MSE)</vt:lpstr>
      <vt:lpstr>Root Mean Squared Error (RMSE)</vt:lpstr>
      <vt:lpstr>Mean Absolute Error (MAE) </vt:lpstr>
      <vt:lpstr> </vt:lpstr>
      <vt:lpstr>Case Study</vt:lpstr>
      <vt:lpstr>Case Study</vt:lpstr>
      <vt:lpstr>Case Study</vt:lpstr>
      <vt:lpstr>Case Study</vt:lpstr>
      <vt:lpstr>                          References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Biswajit Jana</dc:creator>
  <cp:lastModifiedBy>vishal</cp:lastModifiedBy>
  <cp:revision>47</cp:revision>
  <dcterms:created xsi:type="dcterms:W3CDTF">2023-07-26T04:09:14Z</dcterms:created>
  <dcterms:modified xsi:type="dcterms:W3CDTF">2023-10-10T02:36:37Z</dcterms:modified>
</cp:coreProperties>
</file>