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6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custom.xml" ContentType="application/vnd.openxmlformats-officedocument.custom-propertie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charts/colors2.xml" ContentType="application/vnd.ms-office.chartcolorstyle+xml"/>
  <Override PartName="/ppt/theme/theme5.xml" ContentType="application/vnd.openxmlformats-officedocument.theme+xml"/>
  <Override PartName="/ppt/charts/chart2.xml" ContentType="application/vnd.openxmlformats-officedocument.drawingml.chart+xml"/>
  <Override PartName="/ppt/theme/theme2.xml" ContentType="application/vnd.openxmlformats-officedocument.theme+xml"/>
  <Override PartName="/ppt/charts/colors1.xml" ContentType="application/vnd.ms-office.chartcolorstyle+xml"/>
  <Override PartName="/ppt/charts/style2.xml" ContentType="application/vnd.ms-office.chartstyle+xml"/>
  <Override PartName="/ppt/charts/chart1.xml" ContentType="application/vnd.openxmlformats-officedocument.drawingml.chart+xml"/>
  <Override PartName="/ppt/viewProps.xml" ContentType="application/vnd.openxmlformats-officedocument.presentationml.viewProps+xml"/>
  <Override PartName="/ppt/diagrams/quickStyle1.xml" ContentType="application/vnd.openxmlformats-officedocument.drawingml.diagramQuickStyle+xml"/>
  <Override PartName="/ppt/diagrams/layout1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charts/style1.xml" ContentType="application/vnd.ms-office.chartstyle+xml"/>
  <Override PartName="/ppt/diagrams/drawing1.xml" ContentType="application/vnd.openxmlformats-officedocument.drawingml.diagramDrawing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</p:sldMasterIdLst>
  <p:notesMasterIdLst>
    <p:notesMasterId r:id="rId13"/>
  </p:notesMasterIdLst>
  <p:sldIdLst>
    <p:sldId id="256" r:id="rId12"/>
  </p:sldIdLst>
  <p:sldSz cx="30275213" cy="428037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815824576" y="0"/>
      </p:cViewPr>
      <p:guideLst>
        <p:guide pos="9535"/>
        <p:guide pos="13481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theme" Target="theme/theme1.xml"/><Relationship Id="rId7" Type="http://schemas.openxmlformats.org/officeDocument/2006/relationships/theme" Target="theme/theme2.xml"/><Relationship Id="rId8" Type="http://schemas.openxmlformats.org/officeDocument/2006/relationships/theme" Target="theme/theme3.xml"/><Relationship Id="rId9" Type="http://schemas.openxmlformats.org/officeDocument/2006/relationships/theme" Target="theme/theme4.xml"/><Relationship Id="rId10" Type="http://schemas.openxmlformats.org/officeDocument/2006/relationships/theme" Target="theme/theme5.xml"/><Relationship Id="rId11" Type="http://schemas.openxmlformats.org/officeDocument/2006/relationships/theme" Target="theme/theme6.xml"/><Relationship Id="rId12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_rels/chart2.xml.rels><?xml version="1.0" encoding="UTF-8" standalone="yes"?><Relationships xmlns="http://schemas.openxmlformats.org/package/2006/relationships"><Relationship Id="rId1" Type="http://schemas.microsoft.com/office/2011/relationships/chartStyle" Target="style2.xml" /><Relationship Id="rId2" Type="http://schemas.microsoft.com/office/2011/relationships/chartColorStyle" Target="colors2.xml" /><Relationship Id="rId3" Type="http://schemas.openxmlformats.org/officeDocument/2006/relationships/package" Target="../embeddings/Microsoft_Excel_Worksheet2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sz="2800"/>
            </a:pPr>
            <a:r>
              <a:rPr sz="2800"/>
              <a:t>Average Dice Score (more is better)</a:t>
            </a:r>
            <a:endParaRPr sz="2800"/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28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pre-guide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>
              <a:noFill/>
            </a:ln>
          </c:spP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Sheet1!$B$2:$B$4</c:f>
              <c:strCache>
                <c:ptCount val="3"/>
                <c:pt idx="0">
                  <c:v>Scapula</c:v>
                </c:pt>
                <c:pt idx="1">
                  <c:v>Clavicle</c:v>
                </c:pt>
                <c:pt idx="2">
                  <c:v>Humerus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0.6285714285714287</c:v>
                </c:pt>
                <c:pt idx="1">
                  <c:v>0.6403142857142857</c:v>
                </c:pt>
                <c:pt idx="2">
                  <c:v>0.6871428571428572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post-guide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>
              <a:noFill/>
            </a:ln>
          </c:spP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Sheet1!$B$2:$B$4</c:f>
              <c:strCache>
                <c:ptCount val="3"/>
                <c:pt idx="0">
                  <c:v>Scapula</c:v>
                </c:pt>
                <c:pt idx="1">
                  <c:v>Clavicle</c:v>
                </c:pt>
                <c:pt idx="2">
                  <c:v>Humerus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0.7642857142857142</c:v>
                </c:pt>
                <c:pt idx="1">
                  <c:v>0.8185714285714284</c:v>
                </c:pt>
                <c:pt idx="2">
                  <c:v>0.8828571428571429</c:v>
                </c:pt>
              </c:numCache>
            </c:numRef>
          </c:val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gapWidth val="219"/>
        <c:overlap val="-26"/>
        <c:axId val="1998337625"/>
        <c:axId val="1998337626"/>
      </c:barChart>
      <c:catAx>
        <c:axId val="199833762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Arial"/>
                <a:cs typeface="Arial"/>
              </a:defRPr>
            </a:pPr>
            <a:endParaRPr/>
          </a:p>
        </c:txPr>
        <c:crossAx val="1998337626"/>
        <c:crosses val="autoZero"/>
        <c:auto val="1"/>
        <c:lblAlgn val="ctr"/>
        <c:lblOffset val="100"/>
        <c:noMultiLvlLbl val="0"/>
      </c:catAx>
      <c:valAx>
        <c:axId val="1998337626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Arial"/>
                <a:cs typeface="Arial"/>
              </a:defRPr>
            </a:pPr>
            <a:endParaRPr/>
          </a:p>
        </c:txPr>
        <c:crossAx val="1998337625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15375421" y="9064800"/>
      <a:ext cx="13478756" cy="8329662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sz="2800"/>
            </a:pPr>
            <a:r>
              <a:rPr sz="2800"/>
              <a:t>Average Hausdorff distance (mm) (less is better)</a:t>
            </a:r>
            <a:endParaRPr sz="2800"/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2800" b="0" spc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/>
        </a:p>
      </c:txPr>
    </c:title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pre-guide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1"/>
            </a:solidFill>
            <a:ln>
              <a:noFill/>
            </a:ln>
          </c:spP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Sheet1!$B$2:$B$4</c:f>
              <c:strCache>
                <c:ptCount val="3"/>
                <c:pt idx="0">
                  <c:v>Scapula</c:v>
                </c:pt>
                <c:pt idx="1">
                  <c:v>Clavicle</c:v>
                </c:pt>
                <c:pt idx="2">
                  <c:v>Humerus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2.790399999999999</c:v>
                </c:pt>
                <c:pt idx="1">
                  <c:v>2.216242857142857</c:v>
                </c:pt>
                <c:pt idx="2">
                  <c:v>4.850928571428571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post-guide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>
              <a:noFill/>
            </a:ln>
          </c:spP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Sheet1!$B$2:$B$4</c:f>
              <c:strCache>
                <c:ptCount val="3"/>
                <c:pt idx="0">
                  <c:v>Scapula</c:v>
                </c:pt>
                <c:pt idx="1">
                  <c:v>Clavicle</c:v>
                </c:pt>
                <c:pt idx="2">
                  <c:v>Humerus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1.4819142857142857</c:v>
                </c:pt>
                <c:pt idx="1">
                  <c:v>1.1868714285714288</c:v>
                </c:pt>
                <c:pt idx="2">
                  <c:v>2.468342857142857</c:v>
                </c:pt>
              </c:numCache>
            </c:numRef>
          </c:val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gapWidth val="219"/>
        <c:overlap val="-26"/>
        <c:axId val="1998337639"/>
        <c:axId val="1998337640"/>
      </c:barChart>
      <c:catAx>
        <c:axId val="1998337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Arial"/>
                <a:cs typeface="Arial"/>
              </a:defRPr>
            </a:pPr>
            <a:endParaRPr/>
          </a:p>
        </c:txPr>
        <c:crossAx val="1998337640"/>
        <c:crosses val="autoZero"/>
        <c:auto val="1"/>
        <c:lblAlgn val="ctr"/>
        <c:lblOffset val="100"/>
        <c:noMultiLvlLbl val="0"/>
      </c:catAx>
      <c:valAx>
        <c:axId val="1998337640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Calibri"/>
                <a:ea typeface="Arial"/>
                <a:cs typeface="Arial"/>
              </a:defRPr>
            </a:pPr>
            <a:endParaRPr/>
          </a:p>
        </c:txPr>
        <c:crossAx val="1998337639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15425928" y="18559778"/>
      <a:ext cx="13513745" cy="8160543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diagrams/_rels/data1.xml.rels><?xml version="1.0" encoding="UTF-8" standalone="yes"?><Relationships xmlns="http://schemas.openxmlformats.org/package/2006/relationships"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lignNode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span"/>
    <dgm:txEffectClrLst hueDir="cw" meth="span"/>
  </dgm:styleLbl>
  <dgm:styleLbl name="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ln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vennNode1">
    <dgm:fillClrLst hueDir="cw" meth="repeat">
      <a:schemeClr val="accent1">
        <a:alpha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align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f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b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sibTrans1D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callout">
    <dgm:fillClrLst hueDir="cw" meth="repeat">
      <a:schemeClr val="accent1"/>
    </dgm:fillClrLst>
    <dgm:linClrLst hueDir="cw" meth="repeat">
      <a:schemeClr val="accent1">
        <a:tint val="5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asst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2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3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4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1D1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2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3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4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con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trAlignAcc1">
    <dgm:fillClrLst hueDir="cw" meth="repeat">
      <a:schemeClr val="lt1"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F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Align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B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0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2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3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4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Shp">
    <dgm:fillClrLst hueDir="cw" meth="repeat">
      <a:schemeClr val="accent1">
        <a:tint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dkBgShp">
    <dgm:fillClrLst hueDir="cw" meth="repeat">
      <a:schemeClr val="accent1">
        <a:shade val="8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trBgShp">
    <dgm:fillClrLst hueDir="cw" meth="repeat">
      <a:schemeClr val="accent1">
        <a:tint val="50000"/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fgShp">
    <dgm:fillClrLst hueDir="cw" meth="repeat">
      <a:schemeClr val="accent1">
        <a:tint val="6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revTx">
    <dgm:fillClrLst hueDir="cw" meth="repeat">
      <a:schemeClr val="lt1">
        <a:alpha val="0"/>
      </a:schemeClr>
    </dgm:fillClrLst>
    <dgm:linClrLst hueDir="cw" meth="repeat">
      <a:schemeClr val="dk1">
        <a:alpha val="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41906BE1-708F-4F26-8DDB-6F171A22F85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0"/>
      <dgm:spPr bwMode="auto"/>
      <dgm:t>
        <a:bodyPr/>
        <a:lstStyle/>
        <a:p>
          <a:pPr>
            <a:defRPr/>
          </a:pPr>
          <a:endParaRPr/>
        </a:p>
      </dgm:t>
    </dgm:pt>
    <dgm:pt modelId="{C1631D24-BE71-4367-8FC8-003B76BD7B45}" type="node">
      <dgm:prSet phldr="0" phldrT="[Text]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923"/>
            </a:spcAft>
            <a:defRPr/>
          </a:pPr>
          <a:r>
            <a:rPr/>
            <a:t>Segmentation</a:t>
          </a:r>
          <a:endParaRPr/>
        </a:p>
      </dgm:t>
    </dgm:pt>
    <dgm:pt modelId="{3906EFF8-8CB2-4931-8307-32855BCD45C7}" type="parTrans" cxnId="{51630A0C-8D26-47FB-8A69-69F96A6CB0D4}">
      <dgm:prSet/>
      <dgm:spPr bwMode="auto"/>
      <dgm:t>
        <a:bodyPr/>
        <a:lstStyle/>
        <a:p>
          <a:pPr>
            <a:defRPr/>
          </a:pPr>
          <a:endParaRPr/>
        </a:p>
      </dgm:t>
    </dgm:pt>
    <dgm:pt modelId="{62029771-9E11-446D-9A71-136927A322F9}" type="sibTrans" cxnId="{51630A0C-8D26-47FB-8A69-69F96A6CB0D4}">
      <dgm:prSet/>
      <dgm:spPr bwMode="auto"/>
      <dgm:t>
        <a:bodyPr/>
        <a:lstStyle/>
        <a:p>
          <a:pPr>
            <a:defRPr/>
          </a:pPr>
          <a:endParaRPr/>
        </a:p>
      </dgm:t>
    </dgm:pt>
    <dgm:pt modelId="{5B1D85F2-511D-4F79-855A-83DD557CD744}" type="node">
      <dgm:prSet phldr="0" phldrT="[Text]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923"/>
            </a:spcAft>
            <a:defRPr/>
          </a:pPr>
          <a:r>
            <a:rPr/>
            <a:t>Guide creation</a:t>
          </a:r>
          <a:endParaRPr/>
        </a:p>
      </dgm:t>
    </dgm:pt>
    <dgm:pt modelId="{81A3AF31-434A-4594-B032-BF8F9A8F1734}" type="parTrans" cxnId="{6F12EA1C-F23E-46E7-82C4-3908985AA160}">
      <dgm:prSet/>
      <dgm:spPr bwMode="auto"/>
      <dgm:t>
        <a:bodyPr/>
        <a:lstStyle/>
        <a:p>
          <a:pPr>
            <a:defRPr/>
          </a:pPr>
          <a:endParaRPr/>
        </a:p>
      </dgm:t>
    </dgm:pt>
    <dgm:pt modelId="{BB849056-C213-434E-AE85-89379A53C7AE}" type="sibTrans" cxnId="{6F12EA1C-F23E-46E7-82C4-3908985AA160}">
      <dgm:prSet/>
      <dgm:spPr bwMode="auto"/>
      <dgm:t>
        <a:bodyPr/>
        <a:lstStyle/>
        <a:p>
          <a:pPr>
            <a:defRPr/>
          </a:pPr>
          <a:endParaRPr/>
        </a:p>
      </dgm:t>
    </dgm:pt>
    <dgm:pt modelId="{18C5E047-7F5B-4D57-BFB2-1F82EFB3000E}" type="node">
      <dgm:prSet phldr="0" phldrT="[Text]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923"/>
            </a:spcAft>
            <a:defRPr/>
          </a:pPr>
          <a:r>
            <a:rPr/>
            <a:t>unaided segmentation by testers</a:t>
          </a:r>
          <a:endParaRPr/>
        </a:p>
      </dgm:t>
    </dgm:pt>
    <dgm:pt modelId="{3B8D0C33-B5A7-4459-B770-413CD35788B4}" type="parTrans" cxnId="{23B1C2CC-8C00-4292-8C9D-5C83EE468666}">
      <dgm:prSet/>
      <dgm:spPr bwMode="auto"/>
      <dgm:t>
        <a:bodyPr/>
        <a:lstStyle/>
        <a:p>
          <a:pPr>
            <a:defRPr/>
          </a:pPr>
          <a:endParaRPr/>
        </a:p>
      </dgm:t>
    </dgm:pt>
    <dgm:pt modelId="{A2523659-AE20-4128-8B30-9BA5F2937157}" type="sibTrans" cxnId="{23B1C2CC-8C00-4292-8C9D-5C83EE468666}">
      <dgm:prSet/>
      <dgm:spPr bwMode="auto"/>
      <dgm:t>
        <a:bodyPr/>
        <a:lstStyle/>
        <a:p>
          <a:pPr>
            <a:defRPr/>
          </a:pPr>
          <a:endParaRPr/>
        </a:p>
      </dgm:t>
    </dgm:pt>
    <dgm:pt modelId="{DC93C2A7-6D92-4913-9FE3-6A3B9CC90F64}" type="node">
      <dgm:prSet phldr="0" phldrT="[Text]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1007"/>
            </a:spcAft>
            <a:defRPr/>
          </a:pPr>
          <a:r>
            <a:rPr lang="en-US" b="0" i="0" u="none" strike="noStrike" cap="none" spc="0">
              <a:solidFill>
                <a:schemeClr val="lt1"/>
              </a:solidFill>
              <a:latin typeface="Calibri"/>
              <a:ea typeface="Arial"/>
              <a:cs typeface="Arial"/>
            </a:rPr>
            <a:t>aided segmentation by testers</a:t>
          </a:r>
          <a:endParaRPr/>
        </a:p>
      </dgm:t>
    </dgm:pt>
    <dgm:pt modelId="{856E7C13-F7A6-4802-AF88-6321EDD41D73}" type="parTrans" cxnId="{1A8B9563-C663-49F6-8087-8BB2077E564C}">
      <dgm:prSet/>
      <dgm:spPr bwMode="auto"/>
      <dgm:t>
        <a:bodyPr/>
        <a:lstStyle/>
        <a:p>
          <a:pPr>
            <a:defRPr/>
          </a:pPr>
          <a:endParaRPr/>
        </a:p>
      </dgm:t>
    </dgm:pt>
    <dgm:pt modelId="{E4EDFC5A-7D2D-4149-B92C-9A06B09EBE72}" type="sibTrans" cxnId="{1A8B9563-C663-49F6-8087-8BB2077E564C}">
      <dgm:prSet/>
      <dgm:spPr bwMode="auto"/>
      <dgm:t>
        <a:bodyPr/>
        <a:lstStyle/>
        <a:p>
          <a:pPr>
            <a:defRPr/>
          </a:pPr>
          <a:endParaRPr/>
        </a:p>
      </dgm:t>
    </dgm:pt>
    <dgm:pt modelId="{ECF6680E-CE4C-46D0-A27C-0044783A799F}" type="node">
      <dgm:prSet phldr="0" phldrT="[Text]"/>
      <dgm:spPr bwMode="auto"/>
      <dgm:t>
        <a:bodyPr vertOverflow="overflow" horzOverflow="overflow" vert="horz" rtlCol="0" fromWordArt="0" anchor="ctr" forceAA="0" upright="0" compatLnSpc="0"/>
        <a:p>
          <a:pPr algn="ctr">
            <a:lnSpc>
              <a:spcPct val="90000"/>
            </a:lnSpc>
            <a:spcAft>
              <a:spcPts val="1007"/>
            </a:spcAft>
            <a:defRPr/>
          </a:pPr>
          <a:r>
            <a:rPr/>
            <a:t>Evaluation</a:t>
          </a:r>
          <a:endParaRPr/>
        </a:p>
      </dgm:t>
    </dgm:pt>
    <dgm:pt modelId="{000B6FD3-B495-4246-B73C-2F60E8623800}" type="parTrans" cxnId="{146459F2-731B-4F20-8D8C-03C0E5A35242}">
      <dgm:prSet/>
      <dgm:spPr bwMode="auto"/>
      <dgm:t>
        <a:bodyPr/>
        <a:lstStyle/>
        <a:p>
          <a:pPr>
            <a:defRPr/>
          </a:pPr>
          <a:endParaRPr/>
        </a:p>
      </dgm:t>
    </dgm:pt>
    <dgm:pt modelId="{F7702399-489A-40A3-92BE-F94BD978018F}" type="sibTrans" cxnId="{146459F2-731B-4F20-8D8C-03C0E5A35242}">
      <dgm:prSet/>
      <dgm:spPr bwMode="auto"/>
      <dgm:t>
        <a:bodyPr/>
        <a:lstStyle/>
        <a:p>
          <a:pPr>
            <a:defRPr/>
          </a:pPr>
          <a:endParaRPr/>
        </a:p>
      </dgm:t>
    </dgm:pt>
    <dgm:pt modelId="{81222B36-ABB6-4900-A71A-52DEA1AB9E9E}" type="pres">
      <dgm:prSet presAssocID="{41906BE1-708F-4F26-8DDB-6F171A22F855}" presName="diagram" presStyleCnt="0">
        <dgm:presLayoutVars>
          <dgm:dir val="norm"/>
          <dgm:resizeHandles val="exact"/>
        </dgm:presLayoutVars>
      </dgm:prSet>
      <dgm:spPr bwMode="auto"/>
    </dgm:pt>
    <dgm:pt modelId="{E753A74C-1404-481F-A0A3-C6FC6621525E}" type="pres">
      <dgm:prSet presAssocID="{C1631D24-BE71-4367-8FC8-003B76BD7B45}" presName="node" presStyleLbl="node1" presStyleIdx="0" presStyleCnt="5">
        <dgm:presLayoutVars>
          <dgm:bulletEnabled val="1"/>
        </dgm:presLayoutVars>
      </dgm:prSet>
      <dgm:spPr bwMode="auto"/>
    </dgm:pt>
    <dgm:pt modelId="{79F734F1-8D7C-432C-A06A-41B7E6D28070}" type="pres">
      <dgm:prSet presAssocID="{62029771-9E11-446D-9A71-136927A322F9}" presName="sibTrans" presStyleLbl="sibTrans2D1" presStyleIdx="0" presStyleCnt="4"/>
      <dgm:spPr bwMode="auto"/>
    </dgm:pt>
    <dgm:pt modelId="{4E629FF5-5EE5-4ED7-93D3-43D0ED734E71}" type="pres">
      <dgm:prSet presAssocID="{62029771-9E11-446D-9A71-136927A322F9}" presName="connectorText" presStyleLbl="sibTrans2D1" presStyleIdx="0" presStyleCnt="4"/>
      <dgm:spPr bwMode="auto"/>
    </dgm:pt>
    <dgm:pt modelId="{C20442F9-9430-4B3D-98A2-7B61B395CAD2}" type="pres">
      <dgm:prSet presAssocID="{5B1D85F2-511D-4F79-855A-83DD557CD744}" presName="node" presStyleLbl="node1" presStyleIdx="1" presStyleCnt="5">
        <dgm:presLayoutVars>
          <dgm:bulletEnabled val="1"/>
        </dgm:presLayoutVars>
      </dgm:prSet>
      <dgm:spPr bwMode="auto"/>
    </dgm:pt>
    <dgm:pt modelId="{CF4D369A-49F0-4CC6-A8BD-57FB2749702A}" type="pres">
      <dgm:prSet presAssocID="{BB849056-C213-434E-AE85-89379A53C7AE}" presName="sibTrans" presStyleLbl="sibTrans2D1" presStyleIdx="1" presStyleCnt="4"/>
      <dgm:spPr bwMode="auto"/>
    </dgm:pt>
    <dgm:pt modelId="{883E21E2-685E-474A-9030-5EA56140D213}" type="pres">
      <dgm:prSet presAssocID="{BB849056-C213-434E-AE85-89379A53C7AE}" presName="connectorText" presStyleLbl="sibTrans2D1" presStyleIdx="1" presStyleCnt="4"/>
      <dgm:spPr bwMode="auto"/>
    </dgm:pt>
    <dgm:pt modelId="{DB173348-3D66-418D-8596-19DA9326200C}" type="pres">
      <dgm:prSet presAssocID="{18C5E047-7F5B-4D57-BFB2-1F82EFB3000E}" presName="node" presStyleLbl="node1" presStyleIdx="2" presStyleCnt="5">
        <dgm:presLayoutVars>
          <dgm:bulletEnabled val="1"/>
        </dgm:presLayoutVars>
      </dgm:prSet>
      <dgm:spPr bwMode="auto"/>
    </dgm:pt>
    <dgm:pt modelId="{71C1A3BD-9B05-4BC0-948B-2CA04B8EB166}" type="pres">
      <dgm:prSet presAssocID="{A2523659-AE20-4128-8B30-9BA5F2937157}" presName="sibTrans" presStyleLbl="sibTrans2D1" presStyleIdx="2" presStyleCnt="4"/>
      <dgm:spPr bwMode="auto"/>
    </dgm:pt>
    <dgm:pt modelId="{B2A75FF9-1DE8-47C4-9972-68B14C191CEB}" type="pres">
      <dgm:prSet presAssocID="{A2523659-AE20-4128-8B30-9BA5F2937157}" presName="connectorText" presStyleLbl="sibTrans2D1" presStyleIdx="2" presStyleCnt="4"/>
      <dgm:spPr bwMode="auto"/>
    </dgm:pt>
    <dgm:pt modelId="{50AEDB5C-7DF6-4ADF-9BF3-CB4604F23FEE}" type="pres">
      <dgm:prSet presAssocID="{DC93C2A7-6D92-4913-9FE3-6A3B9CC90F64}" presName="node" presStyleLbl="node1" presStyleIdx="3" presStyleCnt="5">
        <dgm:presLayoutVars>
          <dgm:bulletEnabled val="1"/>
        </dgm:presLayoutVars>
      </dgm:prSet>
      <dgm:spPr bwMode="auto"/>
    </dgm:pt>
    <dgm:pt modelId="{FBBA5C1F-9405-488B-8902-7567E27387C0}" type="pres">
      <dgm:prSet presAssocID="{E4EDFC5A-7D2D-4149-B92C-9A06B09EBE72}" presName="sibTrans" presStyleLbl="sibTrans2D1" presStyleIdx="3" presStyleCnt="4"/>
      <dgm:spPr bwMode="auto"/>
    </dgm:pt>
    <dgm:pt modelId="{89B6EAB4-FD54-454F-86CC-B50F5494BE59}" type="pres">
      <dgm:prSet presAssocID="{E4EDFC5A-7D2D-4149-B92C-9A06B09EBE72}" presName="connectorText" presStyleLbl="sibTrans2D1" presStyleIdx="3" presStyleCnt="4"/>
      <dgm:spPr bwMode="auto"/>
    </dgm:pt>
    <dgm:pt modelId="{91DBFFDB-D563-4005-8CAC-8A075C33F07C}" type="pres">
      <dgm:prSet presAssocID="{ECF6680E-CE4C-46D0-A27C-0044783A799F}" presName="node" presStyleLbl="node1" presStyleIdx="4" presStyleCnt="5">
        <dgm:presLayoutVars>
          <dgm:bulletEnabled val="1"/>
        </dgm:presLayoutVars>
      </dgm:prSet>
      <dgm:spPr bwMode="auto"/>
    </dgm:pt>
  </dgm:ptLst>
  <dgm:cxnLst>
    <dgm:cxn modelId="{51630A0C-8D26-47FB-8A69-69F96A6CB0D4}" type="parOf" srcId="{41906BE1-708F-4F26-8DDB-6F171A22F855}" destId="{C1631D24-BE71-4367-8FC8-003B76BD7B45}" srcOrd="0" destOrd="0" parTransId="{3906EFF8-8CB2-4931-8307-32855BCD45C7}" sibTransId="{62029771-9E11-446D-9A71-136927A322F9}"/>
    <dgm:cxn modelId="{2D86B619-8880-45BD-B6C5-629D65E413A9}" type="presOf" srcId="{DC93C2A7-6D92-4913-9FE3-6A3B9CC90F64}" destId="{50AEDB5C-7DF6-4ADF-9BF3-CB4604F23FEE}" srcOrd="0" destOrd="0" presId="urn:microsoft.com/office/officeart/2005/8/layout/process5"/>
    <dgm:cxn modelId="{6F12EA1C-F23E-46E7-82C4-3908985AA160}" type="parOf" srcId="{41906BE1-708F-4F26-8DDB-6F171A22F855}" destId="{5B1D85F2-511D-4F79-855A-83DD557CD744}" srcOrd="1" destOrd="0" parTransId="{81A3AF31-434A-4594-B032-BF8F9A8F1734}" sibTransId="{BB849056-C213-434E-AE85-89379A53C7AE}"/>
    <dgm:cxn modelId="{E3806021-1489-4A7B-913B-C840B9C2F138}" type="presOf" srcId="{41906BE1-708F-4F26-8DDB-6F171A22F855}" destId="{81222B36-ABB6-4900-A71A-52DEA1AB9E9E}" srcOrd="0" destOrd="0" presId="urn:microsoft.com/office/officeart/2005/8/layout/process5"/>
    <dgm:cxn modelId="{C6803D25-5BEF-4B53-9F5A-400A83529239}" type="presOf" srcId="{A2523659-AE20-4128-8B30-9BA5F2937157}" destId="{71C1A3BD-9B05-4BC0-948B-2CA04B8EB166}" srcOrd="0" destOrd="0" presId="urn:microsoft.com/office/officeart/2005/8/layout/process5"/>
    <dgm:cxn modelId="{AC3F952E-9386-4BA5-9C7F-AA40636B3616}" type="presOf" srcId="{5B1D85F2-511D-4F79-855A-83DD557CD744}" destId="{C20442F9-9430-4B3D-98A2-7B61B395CAD2}" srcOrd="0" destOrd="0" presId="urn:microsoft.com/office/officeart/2005/8/layout/process5"/>
    <dgm:cxn modelId="{F4E4625B-BA25-42D7-B5F4-03BF4F97C9E4}" type="presOf" srcId="{62029771-9E11-446D-9A71-136927A322F9}" destId="{79F734F1-8D7C-432C-A06A-41B7E6D28070}" srcOrd="0" destOrd="0" presId="urn:microsoft.com/office/officeart/2005/8/layout/process5"/>
    <dgm:cxn modelId="{1A8B9563-C663-49F6-8087-8BB2077E564C}" type="parOf" srcId="{41906BE1-708F-4F26-8DDB-6F171A22F855}" destId="{DC93C2A7-6D92-4913-9FE3-6A3B9CC90F64}" srcOrd="3" destOrd="0" parTransId="{856E7C13-F7A6-4802-AF88-6321EDD41D73}" sibTransId="{E4EDFC5A-7D2D-4149-B92C-9A06B09EBE72}"/>
    <dgm:cxn modelId="{B9B1A666-2215-47AF-923E-0E11D81656F1}" type="presOf" srcId="{ECF6680E-CE4C-46D0-A27C-0044783A799F}" destId="{91DBFFDB-D563-4005-8CAC-8A075C33F07C}" srcOrd="0" destOrd="0" presId="urn:microsoft.com/office/officeart/2005/8/layout/process5"/>
    <dgm:cxn modelId="{6058E568-5C68-4CF9-A760-36FAC4650983}" type="presOf" srcId="{E4EDFC5A-7D2D-4149-B92C-9A06B09EBE72}" destId="{89B6EAB4-FD54-454F-86CC-B50F5494BE59}" srcOrd="1" destOrd="0" presId="urn:microsoft.com/office/officeart/2005/8/layout/process5"/>
    <dgm:cxn modelId="{BB9D4B6F-1BE4-4A3A-A43E-D97AA6B1186E}" type="presOf" srcId="{E4EDFC5A-7D2D-4149-B92C-9A06B09EBE72}" destId="{FBBA5C1F-9405-488B-8902-7567E27387C0}" srcOrd="0" destOrd="0" presId="urn:microsoft.com/office/officeart/2005/8/layout/process5"/>
    <dgm:cxn modelId="{D2F7A251-52CD-4608-8812-DE398B2B24A2}" type="presOf" srcId="{62029771-9E11-446D-9A71-136927A322F9}" destId="{4E629FF5-5EE5-4ED7-93D3-43D0ED734E71}" srcOrd="1" destOrd="0" presId="urn:microsoft.com/office/officeart/2005/8/layout/process5"/>
    <dgm:cxn modelId="{20C9DD96-CB27-4BB8-B453-22E402E6EE74}" type="presOf" srcId="{BB849056-C213-434E-AE85-89379A53C7AE}" destId="{883E21E2-685E-474A-9030-5EA56140D213}" srcOrd="1" destOrd="0" presId="urn:microsoft.com/office/officeart/2005/8/layout/process5"/>
    <dgm:cxn modelId="{F5DD46AC-2A88-459C-88D1-0BC4BB1EF962}" type="presOf" srcId="{A2523659-AE20-4128-8B30-9BA5F2937157}" destId="{B2A75FF9-1DE8-47C4-9972-68B14C191CEB}" srcOrd="1" destOrd="0" presId="urn:microsoft.com/office/officeart/2005/8/layout/process5"/>
    <dgm:cxn modelId="{478055B3-4D31-45CB-9618-F03982175556}" type="presOf" srcId="{C1631D24-BE71-4367-8FC8-003B76BD7B45}" destId="{E753A74C-1404-481F-A0A3-C6FC6621525E}" srcOrd="0" destOrd="0" presId="urn:microsoft.com/office/officeart/2005/8/layout/process5"/>
    <dgm:cxn modelId="{23B1C2CC-8C00-4292-8C9D-5C83EE468666}" type="parOf" srcId="{41906BE1-708F-4F26-8DDB-6F171A22F855}" destId="{18C5E047-7F5B-4D57-BFB2-1F82EFB3000E}" srcOrd="2" destOrd="0" parTransId="{3B8D0C33-B5A7-4459-B770-413CD35788B4}" sibTransId="{A2523659-AE20-4128-8B30-9BA5F2937157}"/>
    <dgm:cxn modelId="{BB7B41E2-9941-4C95-BAB8-FB283D58A2CB}" type="presOf" srcId="{BB849056-C213-434E-AE85-89379A53C7AE}" destId="{CF4D369A-49F0-4CC6-A8BD-57FB2749702A}" srcOrd="0" destOrd="0" presId="urn:microsoft.com/office/officeart/2005/8/layout/process5"/>
    <dgm:cxn modelId="{146459F2-731B-4F20-8D8C-03C0E5A35242}" type="parOf" srcId="{41906BE1-708F-4F26-8DDB-6F171A22F855}" destId="{ECF6680E-CE4C-46D0-A27C-0044783A799F}" srcOrd="4" destOrd="0" parTransId="{000B6FD3-B495-4246-B73C-2F60E8623800}" sibTransId="{F7702399-489A-40A3-92BE-F94BD978018F}"/>
    <dgm:cxn modelId="{C8C878F7-5E52-4E76-B018-13B4D53826A6}" type="presOf" srcId="{18C5E047-7F5B-4D57-BFB2-1F82EFB3000E}" destId="{DB173348-3D66-418D-8596-19DA9326200C}" srcOrd="0" destOrd="0" presId="urn:microsoft.com/office/officeart/2005/8/layout/process5"/>
    <dgm:cxn modelId="{8D9E1C94-8671-4352-9555-9E6C67BC62F3}" type="presParOf" srcId="{81222B36-ABB6-4900-A71A-52DEA1AB9E9E}" destId="{E753A74C-1404-481F-A0A3-C6FC6621525E}" srcOrd="0" destOrd="0" presId="urn:microsoft.com/office/officeart/2005/8/layout/process5"/>
    <dgm:cxn modelId="{DE458797-5FD5-4E52-817D-F4398956ECF1}" type="presParOf" srcId="{81222B36-ABB6-4900-A71A-52DEA1AB9E9E}" destId="{79F734F1-8D7C-432C-A06A-41B7E6D28070}" srcOrd="1" destOrd="0" presId="urn:microsoft.com/office/officeart/2005/8/layout/process5"/>
    <dgm:cxn modelId="{14719AC6-1BCB-4117-B34E-A3430B0FAD43}" type="presParOf" srcId="{79F734F1-8D7C-432C-A06A-41B7E6D28070}" destId="{4E629FF5-5EE5-4ED7-93D3-43D0ED734E71}" srcOrd="0" destOrd="0" presId="urn:microsoft.com/office/officeart/2005/8/layout/process5"/>
    <dgm:cxn modelId="{31EC3F11-2834-4551-8238-F301B031069F}" type="presParOf" srcId="{81222B36-ABB6-4900-A71A-52DEA1AB9E9E}" destId="{C20442F9-9430-4B3D-98A2-7B61B395CAD2}" srcOrd="2" destOrd="0" presId="urn:microsoft.com/office/officeart/2005/8/layout/process5"/>
    <dgm:cxn modelId="{AF8C41C9-6AEB-4159-BA42-0A82A259AC60}" type="presParOf" srcId="{81222B36-ABB6-4900-A71A-52DEA1AB9E9E}" destId="{CF4D369A-49F0-4CC6-A8BD-57FB2749702A}" srcOrd="3" destOrd="0" presId="urn:microsoft.com/office/officeart/2005/8/layout/process5"/>
    <dgm:cxn modelId="{39681D36-77F5-44F1-8DE5-EC0CBB27E13F}" type="presParOf" srcId="{CF4D369A-49F0-4CC6-A8BD-57FB2749702A}" destId="{883E21E2-685E-474A-9030-5EA56140D213}" srcOrd="0" destOrd="0" presId="urn:microsoft.com/office/officeart/2005/8/layout/process5"/>
    <dgm:cxn modelId="{A2208103-D48E-4302-9E00-76AA35C2ADC3}" type="presParOf" srcId="{81222B36-ABB6-4900-A71A-52DEA1AB9E9E}" destId="{DB173348-3D66-418D-8596-19DA9326200C}" srcOrd="4" destOrd="0" presId="urn:microsoft.com/office/officeart/2005/8/layout/process5"/>
    <dgm:cxn modelId="{36A417DF-3F73-4AA0-8139-BCAA89E7BD98}" type="presParOf" srcId="{81222B36-ABB6-4900-A71A-52DEA1AB9E9E}" destId="{71C1A3BD-9B05-4BC0-948B-2CA04B8EB166}" srcOrd="5" destOrd="0" presId="urn:microsoft.com/office/officeart/2005/8/layout/process5"/>
    <dgm:cxn modelId="{F66109E8-D73A-4B1A-976D-385E11751BFD}" type="presParOf" srcId="{71C1A3BD-9B05-4BC0-948B-2CA04B8EB166}" destId="{B2A75FF9-1DE8-47C4-9972-68B14C191CEB}" srcOrd="0" destOrd="0" presId="urn:microsoft.com/office/officeart/2005/8/layout/process5"/>
    <dgm:cxn modelId="{369E8AA3-657A-4B5A-A361-AEAD6CD94CF5}" type="presParOf" srcId="{81222B36-ABB6-4900-A71A-52DEA1AB9E9E}" destId="{50AEDB5C-7DF6-4ADF-9BF3-CB4604F23FEE}" srcOrd="6" destOrd="0" presId="urn:microsoft.com/office/officeart/2005/8/layout/process5"/>
    <dgm:cxn modelId="{998809BD-900F-4921-B519-585DCCE26966}" type="presParOf" srcId="{81222B36-ABB6-4900-A71A-52DEA1AB9E9E}" destId="{FBBA5C1F-9405-488B-8902-7567E27387C0}" srcOrd="7" destOrd="0" presId="urn:microsoft.com/office/officeart/2005/8/layout/process5"/>
    <dgm:cxn modelId="{F19FD61B-9857-43DF-AD15-BE042D5E19F0}" type="presParOf" srcId="{FBBA5C1F-9405-488B-8902-7567E27387C0}" destId="{89B6EAB4-FD54-454F-86CC-B50F5494BE59}" srcOrd="0" destOrd="0" presId="urn:microsoft.com/office/officeart/2005/8/layout/process5"/>
    <dgm:cxn modelId="{8614A5FE-A66A-42FE-85BA-F661311E413F}" type="presParOf" srcId="{81222B36-ABB6-4900-A71A-52DEA1AB9E9E}" destId="{91DBFFDB-D563-4005-8CAC-8A075C33F07C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4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421897146" name=""/>
      <dsp:cNvGrpSpPr/>
    </dsp:nvGrpSpPr>
    <dsp:grpSpPr bwMode="auto">
      <a:xfrm flipH="0" flipV="0">
        <a:off x="0" y="0"/>
        <a:ext cx="10604499" cy="7069667"/>
        <a:chOff x="0" y="0"/>
        <a:chExt cx="10604499" cy="7069667"/>
      </a:xfrm>
    </dsp:grpSpPr>
    <dsp:sp modelId="{E753A74C-1404-481F-A0A3-C6FC6621525E}">
      <dsp:nvSpPr>
        <dsp:cNvPr id="0" name=""/>
        <dsp:cNvSpPr/>
      </dsp:nvSpPr>
      <dsp:spPr bwMode="auto">
        <a:xfrm rot="0" flipH="0" flipV="0">
          <a:off x="0" y="1302307"/>
          <a:ext cx="2790657" cy="1674394"/>
        </a:xfrm>
        <a:prstGeom prst="roundRect">
          <a:avLst>
            <a:gd name="adj" fmla="val 10000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91440" tIns="45720" rIns="91440" bIns="45720" numCol="1" spcCol="0" rtlCol="0" fromWordArt="0" anchor="ctr" anchorCtr="0" forceAA="0" upright="0" compatLnSpc="0"/>
        <a:p>
          <a:pPr algn="ctr">
            <a:lnSpc>
              <a:spcPct val="90000"/>
            </a:lnSpc>
            <a:spcAft>
              <a:spcPts val="923"/>
            </a:spcAft>
            <a:defRPr/>
          </a:pPr>
          <a:r>
            <a:rPr/>
            <a:t>Segmentation</a:t>
          </a:r>
          <a:endParaRPr/>
        </a:p>
      </dsp:txBody>
      <dsp:txXfrm rot="0">
        <a:off x="49041" y="1351348"/>
        <a:ext cx="2692574" cy="1576311"/>
      </dsp:txXfrm>
    </dsp:sp>
    <dsp:sp modelId="{79F734F1-8D7C-432C-A06A-41B7E6D28070}">
      <dsp:nvSpPr>
        <dsp:cNvPr id="0" name=""/>
        <dsp:cNvSpPr/>
      </dsp:nvSpPr>
      <dsp:spPr bwMode="auto">
        <a:xfrm rot="0" flipH="0" flipV="0">
          <a:off x="3036235" y="1793463"/>
          <a:ext cx="591619" cy="692083"/>
        </a:xfrm>
        <a:prstGeom prst="rightArrow">
          <a:avLst>
            <a:gd name="adj1" fmla="val 60000"/>
            <a:gd name="adj2" fmla="val 50000"/>
          </a:avLst>
        </a:prstGeom>
        <a:ln/>
      </dsp:spPr>
      <dsp:style>
        <a:lnRef idx="0">
          <a:srgbClr val="000000"/>
        </a:lnRef>
        <a:fillRef idx="1">
          <a:schemeClr val="accent1">
            <a:tint val="60000"/>
          </a:schemeClr>
        </a:fillRef>
        <a:effectRef idx="0">
          <a:srgbClr val="000000"/>
        </a:effectRef>
        <a:fontRef idx="minor">
          <a:schemeClr val="lt1"/>
        </a:fontRef>
      </dsp:style>
    </dsp:sp>
    <dsp:sp modelId="{C20442F9-9430-4B3D-98A2-7B61B395CAD2}">
      <dsp:nvSpPr>
        <dsp:cNvPr id="0" name=""/>
        <dsp:cNvSpPr/>
      </dsp:nvSpPr>
      <dsp:spPr bwMode="auto">
        <a:xfrm rot="0" flipH="0" flipV="0">
          <a:off x="3906920" y="1302307"/>
          <a:ext cx="2790657" cy="1674394"/>
        </a:xfrm>
        <a:prstGeom prst="roundRect">
          <a:avLst>
            <a:gd name="adj" fmla="val 10000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91440" tIns="45720" rIns="91440" bIns="45720" numCol="1" spcCol="0" rtlCol="0" fromWordArt="0" anchor="ctr" anchorCtr="0" forceAA="0" upright="0" compatLnSpc="0"/>
        <a:p>
          <a:pPr algn="ctr">
            <a:lnSpc>
              <a:spcPct val="90000"/>
            </a:lnSpc>
            <a:spcAft>
              <a:spcPts val="923"/>
            </a:spcAft>
            <a:defRPr/>
          </a:pPr>
          <a:r>
            <a:rPr/>
            <a:t>Guide creation</a:t>
          </a:r>
          <a:endParaRPr/>
        </a:p>
      </dsp:txBody>
      <dsp:txXfrm rot="0">
        <a:off x="3955962" y="1351348"/>
        <a:ext cx="2692574" cy="1576311"/>
      </dsp:txXfrm>
    </dsp:sp>
    <dsp:sp modelId="{CF4D369A-49F0-4CC6-A8BD-57FB2749702A}">
      <dsp:nvSpPr>
        <dsp:cNvPr id="0" name=""/>
        <dsp:cNvSpPr/>
      </dsp:nvSpPr>
      <dsp:spPr bwMode="auto">
        <a:xfrm rot="0" flipH="0" flipV="0">
          <a:off x="6943156" y="1793463"/>
          <a:ext cx="591619" cy="692083"/>
        </a:xfrm>
        <a:prstGeom prst="rightArrow">
          <a:avLst>
            <a:gd name="adj1" fmla="val 60000"/>
            <a:gd name="adj2" fmla="val 50000"/>
          </a:avLst>
        </a:prstGeom>
        <a:ln/>
      </dsp:spPr>
      <dsp:style>
        <a:lnRef idx="0">
          <a:srgbClr val="000000"/>
        </a:lnRef>
        <a:fillRef idx="1">
          <a:schemeClr val="accent1">
            <a:tint val="60000"/>
          </a:schemeClr>
        </a:fillRef>
        <a:effectRef idx="0">
          <a:srgbClr val="000000"/>
        </a:effectRef>
        <a:fontRef idx="minor">
          <a:schemeClr val="lt1"/>
        </a:fontRef>
      </dsp:style>
    </dsp:sp>
    <dsp:sp modelId="{DB173348-3D66-418D-8596-19DA9326200C}">
      <dsp:nvSpPr>
        <dsp:cNvPr id="0" name=""/>
        <dsp:cNvSpPr/>
      </dsp:nvSpPr>
      <dsp:spPr bwMode="auto">
        <a:xfrm rot="0" flipH="0" flipV="0">
          <a:off x="7813841" y="1302307"/>
          <a:ext cx="2790657" cy="1674394"/>
        </a:xfrm>
        <a:prstGeom prst="roundRect">
          <a:avLst>
            <a:gd name="adj" fmla="val 10000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91440" tIns="45720" rIns="91440" bIns="45720" numCol="1" spcCol="0" rtlCol="0" fromWordArt="0" anchor="ctr" anchorCtr="0" forceAA="0" upright="0" compatLnSpc="0"/>
        <a:p>
          <a:pPr algn="ctr">
            <a:lnSpc>
              <a:spcPct val="90000"/>
            </a:lnSpc>
            <a:spcAft>
              <a:spcPts val="923"/>
            </a:spcAft>
            <a:defRPr/>
          </a:pPr>
          <a:r>
            <a:rPr/>
            <a:t>unaided segmentation by testers</a:t>
          </a:r>
          <a:endParaRPr/>
        </a:p>
      </dsp:txBody>
      <dsp:txXfrm rot="0">
        <a:off x="7862882" y="1351348"/>
        <a:ext cx="2692574" cy="1576311"/>
      </dsp:txXfrm>
    </dsp:sp>
    <dsp:sp modelId="{71C1A3BD-9B05-4BC0-948B-2CA04B8EB166}">
      <dsp:nvSpPr>
        <dsp:cNvPr id="0" name=""/>
        <dsp:cNvSpPr/>
      </dsp:nvSpPr>
      <dsp:spPr bwMode="auto">
        <a:xfrm rot="5400000" flipH="0" flipV="0">
          <a:off x="8913360" y="3172048"/>
          <a:ext cx="591619" cy="692083"/>
        </a:xfrm>
        <a:prstGeom prst="rightArrow">
          <a:avLst>
            <a:gd name="adj1" fmla="val 60000"/>
            <a:gd name="adj2" fmla="val 50000"/>
          </a:avLst>
        </a:prstGeom>
        <a:ln/>
      </dsp:spPr>
      <dsp:style>
        <a:lnRef idx="0">
          <a:srgbClr val="000000"/>
        </a:lnRef>
        <a:fillRef idx="1">
          <a:schemeClr val="accent1">
            <a:tint val="60000"/>
          </a:schemeClr>
        </a:fillRef>
        <a:effectRef idx="0">
          <a:srgbClr val="000000"/>
        </a:effectRef>
        <a:fontRef idx="minor">
          <a:schemeClr val="lt1"/>
        </a:fontRef>
      </dsp:style>
    </dsp:sp>
    <dsp:sp modelId="{50AEDB5C-7DF6-4ADF-9BF3-CB4604F23FEE}">
      <dsp:nvSpPr>
        <dsp:cNvPr id="0" name=""/>
        <dsp:cNvSpPr/>
      </dsp:nvSpPr>
      <dsp:spPr bwMode="auto">
        <a:xfrm rot="0" flipH="0" flipV="0">
          <a:off x="7813841" y="4092965"/>
          <a:ext cx="2790657" cy="1674394"/>
        </a:xfrm>
        <a:prstGeom prst="roundRect">
          <a:avLst>
            <a:gd name="adj" fmla="val 10000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91440" tIns="45720" rIns="91440" bIns="45720" numCol="1" spcCol="0" rtlCol="0" fromWordArt="0" anchor="ctr" anchorCtr="0" forceAA="0" upright="0" compatLnSpc="0"/>
        <a:p>
          <a:pPr algn="ctr">
            <a:lnSpc>
              <a:spcPct val="90000"/>
            </a:lnSpc>
            <a:spcAft>
              <a:spcPts val="1007"/>
            </a:spcAft>
            <a:defRPr/>
          </a:pPr>
          <a:r>
            <a:rPr lang="en-US" b="0" i="0" u="none" strike="noStrike" cap="none" spc="0">
              <a:solidFill>
                <a:schemeClr val="lt1"/>
              </a:solidFill>
              <a:latin typeface="Calibri"/>
              <a:ea typeface="Arial"/>
              <a:cs typeface="Arial"/>
            </a:rPr>
            <a:t>aided segmentation by testers</a:t>
          </a:r>
          <a:endParaRPr/>
        </a:p>
      </dsp:txBody>
      <dsp:txXfrm rot="0">
        <a:off x="7862882" y="4142006"/>
        <a:ext cx="2692574" cy="1576311"/>
      </dsp:txXfrm>
    </dsp:sp>
    <dsp:sp modelId="{FBBA5C1F-9405-488B-8902-7567E27387C0}">
      <dsp:nvSpPr>
        <dsp:cNvPr id="0" name=""/>
        <dsp:cNvSpPr/>
      </dsp:nvSpPr>
      <dsp:spPr bwMode="auto">
        <a:xfrm rot="10800000" flipH="0" flipV="0">
          <a:off x="6976644" y="4584120"/>
          <a:ext cx="591619" cy="692083"/>
        </a:xfrm>
        <a:prstGeom prst="rightArrow">
          <a:avLst>
            <a:gd name="adj1" fmla="val 60000"/>
            <a:gd name="adj2" fmla="val 50000"/>
          </a:avLst>
        </a:prstGeom>
        <a:ln/>
      </dsp:spPr>
      <dsp:style>
        <a:lnRef idx="0">
          <a:srgbClr val="000000"/>
        </a:lnRef>
        <a:fillRef idx="1">
          <a:schemeClr val="accent1">
            <a:tint val="60000"/>
          </a:schemeClr>
        </a:fillRef>
        <a:effectRef idx="0">
          <a:srgbClr val="000000"/>
        </a:effectRef>
        <a:fontRef idx="minor">
          <a:schemeClr val="lt1"/>
        </a:fontRef>
      </dsp:style>
    </dsp:sp>
    <dsp:sp modelId="{91DBFFDB-D563-4005-8CAC-8A075C33F07C}">
      <dsp:nvSpPr>
        <dsp:cNvPr id="0" name=""/>
        <dsp:cNvSpPr/>
      </dsp:nvSpPr>
      <dsp:spPr bwMode="auto">
        <a:xfrm rot="0" flipH="0" flipV="0">
          <a:off x="3906920" y="4092965"/>
          <a:ext cx="2790657" cy="1674394"/>
        </a:xfrm>
        <a:prstGeom prst="roundRect">
          <a:avLst>
            <a:gd name="adj" fmla="val 10000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  <dsp:txBody>
        <a:bodyPr vertOverflow="overflow" horzOverflow="overflow" vert="horz" wrap="square" lIns="91440" tIns="45720" rIns="91440" bIns="45720" numCol="1" spcCol="0" rtlCol="0" fromWordArt="0" anchor="ctr" anchorCtr="0" forceAA="0" upright="0" compatLnSpc="0"/>
        <a:p>
          <a:pPr algn="ctr">
            <a:lnSpc>
              <a:spcPct val="90000"/>
            </a:lnSpc>
            <a:spcAft>
              <a:spcPts val="1007"/>
            </a:spcAft>
            <a:defRPr/>
          </a:pPr>
          <a:r>
            <a:rPr/>
            <a:t>Evaluation</a:t>
          </a:r>
          <a:endParaRPr/>
        </a:p>
      </dsp:txBody>
      <dsp:txXfrm rot="0">
        <a:off x="3955962" y="4142006"/>
        <a:ext cx="2692574" cy="1576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 type="node">
          <dgm:prSet phldr="1"/>
        </dgm:pt>
        <dgm:pt modelId="2" type="node">
          <dgm:prSet phldr="1"/>
        </dgm:pt>
        <dgm:pt modelId="3" type="node">
          <dgm:prSet phldr="1"/>
        </dgm:pt>
        <dgm:pt modelId="4" type="node">
          <dgm:prSet phldr="1"/>
        </dgm:pt>
        <dgm:pt modelId="5" type="node">
          <dgm:prSet phldr="1"/>
        </dgm:pt>
      </dgm:ptLst>
      <dgm:cxnLst>
        <dgm:cxn modelId="7" type="parOf" srcId="0" destId="1" srcOrd="0" destOrd="0"/>
        <dgm:cxn modelId="8" type="parOf" srcId="0" destId="2" srcOrd="1" destOrd="0"/>
        <dgm:cxn modelId="9" type="parOf" srcId="0" destId="3" srcOrd="2" destOrd="0"/>
        <dgm:cxn modelId="10" type="parOf" srcId="0" destId="4" srcOrd="3" destOrd="0"/>
        <dgm:cxn modelId="11" type="parOf" srcId="0" destId="5" srcOrd="4" destOrd="0"/>
      </dgm:cxnLst>
      <dgm:bg/>
      <dgm:whole/>
    </dgm:dataModel>
  </dgm:sampData>
  <dgm:styleData>
    <dgm:dataModel>
      <dgm:ptLst>
        <dgm:pt modelId="0" type="doc"/>
        <dgm:pt modelId="1" type="node"/>
        <dgm:pt modelId="2" type="node"/>
      </dgm:ptLst>
      <dgm:cxnLst>
        <dgm:cxn modelId="3" type="parOf" srcId="0" destId="1" srcOrd="0" destOrd="0"/>
        <dgm:cxn modelId="4" type="parOf" srcId="0" destId="2" srcOrd="1" destOrd="0"/>
      </dgm:cxnLst>
      <dgm:bg/>
      <dgm:whole/>
    </dgm:dataModel>
  </dgm:styleData>
  <dgm:clrData>
    <dgm:dataModel>
      <dgm:ptLst>
        <dgm:pt modelId="0" type="doc"/>
        <dgm:pt modelId="1" type="node"/>
        <dgm:pt modelId="2" type="node"/>
        <dgm:pt modelId="3" type="node"/>
        <dgm:pt modelId="4" type="node"/>
      </dgm:ptLst>
      <dgm:cxnLst>
        <dgm:cxn modelId="5" type="parOf" srcId="0" destId="1" srcOrd="0" destOrd="0"/>
        <dgm:cxn modelId="6" type="parOf" srcId="0" destId="2" srcOrd="1" destOrd="0"/>
        <dgm:cxn modelId="7" type="parOf" srcId="0" destId="3" srcOrd="2" destOrd="0"/>
        <dgm:cxn modelId="8" type="parOf" srcId="0" destId="4" srcOrd="3" destOrd="0"/>
      </dgm:cxnLst>
      <dgm:bg/>
      <dgm:whole/>
    </dgm:dataModel>
  </dgm:clrData>
  <dgm:layoutNode name="diagram">
    <dgm:varLst>
      <dgm:dir val="norm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rot="0.000000" type="none" r:blip="" blipPhldr="0" lkTxEntry="0" zOrderOff="0" hideGeom="0">
      <dgm:adjLst/>
    </dgm:shape>
    <dgm:presOf/>
    <dgm:constrLst>
      <dgm:constr type="w" for="ch" ptType="node" refPtType="all" refType="w" refFor="self" op="none" fact="1.000000" val="0"/>
      <dgm:constr type="w" for="ch" forName="sibTrans" ptType="all" refPtType="node" refType="w" refFor="ch" op="equ" fact="0.400000" val="0"/>
      <dgm:constr type="sp" for="self" ptType="all" refPtType="all" refType="w" refFor="ch" refForName="sibTrans" op="equ" fact="1.000000" val="0"/>
      <dgm:constr type="primFontSz" for="ch" ptType="node" refPtType="all" refType="none" refFor="self" op="equ" fact="1.000000" val="65"/>
      <dgm:constr type="primFontSz" for="des" forName="connectorText" ptType="all" refPtType="all" refType="none" refFor="self" op="equ" fact="1.000000" val="55"/>
      <dgm:constr type="primFontSz" for="des" forName="connectorText" ptType="all" refPtType="node" refType="primFontSz" refFor="ch" op="lte" fact="0.800000" val="0"/>
    </dgm:constrLst>
    <dgm:ruleLst/>
    <dgm:forEach name="nodesForEach" axis="ch" ptType="node">
      <dgm:layoutNode name="node">
        <dgm:varLst>
          <dgm:bulletEnabled val="1"/>
        </dgm:varLst>
        <dgm:alg type="tx"/>
        <dgm:shape rot="0.000000" type="roundRect" r:blip="" blipPhldr="0" lkTxEntry="0" zOrderOff="0" hideGeom="0">
          <dgm:adjLst>
            <dgm:adj idx="1" val="0.100000"/>
          </dgm:adjLst>
        </dgm:shape>
        <dgm:presOf axis="desOrSelf" ptType="node"/>
        <dgm:constrLst>
          <dgm:constr type="h" for="self" ptType="all" refPtType="all" refType="w" refFor="self" op="none" fact="0.600000" val="0"/>
          <dgm:constr type="tMarg" for="self" ptType="all" refPtType="all" refType="primFontSz" refFor="self" op="none" fact="0.300000" val="0"/>
          <dgm:constr type="bMarg" for="self" ptType="all" refPtType="all" refType="primFontSz" refFor="self" op="none" fact="0.300000" val="0"/>
          <dgm:constr type="lMarg" for="self" ptType="all" refPtType="all" refType="primFontSz" refFor="self" op="none" fact="0.300000" val="0"/>
          <dgm:constr type="rMarg" for="self" ptType="all" refPtType="all" refType="primFontSz" refFor="self" op="none" fact="0.300000" val="0"/>
        </dgm:constrLst>
        <dgm:ruleLst>
          <dgm:rule type="primFontSz" for="self" ptType="all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rot="0.000000" type="conn" r:blip="" blipPhldr="0" lkTxEntry="0" zOrderOff="0" hideGeom="0">
            <dgm:adjLst/>
          </dgm:shape>
          <dgm:presOf axis="self"/>
          <dgm:constrLst>
            <dgm:constr type="h" for="self" ptType="all" refPtType="all" refType="w" refFor="self" op="none" fact="0.620000" val="0"/>
            <dgm:constr type="connDist" for="self" ptType="all" refPtType="all" refType="none" refFor="self" op="none" fact="1.000000" val="0"/>
          </dgm:constrLst>
          <dgm:ruleLst/>
          <dgm:layoutNode name="connectorText">
            <dgm:alg type="tx">
              <dgm:param type="autoTxRot" val="upr"/>
            </dgm:alg>
            <dgm:shape rot="0.000000" type="conn" r:blip="" blipPhldr="0" lkTxEntry="0" zOrderOff="0" hideGeom="1">
              <dgm:adjLst/>
            </dgm:shape>
            <dgm:presOf axis="self"/>
            <dgm:constrLst>
              <dgm:constr type="lMarg" for="self" ptType="all" refPtType="all" refType="none" refFor="self" op="none" fact="1.000000" val="0"/>
              <dgm:constr type="rMarg" for="self" ptType="all" refPtType="all" refType="none" refFor="self" op="none" fact="1.000000" val="0"/>
              <dgm:constr type="tMarg" for="self" ptType="all" refPtType="all" refType="none" refFor="self" op="none" fact="1.000000" val="0"/>
              <dgm:constr type="bMarg" for="self" ptType="all" refPtType="all" refType="none" refFor="self" op="none" fact="1.000000" val="0"/>
            </dgm:constrLst>
            <dgm:ruleLst>
              <dgm:rule type="primFontSz" for="self" ptType="all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Wirtscha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Techni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Gesundhei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Spo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Sicherhei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0" name="Bild 10" descr=""/>
          <p:cNvPicPr/>
          <p:nvPr/>
        </p:nvPicPr>
        <p:blipFill>
          <a:blip r:embed="rId3"/>
          <a:stretch/>
        </p:blipFill>
        <p:spPr bwMode="auto">
          <a:xfrm>
            <a:off x="24656760" y="1801800"/>
            <a:ext cx="4738680" cy="48409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body"/>
          </p:nvPr>
        </p:nvSpPr>
        <p:spPr bwMode="auto">
          <a:xfrm>
            <a:off x="4648320" y="1742400"/>
            <a:ext cx="18163440" cy="25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 defTabSz="3027600">
              <a:lnSpc>
                <a:spcPct val="90000"/>
              </a:lnSpc>
              <a:spcBef>
                <a:spcPts val="3310"/>
              </a:spcBef>
              <a:buNone/>
              <a:tabLst>
                <a:tab pos="0" algn="l"/>
              </a:tabLst>
              <a:defRPr/>
            </a:pPr>
            <a:r>
              <a:rPr lang="de-DE" sz="7500" b="1" u="none" strike="noStrike">
                <a:solidFill>
                  <a:srgbClr val="163072"/>
                </a:solidFill>
                <a:latin typeface="Tw Cen MT"/>
              </a:rPr>
              <a:t>Headline 75 PT.</a:t>
            </a:r>
            <a:endParaRPr lang="de-DE" sz="75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 bwMode="auto">
          <a:xfrm>
            <a:off x="4648320" y="4422240"/>
            <a:ext cx="18163440" cy="18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 defTabSz="30276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5500" b="0" u="none" strike="noStrike">
                <a:solidFill>
                  <a:srgbClr val="163072"/>
                </a:solidFill>
                <a:latin typeface="Tw Cen MT"/>
              </a:rPr>
              <a:t>Subheadline 55 Pt.</a:t>
            </a:r>
            <a:endParaRPr lang="de-DE" sz="55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 bwMode="auto">
          <a:xfrm>
            <a:off x="4648320" y="6339240"/>
            <a:ext cx="18163440" cy="66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 defTabSz="3027600">
              <a:lnSpc>
                <a:spcPct val="90000"/>
              </a:lnSpc>
              <a:spcBef>
                <a:spcPts val="3310"/>
              </a:spcBef>
              <a:buNone/>
              <a:tabLst>
                <a:tab pos="0" algn="l"/>
              </a:tabLst>
              <a:defRPr/>
            </a:pPr>
            <a:r>
              <a:rPr lang="de-DE" sz="2500" b="0" u="none" strike="noStrike">
                <a:solidFill>
                  <a:srgbClr val="163072"/>
                </a:solidFill>
                <a:latin typeface="Tw Cen MT"/>
              </a:rPr>
              <a:t>Textmasterformat bearbeiten</a:t>
            </a:r>
            <a:endParaRPr lang="de-DE" sz="25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Ellipse 10"/>
          <p:cNvSpPr/>
          <p:nvPr/>
        </p:nvSpPr>
        <p:spPr bwMode="auto">
          <a:xfrm>
            <a:off x="999720" y="1899000"/>
            <a:ext cx="2548440" cy="2548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3507840">
              <a:lnSpc>
                <a:spcPct val="100000"/>
              </a:lnSpc>
              <a:defRPr/>
            </a:pPr>
            <a:endParaRPr lang="de-AT" sz="6900" b="0" u="none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5" name="Grafik 1" descr=""/>
          <p:cNvPicPr/>
          <p:nvPr/>
        </p:nvPicPr>
        <p:blipFill>
          <a:blip r:embed="rId4"/>
          <a:stretch/>
        </p:blipFill>
        <p:spPr bwMode="auto">
          <a:xfrm>
            <a:off x="856080" y="1673280"/>
            <a:ext cx="2887200" cy="28872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4"/>
          <p:cNvSpPr>
            <a:spLocks noGrp="1"/>
          </p:cNvSpPr>
          <p:nvPr>
            <p:ph type="title"/>
          </p:nvPr>
        </p:nvSpPr>
        <p:spPr bwMode="auto"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de-DE" sz="6900" b="0" u="none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lang="de-DE" sz="6900" b="0" u="none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Bild 10" descr=""/>
          <p:cNvPicPr/>
          <p:nvPr/>
        </p:nvPicPr>
        <p:blipFill>
          <a:blip r:embed="rId3"/>
          <a:stretch/>
        </p:blipFill>
        <p:spPr bwMode="auto">
          <a:xfrm>
            <a:off x="24656760" y="1801800"/>
            <a:ext cx="4738680" cy="48409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body"/>
          </p:nvPr>
        </p:nvSpPr>
        <p:spPr bwMode="auto">
          <a:xfrm>
            <a:off x="4648320" y="1742400"/>
            <a:ext cx="18163440" cy="25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 defTabSz="3027600">
              <a:lnSpc>
                <a:spcPct val="90000"/>
              </a:lnSpc>
              <a:spcBef>
                <a:spcPts val="3310"/>
              </a:spcBef>
              <a:buNone/>
              <a:tabLst>
                <a:tab pos="0" algn="l"/>
              </a:tabLst>
              <a:defRPr/>
            </a:pPr>
            <a:r>
              <a:rPr lang="de-DE" sz="7500" b="1" u="none" strike="noStrike">
                <a:solidFill>
                  <a:srgbClr val="163072"/>
                </a:solidFill>
                <a:latin typeface="Tw Cen MT"/>
              </a:rPr>
              <a:t>Headline 75 PT.</a:t>
            </a:r>
            <a:endParaRPr lang="de-DE" sz="75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 bwMode="auto">
          <a:xfrm>
            <a:off x="4648320" y="4422240"/>
            <a:ext cx="18163440" cy="18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 defTabSz="30276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5500" b="0" u="none" strike="noStrike">
                <a:solidFill>
                  <a:srgbClr val="163072"/>
                </a:solidFill>
                <a:latin typeface="Tw Cen MT"/>
              </a:rPr>
              <a:t>Subheadline 55 Pt.</a:t>
            </a:r>
            <a:endParaRPr lang="de-DE" sz="55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 bwMode="auto">
          <a:xfrm>
            <a:off x="4648320" y="6339240"/>
            <a:ext cx="18163440" cy="66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 defTabSz="3027600">
              <a:lnSpc>
                <a:spcPct val="90000"/>
              </a:lnSpc>
              <a:spcBef>
                <a:spcPts val="3310"/>
              </a:spcBef>
              <a:buNone/>
              <a:tabLst>
                <a:tab pos="0" algn="l"/>
              </a:tabLst>
              <a:defRPr/>
            </a:pPr>
            <a:r>
              <a:rPr lang="de-DE" sz="2500" b="0" u="none" strike="noStrike">
                <a:solidFill>
                  <a:srgbClr val="163072"/>
                </a:solidFill>
                <a:latin typeface="Tw Cen MT"/>
              </a:rPr>
              <a:t>Textmasterformat bearbeiten</a:t>
            </a:r>
            <a:endParaRPr lang="de-DE" sz="25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999720" y="1899000"/>
            <a:ext cx="2548440" cy="2548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3507840">
              <a:lnSpc>
                <a:spcPct val="100000"/>
              </a:lnSpc>
              <a:defRPr/>
            </a:pPr>
            <a:endParaRPr lang="de-AT" sz="6900" b="0" u="none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2" name="Grafik 1" descr=""/>
          <p:cNvPicPr/>
          <p:nvPr/>
        </p:nvPicPr>
        <p:blipFill>
          <a:blip r:embed="rId4"/>
          <a:stretch/>
        </p:blipFill>
        <p:spPr bwMode="auto">
          <a:xfrm>
            <a:off x="856080" y="1673280"/>
            <a:ext cx="2887200" cy="288720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4"/>
          <p:cNvSpPr>
            <a:spLocks noGrp="1"/>
          </p:cNvSpPr>
          <p:nvPr>
            <p:ph type="title"/>
          </p:nvPr>
        </p:nvSpPr>
        <p:spPr bwMode="auto"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de-DE" sz="6900" b="0" u="none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lang="de-DE" sz="6900" b="0" u="none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" name="Bild 10" descr=""/>
          <p:cNvPicPr/>
          <p:nvPr/>
        </p:nvPicPr>
        <p:blipFill>
          <a:blip r:embed="rId3"/>
          <a:stretch/>
        </p:blipFill>
        <p:spPr bwMode="auto">
          <a:xfrm>
            <a:off x="24656760" y="1801800"/>
            <a:ext cx="4738680" cy="484092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body"/>
          </p:nvPr>
        </p:nvSpPr>
        <p:spPr bwMode="auto">
          <a:xfrm>
            <a:off x="4648320" y="1742400"/>
            <a:ext cx="18163440" cy="25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 defTabSz="3027600">
              <a:lnSpc>
                <a:spcPct val="90000"/>
              </a:lnSpc>
              <a:spcBef>
                <a:spcPts val="3310"/>
              </a:spcBef>
              <a:buNone/>
              <a:tabLst>
                <a:tab pos="0" algn="l"/>
              </a:tabLst>
              <a:defRPr/>
            </a:pPr>
            <a:r>
              <a:rPr lang="de-DE" sz="7500" b="1" u="none" strike="noStrike">
                <a:solidFill>
                  <a:srgbClr val="163072"/>
                </a:solidFill>
                <a:latin typeface="Tw Cen MT"/>
              </a:rPr>
              <a:t>Headline 75 PT.</a:t>
            </a:r>
            <a:endParaRPr lang="de-DE" sz="75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 bwMode="auto">
          <a:xfrm>
            <a:off x="4648320" y="4422240"/>
            <a:ext cx="18163440" cy="18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 defTabSz="30276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5500" b="0" u="none" strike="noStrike">
                <a:solidFill>
                  <a:srgbClr val="163072"/>
                </a:solidFill>
                <a:latin typeface="Tw Cen MT"/>
              </a:rPr>
              <a:t>Subheadline 55 Pt.</a:t>
            </a:r>
            <a:endParaRPr lang="de-DE" sz="55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 bwMode="auto">
          <a:xfrm>
            <a:off x="4648320" y="6339240"/>
            <a:ext cx="18163440" cy="66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 defTabSz="3027600">
              <a:lnSpc>
                <a:spcPct val="90000"/>
              </a:lnSpc>
              <a:spcBef>
                <a:spcPts val="3310"/>
              </a:spcBef>
              <a:buNone/>
              <a:tabLst>
                <a:tab pos="0" algn="l"/>
              </a:tabLst>
              <a:defRPr/>
            </a:pPr>
            <a:r>
              <a:rPr lang="de-DE" sz="2500" b="0" u="none" strike="noStrike">
                <a:solidFill>
                  <a:srgbClr val="163072"/>
                </a:solidFill>
                <a:latin typeface="Tw Cen MT"/>
              </a:rPr>
              <a:t>Textmasterformat bearbeiten</a:t>
            </a:r>
            <a:endParaRPr lang="de-DE" sz="25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Ellipse 10"/>
          <p:cNvSpPr/>
          <p:nvPr/>
        </p:nvSpPr>
        <p:spPr bwMode="auto">
          <a:xfrm>
            <a:off x="999720" y="1899000"/>
            <a:ext cx="2548440" cy="2548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3507840">
              <a:lnSpc>
                <a:spcPct val="100000"/>
              </a:lnSpc>
              <a:defRPr/>
            </a:pPr>
            <a:endParaRPr lang="de-AT" sz="6900" b="0" u="none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9" name="Grafik 1" descr=""/>
          <p:cNvPicPr/>
          <p:nvPr/>
        </p:nvPicPr>
        <p:blipFill>
          <a:blip r:embed="rId4"/>
          <a:srcRect l="22547" t="4324" r="21545" b="37708"/>
          <a:stretch/>
        </p:blipFill>
        <p:spPr bwMode="auto">
          <a:xfrm>
            <a:off x="856080" y="1620000"/>
            <a:ext cx="2887200" cy="2994120"/>
          </a:xfrm>
          <a:prstGeom prst="rect">
            <a:avLst/>
          </a:prstGeom>
          <a:ln w="0">
            <a:noFill/>
          </a:ln>
        </p:spPr>
      </p:pic>
      <p:sp>
        <p:nvSpPr>
          <p:cNvPr id="20" name="PlaceHolder 4"/>
          <p:cNvSpPr>
            <a:spLocks noGrp="1"/>
          </p:cNvSpPr>
          <p:nvPr>
            <p:ph type="title"/>
          </p:nvPr>
        </p:nvSpPr>
        <p:spPr bwMode="auto"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de-DE" sz="6900" b="0" u="none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lang="de-DE" sz="6900" b="0" u="none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dt="0" ftr="0" hdr="0" sldNum="0"/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" name="Bild 10" descr=""/>
          <p:cNvPicPr/>
          <p:nvPr/>
        </p:nvPicPr>
        <p:blipFill>
          <a:blip r:embed="rId3"/>
          <a:stretch/>
        </p:blipFill>
        <p:spPr bwMode="auto">
          <a:xfrm>
            <a:off x="24656760" y="1801800"/>
            <a:ext cx="4738680" cy="484092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body"/>
          </p:nvPr>
        </p:nvSpPr>
        <p:spPr bwMode="auto">
          <a:xfrm>
            <a:off x="4648320" y="1742400"/>
            <a:ext cx="18163440" cy="25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 defTabSz="3027600">
              <a:lnSpc>
                <a:spcPct val="90000"/>
              </a:lnSpc>
              <a:spcBef>
                <a:spcPts val="3310"/>
              </a:spcBef>
              <a:buNone/>
              <a:tabLst>
                <a:tab pos="0" algn="l"/>
              </a:tabLst>
              <a:defRPr/>
            </a:pPr>
            <a:r>
              <a:rPr lang="de-DE" sz="7500" b="1" u="none" strike="noStrike">
                <a:solidFill>
                  <a:srgbClr val="163072"/>
                </a:solidFill>
                <a:latin typeface="Tw Cen MT"/>
              </a:rPr>
              <a:t>Headline 75 PT.</a:t>
            </a:r>
            <a:endParaRPr lang="de-DE" sz="75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 bwMode="auto">
          <a:xfrm>
            <a:off x="4648320" y="4422240"/>
            <a:ext cx="18163440" cy="18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 defTabSz="30276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5500" b="0" u="none" strike="noStrike">
                <a:solidFill>
                  <a:srgbClr val="163072"/>
                </a:solidFill>
                <a:latin typeface="Tw Cen MT"/>
              </a:rPr>
              <a:t>Subheadline 55 Pt.</a:t>
            </a:r>
            <a:endParaRPr lang="de-DE" sz="55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 bwMode="auto">
          <a:xfrm>
            <a:off x="4648320" y="6339240"/>
            <a:ext cx="18163440" cy="66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 defTabSz="3027600">
              <a:lnSpc>
                <a:spcPct val="90000"/>
              </a:lnSpc>
              <a:spcBef>
                <a:spcPts val="3310"/>
              </a:spcBef>
              <a:buNone/>
              <a:tabLst>
                <a:tab pos="0" algn="l"/>
              </a:tabLst>
              <a:defRPr/>
            </a:pPr>
            <a:r>
              <a:rPr lang="de-DE" sz="2500" b="0" u="none" strike="noStrike">
                <a:solidFill>
                  <a:srgbClr val="163072"/>
                </a:solidFill>
                <a:latin typeface="Tw Cen MT"/>
              </a:rPr>
              <a:t>Textmasterformat bearbeiten</a:t>
            </a:r>
            <a:endParaRPr lang="de-DE" sz="25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Ellipse 10"/>
          <p:cNvSpPr/>
          <p:nvPr/>
        </p:nvSpPr>
        <p:spPr bwMode="auto">
          <a:xfrm>
            <a:off x="999720" y="1899000"/>
            <a:ext cx="2548440" cy="2548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3507840">
              <a:lnSpc>
                <a:spcPct val="100000"/>
              </a:lnSpc>
              <a:defRPr/>
            </a:pPr>
            <a:endParaRPr lang="de-AT" sz="6900" b="0" u="none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6" name="Grafik 1" descr=""/>
          <p:cNvPicPr/>
          <p:nvPr/>
        </p:nvPicPr>
        <p:blipFill>
          <a:blip r:embed="rId4"/>
          <a:stretch/>
        </p:blipFill>
        <p:spPr bwMode="auto">
          <a:xfrm>
            <a:off x="856080" y="1673280"/>
            <a:ext cx="2887200" cy="2887200"/>
          </a:xfrm>
          <a:prstGeom prst="rect">
            <a:avLst/>
          </a:prstGeom>
          <a:ln w="0">
            <a:noFill/>
          </a:ln>
        </p:spPr>
      </p:pic>
      <p:sp>
        <p:nvSpPr>
          <p:cNvPr id="27" name="PlaceHolder 4"/>
          <p:cNvSpPr>
            <a:spLocks noGrp="1"/>
          </p:cNvSpPr>
          <p:nvPr>
            <p:ph type="title"/>
          </p:nvPr>
        </p:nvSpPr>
        <p:spPr bwMode="auto">
          <a:xfrm>
            <a:off x="1513440" y="1707840"/>
            <a:ext cx="27247320" cy="714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de-DE" sz="6900" b="0" u="none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lang="de-DE" sz="6900" b="0" u="none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8" name="Bild 10" descr=""/>
          <p:cNvPicPr/>
          <p:nvPr/>
        </p:nvPicPr>
        <p:blipFill>
          <a:blip r:embed="rId3"/>
          <a:stretch/>
        </p:blipFill>
        <p:spPr bwMode="auto">
          <a:xfrm>
            <a:off x="24656760" y="1801800"/>
            <a:ext cx="4738680" cy="484092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body"/>
          </p:nvPr>
        </p:nvSpPr>
        <p:spPr bwMode="auto">
          <a:xfrm>
            <a:off x="4648320" y="1742400"/>
            <a:ext cx="18163440" cy="25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 defTabSz="3027600">
              <a:lnSpc>
                <a:spcPct val="90000"/>
              </a:lnSpc>
              <a:spcBef>
                <a:spcPts val="3310"/>
              </a:spcBef>
              <a:buNone/>
              <a:tabLst>
                <a:tab pos="0" algn="l"/>
              </a:tabLst>
              <a:defRPr/>
            </a:pPr>
            <a:r>
              <a:rPr lang="de-DE" sz="7500" b="1" u="none" strike="noStrike">
                <a:solidFill>
                  <a:srgbClr val="163072"/>
                </a:solidFill>
                <a:latin typeface="Tw Cen MT"/>
              </a:rPr>
              <a:t>Headline 75 PT.</a:t>
            </a:r>
            <a:endParaRPr lang="de-DE" sz="75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 bwMode="auto">
          <a:xfrm>
            <a:off x="4648320" y="4422240"/>
            <a:ext cx="18163440" cy="18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 defTabSz="30276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de-DE" sz="5500" b="0" u="none" strike="noStrike">
                <a:solidFill>
                  <a:srgbClr val="163072"/>
                </a:solidFill>
                <a:latin typeface="Tw Cen MT"/>
              </a:rPr>
              <a:t>Subheadline 55 Pt.</a:t>
            </a:r>
            <a:endParaRPr lang="de-DE" sz="55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 bwMode="auto">
          <a:xfrm>
            <a:off x="4648320" y="6339240"/>
            <a:ext cx="18163440" cy="66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 defTabSz="3027600">
              <a:lnSpc>
                <a:spcPct val="90000"/>
              </a:lnSpc>
              <a:spcBef>
                <a:spcPts val="3310"/>
              </a:spcBef>
              <a:buNone/>
              <a:tabLst>
                <a:tab pos="0" algn="l"/>
              </a:tabLst>
              <a:defRPr/>
            </a:pPr>
            <a:r>
              <a:rPr lang="de-DE" sz="2500" b="0" u="none" strike="noStrike">
                <a:solidFill>
                  <a:srgbClr val="163072"/>
                </a:solidFill>
                <a:latin typeface="Tw Cen MT"/>
              </a:rPr>
              <a:t>Textmasterformat bearbeiten</a:t>
            </a:r>
            <a:endParaRPr lang="de-DE" sz="25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Ellipse 10"/>
          <p:cNvSpPr/>
          <p:nvPr/>
        </p:nvSpPr>
        <p:spPr bwMode="auto">
          <a:xfrm>
            <a:off x="999720" y="1899000"/>
            <a:ext cx="2548440" cy="254844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3507840">
              <a:lnSpc>
                <a:spcPct val="100000"/>
              </a:lnSpc>
              <a:defRPr/>
            </a:pPr>
            <a:endParaRPr lang="de-AT" sz="6900" b="0" u="none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3" name="Grafik 1" descr=""/>
          <p:cNvPicPr/>
          <p:nvPr/>
        </p:nvPicPr>
        <p:blipFill>
          <a:blip r:embed="rId4"/>
          <a:stretch/>
        </p:blipFill>
        <p:spPr bwMode="auto">
          <a:xfrm>
            <a:off x="856080" y="1673280"/>
            <a:ext cx="2887200" cy="288720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microsoft.com/office/2007/relationships/diagramDrawing" Target="../diagrams/drawing1.xml" /><Relationship Id="rId5" Type="http://schemas.openxmlformats.org/officeDocument/2006/relationships/diagramData" Target="../diagrams/data1.xml" /><Relationship Id="rId6" Type="http://schemas.openxmlformats.org/officeDocument/2006/relationships/diagramColors" Target="../diagrams/colors1.xml" /><Relationship Id="rId7" Type="http://schemas.openxmlformats.org/officeDocument/2006/relationships/diagramLayout" Target="../diagrams/layout1.xml" /><Relationship Id="rId8" Type="http://schemas.openxmlformats.org/officeDocument/2006/relationships/diagramQuickStyle" Target="../diagrams/quickStyle1.xml" /><Relationship Id="rId9" Type="http://schemas.openxmlformats.org/officeDocument/2006/relationships/chart" Target="../charts/chart1.xml" /><Relationship Id="rId10" Type="http://schemas.openxmlformats.org/officeDocument/2006/relationships/chart" Target="../charts/char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/>
          </p:nvPr>
        </p:nvSpPr>
        <p:spPr bwMode="auto">
          <a:xfrm>
            <a:off x="4648320" y="1742400"/>
            <a:ext cx="18163440" cy="25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algn="ctr">
              <a:defRPr/>
            </a:pPr>
            <a:r>
              <a:rPr lang="en-US" sz="6900" b="1" i="0" u="none" strike="noStrike" cap="none" spc="0">
                <a:solidFill>
                  <a:srgbClr val="163072"/>
                </a:solidFill>
                <a:latin typeface="Tw Cen MT"/>
                <a:ea typeface="Tw Cen MT"/>
                <a:cs typeface="Tw Cen MT"/>
              </a:rPr>
              <a:t>Development and evaluation</a:t>
            </a:r>
            <a:endParaRPr lang="en-US" sz="6900" b="1" i="0" u="none" strike="noStrike" cap="none" spc="0">
              <a:solidFill>
                <a:srgbClr val="163072"/>
              </a:solidFill>
              <a:latin typeface="Tw Cen MT"/>
              <a:ea typeface="Tw Cen MT"/>
              <a:cs typeface="Tw Cen MT"/>
            </a:endParaRPr>
          </a:p>
          <a:p>
            <a:pPr algn="ctr">
              <a:defRPr/>
            </a:pPr>
            <a:r>
              <a:rPr lang="en-US" sz="6900" b="1" i="0" u="none" strike="noStrike" cap="none" spc="0">
                <a:solidFill>
                  <a:srgbClr val="163072"/>
                </a:solidFill>
                <a:latin typeface="Tw Cen MT"/>
                <a:ea typeface="Tw Cen MT"/>
                <a:cs typeface="Tw Cen MT"/>
              </a:rPr>
              <a:t>of a bone anatomy segmentation guide</a:t>
            </a:r>
            <a:endParaRPr lang="en-US" sz="6900" b="1" i="0" u="none" strike="noStrike" cap="none" spc="0">
              <a:solidFill>
                <a:srgbClr val="163072"/>
              </a:solidFill>
              <a:latin typeface="Tw Cen MT"/>
              <a:ea typeface="Tw Cen MT"/>
              <a:cs typeface="Tw Cen MT"/>
            </a:endParaRPr>
          </a:p>
          <a:p>
            <a:pPr algn="ctr">
              <a:defRPr/>
            </a:pPr>
            <a:r>
              <a:rPr lang="en-US" sz="6900" b="1" i="0" u="none" strike="noStrike" cap="none" spc="0">
                <a:solidFill>
                  <a:srgbClr val="163072"/>
                </a:solidFill>
                <a:latin typeface="Tw Cen MT"/>
                <a:ea typeface="Tw Cen MT"/>
                <a:cs typeface="Tw Cen MT"/>
              </a:rPr>
              <a:t>for micro-CT in mice</a:t>
            </a:r>
            <a:endParaRPr lang="en-US" sz="6900" b="1" i="0" u="none" strike="noStrike" cap="none" spc="0">
              <a:solidFill>
                <a:srgbClr val="163072"/>
              </a:solidFill>
              <a:latin typeface="Tw Cen MT"/>
              <a:ea typeface="Tw Cen MT"/>
              <a:cs typeface="Tw Cen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4648320" y="4422240"/>
            <a:ext cx="18163440" cy="1852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 defTabSz="30276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5500" b="0" u="none" strike="noStrike">
                <a:solidFill>
                  <a:srgbClr val="163072"/>
                </a:solidFill>
                <a:latin typeface="Tw Cen MT"/>
              </a:rPr>
              <a:t>Stefan Rohrbacher, BSc</a:t>
            </a:r>
            <a:r>
              <a:rPr lang="en-US" sz="5500" b="0" u="none" strike="noStrike" baseline="30000">
                <a:solidFill>
                  <a:srgbClr val="163072"/>
                </a:solidFill>
                <a:latin typeface="Tw Cen MT"/>
              </a:rPr>
              <a:t>1,2</a:t>
            </a:r>
            <a:endParaRPr lang="en-US" sz="5500" b="0" u="none" strike="noStrike" baseline="30000">
              <a:solidFill>
                <a:srgbClr val="163072"/>
              </a:solidFill>
              <a:latin typeface="Tw Cen MT"/>
            </a:endParaRPr>
          </a:p>
          <a:p>
            <a:pPr indent="0" algn="ctr" defTabSz="302760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5500" b="0" i="0" u="none" strike="noStrike" cap="none" spc="0">
                <a:solidFill>
                  <a:srgbClr val="163072"/>
                </a:solidFill>
                <a:latin typeface="Tw Cen MT"/>
                <a:ea typeface="Tw Cen MT"/>
                <a:cs typeface="Tw Cen MT"/>
              </a:rPr>
              <a:t>Supervisor: Dipl.-Ing. Michael Rauter</a:t>
            </a:r>
            <a:r>
              <a:rPr lang="en-US" sz="5500" b="0" u="none" strike="noStrike" baseline="30000">
                <a:solidFill>
                  <a:schemeClr val="dk1"/>
                </a:solidFill>
                <a:latin typeface="Calibri"/>
              </a:rPr>
              <a:t>1</a:t>
            </a:r>
            <a:endParaRPr lang="en-US" sz="5500" b="0" u="none" strike="noStrike">
              <a:solidFill>
                <a:srgbClr val="163072"/>
              </a:solidFill>
              <a:latin typeface="Tw Cen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648320" y="6339240"/>
            <a:ext cx="18163440" cy="66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0" marR="0" indent="0" algn="ctr" defTabSz="3027600">
              <a:lnSpc>
                <a:spcPct val="90000"/>
              </a:lnSpc>
              <a:spcBef>
                <a:spcPts val="3310"/>
              </a:spcBef>
              <a:spcAft>
                <a:spcPts val="0"/>
              </a:spcAft>
              <a:buNone/>
              <a:tabLst>
                <a:tab pos="0" algn="l"/>
              </a:tabLst>
              <a:defRPr/>
            </a:pPr>
            <a:r>
              <a:rPr lang="en-US" sz="1800" b="0" u="none" strike="noStrike" baseline="30000">
                <a:solidFill>
                  <a:srgbClr val="163072"/>
                </a:solidFill>
                <a:latin typeface="Tw Cen MT"/>
              </a:rPr>
              <a:t>1 </a:t>
            </a:r>
            <a:r>
              <a:rPr lang="en-US" sz="1800" b="0" u="none" strike="noStrike">
                <a:solidFill>
                  <a:srgbClr val="163072"/>
                </a:solidFill>
                <a:latin typeface="Tw Cen MT"/>
              </a:rPr>
              <a:t>University of Applied Sciences Wiener Neustadt, Master’s programme MedTech - F</a:t>
            </a:r>
            <a:r>
              <a:rPr lang="en-US" sz="1800" b="0" i="0" u="none" strike="noStrike" cap="none" spc="0">
                <a:solidFill>
                  <a:srgbClr val="163072"/>
                </a:solidFill>
                <a:latin typeface="Tw Cen MT"/>
                <a:ea typeface="Tw Cen MT"/>
                <a:cs typeface="Tw Cen MT"/>
              </a:rPr>
              <a:t>unctional Imaging, Conventional and Ion Radiotherapy</a:t>
            </a:r>
            <a:br>
              <a:rPr lang="en-US" sz="1800" b="0" i="0" u="none" strike="noStrike" cap="none" spc="0">
                <a:solidFill>
                  <a:srgbClr val="163072"/>
                </a:solidFill>
                <a:latin typeface="Tw Cen MT"/>
                <a:ea typeface="Tw Cen MT"/>
                <a:cs typeface="Tw Cen MT"/>
              </a:rPr>
            </a:br>
            <a:r>
              <a:rPr lang="en-US" sz="1800" b="0" i="0" u="none" strike="noStrike" cap="none" spc="0" baseline="30000">
                <a:solidFill>
                  <a:srgbClr val="163072"/>
                </a:solidFill>
                <a:latin typeface="Tw Cen MT"/>
                <a:ea typeface="Tw Cen MT"/>
                <a:cs typeface="Tw Cen MT"/>
              </a:rPr>
              <a:t>2 </a:t>
            </a:r>
            <a:r>
              <a:rPr lang="en-US" sz="1800" b="0" i="0" u="none" strike="noStrike" cap="none" spc="0">
                <a:solidFill>
                  <a:srgbClr val="163072"/>
                </a:solidFill>
                <a:latin typeface="Tw Cen MT"/>
                <a:ea typeface="Tw Cen MT"/>
                <a:cs typeface="Tw Cen MT"/>
              </a:rPr>
              <a:t>Diagnostikum Graz Süd West GmbH</a:t>
            </a:r>
            <a:r>
              <a:rPr lang="en-US" sz="1800" b="0" i="0" u="none" strike="noStrike" cap="none" spc="0">
                <a:solidFill>
                  <a:srgbClr val="163072"/>
                </a:solidFill>
                <a:latin typeface="Tw Cen MT"/>
                <a:ea typeface="Tw Cen MT"/>
                <a:cs typeface="Tw Cen MT"/>
              </a:rPr>
              <a:t>, Graz</a:t>
            </a:r>
            <a:endParaRPr sz="1800" b="0" i="0" u="none" strike="noStrike" cap="none" spc="0">
              <a:solidFill>
                <a:srgbClr val="163072"/>
              </a:solidFill>
              <a:latin typeface="Tw Cen MT"/>
              <a:cs typeface="Tw Cen MT"/>
            </a:endParaRPr>
          </a:p>
        </p:txBody>
      </p:sp>
      <p:sp>
        <p:nvSpPr>
          <p:cNvPr id="37" name="Rechteck 5"/>
          <p:cNvSpPr/>
          <p:nvPr/>
        </p:nvSpPr>
        <p:spPr bwMode="auto">
          <a:xfrm>
            <a:off x="864720" y="7967160"/>
            <a:ext cx="13464718" cy="109763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 defTabSz="3507840">
              <a:lnSpc>
                <a:spcPct val="100000"/>
              </a:lnSpc>
              <a:defRPr/>
            </a:pPr>
            <a:r>
              <a:rPr lang="en-US" sz="7200" b="1" u="none" strike="noStrike">
                <a:solidFill>
                  <a:srgbClr val="163072"/>
                </a:solidFill>
                <a:latin typeface="Tw Cen MT"/>
              </a:rPr>
              <a:t>Introduction</a:t>
            </a:r>
            <a:endParaRPr lang="en-US" sz="72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Rechteck 6"/>
          <p:cNvSpPr/>
          <p:nvPr/>
        </p:nvSpPr>
        <p:spPr bwMode="auto">
          <a:xfrm>
            <a:off x="15328077" y="7967160"/>
            <a:ext cx="13462918" cy="109763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 defTabSz="3507840">
              <a:lnSpc>
                <a:spcPct val="100000"/>
              </a:lnSpc>
              <a:defRPr/>
            </a:pPr>
            <a:r>
              <a:rPr lang="en-US" sz="7200" b="1" u="none" strike="noStrike">
                <a:solidFill>
                  <a:srgbClr val="163072"/>
                </a:solidFill>
                <a:latin typeface="Tw Cen MT"/>
              </a:rPr>
              <a:t>Results</a:t>
            </a:r>
            <a:endParaRPr lang="en-US" sz="72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Rechteck 7"/>
          <p:cNvSpPr/>
          <p:nvPr/>
        </p:nvSpPr>
        <p:spPr bwMode="auto">
          <a:xfrm>
            <a:off x="837718" y="18483489"/>
            <a:ext cx="13469398" cy="109763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 defTabSz="3507840">
              <a:lnSpc>
                <a:spcPct val="100000"/>
              </a:lnSpc>
              <a:defRPr/>
            </a:pPr>
            <a:r>
              <a:rPr lang="en-US" sz="1600" b="0" u="none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7200" b="1" u="none" strike="noStrike">
                <a:solidFill>
                  <a:srgbClr val="163072"/>
                </a:solidFill>
                <a:latin typeface="Tw Cen MT"/>
              </a:rPr>
              <a:t>Materials and Methods</a:t>
            </a:r>
            <a:endParaRPr lang="en-US" sz="72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Rechteck 8"/>
          <p:cNvSpPr/>
          <p:nvPr/>
        </p:nvSpPr>
        <p:spPr bwMode="auto">
          <a:xfrm>
            <a:off x="15241319" y="27665989"/>
            <a:ext cx="13478758" cy="109763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 defTabSz="3507840">
              <a:lnSpc>
                <a:spcPct val="100000"/>
              </a:lnSpc>
              <a:defRPr/>
            </a:pPr>
            <a:r>
              <a:rPr lang="en-US" sz="1600" b="0" u="none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7200" b="1" u="none" strike="noStrike">
                <a:solidFill>
                  <a:srgbClr val="163072"/>
                </a:solidFill>
                <a:latin typeface="Tw Cen MT"/>
              </a:rPr>
              <a:t>Discussion and Limitations</a:t>
            </a:r>
            <a:endParaRPr lang="en-US" sz="72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Rechteck 9"/>
          <p:cNvSpPr/>
          <p:nvPr/>
        </p:nvSpPr>
        <p:spPr bwMode="auto">
          <a:xfrm>
            <a:off x="806400" y="30570129"/>
            <a:ext cx="13465798" cy="109763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 defTabSz="3507840">
              <a:lnSpc>
                <a:spcPct val="100000"/>
              </a:lnSpc>
              <a:defRPr/>
            </a:pPr>
            <a:r>
              <a:rPr lang="en-US" sz="1600" b="0" u="none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7200" b="1" u="none" strike="noStrike">
                <a:solidFill>
                  <a:srgbClr val="163072"/>
                </a:solidFill>
                <a:latin typeface="Tw Cen MT"/>
              </a:rPr>
              <a:t>Study Flowchart</a:t>
            </a:r>
            <a:endParaRPr lang="en-US" sz="72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Rechteck 10"/>
          <p:cNvSpPr/>
          <p:nvPr/>
        </p:nvSpPr>
        <p:spPr bwMode="auto">
          <a:xfrm>
            <a:off x="15305040" y="35083759"/>
            <a:ext cx="14741999" cy="109763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 defTabSz="3507840">
              <a:lnSpc>
                <a:spcPct val="100000"/>
              </a:lnSpc>
              <a:defRPr/>
            </a:pPr>
            <a:r>
              <a:rPr lang="en-US" sz="1600" b="0" u="none" strike="noStrike">
                <a:solidFill>
                  <a:srgbClr val="000000"/>
                </a:solidFill>
                <a:latin typeface="Tw Cen MT"/>
              </a:rPr>
              <a:t> </a:t>
            </a:r>
            <a:r>
              <a:rPr lang="en-US" sz="7200" b="1" u="none" strike="noStrike">
                <a:solidFill>
                  <a:srgbClr val="163072"/>
                </a:solidFill>
                <a:latin typeface="Tw Cen MT"/>
              </a:rPr>
              <a:t>Conclusion and Outlook</a:t>
            </a:r>
            <a:endParaRPr lang="en-US" sz="72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Rechteck 11"/>
          <p:cNvSpPr/>
          <p:nvPr/>
        </p:nvSpPr>
        <p:spPr bwMode="auto">
          <a:xfrm>
            <a:off x="864720" y="37139729"/>
            <a:ext cx="13467597" cy="109763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 defTabSz="3507840">
              <a:lnSpc>
                <a:spcPct val="100000"/>
              </a:lnSpc>
              <a:defRPr/>
            </a:pPr>
            <a:r>
              <a:rPr lang="en-US" sz="7200" b="1" u="none" strike="noStrike">
                <a:solidFill>
                  <a:srgbClr val="163072"/>
                </a:solidFill>
                <a:latin typeface="Tw Cen MT"/>
              </a:rPr>
              <a:t>References</a:t>
            </a:r>
            <a:endParaRPr lang="en-US" sz="72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Rechteck 12"/>
          <p:cNvSpPr/>
          <p:nvPr/>
        </p:nvSpPr>
        <p:spPr bwMode="auto">
          <a:xfrm>
            <a:off x="813240" y="9307077"/>
            <a:ext cx="13757758" cy="27573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just">
              <a:defRPr/>
            </a:pP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Anatomical segmentation is a common task in microscopic computed tomography (micro-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CT) studies. Segmentation quality and accuracy strongly depend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 on the tools chosen and 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operator experience [1]. Therefore, it is important to educate newcomers to the field in the ba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sics of micro-CT segmentation. </a:t>
            </a:r>
            <a:endParaRPr lang="en-US" sz="3500" b="0" i="0" u="none" strike="noStrike" cap="none" spc="0">
              <a:solidFill>
                <a:srgbClr val="000000"/>
              </a:solidFill>
              <a:latin typeface="Tw Cen MT"/>
              <a:cs typeface="Tw Cen MT"/>
            </a:endParaRPr>
          </a:p>
        </p:txBody>
      </p:sp>
      <p:sp>
        <p:nvSpPr>
          <p:cNvPr id="61" name="Rechteck 32"/>
          <p:cNvSpPr/>
          <p:nvPr/>
        </p:nvSpPr>
        <p:spPr bwMode="auto">
          <a:xfrm>
            <a:off x="837719" y="17872058"/>
            <a:ext cx="13775039" cy="4713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defTabSz="3507840">
              <a:lnSpc>
                <a:spcPct val="100000"/>
              </a:lnSpc>
              <a:defRPr/>
            </a:pPr>
            <a:r>
              <a:rPr lang="en-US" sz="2500" b="0" u="none" strike="noStrike">
                <a:solidFill>
                  <a:schemeClr val="lt1">
                    <a:lumMod val="50000"/>
                  </a:schemeClr>
                </a:solidFill>
                <a:latin typeface="Tw Cen MT"/>
              </a:rPr>
              <a:t>Fig. 1: Fully segmented mouse skeleton [2]</a:t>
            </a:r>
            <a:endParaRPr lang="en-US" sz="25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Rechteck 34"/>
          <p:cNvSpPr/>
          <p:nvPr/>
        </p:nvSpPr>
        <p:spPr bwMode="auto">
          <a:xfrm>
            <a:off x="864720" y="19739880"/>
            <a:ext cx="13957917" cy="102249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just">
              <a:defRPr/>
            </a:pPr>
            <a:r>
              <a:rPr lang="en-US" sz="3500" b="0" u="none" strike="noStrike">
                <a:solidFill>
                  <a:srgbClr val="000000"/>
                </a:solidFill>
                <a:latin typeface="Tw Cen MT"/>
              </a:rPr>
              <a:t>The aim of this study was to 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explore potential segmentation workflows, 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as well as the creation of a guide 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for performing these segmentations and explaining the process to less experienced operators.</a:t>
            </a:r>
            <a:endParaRPr lang="en-US" sz="3500" b="0" i="0" u="none" strike="noStrike" cap="none" spc="0">
              <a:solidFill>
                <a:srgbClr val="000000"/>
              </a:solidFill>
              <a:latin typeface="Tw Cen MT"/>
              <a:ea typeface="Tw Cen MT"/>
              <a:cs typeface="Tw Cen MT"/>
            </a:endParaRPr>
          </a:p>
          <a:p>
            <a:pPr algn="just">
              <a:defRPr/>
            </a:pPr>
            <a:endParaRPr lang="en-US" sz="3500" b="0" i="0" u="none" strike="noStrike" cap="none" spc="0">
              <a:solidFill>
                <a:srgbClr val="000000"/>
              </a:solidFill>
              <a:latin typeface="Tw Cen MT"/>
              <a:ea typeface="Tw Cen MT"/>
              <a:cs typeface="Tw Cen MT"/>
            </a:endParaRPr>
          </a:p>
          <a:p>
            <a:pPr algn="just">
              <a:defRPr/>
            </a:pP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The goal was to answer the research question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: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cs typeface="Tw Cen MT"/>
              </a:rPr>
              <a:t> </a:t>
            </a:r>
            <a:endParaRPr lang="en-US" sz="3500" b="0" i="0" u="none" strike="noStrike" cap="none" spc="0">
              <a:solidFill>
                <a:srgbClr val="000000"/>
              </a:solidFill>
              <a:latin typeface="Tw Cen MT"/>
              <a:cs typeface="Tw Cen MT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“Does the usage of a segme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ntation guide improve segmentation quality w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hen 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used by inexperienced operators?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”</a:t>
            </a:r>
            <a:endParaRPr lang="en-US" sz="3500" b="0" i="0" u="none" strike="noStrike" cap="none" spc="0">
              <a:solidFill>
                <a:srgbClr val="000000"/>
              </a:solidFill>
              <a:latin typeface="Tw Cen MT"/>
              <a:cs typeface="Tw Cen MT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500" b="0" i="0" u="none" strike="noStrike" cap="none" spc="0">
              <a:solidFill>
                <a:srgbClr val="000000"/>
              </a:solidFill>
              <a:latin typeface="Tw Cen MT"/>
              <a:cs typeface="Tw Cen MT"/>
            </a:endParaRPr>
          </a:p>
          <a:p>
            <a:pPr marL="0" marR="0" indent="0" algn="just" defTabSz="35078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Nine micro-CT datasets of mice were segmented by the author and a gold standard segmentation was established.</a:t>
            </a:r>
            <a:endParaRPr lang="en-US" sz="3500" b="0" i="0" u="none" strike="noStrike" cap="none" spc="0">
              <a:solidFill>
                <a:srgbClr val="000000"/>
              </a:solidFill>
              <a:latin typeface="Tw Cen MT"/>
              <a:ea typeface="Tw Cen MT"/>
              <a:cs typeface="Tw Cen MT"/>
            </a:endParaRPr>
          </a:p>
          <a:p>
            <a:pPr marL="0" marR="0" indent="0" algn="just" defTabSz="35078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A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 guide was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 crea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ted, outlining 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workflows for bone segmentation.</a:t>
            </a:r>
            <a:endParaRPr lang="en-US" sz="3500" b="0" i="0" u="none" strike="noStrike" cap="none" spc="0">
              <a:solidFill>
                <a:srgbClr val="000000"/>
              </a:solidFill>
              <a:latin typeface="Tw Cen MT"/>
              <a:ea typeface="Tw Cen MT"/>
              <a:cs typeface="Tw Cen MT"/>
            </a:endParaRPr>
          </a:p>
          <a:p>
            <a:pPr marL="0" marR="0" indent="0" algn="just" defTabSz="35078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This 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guide was handed out to test candidates and they were tasked to use the guide 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to segment a specific part of a scan volume.</a:t>
            </a:r>
            <a:endParaRPr lang="en-US" sz="3500" b="0" i="0" u="none" strike="noStrike" cap="none" spc="0">
              <a:solidFill>
                <a:srgbClr val="000000"/>
              </a:solidFill>
              <a:latin typeface="Tw Cen MT"/>
              <a:ea typeface="Tw Cen MT"/>
              <a:cs typeface="Tw Cen MT"/>
            </a:endParaRPr>
          </a:p>
          <a:p>
            <a:pPr marL="0" marR="0" indent="0" algn="just" defTabSz="35078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The candidates were asked to perform seg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mentations first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 prior to reading the guide and second 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after reading the guide.</a:t>
            </a:r>
            <a:endParaRPr lang="en-US" sz="3500" b="0" i="0" u="none" strike="noStrike" cap="none" spc="0">
              <a:solidFill>
                <a:srgbClr val="000000"/>
              </a:solidFill>
              <a:latin typeface="Tw Cen MT"/>
              <a:ea typeface="Tw Cen MT"/>
              <a:cs typeface="Tw Cen MT"/>
            </a:endParaRPr>
          </a:p>
          <a:p>
            <a:pPr marL="0" marR="0" indent="0" algn="just" defTabSz="35078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From the results, their accuracy was computed by 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comparing the results of each test candidate with the gold standard.</a:t>
            </a:r>
            <a:endParaRPr lang="en-US" sz="3500" b="0" i="0" u="none" strike="noStrike" cap="none" spc="0">
              <a:solidFill>
                <a:srgbClr val="000000"/>
              </a:solidFill>
              <a:latin typeface="Tw Cen MT"/>
              <a:ea typeface="Tw Cen MT"/>
              <a:cs typeface="Tw Cen MT"/>
            </a:endParaRPr>
          </a:p>
          <a:p>
            <a:pPr marL="0" marR="0" indent="0" algn="just" defTabSz="35078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Dice similarity coef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ficient and Hausdorff distance were chosen as a similarity scores.</a:t>
            </a:r>
            <a:endParaRPr lang="en-US" sz="3500" b="0" i="0" u="none" strike="noStrike" cap="none" spc="0">
              <a:solidFill>
                <a:srgbClr val="000000"/>
              </a:solidFill>
              <a:latin typeface="Tw Cen MT"/>
              <a:ea typeface="Tw Cen MT"/>
              <a:cs typeface="Tw Cen MT"/>
            </a:endParaRPr>
          </a:p>
        </p:txBody>
      </p:sp>
      <p:sp>
        <p:nvSpPr>
          <p:cNvPr id="65" name="Rechteck 36"/>
          <p:cNvSpPr/>
          <p:nvPr/>
        </p:nvSpPr>
        <p:spPr bwMode="auto">
          <a:xfrm>
            <a:off x="816840" y="38524639"/>
            <a:ext cx="13794478" cy="28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[1] 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T. Perciano, D. Ushizima, H. Krishnan, D. Parkinson, N. Larson, D. M. Pelt, W. 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Bethel, F. Zok, and J. Sethian, “Insight into 3D micro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-CT data: Exploring segmen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tation algorithms through performance metrics,” Journal of Synchrotron Radiation, 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vol. 24, no. 5, pp. 1065–1077, Sep. 1, 2017, iss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n: 1600-5775. doi:10.1107/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S1600577517010955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.</a:t>
            </a:r>
            <a:endParaRPr lang="en-US" sz="2000" b="0" i="0" u="none" strike="noStrike" cap="none" spc="0">
              <a:solidFill>
                <a:schemeClr val="dk1"/>
              </a:solidFill>
              <a:latin typeface="Tw Cen MT"/>
              <a:cs typeface="Tw Cen MT"/>
            </a:endParaRPr>
          </a:p>
          <a:p>
            <a:pPr marL="0" marR="0" indent="0" algn="just" defTabSz="35078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[2] Created by the Author, 2024</a:t>
            </a:r>
            <a:endParaRPr lang="en-US" sz="2000" b="0" i="0" u="none" strike="noStrike" cap="none" spc="0">
              <a:solidFill>
                <a:schemeClr val="dk1"/>
              </a:solidFill>
              <a:latin typeface="Tw Cen MT"/>
              <a:cs typeface="Tw Cen MT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[3] 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K. C. Brata and A. H. Brata, “User experience improvement of japanese language 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mobile learning application through mental model and A/B testing,” International 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Journal of Electrical and Computer Engineering (IJECE), vol. 10, no. 3, p. 2659, 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Jun. 1, 2020, issn: 2088-8708, 2088-8708. doi: 10.11591/ijece.v10i3.pp2659-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2667.</a:t>
            </a:r>
            <a:endParaRPr lang="en-US" sz="2000" b="0" i="0" u="none" strike="noStrike" cap="none" spc="0">
              <a:solidFill>
                <a:schemeClr val="dk1"/>
              </a:solidFill>
              <a:latin typeface="Tw Cen MT"/>
              <a:cs typeface="Tw Cen MT"/>
            </a:endParaRPr>
          </a:p>
          <a:p>
            <a:pPr marL="0" marR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[4] 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M. B. Chavez, E. Y. Chu, V. Kram, L. F. De Castro, M. J. Somerman, and B. L. Fos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ter, “Guidelines for Micro–Computed Tomograph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y Analysis of Rodent Dentoalveolar 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Tissues,” JBMR Plus, vol. 5, no. 3, e10474, Mar. 2021, issn: 2473-4039. doi: 10.</a:t>
            </a:r>
            <a:r>
              <a:rPr lang="en-US" sz="2000" b="0" i="0" u="none" strike="noStrike" cap="none" spc="0">
                <a:solidFill>
                  <a:schemeClr val="dk1"/>
                </a:solidFill>
                <a:latin typeface="Tw Cen MT"/>
                <a:ea typeface="Tw Cen MT"/>
                <a:cs typeface="Tw Cen MT"/>
              </a:rPr>
              <a:t>1002/jbm4.10474.</a:t>
            </a:r>
            <a:endParaRPr lang="en-US" sz="2000" b="0" i="0" u="none" strike="noStrike" cap="none" spc="0">
              <a:solidFill>
                <a:schemeClr val="dk1"/>
              </a:solidFill>
              <a:latin typeface="Tw Cen MT"/>
              <a:cs typeface="Tw Cen MT"/>
            </a:endParaRPr>
          </a:p>
        </p:txBody>
      </p:sp>
      <p:sp>
        <p:nvSpPr>
          <p:cNvPr id="67" name="Rechteck 38"/>
          <p:cNvSpPr/>
          <p:nvPr/>
        </p:nvSpPr>
        <p:spPr bwMode="auto">
          <a:xfrm>
            <a:off x="15266160" y="17626320"/>
            <a:ext cx="13800597" cy="8523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defTabSz="3507840">
              <a:lnSpc>
                <a:spcPct val="100000"/>
              </a:lnSpc>
              <a:defRPr/>
            </a:pPr>
            <a:r>
              <a:rPr lang="en-US" sz="2500" b="0" u="none" strike="noStrike">
                <a:solidFill>
                  <a:schemeClr val="lt1">
                    <a:lumMod val="50000"/>
                  </a:schemeClr>
                </a:solidFill>
                <a:latin typeface="Tw Cen MT"/>
              </a:rPr>
              <a:t>Fig. 3: Average segmentation improvement over all testers calculated via the Dice similarity coefficient [2]</a:t>
            </a:r>
            <a:endParaRPr lang="en-US" sz="25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echteck 40"/>
          <p:cNvSpPr/>
          <p:nvPr/>
        </p:nvSpPr>
        <p:spPr bwMode="auto">
          <a:xfrm>
            <a:off x="15241320" y="26720322"/>
            <a:ext cx="13764238" cy="4713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defTabSz="3507840">
              <a:lnSpc>
                <a:spcPct val="100000"/>
              </a:lnSpc>
              <a:defRPr/>
            </a:pPr>
            <a:r>
              <a:rPr lang="en-US" sz="2500" b="0" u="none" strike="noStrike">
                <a:solidFill>
                  <a:schemeClr val="lt1">
                    <a:lumMod val="50000"/>
                  </a:schemeClr>
                </a:solidFill>
                <a:latin typeface="Tw Cen MT"/>
              </a:rPr>
              <a:t>Fig. 4: </a:t>
            </a:r>
            <a:r>
              <a:rPr lang="en-US" sz="2500" b="0" i="0" u="none" strike="noStrike" cap="none" spc="0">
                <a:solidFill>
                  <a:schemeClr val="lt1">
                    <a:lumMod val="50000"/>
                  </a:schemeClr>
                </a:solidFill>
                <a:latin typeface="Tw Cen MT"/>
                <a:ea typeface="Tw Cen MT"/>
                <a:cs typeface="Tw Cen MT"/>
              </a:rPr>
              <a:t>Average segmentation improvement over all testers calculated via the Hausdorff distance [2]</a:t>
            </a:r>
            <a:endParaRPr lang="en-US" sz="25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hteck 91"/>
          <p:cNvSpPr/>
          <p:nvPr/>
        </p:nvSpPr>
        <p:spPr bwMode="auto">
          <a:xfrm>
            <a:off x="15241320" y="28817267"/>
            <a:ext cx="14019117" cy="5976808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marL="0" marR="0" indent="0" algn="just" defTabSz="35078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Increased segmentation accuracy 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was observed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 if the testers retained information given to them in the guide.</a:t>
            </a:r>
            <a:endParaRPr lang="en-US" sz="3500" b="0" i="0" u="none" strike="noStrike" cap="none" spc="0">
              <a:solidFill>
                <a:srgbClr val="000000"/>
              </a:solidFill>
              <a:latin typeface="Tw Cen MT"/>
              <a:cs typeface="Tw Cen MT"/>
            </a:endParaRPr>
          </a:p>
          <a:p>
            <a:pPr marL="0" marR="0" indent="0" algn="just" defTabSz="35078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500" b="0" i="0" u="none" strike="noStrike" cap="none" spc="0">
              <a:solidFill>
                <a:srgbClr val="000000"/>
              </a:solidFill>
              <a:latin typeface="Tw Cen MT"/>
              <a:cs typeface="Tw Cen MT"/>
            </a:endParaRPr>
          </a:p>
          <a:p>
            <a:pPr algn="just" defTabSz="3507840">
              <a:lnSpc>
                <a:spcPct val="100000"/>
              </a:lnSpc>
              <a:defRPr/>
            </a:pPr>
            <a:r>
              <a:rPr lang="en-US" sz="3500" b="1" u="none" strike="noStrike">
                <a:solidFill>
                  <a:srgbClr val="163072"/>
                </a:solidFill>
                <a:latin typeface="Tw Cen MT"/>
              </a:rPr>
              <a:t>Limitations</a:t>
            </a:r>
            <a:endParaRPr lang="en-US" sz="3500" b="1" u="none" strike="noStrike">
              <a:solidFill>
                <a:srgbClr val="163072"/>
              </a:solidFill>
              <a:latin typeface="Tw Cen MT"/>
            </a:endParaRPr>
          </a:p>
          <a:p>
            <a:pPr marL="571680" indent="-571680" algn="just" defTabSz="3507840">
              <a:lnSpc>
                <a:spcPct val="100000"/>
              </a:lnSpc>
              <a:buClr>
                <a:srgbClr val="163072"/>
              </a:buClr>
              <a:buFont typeface="Arial"/>
              <a:buChar char="•"/>
              <a:defRPr/>
            </a:pPr>
            <a:r>
              <a:rPr lang="en-US" sz="3500" b="0" u="none" strike="noStrike">
                <a:solidFill>
                  <a:srgbClr val="000000"/>
                </a:solidFill>
                <a:latin typeface="Tw Cen MT"/>
              </a:rPr>
              <a:t>No statistical significance due to small sample size (n=7)</a:t>
            </a:r>
            <a:endParaRPr lang="en-US" sz="3500" b="0" u="none" strike="noStrike">
              <a:solidFill>
                <a:srgbClr val="000000"/>
              </a:solidFill>
              <a:latin typeface="Arial"/>
            </a:endParaRPr>
          </a:p>
          <a:p>
            <a:pPr marL="571680" indent="-571680" algn="just" defTabSz="3507840">
              <a:lnSpc>
                <a:spcPct val="100000"/>
              </a:lnSpc>
              <a:buClr>
                <a:srgbClr val="163072"/>
              </a:buClr>
              <a:buFont typeface="Arial"/>
              <a:buChar char="•"/>
              <a:defRPr/>
            </a:pP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No double blind A/B test setup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[3]</a:t>
            </a:r>
            <a:endParaRPr sz="3500" b="0" u="none" strike="noStrike">
              <a:solidFill>
                <a:srgbClr val="000000"/>
              </a:solidFill>
              <a:latin typeface="Arial"/>
            </a:endParaRPr>
          </a:p>
          <a:p>
            <a:pPr marL="571680" marR="0" indent="-571680" algn="just" defTabSz="35078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072"/>
              </a:buClr>
              <a:buFont typeface="Arial"/>
              <a:buChar char="•"/>
              <a:defRPr/>
            </a:pP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No standard HU-range for threshold operations was defined [4]</a:t>
            </a:r>
            <a:endParaRPr lang="en-US" sz="3500" b="0" u="none" strike="noStrike">
              <a:solidFill>
                <a:srgbClr val="000000"/>
              </a:solidFill>
              <a:latin typeface="Arial"/>
            </a:endParaRPr>
          </a:p>
          <a:p>
            <a:pPr algn="just" defTabSz="3507840">
              <a:lnSpc>
                <a:spcPct val="100000"/>
              </a:lnSpc>
              <a:defRPr/>
            </a:pPr>
            <a:endParaRPr lang="en-US" sz="3500" b="0" u="none" strike="noStrike">
              <a:solidFill>
                <a:srgbClr val="000000"/>
              </a:solidFill>
              <a:latin typeface="Arial"/>
            </a:endParaRPr>
          </a:p>
          <a:p>
            <a:pPr algn="just" defTabSz="35078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The study has several limitations. Only a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 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small number of testers voluntee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red to perform the segmentations and return their results.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 Therefore the study can not claim to provide statistical significance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.</a:t>
            </a:r>
            <a:endParaRPr lang="en-US" sz="3500" b="0" i="0" u="none" strike="noStrike" cap="none" spc="0">
              <a:solidFill>
                <a:srgbClr val="000000"/>
              </a:solidFill>
              <a:latin typeface="Tw Cen MT"/>
              <a:ea typeface="Tw Cen MT"/>
              <a:cs typeface="Tw Cen MT"/>
            </a:endParaRPr>
          </a:p>
        </p:txBody>
      </p:sp>
      <p:sp>
        <p:nvSpPr>
          <p:cNvPr id="84" name="Rechteck 92"/>
          <p:cNvSpPr/>
          <p:nvPr/>
        </p:nvSpPr>
        <p:spPr bwMode="auto">
          <a:xfrm>
            <a:off x="15241320" y="36354919"/>
            <a:ext cx="13869359" cy="54243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marL="571680" marR="0" indent="-5716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072"/>
              </a:buClr>
              <a:buFont typeface="Arial"/>
              <a:buChar char="•"/>
              <a:defRPr/>
            </a:pP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The limited sample size did not allow for a statistically significant demonstra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tion of improvement in the segmentations. However, the results suggest that a larger number </a:t>
            </a: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of testers would likely show more notable enhancements in segmentation accuracy.</a:t>
            </a:r>
            <a:endParaRPr lang="en-US" sz="3500" b="0" i="0" u="none" strike="noStrike" cap="none" spc="0">
              <a:solidFill>
                <a:srgbClr val="000000"/>
              </a:solidFill>
              <a:latin typeface="Tw Cen MT"/>
              <a:cs typeface="Tw Cen MT"/>
            </a:endParaRPr>
          </a:p>
          <a:p>
            <a:pPr marL="571680" marR="0" indent="-571680" algn="l" defTabSz="35078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072"/>
              </a:buClr>
              <a:buFont typeface="Arial"/>
              <a:buChar char="•"/>
              <a:defRPr/>
            </a:pPr>
            <a:endParaRPr lang="en-US" sz="3500" b="0" i="0" u="none" strike="noStrike" cap="none" spc="0">
              <a:solidFill>
                <a:srgbClr val="000000"/>
              </a:solidFill>
              <a:latin typeface="Tw Cen MT"/>
              <a:cs typeface="Tw Cen MT"/>
            </a:endParaRPr>
          </a:p>
          <a:p>
            <a:pPr marL="571680" marR="0" indent="-571680" algn="l" defTabSz="35078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3072"/>
              </a:buClr>
              <a:buFont typeface="Arial"/>
              <a:buChar char="•"/>
              <a:defRPr/>
            </a:pPr>
            <a:r>
              <a:rPr lang="en-US" sz="3500" b="0" i="0" u="none" strike="noStrike" cap="none" spc="0">
                <a:solidFill>
                  <a:srgbClr val="000000"/>
                </a:solidFill>
                <a:latin typeface="Tw Cen MT"/>
                <a:ea typeface="Tw Cen MT"/>
                <a:cs typeface="Tw Cen MT"/>
              </a:rPr>
              <a:t>As this master’s thesis could not demonstrate statistically significant results, further research should address the limitations of this study. Such as a having a large sample size of testers, a double blind A/B testing setup and constraining testers to fixed HU ranges.</a:t>
            </a:r>
            <a:endParaRPr lang="en-US" sz="3500" b="0" i="0" u="none" strike="noStrike" cap="none" spc="0">
              <a:solidFill>
                <a:srgbClr val="000000"/>
              </a:solidFill>
              <a:latin typeface="Tw Cen MT"/>
              <a:cs typeface="Tw Cen MT"/>
            </a:endParaRPr>
          </a:p>
          <a:p>
            <a:pPr defTabSz="3507840">
              <a:lnSpc>
                <a:spcPct val="100000"/>
              </a:lnSpc>
              <a:defRPr/>
            </a:pPr>
            <a:endParaRPr lang="en-US" sz="3500" b="0" u="none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356240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06400" y="12037680"/>
            <a:ext cx="9279439" cy="5834378"/>
          </a:xfrm>
          <a:prstGeom prst="rect">
            <a:avLst/>
          </a:prstGeom>
        </p:spPr>
      </p:pic>
      <p:graphicFrame>
        <p:nvGraphicFramePr>
          <p:cNvPr id="195985525" name=""/>
          <p:cNvGraphicFramePr>
            <a:graphicFrameLocks xmlns:a="http://schemas.openxmlformats.org/drawingml/2006/main"/>
          </p:cNvGraphicFramePr>
          <p:nvPr/>
        </p:nvGraphicFramePr>
        <p:xfrm flipH="0" flipV="0">
          <a:off x="892692" y="30532313"/>
          <a:ext cx="10604499" cy="7069667"/>
          <a:chOff x="0" y="0"/>
          <a:chExt cx="10604499" cy="7069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7" r:qs="rId8" r:cs="rId6"/>
          </a:graphicData>
        </a:graphic>
      </p:graphicFrame>
      <p:graphicFrame>
        <p:nvGraphicFramePr>
          <p:cNvPr id="1006328285" name=""/>
          <p:cNvGraphicFramePr>
            <a:graphicFrameLocks xmlns:a="http://schemas.openxmlformats.org/drawingml/2006/main"/>
          </p:cNvGraphicFramePr>
          <p:nvPr/>
        </p:nvGraphicFramePr>
        <p:xfrm>
          <a:off x="15375421" y="9064800"/>
          <a:ext cx="13478756" cy="832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14224085" name="Rechteck 32"/>
          <p:cNvSpPr/>
          <p:nvPr/>
        </p:nvSpPr>
        <p:spPr bwMode="auto">
          <a:xfrm>
            <a:off x="864720" y="36525939"/>
            <a:ext cx="13794118" cy="4713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defTabSz="3507840">
              <a:lnSpc>
                <a:spcPct val="100000"/>
              </a:lnSpc>
              <a:defRPr/>
            </a:pPr>
            <a:r>
              <a:rPr lang="en-US" sz="2500" b="0" u="none" strike="noStrike">
                <a:solidFill>
                  <a:schemeClr val="lt1">
                    <a:lumMod val="50000"/>
                  </a:schemeClr>
                </a:solidFill>
                <a:latin typeface="Tw Cen MT"/>
              </a:rPr>
              <a:t>Fig. 2: Study workflow chart [2]</a:t>
            </a:r>
            <a:endParaRPr lang="en-US" sz="2500" b="0" u="none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08638711" name=""/>
          <p:cNvGraphicFramePr>
            <a:graphicFrameLocks xmlns:a="http://schemas.openxmlformats.org/drawingml/2006/main"/>
          </p:cNvGraphicFramePr>
          <p:nvPr/>
        </p:nvGraphicFramePr>
        <p:xfrm>
          <a:off x="15425928" y="18559778"/>
          <a:ext cx="13513745" cy="8160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_rels/theme5.xml.rels><?xml version="1.0" encoding="UTF-8" standalone="yes"?><Relationships xmlns="http://schemas.openxmlformats.org/package/2006/relationships"></Relationships>
</file>

<file path=ppt/theme/_rels/theme6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ppt/theme/theme6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A0_Plakatvorlage</Template>
  <TotalTime>0</TotalTime>
  <Words>0</Words>
  <Application>ONLYOFFICE/8.2.2.22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Theme 1</vt:lpstr>
      <vt:lpstr>Theme 2</vt:lpstr>
      <vt:lpstr>Theme 3</vt:lpstr>
      <vt:lpstr>Theme 4</vt:lpstr>
      <vt:lpstr>Theme 5</vt:lpstr>
      <vt:lpstr>Slide 1</vt:lpstr>
    </vt:vector>
  </TitlesOfParts>
  <Company>FH Wiener Neustadt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Master_Thesis_Poster</dc:title>
  <dc:subject/>
  <dc:creator>Stefan Rohrbacher</dc:creator>
  <dc:description/>
  <dc:language>de-AT</dc:language>
  <cp:lastModifiedBy/>
  <cp:revision>26</cp:revision>
  <dcterms:created xsi:type="dcterms:W3CDTF">2017-05-10T09:25:06Z</dcterms:created>
  <dcterms:modified xsi:type="dcterms:W3CDTF">2024-12-22T10:53:49Z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</Properties>
</file>