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798425"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40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FFFF"/>
    <a:srgbClr val="BCBDFF"/>
    <a:srgbClr val="99CCFF"/>
    <a:srgbClr val="66CCFF"/>
    <a:srgbClr val="00FFFF"/>
    <a:srgbClr val="F0F8FF"/>
    <a:srgbClr val="492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72" y="150"/>
      </p:cViewPr>
      <p:guideLst>
        <p:guide orient="horz" pos="2268"/>
        <p:guide pos="40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9804" y="1178223"/>
            <a:ext cx="9598818" cy="2506427"/>
          </a:xfrm>
        </p:spPr>
        <p:txBody>
          <a:bodyPr anchor="b"/>
          <a:lstStyle>
            <a:lvl1pPr algn="ctr">
              <a:defRPr sz="6297"/>
            </a:lvl1pPr>
          </a:lstStyle>
          <a:p>
            <a:r>
              <a:rPr lang="en-GB"/>
              <a:t>Click to edit Master title style</a:t>
            </a:r>
            <a:endParaRPr lang="en-US" dirty="0"/>
          </a:p>
        </p:txBody>
      </p:sp>
      <p:sp>
        <p:nvSpPr>
          <p:cNvPr id="3" name="Subtitle 2"/>
          <p:cNvSpPr>
            <a:spLocks noGrp="1"/>
          </p:cNvSpPr>
          <p:nvPr>
            <p:ph type="subTitle" idx="1"/>
          </p:nvPr>
        </p:nvSpPr>
        <p:spPr>
          <a:xfrm>
            <a:off x="1599804" y="3781307"/>
            <a:ext cx="9598818" cy="1738167"/>
          </a:xfrm>
        </p:spPr>
        <p:txBody>
          <a:bodyPr/>
          <a:lstStyle>
            <a:lvl1pPr marL="0" indent="0" algn="ctr">
              <a:buNone/>
              <a:defRPr sz="2519"/>
            </a:lvl1pPr>
            <a:lvl2pPr marL="479884" indent="0" algn="ctr">
              <a:buNone/>
              <a:defRPr sz="2099"/>
            </a:lvl2pPr>
            <a:lvl3pPr marL="959767" indent="0" algn="ctr">
              <a:buNone/>
              <a:defRPr sz="1889"/>
            </a:lvl3pPr>
            <a:lvl4pPr marL="1439651" indent="0" algn="ctr">
              <a:buNone/>
              <a:defRPr sz="1680"/>
            </a:lvl4pPr>
            <a:lvl5pPr marL="1919533" indent="0" algn="ctr">
              <a:buNone/>
              <a:defRPr sz="1680"/>
            </a:lvl5pPr>
            <a:lvl6pPr marL="2399417" indent="0" algn="ctr">
              <a:buNone/>
              <a:defRPr sz="1680"/>
            </a:lvl6pPr>
            <a:lvl7pPr marL="2879300" indent="0" algn="ctr">
              <a:buNone/>
              <a:defRPr sz="1680"/>
            </a:lvl7pPr>
            <a:lvl8pPr marL="3359184" indent="0" algn="ctr">
              <a:buNone/>
              <a:defRPr sz="1680"/>
            </a:lvl8pPr>
            <a:lvl9pPr marL="3839068" indent="0" algn="ctr">
              <a:buNone/>
              <a:defRPr sz="168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4FFBFFE-6A33-4D6A-8632-A79588A526E8}"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241817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FFBFFE-6A33-4D6A-8632-A79588A526E8}"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45228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8873" y="383298"/>
            <a:ext cx="2759661" cy="610108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79893" y="383298"/>
            <a:ext cx="8119001" cy="610108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FFBFFE-6A33-4D6A-8632-A79588A526E8}"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298955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FFBFFE-6A33-4D6A-8632-A79588A526E8}"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31658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225" y="1794830"/>
            <a:ext cx="11038642" cy="2994714"/>
          </a:xfrm>
        </p:spPr>
        <p:txBody>
          <a:bodyPr anchor="b"/>
          <a:lstStyle>
            <a:lvl1pPr>
              <a:defRPr sz="6297"/>
            </a:lvl1pPr>
          </a:lstStyle>
          <a:p>
            <a:r>
              <a:rPr lang="en-GB"/>
              <a:t>Click to edit Master title style</a:t>
            </a:r>
            <a:endParaRPr lang="en-US" dirty="0"/>
          </a:p>
        </p:txBody>
      </p:sp>
      <p:sp>
        <p:nvSpPr>
          <p:cNvPr id="3" name="Text Placeholder 2"/>
          <p:cNvSpPr>
            <a:spLocks noGrp="1"/>
          </p:cNvSpPr>
          <p:nvPr>
            <p:ph type="body" idx="1"/>
          </p:nvPr>
        </p:nvSpPr>
        <p:spPr>
          <a:xfrm>
            <a:off x="873225" y="4817876"/>
            <a:ext cx="11038642" cy="1574849"/>
          </a:xfrm>
        </p:spPr>
        <p:txBody>
          <a:bodyPr/>
          <a:lstStyle>
            <a:lvl1pPr marL="0" indent="0">
              <a:buNone/>
              <a:defRPr sz="2519">
                <a:solidFill>
                  <a:schemeClr val="tx1">
                    <a:tint val="75000"/>
                  </a:schemeClr>
                </a:solidFill>
              </a:defRPr>
            </a:lvl1pPr>
            <a:lvl2pPr marL="479884" indent="0">
              <a:buNone/>
              <a:defRPr sz="2099">
                <a:solidFill>
                  <a:schemeClr val="tx1">
                    <a:tint val="75000"/>
                  </a:schemeClr>
                </a:solidFill>
              </a:defRPr>
            </a:lvl2pPr>
            <a:lvl3pPr marL="959767" indent="0">
              <a:buNone/>
              <a:defRPr sz="1889">
                <a:solidFill>
                  <a:schemeClr val="tx1">
                    <a:tint val="75000"/>
                  </a:schemeClr>
                </a:solidFill>
              </a:defRPr>
            </a:lvl3pPr>
            <a:lvl4pPr marL="1439651" indent="0">
              <a:buNone/>
              <a:defRPr sz="1680">
                <a:solidFill>
                  <a:schemeClr val="tx1">
                    <a:tint val="75000"/>
                  </a:schemeClr>
                </a:solidFill>
              </a:defRPr>
            </a:lvl4pPr>
            <a:lvl5pPr marL="1919533" indent="0">
              <a:buNone/>
              <a:defRPr sz="1680">
                <a:solidFill>
                  <a:schemeClr val="tx1">
                    <a:tint val="75000"/>
                  </a:schemeClr>
                </a:solidFill>
              </a:defRPr>
            </a:lvl5pPr>
            <a:lvl6pPr marL="2399417" indent="0">
              <a:buNone/>
              <a:defRPr sz="1680">
                <a:solidFill>
                  <a:schemeClr val="tx1">
                    <a:tint val="75000"/>
                  </a:schemeClr>
                </a:solidFill>
              </a:defRPr>
            </a:lvl6pPr>
            <a:lvl7pPr marL="2879300" indent="0">
              <a:buNone/>
              <a:defRPr sz="1680">
                <a:solidFill>
                  <a:schemeClr val="tx1">
                    <a:tint val="75000"/>
                  </a:schemeClr>
                </a:solidFill>
              </a:defRPr>
            </a:lvl7pPr>
            <a:lvl8pPr marL="3359184" indent="0">
              <a:buNone/>
              <a:defRPr sz="1680">
                <a:solidFill>
                  <a:schemeClr val="tx1">
                    <a:tint val="75000"/>
                  </a:schemeClr>
                </a:solidFill>
              </a:defRPr>
            </a:lvl8pPr>
            <a:lvl9pPr marL="3839068" indent="0">
              <a:buNone/>
              <a:defRPr sz="168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FFBFFE-6A33-4D6A-8632-A79588A526E8}"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347165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79892" y="1916485"/>
            <a:ext cx="5439331" cy="456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79202" y="1916485"/>
            <a:ext cx="5439331" cy="456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4FFBFFE-6A33-4D6A-8632-A79588A526E8}"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318289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558" y="383297"/>
            <a:ext cx="11038642" cy="1391534"/>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560" y="1764832"/>
            <a:ext cx="5414332" cy="864917"/>
          </a:xfrm>
        </p:spPr>
        <p:txBody>
          <a:bodyPr anchor="b"/>
          <a:lstStyle>
            <a:lvl1pPr marL="0" indent="0">
              <a:buNone/>
              <a:defRPr sz="2519" b="1"/>
            </a:lvl1pPr>
            <a:lvl2pPr marL="479884" indent="0">
              <a:buNone/>
              <a:defRPr sz="2099" b="1"/>
            </a:lvl2pPr>
            <a:lvl3pPr marL="959767" indent="0">
              <a:buNone/>
              <a:defRPr sz="1889" b="1"/>
            </a:lvl3pPr>
            <a:lvl4pPr marL="1439651" indent="0">
              <a:buNone/>
              <a:defRPr sz="1680" b="1"/>
            </a:lvl4pPr>
            <a:lvl5pPr marL="1919533" indent="0">
              <a:buNone/>
              <a:defRPr sz="1680" b="1"/>
            </a:lvl5pPr>
            <a:lvl6pPr marL="2399417" indent="0">
              <a:buNone/>
              <a:defRPr sz="1680" b="1"/>
            </a:lvl6pPr>
            <a:lvl7pPr marL="2879300" indent="0">
              <a:buNone/>
              <a:defRPr sz="1680" b="1"/>
            </a:lvl7pPr>
            <a:lvl8pPr marL="3359184" indent="0">
              <a:buNone/>
              <a:defRPr sz="1680" b="1"/>
            </a:lvl8pPr>
            <a:lvl9pPr marL="3839068" indent="0">
              <a:buNone/>
              <a:defRPr sz="1680" b="1"/>
            </a:lvl9pPr>
          </a:lstStyle>
          <a:p>
            <a:pPr lvl="0"/>
            <a:r>
              <a:rPr lang="en-GB"/>
              <a:t>Click to edit Master text styles</a:t>
            </a:r>
          </a:p>
        </p:txBody>
      </p:sp>
      <p:sp>
        <p:nvSpPr>
          <p:cNvPr id="4" name="Content Placeholder 3"/>
          <p:cNvSpPr>
            <a:spLocks noGrp="1"/>
          </p:cNvSpPr>
          <p:nvPr>
            <p:ph sz="half" idx="2"/>
          </p:nvPr>
        </p:nvSpPr>
        <p:spPr>
          <a:xfrm>
            <a:off x="881560" y="2629749"/>
            <a:ext cx="5414332" cy="38679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79203" y="1764832"/>
            <a:ext cx="5440998" cy="864917"/>
          </a:xfrm>
        </p:spPr>
        <p:txBody>
          <a:bodyPr anchor="b"/>
          <a:lstStyle>
            <a:lvl1pPr marL="0" indent="0">
              <a:buNone/>
              <a:defRPr sz="2519" b="1"/>
            </a:lvl1pPr>
            <a:lvl2pPr marL="479884" indent="0">
              <a:buNone/>
              <a:defRPr sz="2099" b="1"/>
            </a:lvl2pPr>
            <a:lvl3pPr marL="959767" indent="0">
              <a:buNone/>
              <a:defRPr sz="1889" b="1"/>
            </a:lvl3pPr>
            <a:lvl4pPr marL="1439651" indent="0">
              <a:buNone/>
              <a:defRPr sz="1680" b="1"/>
            </a:lvl4pPr>
            <a:lvl5pPr marL="1919533" indent="0">
              <a:buNone/>
              <a:defRPr sz="1680" b="1"/>
            </a:lvl5pPr>
            <a:lvl6pPr marL="2399417" indent="0">
              <a:buNone/>
              <a:defRPr sz="1680" b="1"/>
            </a:lvl6pPr>
            <a:lvl7pPr marL="2879300" indent="0">
              <a:buNone/>
              <a:defRPr sz="1680" b="1"/>
            </a:lvl7pPr>
            <a:lvl8pPr marL="3359184" indent="0">
              <a:buNone/>
              <a:defRPr sz="1680" b="1"/>
            </a:lvl8pPr>
            <a:lvl9pPr marL="3839068" indent="0">
              <a:buNone/>
              <a:defRPr sz="1680" b="1"/>
            </a:lvl9pPr>
          </a:lstStyle>
          <a:p>
            <a:pPr lvl="0"/>
            <a:r>
              <a:rPr lang="en-GB"/>
              <a:t>Click to edit Master text styles</a:t>
            </a:r>
          </a:p>
        </p:txBody>
      </p:sp>
      <p:sp>
        <p:nvSpPr>
          <p:cNvPr id="6" name="Content Placeholder 5"/>
          <p:cNvSpPr>
            <a:spLocks noGrp="1"/>
          </p:cNvSpPr>
          <p:nvPr>
            <p:ph sz="quarter" idx="4"/>
          </p:nvPr>
        </p:nvSpPr>
        <p:spPr>
          <a:xfrm>
            <a:off x="6479203" y="2629749"/>
            <a:ext cx="5440998" cy="38679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4FFBFFE-6A33-4D6A-8632-A79588A526E8}" type="datetimeFigureOut">
              <a:rPr lang="en-GB" smtClean="0"/>
              <a:t>27/12/2023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211304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FFBFFE-6A33-4D6A-8632-A79588A526E8}" type="datetimeFigureOut">
              <a:rPr lang="en-GB" smtClean="0"/>
              <a:t>27/12/2023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367617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FBFFE-6A33-4D6A-8632-A79588A526E8}" type="datetimeFigureOut">
              <a:rPr lang="en-GB" smtClean="0"/>
              <a:t>27/12/2023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113967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60" y="479954"/>
            <a:ext cx="4127825" cy="1679840"/>
          </a:xfrm>
        </p:spPr>
        <p:txBody>
          <a:bodyPr anchor="b"/>
          <a:lstStyle>
            <a:lvl1pPr>
              <a:defRPr sz="3358"/>
            </a:lvl1pPr>
          </a:lstStyle>
          <a:p>
            <a:r>
              <a:rPr lang="en-GB"/>
              <a:t>Click to edit Master title style</a:t>
            </a:r>
            <a:endParaRPr lang="en-US" dirty="0"/>
          </a:p>
        </p:txBody>
      </p:sp>
      <p:sp>
        <p:nvSpPr>
          <p:cNvPr id="3" name="Content Placeholder 2"/>
          <p:cNvSpPr>
            <a:spLocks noGrp="1"/>
          </p:cNvSpPr>
          <p:nvPr>
            <p:ph idx="1"/>
          </p:nvPr>
        </p:nvSpPr>
        <p:spPr>
          <a:xfrm>
            <a:off x="5440997" y="1036569"/>
            <a:ext cx="6479204" cy="5116178"/>
          </a:xfrm>
        </p:spPr>
        <p:txBody>
          <a:bodyPr/>
          <a:lstStyle>
            <a:lvl1pPr>
              <a:defRPr sz="3358"/>
            </a:lvl1pPr>
            <a:lvl2pPr>
              <a:defRPr sz="2939"/>
            </a:lvl2pPr>
            <a:lvl3pPr>
              <a:defRPr sz="2519"/>
            </a:lvl3pPr>
            <a:lvl4pPr>
              <a:defRPr sz="2099"/>
            </a:lvl4pPr>
            <a:lvl5pPr>
              <a:defRPr sz="2099"/>
            </a:lvl5pPr>
            <a:lvl6pPr>
              <a:defRPr sz="2099"/>
            </a:lvl6pPr>
            <a:lvl7pPr>
              <a:defRPr sz="2099"/>
            </a:lvl7pPr>
            <a:lvl8pPr>
              <a:defRPr sz="2099"/>
            </a:lvl8pPr>
            <a:lvl9pPr>
              <a:defRPr sz="20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560" y="2159795"/>
            <a:ext cx="4127825" cy="4001285"/>
          </a:xfrm>
        </p:spPr>
        <p:txBody>
          <a:bodyPr/>
          <a:lstStyle>
            <a:lvl1pPr marL="0" indent="0">
              <a:buNone/>
              <a:defRPr sz="1680"/>
            </a:lvl1pPr>
            <a:lvl2pPr marL="479884" indent="0">
              <a:buNone/>
              <a:defRPr sz="1470"/>
            </a:lvl2pPr>
            <a:lvl3pPr marL="959767" indent="0">
              <a:buNone/>
              <a:defRPr sz="1260"/>
            </a:lvl3pPr>
            <a:lvl4pPr marL="1439651" indent="0">
              <a:buNone/>
              <a:defRPr sz="1050"/>
            </a:lvl4pPr>
            <a:lvl5pPr marL="1919533" indent="0">
              <a:buNone/>
              <a:defRPr sz="1050"/>
            </a:lvl5pPr>
            <a:lvl6pPr marL="2399417" indent="0">
              <a:buNone/>
              <a:defRPr sz="1050"/>
            </a:lvl6pPr>
            <a:lvl7pPr marL="2879300" indent="0">
              <a:buNone/>
              <a:defRPr sz="1050"/>
            </a:lvl7pPr>
            <a:lvl8pPr marL="3359184" indent="0">
              <a:buNone/>
              <a:defRPr sz="1050"/>
            </a:lvl8pPr>
            <a:lvl9pPr marL="3839068"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A4FFBFFE-6A33-4D6A-8632-A79588A526E8}"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47838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60" y="479954"/>
            <a:ext cx="4127825" cy="1679840"/>
          </a:xfrm>
        </p:spPr>
        <p:txBody>
          <a:bodyPr anchor="b"/>
          <a:lstStyle>
            <a:lvl1pPr>
              <a:defRPr sz="3358"/>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0997" y="1036569"/>
            <a:ext cx="6479204" cy="5116178"/>
          </a:xfrm>
        </p:spPr>
        <p:txBody>
          <a:bodyPr anchor="t"/>
          <a:lstStyle>
            <a:lvl1pPr marL="0" indent="0">
              <a:buNone/>
              <a:defRPr sz="3358"/>
            </a:lvl1pPr>
            <a:lvl2pPr marL="479884" indent="0">
              <a:buNone/>
              <a:defRPr sz="2939"/>
            </a:lvl2pPr>
            <a:lvl3pPr marL="959767" indent="0">
              <a:buNone/>
              <a:defRPr sz="2519"/>
            </a:lvl3pPr>
            <a:lvl4pPr marL="1439651" indent="0">
              <a:buNone/>
              <a:defRPr sz="2099"/>
            </a:lvl4pPr>
            <a:lvl5pPr marL="1919533" indent="0">
              <a:buNone/>
              <a:defRPr sz="2099"/>
            </a:lvl5pPr>
            <a:lvl6pPr marL="2399417" indent="0">
              <a:buNone/>
              <a:defRPr sz="2099"/>
            </a:lvl6pPr>
            <a:lvl7pPr marL="2879300" indent="0">
              <a:buNone/>
              <a:defRPr sz="2099"/>
            </a:lvl7pPr>
            <a:lvl8pPr marL="3359184" indent="0">
              <a:buNone/>
              <a:defRPr sz="2099"/>
            </a:lvl8pPr>
            <a:lvl9pPr marL="3839068" indent="0">
              <a:buNone/>
              <a:defRPr sz="2099"/>
            </a:lvl9pPr>
          </a:lstStyle>
          <a:p>
            <a:r>
              <a:rPr lang="en-GB"/>
              <a:t>Click icon to add picture</a:t>
            </a:r>
            <a:endParaRPr lang="en-US" dirty="0"/>
          </a:p>
        </p:txBody>
      </p:sp>
      <p:sp>
        <p:nvSpPr>
          <p:cNvPr id="4" name="Text Placeholder 3"/>
          <p:cNvSpPr>
            <a:spLocks noGrp="1"/>
          </p:cNvSpPr>
          <p:nvPr>
            <p:ph type="body" sz="half" idx="2"/>
          </p:nvPr>
        </p:nvSpPr>
        <p:spPr>
          <a:xfrm>
            <a:off x="881560" y="2159795"/>
            <a:ext cx="4127825" cy="4001285"/>
          </a:xfrm>
        </p:spPr>
        <p:txBody>
          <a:bodyPr/>
          <a:lstStyle>
            <a:lvl1pPr marL="0" indent="0">
              <a:buNone/>
              <a:defRPr sz="1680"/>
            </a:lvl1pPr>
            <a:lvl2pPr marL="479884" indent="0">
              <a:buNone/>
              <a:defRPr sz="1470"/>
            </a:lvl2pPr>
            <a:lvl3pPr marL="959767" indent="0">
              <a:buNone/>
              <a:defRPr sz="1260"/>
            </a:lvl3pPr>
            <a:lvl4pPr marL="1439651" indent="0">
              <a:buNone/>
              <a:defRPr sz="1050"/>
            </a:lvl4pPr>
            <a:lvl5pPr marL="1919533" indent="0">
              <a:buNone/>
              <a:defRPr sz="1050"/>
            </a:lvl5pPr>
            <a:lvl6pPr marL="2399417" indent="0">
              <a:buNone/>
              <a:defRPr sz="1050"/>
            </a:lvl6pPr>
            <a:lvl7pPr marL="2879300" indent="0">
              <a:buNone/>
              <a:defRPr sz="1050"/>
            </a:lvl7pPr>
            <a:lvl8pPr marL="3359184" indent="0">
              <a:buNone/>
              <a:defRPr sz="1050"/>
            </a:lvl8pPr>
            <a:lvl9pPr marL="3839068"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A4FFBFFE-6A33-4D6A-8632-A79588A526E8}"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E4DE-022C-401B-94F8-6DEAED877C1C}" type="slidenum">
              <a:rPr lang="en-GB" smtClean="0"/>
              <a:t>‹#›</a:t>
            </a:fld>
            <a:endParaRPr lang="en-GB"/>
          </a:p>
        </p:txBody>
      </p:sp>
    </p:spTree>
    <p:extLst>
      <p:ext uri="{BB962C8B-B14F-4D97-AF65-F5344CB8AC3E}">
        <p14:creationId xmlns:p14="http://schemas.microsoft.com/office/powerpoint/2010/main" val="423647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9892" y="383297"/>
            <a:ext cx="11038642" cy="139153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79892" y="1916485"/>
            <a:ext cx="11038642" cy="456789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79893" y="6672697"/>
            <a:ext cx="2879646"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A4FFBFFE-6A33-4D6A-8632-A79588A526E8}" type="datetimeFigureOut">
              <a:rPr lang="en-GB" smtClean="0"/>
              <a:t>27/12/2023</a:t>
            </a:fld>
            <a:endParaRPr lang="en-GB"/>
          </a:p>
        </p:txBody>
      </p:sp>
      <p:sp>
        <p:nvSpPr>
          <p:cNvPr id="5" name="Footer Placeholder 4"/>
          <p:cNvSpPr>
            <a:spLocks noGrp="1"/>
          </p:cNvSpPr>
          <p:nvPr>
            <p:ph type="ftr" sz="quarter" idx="3"/>
          </p:nvPr>
        </p:nvSpPr>
        <p:spPr>
          <a:xfrm>
            <a:off x="4239479" y="6672697"/>
            <a:ext cx="4319468"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38888" y="6672697"/>
            <a:ext cx="2879646"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8775E4DE-022C-401B-94F8-6DEAED877C1C}" type="slidenum">
              <a:rPr lang="en-GB" smtClean="0"/>
              <a:t>‹#›</a:t>
            </a:fld>
            <a:endParaRPr lang="en-GB"/>
          </a:p>
        </p:txBody>
      </p:sp>
    </p:spTree>
    <p:extLst>
      <p:ext uri="{BB962C8B-B14F-4D97-AF65-F5344CB8AC3E}">
        <p14:creationId xmlns:p14="http://schemas.microsoft.com/office/powerpoint/2010/main" val="2728833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976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41" indent="-239941" algn="l" defTabSz="95976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25" indent="-239941" algn="l" defTabSz="959767"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708" indent="-239941" algn="l" defTabSz="959767"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592"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476"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359"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241"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125"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009" indent="-239941" algn="l" defTabSz="959767"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p:bodyStyle>
    <p:otherStyle>
      <a:defPPr>
        <a:defRPr lang="en-US"/>
      </a:defPPr>
      <a:lvl1pPr marL="0" algn="l" defTabSz="959767" rtl="0" eaLnBrk="1" latinLnBrk="0" hangingPunct="1">
        <a:defRPr sz="1889" kern="1200">
          <a:solidFill>
            <a:schemeClr val="tx1"/>
          </a:solidFill>
          <a:latin typeface="+mn-lt"/>
          <a:ea typeface="+mn-ea"/>
          <a:cs typeface="+mn-cs"/>
        </a:defRPr>
      </a:lvl1pPr>
      <a:lvl2pPr marL="479884" algn="l" defTabSz="959767" rtl="0" eaLnBrk="1" latinLnBrk="0" hangingPunct="1">
        <a:defRPr sz="1889" kern="1200">
          <a:solidFill>
            <a:schemeClr val="tx1"/>
          </a:solidFill>
          <a:latin typeface="+mn-lt"/>
          <a:ea typeface="+mn-ea"/>
          <a:cs typeface="+mn-cs"/>
        </a:defRPr>
      </a:lvl2pPr>
      <a:lvl3pPr marL="959767" algn="l" defTabSz="959767" rtl="0" eaLnBrk="1" latinLnBrk="0" hangingPunct="1">
        <a:defRPr sz="1889" kern="1200">
          <a:solidFill>
            <a:schemeClr val="tx1"/>
          </a:solidFill>
          <a:latin typeface="+mn-lt"/>
          <a:ea typeface="+mn-ea"/>
          <a:cs typeface="+mn-cs"/>
        </a:defRPr>
      </a:lvl3pPr>
      <a:lvl4pPr marL="1439651" algn="l" defTabSz="959767" rtl="0" eaLnBrk="1" latinLnBrk="0" hangingPunct="1">
        <a:defRPr sz="1889" kern="1200">
          <a:solidFill>
            <a:schemeClr val="tx1"/>
          </a:solidFill>
          <a:latin typeface="+mn-lt"/>
          <a:ea typeface="+mn-ea"/>
          <a:cs typeface="+mn-cs"/>
        </a:defRPr>
      </a:lvl4pPr>
      <a:lvl5pPr marL="1919533" algn="l" defTabSz="959767" rtl="0" eaLnBrk="1" latinLnBrk="0" hangingPunct="1">
        <a:defRPr sz="1889" kern="1200">
          <a:solidFill>
            <a:schemeClr val="tx1"/>
          </a:solidFill>
          <a:latin typeface="+mn-lt"/>
          <a:ea typeface="+mn-ea"/>
          <a:cs typeface="+mn-cs"/>
        </a:defRPr>
      </a:lvl5pPr>
      <a:lvl6pPr marL="2399417" algn="l" defTabSz="959767" rtl="0" eaLnBrk="1" latinLnBrk="0" hangingPunct="1">
        <a:defRPr sz="1889" kern="1200">
          <a:solidFill>
            <a:schemeClr val="tx1"/>
          </a:solidFill>
          <a:latin typeface="+mn-lt"/>
          <a:ea typeface="+mn-ea"/>
          <a:cs typeface="+mn-cs"/>
        </a:defRPr>
      </a:lvl6pPr>
      <a:lvl7pPr marL="2879300" algn="l" defTabSz="959767" rtl="0" eaLnBrk="1" latinLnBrk="0" hangingPunct="1">
        <a:defRPr sz="1889" kern="1200">
          <a:solidFill>
            <a:schemeClr val="tx1"/>
          </a:solidFill>
          <a:latin typeface="+mn-lt"/>
          <a:ea typeface="+mn-ea"/>
          <a:cs typeface="+mn-cs"/>
        </a:defRPr>
      </a:lvl7pPr>
      <a:lvl8pPr marL="3359184" algn="l" defTabSz="959767" rtl="0" eaLnBrk="1" latinLnBrk="0" hangingPunct="1">
        <a:defRPr sz="1889" kern="1200">
          <a:solidFill>
            <a:schemeClr val="tx1"/>
          </a:solidFill>
          <a:latin typeface="+mn-lt"/>
          <a:ea typeface="+mn-ea"/>
          <a:cs typeface="+mn-cs"/>
        </a:defRPr>
      </a:lvl8pPr>
      <a:lvl9pPr marL="3839068" algn="l" defTabSz="959767" rtl="0" eaLnBrk="1" latinLnBrk="0" hangingPunct="1">
        <a:defRPr sz="18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microsoft.com/office/2007/relationships/hdphoto" Target="../media/hdphoto1.wdp"/><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hyperlink" Target="https://www.ncbi.nlm.nih.gov/pmc/articles/PMC4831598/" TargetMode="External"/><Relationship Id="rId13" Type="http://schemas.openxmlformats.org/officeDocument/2006/relationships/hyperlink" Target="https://upload.wikimedia.org/wikipedia/en/thumb/f/f2/Lucidchart_logo_%28September_2021%29.svg/1280px-Lucidchart_logo_%28September_2021%29.svg.png" TargetMode="External"/><Relationship Id="rId3" Type="http://schemas.openxmlformats.org/officeDocument/2006/relationships/hyperlink" Target="https://www.flaticon.com/free-icon/better-health_10605926?term=health&amp;page=1&amp;position=15&amp;origin=search&amp;related_id=10605926" TargetMode="External"/><Relationship Id="rId7" Type="http://schemas.openxmlformats.org/officeDocument/2006/relationships/hyperlink" Target="https://www.ncbi.nlm.nih.gov/pmc/articles/PMC10510454/#:~:text=A%20total%20of%207%20health,mobile%20data%20consumption%2C%20and%20cost" TargetMode="External"/><Relationship Id="rId12" Type="http://schemas.openxmlformats.org/officeDocument/2006/relationships/hyperlink" Target="https://logowik.com/content/uploads/images/asana1963.jpg" TargetMode="External"/><Relationship Id="rId2" Type="http://schemas.openxmlformats.org/officeDocument/2006/relationships/hyperlink" Target="https://www.cleanpng.com/png-teesside-university-university-of-sunderland-acade-3324946/" TargetMode="External"/><Relationship Id="rId1" Type="http://schemas.openxmlformats.org/officeDocument/2006/relationships/slideLayout" Target="../slideLayouts/slideLayout7.xml"/><Relationship Id="rId6" Type="http://schemas.openxmlformats.org/officeDocument/2006/relationships/hyperlink" Target="https://serenagray2451.medium.com/what-is-the-agile-methodology-in-software-development-c93023a7eb85" TargetMode="External"/><Relationship Id="rId11" Type="http://schemas.openxmlformats.org/officeDocument/2006/relationships/hyperlink" Target="https://cdn-icons-png.flaticon.com/512/5968/5968364.png" TargetMode="External"/><Relationship Id="rId5" Type="http://schemas.openxmlformats.org/officeDocument/2006/relationships/hyperlink" Target="https://www.flaticon.com/free-icon/healthcare_3195289?term=health+app&amp;page=1&amp;position=3&amp;origin=search&amp;related_id=3195289" TargetMode="External"/><Relationship Id="rId15" Type="http://schemas.openxmlformats.org/officeDocument/2006/relationships/hyperlink" Target="https://www.england.nhs.uk/2019/01/missed-gp-appointments-costing-nhs-millions/" TargetMode="External"/><Relationship Id="rId10" Type="http://schemas.openxmlformats.org/officeDocument/2006/relationships/hyperlink" Target="https://www.datacamp.com/blog/all-about-power-bi" TargetMode="External"/><Relationship Id="rId4" Type="http://schemas.openxmlformats.org/officeDocument/2006/relationships/hyperlink" Target="https://www.flaticon.com/free-icon/medical-team_4807695?term=health&amp;page=1&amp;position=20&amp;origin=search&amp;related_id=4807695" TargetMode="External"/><Relationship Id="rId9" Type="http://schemas.openxmlformats.org/officeDocument/2006/relationships/hyperlink" Target="https://8333564.fs1.hubspotusercontent-na1.net/hubfs/8333564/powerapps.png" TargetMode="External"/><Relationship Id="rId14" Type="http://schemas.openxmlformats.org/officeDocument/2006/relationships/hyperlink" Target="https://upload.wikimedia.org/wikipedia/commons/thumb/3/34/Windows_logo_-_2012_derivative.svg/2048px-Windows_logo_-_2012_derivative.svg.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47BF82B-A062-8742-8A77-0A018B1BF4D1}"/>
              </a:ext>
            </a:extLst>
          </p:cNvPr>
          <p:cNvSpPr/>
          <p:nvPr/>
        </p:nvSpPr>
        <p:spPr>
          <a:xfrm>
            <a:off x="93055" y="21572"/>
            <a:ext cx="10982960" cy="66758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solidFill>
                <a:schemeClr val="tx1"/>
              </a:solidFill>
              <a:latin typeface="Aptos Black" panose="020F0502020204030204" pitchFamily="34" charset="0"/>
            </a:endParaRPr>
          </a:p>
        </p:txBody>
      </p:sp>
      <p:pic>
        <p:nvPicPr>
          <p:cNvPr id="7" name="Picture 6" descr="A logo with a black background&#10;&#10;Description automatically generated">
            <a:extLst>
              <a:ext uri="{FF2B5EF4-FFF2-40B4-BE49-F238E27FC236}">
                <a16:creationId xmlns:a16="http://schemas.microsoft.com/office/drawing/2014/main" id="{7B05E0AA-2197-3DDA-D7CD-B1EADA81E01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33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78636" y="-149386"/>
            <a:ext cx="1719789" cy="1008856"/>
          </a:xfrm>
          <a:prstGeom prst="rect">
            <a:avLst/>
          </a:prstGeom>
          <a:effectLst>
            <a:outerShdw blurRad="50800" dist="50800" dir="5400000" algn="ctr" rotWithShape="0">
              <a:srgbClr val="000000">
                <a:alpha val="47000"/>
              </a:srgbClr>
            </a:outerShdw>
            <a:reflection stA="0" endPos="63000" dist="50800" dir="5400000" sy="-100000" algn="bl" rotWithShape="0"/>
          </a:effectLst>
        </p:spPr>
      </p:pic>
      <p:pic>
        <p:nvPicPr>
          <p:cNvPr id="9" name="Graphic 8" descr="Care outline">
            <a:extLst>
              <a:ext uri="{FF2B5EF4-FFF2-40B4-BE49-F238E27FC236}">
                <a16:creationId xmlns:a16="http://schemas.microsoft.com/office/drawing/2014/main" id="{1DE509E1-4FD4-70C2-9C81-C340A650AE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55" y="-2631"/>
            <a:ext cx="846182" cy="696394"/>
          </a:xfrm>
          <a:prstGeom prst="rect">
            <a:avLst/>
          </a:prstGeom>
        </p:spPr>
      </p:pic>
      <p:sp>
        <p:nvSpPr>
          <p:cNvPr id="10" name="TextBox 9">
            <a:extLst>
              <a:ext uri="{FF2B5EF4-FFF2-40B4-BE49-F238E27FC236}">
                <a16:creationId xmlns:a16="http://schemas.microsoft.com/office/drawing/2014/main" id="{7D1B7237-B6C1-42F2-F5D9-8F6A8414073F}"/>
              </a:ext>
            </a:extLst>
          </p:cNvPr>
          <p:cNvSpPr txBox="1"/>
          <p:nvPr/>
        </p:nvSpPr>
        <p:spPr>
          <a:xfrm>
            <a:off x="909380" y="16990"/>
            <a:ext cx="6917164" cy="1010148"/>
          </a:xfrm>
          <a:prstGeom prst="rect">
            <a:avLst/>
          </a:prstGeom>
          <a:noFill/>
        </p:spPr>
        <p:txBody>
          <a:bodyPr wrap="square" rtlCol="0">
            <a:spAutoFit/>
          </a:bodyPr>
          <a:lstStyle/>
          <a:p>
            <a:pPr algn="ctr"/>
            <a:r>
              <a:rPr lang="en-GB" sz="2000" dirty="0">
                <a:latin typeface="Aptos Black" panose="020F0502020204030204" pitchFamily="34" charset="0"/>
              </a:rPr>
              <a:t>Developing a GP Mobile App with Enhanced Analytics for Croydon GP Practice. </a:t>
            </a:r>
          </a:p>
          <a:p>
            <a:pPr algn="ctr"/>
            <a:endParaRPr lang="en-GB" sz="1964" dirty="0"/>
          </a:p>
        </p:txBody>
      </p:sp>
      <p:sp>
        <p:nvSpPr>
          <p:cNvPr id="3" name="Rectangle: Rounded Corners 2">
            <a:extLst>
              <a:ext uri="{FF2B5EF4-FFF2-40B4-BE49-F238E27FC236}">
                <a16:creationId xmlns:a16="http://schemas.microsoft.com/office/drawing/2014/main" id="{5BC0C032-BBAE-60C6-4E18-F148ECEB309B}"/>
              </a:ext>
            </a:extLst>
          </p:cNvPr>
          <p:cNvSpPr/>
          <p:nvPr/>
        </p:nvSpPr>
        <p:spPr>
          <a:xfrm>
            <a:off x="93055" y="796017"/>
            <a:ext cx="3434278" cy="167387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solidFill>
                <a:schemeClr val="tx1"/>
              </a:solidFill>
            </a:endParaRPr>
          </a:p>
        </p:txBody>
      </p:sp>
      <p:sp>
        <p:nvSpPr>
          <p:cNvPr id="5" name="Rectangle: Rounded Corners 4">
            <a:extLst>
              <a:ext uri="{FF2B5EF4-FFF2-40B4-BE49-F238E27FC236}">
                <a16:creationId xmlns:a16="http://schemas.microsoft.com/office/drawing/2014/main" id="{F269CACB-9984-E891-4F64-6218FFFA02CC}"/>
              </a:ext>
            </a:extLst>
          </p:cNvPr>
          <p:cNvSpPr/>
          <p:nvPr/>
        </p:nvSpPr>
        <p:spPr>
          <a:xfrm>
            <a:off x="3616517" y="1007577"/>
            <a:ext cx="4661142" cy="46057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p>
        </p:txBody>
      </p:sp>
      <p:sp>
        <p:nvSpPr>
          <p:cNvPr id="11" name="Rectangle: Rounded Corners 10">
            <a:extLst>
              <a:ext uri="{FF2B5EF4-FFF2-40B4-BE49-F238E27FC236}">
                <a16:creationId xmlns:a16="http://schemas.microsoft.com/office/drawing/2014/main" id="{B2C80432-03F6-6384-5F33-85A84ED1D1C1}"/>
              </a:ext>
            </a:extLst>
          </p:cNvPr>
          <p:cNvSpPr/>
          <p:nvPr/>
        </p:nvSpPr>
        <p:spPr>
          <a:xfrm>
            <a:off x="8344997" y="789870"/>
            <a:ext cx="4332680" cy="2967924"/>
          </a:xfrm>
          <a:prstGeom prst="roundRect">
            <a:avLst/>
          </a:prstGeom>
          <a:solidFill>
            <a:schemeClr val="bg1"/>
          </a:solidFill>
          <a:ln>
            <a:solidFill>
              <a:srgbClr val="99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p>
        </p:txBody>
      </p:sp>
      <p:sp>
        <p:nvSpPr>
          <p:cNvPr id="12" name="Rectangle: Rounded Corners 11">
            <a:extLst>
              <a:ext uri="{FF2B5EF4-FFF2-40B4-BE49-F238E27FC236}">
                <a16:creationId xmlns:a16="http://schemas.microsoft.com/office/drawing/2014/main" id="{CB1DC26A-7114-780A-76E8-0AFCF381E494}"/>
              </a:ext>
            </a:extLst>
          </p:cNvPr>
          <p:cNvSpPr/>
          <p:nvPr/>
        </p:nvSpPr>
        <p:spPr>
          <a:xfrm>
            <a:off x="8392613" y="3817730"/>
            <a:ext cx="2086592" cy="20636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p>
        </p:txBody>
      </p:sp>
      <p:pic>
        <p:nvPicPr>
          <p:cNvPr id="14" name="Picture 13" descr="A group of people wearing medical uniforms&#10;&#10;Description automatically generated">
            <a:extLst>
              <a:ext uri="{FF2B5EF4-FFF2-40B4-BE49-F238E27FC236}">
                <a16:creationId xmlns:a16="http://schemas.microsoft.com/office/drawing/2014/main" id="{06D1DC5F-6211-6B83-2360-78729C99B1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6338" y="59919"/>
            <a:ext cx="571293" cy="571293"/>
          </a:xfrm>
          <a:prstGeom prst="rect">
            <a:avLst/>
          </a:prstGeom>
          <a:noFill/>
          <a:ln>
            <a:noFill/>
          </a:ln>
        </p:spPr>
      </p:pic>
      <p:pic>
        <p:nvPicPr>
          <p:cNvPr id="16" name="Picture 15" descr="A black background with a black square&#10;&#10;Description automatically generated with medium confidence">
            <a:extLst>
              <a:ext uri="{FF2B5EF4-FFF2-40B4-BE49-F238E27FC236}">
                <a16:creationId xmlns:a16="http://schemas.microsoft.com/office/drawing/2014/main" id="{737D498E-A608-A785-7D7C-9780476E82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60196">
            <a:off x="7821029" y="105557"/>
            <a:ext cx="454132" cy="454132"/>
          </a:xfrm>
          <a:prstGeom prst="rect">
            <a:avLst/>
          </a:prstGeom>
          <a:solidFill>
            <a:schemeClr val="bg1"/>
          </a:solidFill>
        </p:spPr>
      </p:pic>
      <p:pic>
        <p:nvPicPr>
          <p:cNvPr id="20" name="Picture 19" descr="A black background with a black square&#10;&#10;Description automatically generated with medium confidence">
            <a:extLst>
              <a:ext uri="{FF2B5EF4-FFF2-40B4-BE49-F238E27FC236}">
                <a16:creationId xmlns:a16="http://schemas.microsoft.com/office/drawing/2014/main" id="{E0A422AF-416D-85F5-2F24-EE48494CD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18427">
            <a:off x="9099096" y="87648"/>
            <a:ext cx="590538" cy="590538"/>
          </a:xfrm>
          <a:prstGeom prst="rect">
            <a:avLst/>
          </a:prstGeom>
        </p:spPr>
      </p:pic>
      <p:pic>
        <p:nvPicPr>
          <p:cNvPr id="24" name="Picture 23" descr="A blue heart on a black background&#10;&#10;Description automatically generated">
            <a:extLst>
              <a:ext uri="{FF2B5EF4-FFF2-40B4-BE49-F238E27FC236}">
                <a16:creationId xmlns:a16="http://schemas.microsoft.com/office/drawing/2014/main" id="{2F6EF99A-0080-D544-AE9B-9E66F07CA5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97487" y="98740"/>
            <a:ext cx="493652" cy="493652"/>
          </a:xfrm>
          <a:prstGeom prst="rect">
            <a:avLst/>
          </a:prstGeom>
        </p:spPr>
      </p:pic>
      <p:pic>
        <p:nvPicPr>
          <p:cNvPr id="26" name="Picture 25" descr="A heart with arms and a smile&#10;&#10;Description automatically generated">
            <a:extLst>
              <a:ext uri="{FF2B5EF4-FFF2-40B4-BE49-F238E27FC236}">
                <a16:creationId xmlns:a16="http://schemas.microsoft.com/office/drawing/2014/main" id="{83D7667D-E29C-3C1B-AB04-E7183DED2B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51905" y="25192"/>
            <a:ext cx="667587" cy="667587"/>
          </a:xfrm>
          <a:prstGeom prst="rect">
            <a:avLst/>
          </a:prstGeom>
        </p:spPr>
      </p:pic>
      <p:sp>
        <p:nvSpPr>
          <p:cNvPr id="27" name="TextBox 26">
            <a:extLst>
              <a:ext uri="{FF2B5EF4-FFF2-40B4-BE49-F238E27FC236}">
                <a16:creationId xmlns:a16="http://schemas.microsoft.com/office/drawing/2014/main" id="{5186958B-EC60-6FC5-2DAF-CB055C335E20}"/>
              </a:ext>
            </a:extLst>
          </p:cNvPr>
          <p:cNvSpPr txBox="1"/>
          <p:nvPr/>
        </p:nvSpPr>
        <p:spPr>
          <a:xfrm>
            <a:off x="387533" y="751523"/>
            <a:ext cx="2882416" cy="369332"/>
          </a:xfrm>
          <a:prstGeom prst="rect">
            <a:avLst/>
          </a:prstGeom>
          <a:noFill/>
        </p:spPr>
        <p:txBody>
          <a:bodyPr wrap="square" rtlCol="0">
            <a:spAutoFit/>
          </a:bodyPr>
          <a:lstStyle/>
          <a:p>
            <a:r>
              <a:rPr lang="en-GB" b="1" dirty="0">
                <a:solidFill>
                  <a:schemeClr val="tx1">
                    <a:lumMod val="65000"/>
                    <a:lumOff val="35000"/>
                  </a:schemeClr>
                </a:solidFill>
              </a:rPr>
              <a:t>Project scope and objective</a:t>
            </a:r>
          </a:p>
        </p:txBody>
      </p:sp>
      <p:sp>
        <p:nvSpPr>
          <p:cNvPr id="28" name="TextBox 27">
            <a:extLst>
              <a:ext uri="{FF2B5EF4-FFF2-40B4-BE49-F238E27FC236}">
                <a16:creationId xmlns:a16="http://schemas.microsoft.com/office/drawing/2014/main" id="{624C9958-0822-1179-FC2A-CA2A6BC486F0}"/>
              </a:ext>
            </a:extLst>
          </p:cNvPr>
          <p:cNvSpPr txBox="1"/>
          <p:nvPr/>
        </p:nvSpPr>
        <p:spPr>
          <a:xfrm>
            <a:off x="155071" y="1027138"/>
            <a:ext cx="3341000" cy="1384995"/>
          </a:xfrm>
          <a:prstGeom prst="rect">
            <a:avLst/>
          </a:prstGeom>
          <a:noFill/>
        </p:spPr>
        <p:txBody>
          <a:bodyPr wrap="square" rtlCol="0">
            <a:spAutoFit/>
          </a:bodyPr>
          <a:lstStyle/>
          <a:p>
            <a:pPr algn="ctr"/>
            <a:r>
              <a:rPr lang="en-GB" sz="1200" dirty="0"/>
              <a:t>The primary project deliverable is a fully functional GP Mobile App that is compatible with both iOS and Android platforms. The app will provide patients with a user-friendly interface to manage their appointments, reschedule or cancel them as needed, and receive automated reminders to reduce instances of missed appointments.</a:t>
            </a:r>
          </a:p>
        </p:txBody>
      </p:sp>
      <p:sp>
        <p:nvSpPr>
          <p:cNvPr id="29" name="Rectangle: Rounded Corners 28">
            <a:extLst>
              <a:ext uri="{FF2B5EF4-FFF2-40B4-BE49-F238E27FC236}">
                <a16:creationId xmlns:a16="http://schemas.microsoft.com/office/drawing/2014/main" id="{7AEFF54D-821C-6F77-2EAD-C07BEF12BA8F}"/>
              </a:ext>
            </a:extLst>
          </p:cNvPr>
          <p:cNvSpPr/>
          <p:nvPr/>
        </p:nvSpPr>
        <p:spPr>
          <a:xfrm>
            <a:off x="93055" y="2624928"/>
            <a:ext cx="3434278" cy="17504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solidFill>
                <a:schemeClr val="tx1"/>
              </a:solidFill>
            </a:endParaRPr>
          </a:p>
        </p:txBody>
      </p:sp>
      <p:sp>
        <p:nvSpPr>
          <p:cNvPr id="30" name="TextBox 29">
            <a:extLst>
              <a:ext uri="{FF2B5EF4-FFF2-40B4-BE49-F238E27FC236}">
                <a16:creationId xmlns:a16="http://schemas.microsoft.com/office/drawing/2014/main" id="{F61DF4FB-99CB-8122-8E5D-BFFBAF515DC1}"/>
              </a:ext>
            </a:extLst>
          </p:cNvPr>
          <p:cNvSpPr txBox="1"/>
          <p:nvPr/>
        </p:nvSpPr>
        <p:spPr>
          <a:xfrm>
            <a:off x="387533" y="2601018"/>
            <a:ext cx="2885440" cy="374774"/>
          </a:xfrm>
          <a:prstGeom prst="rect">
            <a:avLst/>
          </a:prstGeom>
          <a:noFill/>
        </p:spPr>
        <p:txBody>
          <a:bodyPr wrap="square" rtlCol="0">
            <a:spAutoFit/>
          </a:bodyPr>
          <a:lstStyle/>
          <a:p>
            <a:r>
              <a:rPr lang="en-GB" b="1" dirty="0">
                <a:solidFill>
                  <a:schemeClr val="tx1">
                    <a:lumMod val="65000"/>
                    <a:lumOff val="35000"/>
                  </a:schemeClr>
                </a:solidFill>
              </a:rPr>
              <a:t>Constraints and limitations</a:t>
            </a:r>
          </a:p>
        </p:txBody>
      </p:sp>
      <p:sp>
        <p:nvSpPr>
          <p:cNvPr id="31" name="TextBox 30">
            <a:extLst>
              <a:ext uri="{FF2B5EF4-FFF2-40B4-BE49-F238E27FC236}">
                <a16:creationId xmlns:a16="http://schemas.microsoft.com/office/drawing/2014/main" id="{B8527B38-AB07-D6AC-0328-E6C009B6889B}"/>
              </a:ext>
            </a:extLst>
          </p:cNvPr>
          <p:cNvSpPr txBox="1"/>
          <p:nvPr/>
        </p:nvSpPr>
        <p:spPr>
          <a:xfrm>
            <a:off x="3978447" y="674804"/>
            <a:ext cx="4451191" cy="369332"/>
          </a:xfrm>
          <a:prstGeom prst="rect">
            <a:avLst/>
          </a:prstGeom>
          <a:noFill/>
        </p:spPr>
        <p:txBody>
          <a:bodyPr wrap="square" rtlCol="0">
            <a:spAutoFit/>
          </a:bodyPr>
          <a:lstStyle/>
          <a:p>
            <a:r>
              <a:rPr lang="en-GB" b="1" dirty="0">
                <a:solidFill>
                  <a:schemeClr val="tx2"/>
                </a:solidFill>
              </a:rPr>
              <a:t>Your health, Your appointments, Simplified.</a:t>
            </a:r>
          </a:p>
        </p:txBody>
      </p:sp>
      <p:sp>
        <p:nvSpPr>
          <p:cNvPr id="33" name="Rectangle: Rounded Corners 32">
            <a:extLst>
              <a:ext uri="{FF2B5EF4-FFF2-40B4-BE49-F238E27FC236}">
                <a16:creationId xmlns:a16="http://schemas.microsoft.com/office/drawing/2014/main" id="{4418041E-A9E7-567B-EA9E-9761CFC6B126}"/>
              </a:ext>
            </a:extLst>
          </p:cNvPr>
          <p:cNvSpPr/>
          <p:nvPr/>
        </p:nvSpPr>
        <p:spPr>
          <a:xfrm>
            <a:off x="10700581" y="3777537"/>
            <a:ext cx="2086592" cy="20636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p>
        </p:txBody>
      </p:sp>
      <p:sp>
        <p:nvSpPr>
          <p:cNvPr id="6" name="TextBox 5">
            <a:extLst>
              <a:ext uri="{FF2B5EF4-FFF2-40B4-BE49-F238E27FC236}">
                <a16:creationId xmlns:a16="http://schemas.microsoft.com/office/drawing/2014/main" id="{84761BFB-FA78-39BE-3B81-68A7D102D15A}"/>
              </a:ext>
            </a:extLst>
          </p:cNvPr>
          <p:cNvSpPr txBox="1"/>
          <p:nvPr/>
        </p:nvSpPr>
        <p:spPr>
          <a:xfrm>
            <a:off x="244826" y="2907158"/>
            <a:ext cx="3161490" cy="1384995"/>
          </a:xfrm>
          <a:prstGeom prst="rect">
            <a:avLst/>
          </a:prstGeom>
          <a:noFill/>
        </p:spPr>
        <p:txBody>
          <a:bodyPr wrap="square" rtlCol="0">
            <a:spAutoFit/>
          </a:bodyPr>
          <a:lstStyle/>
          <a:p>
            <a:pPr algn="ctr"/>
            <a:r>
              <a:rPr lang="en-GB" sz="1200" dirty="0"/>
              <a:t>Navigating time constraints, inexperience in this development realm, and licensing limitations may impact feature depth and testing thoroughness. Embracing these constraints guides a focused approach, prioritizing key functionalities within the project's scope and resources.</a:t>
            </a:r>
          </a:p>
        </p:txBody>
      </p:sp>
      <p:sp>
        <p:nvSpPr>
          <p:cNvPr id="8" name="Rectangle: Rounded Corners 7">
            <a:extLst>
              <a:ext uri="{FF2B5EF4-FFF2-40B4-BE49-F238E27FC236}">
                <a16:creationId xmlns:a16="http://schemas.microsoft.com/office/drawing/2014/main" id="{D9343890-8DFF-50D4-81B6-DDE1837A3143}"/>
              </a:ext>
            </a:extLst>
          </p:cNvPr>
          <p:cNvSpPr/>
          <p:nvPr/>
        </p:nvSpPr>
        <p:spPr>
          <a:xfrm>
            <a:off x="93054" y="4530388"/>
            <a:ext cx="3434278" cy="13107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64" dirty="0">
              <a:solidFill>
                <a:schemeClr val="tx1"/>
              </a:solidFill>
            </a:endParaRPr>
          </a:p>
        </p:txBody>
      </p:sp>
      <p:sp>
        <p:nvSpPr>
          <p:cNvPr id="13" name="TextBox 12">
            <a:extLst>
              <a:ext uri="{FF2B5EF4-FFF2-40B4-BE49-F238E27FC236}">
                <a16:creationId xmlns:a16="http://schemas.microsoft.com/office/drawing/2014/main" id="{7E9623B3-11F3-727D-44D3-F7D432E23BC5}"/>
              </a:ext>
            </a:extLst>
          </p:cNvPr>
          <p:cNvSpPr txBox="1"/>
          <p:nvPr/>
        </p:nvSpPr>
        <p:spPr>
          <a:xfrm>
            <a:off x="516146" y="4509793"/>
            <a:ext cx="1637912" cy="369332"/>
          </a:xfrm>
          <a:prstGeom prst="rect">
            <a:avLst/>
          </a:prstGeom>
          <a:noFill/>
        </p:spPr>
        <p:txBody>
          <a:bodyPr wrap="square" rtlCol="0">
            <a:spAutoFit/>
          </a:bodyPr>
          <a:lstStyle/>
          <a:p>
            <a:r>
              <a:rPr lang="en-GB" b="1" dirty="0">
                <a:solidFill>
                  <a:schemeClr val="tx1">
                    <a:lumMod val="65000"/>
                    <a:lumOff val="35000"/>
                  </a:schemeClr>
                </a:solidFill>
              </a:rPr>
              <a:t>Methodology</a:t>
            </a:r>
          </a:p>
        </p:txBody>
      </p:sp>
      <p:sp>
        <p:nvSpPr>
          <p:cNvPr id="15" name="TextBox 14">
            <a:extLst>
              <a:ext uri="{FF2B5EF4-FFF2-40B4-BE49-F238E27FC236}">
                <a16:creationId xmlns:a16="http://schemas.microsoft.com/office/drawing/2014/main" id="{E3307855-BBF3-2CDC-31D2-C4E1D6D39429}"/>
              </a:ext>
            </a:extLst>
          </p:cNvPr>
          <p:cNvSpPr txBox="1"/>
          <p:nvPr/>
        </p:nvSpPr>
        <p:spPr>
          <a:xfrm>
            <a:off x="155072" y="4828708"/>
            <a:ext cx="2532022" cy="1015663"/>
          </a:xfrm>
          <a:prstGeom prst="rect">
            <a:avLst/>
          </a:prstGeom>
          <a:noFill/>
        </p:spPr>
        <p:txBody>
          <a:bodyPr wrap="square" rtlCol="0">
            <a:spAutoFit/>
          </a:bodyPr>
          <a:lstStyle/>
          <a:p>
            <a:r>
              <a:rPr lang="en-GB" sz="1200" dirty="0"/>
              <a:t>Employing Agile methodology enables adaptive development despite constraints. Iterative sprints and user feedback steer the app's evolution efficiently.</a:t>
            </a:r>
          </a:p>
        </p:txBody>
      </p:sp>
      <p:sp>
        <p:nvSpPr>
          <p:cNvPr id="17" name="TextBox 16">
            <a:extLst>
              <a:ext uri="{FF2B5EF4-FFF2-40B4-BE49-F238E27FC236}">
                <a16:creationId xmlns:a16="http://schemas.microsoft.com/office/drawing/2014/main" id="{2917255D-3920-5DF3-1047-F935D525846D}"/>
              </a:ext>
            </a:extLst>
          </p:cNvPr>
          <p:cNvSpPr txBox="1"/>
          <p:nvPr/>
        </p:nvSpPr>
        <p:spPr>
          <a:xfrm>
            <a:off x="4577780" y="985120"/>
            <a:ext cx="3252524" cy="369332"/>
          </a:xfrm>
          <a:prstGeom prst="rect">
            <a:avLst/>
          </a:prstGeom>
          <a:noFill/>
        </p:spPr>
        <p:txBody>
          <a:bodyPr wrap="square" rtlCol="0">
            <a:spAutoFit/>
          </a:bodyPr>
          <a:lstStyle/>
          <a:p>
            <a:r>
              <a:rPr lang="en-GB" b="1" dirty="0">
                <a:solidFill>
                  <a:schemeClr val="tx1">
                    <a:lumMod val="65000"/>
                    <a:lumOff val="35000"/>
                  </a:schemeClr>
                </a:solidFill>
              </a:rPr>
              <a:t>Project Research &amp; Analysis</a:t>
            </a:r>
          </a:p>
        </p:txBody>
      </p:sp>
      <p:sp>
        <p:nvSpPr>
          <p:cNvPr id="18" name="TextBox 17">
            <a:extLst>
              <a:ext uri="{FF2B5EF4-FFF2-40B4-BE49-F238E27FC236}">
                <a16:creationId xmlns:a16="http://schemas.microsoft.com/office/drawing/2014/main" id="{59EED589-D69C-EAD7-1D03-AFD768418456}"/>
              </a:ext>
            </a:extLst>
          </p:cNvPr>
          <p:cNvSpPr txBox="1"/>
          <p:nvPr/>
        </p:nvSpPr>
        <p:spPr>
          <a:xfrm>
            <a:off x="3893806" y="1304137"/>
            <a:ext cx="4451191" cy="830997"/>
          </a:xfrm>
          <a:prstGeom prst="rect">
            <a:avLst/>
          </a:prstGeom>
          <a:noFill/>
        </p:spPr>
        <p:txBody>
          <a:bodyPr wrap="square" rtlCol="0">
            <a:spAutoFit/>
          </a:bodyPr>
          <a:lstStyle/>
          <a:p>
            <a:r>
              <a:rPr lang="en-GB" sz="1200" dirty="0"/>
              <a:t>During the research and analysis phase quantitative surveys will be conducted to capture user perspectives comprehensively. These findings will steer feature development, ensuring the app addresses user needs while adhering to healthcare standards succinctly.</a:t>
            </a:r>
          </a:p>
        </p:txBody>
      </p:sp>
      <p:sp>
        <p:nvSpPr>
          <p:cNvPr id="19" name="TextBox 18">
            <a:extLst>
              <a:ext uri="{FF2B5EF4-FFF2-40B4-BE49-F238E27FC236}">
                <a16:creationId xmlns:a16="http://schemas.microsoft.com/office/drawing/2014/main" id="{40D5B16A-DA03-CCFA-212A-239FE11C47BC}"/>
              </a:ext>
            </a:extLst>
          </p:cNvPr>
          <p:cNvSpPr txBox="1"/>
          <p:nvPr/>
        </p:nvSpPr>
        <p:spPr>
          <a:xfrm>
            <a:off x="3768578" y="2044005"/>
            <a:ext cx="4576419" cy="1785104"/>
          </a:xfrm>
          <a:prstGeom prst="rect">
            <a:avLst/>
          </a:prstGeom>
          <a:noFill/>
        </p:spPr>
        <p:txBody>
          <a:bodyPr wrap="square" rtlCol="0">
            <a:spAutoFit/>
          </a:bodyPr>
          <a:lstStyle/>
          <a:p>
            <a:r>
              <a:rPr lang="en-GB" sz="1400" b="1" dirty="0"/>
              <a:t>Key Research Findings </a:t>
            </a:r>
          </a:p>
          <a:p>
            <a:pPr marL="171450" indent="-171450">
              <a:buFont typeface="Wingdings" panose="05000000000000000000" pitchFamily="2" charset="2"/>
              <a:buChar char="Ø"/>
            </a:pPr>
            <a:r>
              <a:rPr lang="en-GB" sz="1200" b="1" dirty="0">
                <a:solidFill>
                  <a:schemeClr val="tx1">
                    <a:lumMod val="65000"/>
                    <a:lumOff val="35000"/>
                  </a:schemeClr>
                </a:solidFill>
              </a:rPr>
              <a:t>User Preferences: </a:t>
            </a:r>
            <a:r>
              <a:rPr lang="en-GB" sz="1200" b="0" i="0" dirty="0">
                <a:solidFill>
                  <a:schemeClr val="tx1">
                    <a:lumMod val="65000"/>
                    <a:lumOff val="35000"/>
                  </a:schemeClr>
                </a:solidFill>
                <a:effectLst/>
                <a:latin typeface="Söhne"/>
              </a:rPr>
              <a:t>patients prefer a simple, intuitive interface for appointment booking and accessing test results.</a:t>
            </a:r>
          </a:p>
          <a:p>
            <a:pPr marL="171450" indent="-171450">
              <a:buFont typeface="Wingdings" panose="05000000000000000000" pitchFamily="2" charset="2"/>
              <a:buChar char="Ø"/>
            </a:pPr>
            <a:r>
              <a:rPr lang="en-GB" sz="1200" b="1" i="0" dirty="0">
                <a:solidFill>
                  <a:schemeClr val="tx1">
                    <a:lumMod val="65000"/>
                    <a:lumOff val="35000"/>
                  </a:schemeClr>
                </a:solidFill>
                <a:effectLst/>
                <a:latin typeface="Söhne"/>
              </a:rPr>
              <a:t>Appointment </a:t>
            </a:r>
            <a:r>
              <a:rPr lang="en-GB" sz="1200" b="1" i="0" dirty="0" err="1">
                <a:solidFill>
                  <a:schemeClr val="tx1">
                    <a:lumMod val="65000"/>
                    <a:lumOff val="35000"/>
                  </a:schemeClr>
                </a:solidFill>
                <a:effectLst/>
                <a:latin typeface="Söhne"/>
              </a:rPr>
              <a:t>Behavior</a:t>
            </a:r>
            <a:r>
              <a:rPr lang="en-GB" sz="1200" b="1" i="0" dirty="0">
                <a:solidFill>
                  <a:schemeClr val="tx1">
                    <a:lumMod val="65000"/>
                    <a:lumOff val="35000"/>
                  </a:schemeClr>
                </a:solidFill>
                <a:effectLst/>
                <a:latin typeface="Söhne"/>
              </a:rPr>
              <a:t>:</a:t>
            </a:r>
            <a:r>
              <a:rPr lang="en-GB" sz="1200" b="0" i="0" dirty="0">
                <a:solidFill>
                  <a:schemeClr val="tx1">
                    <a:lumMod val="65000"/>
                    <a:lumOff val="35000"/>
                  </a:schemeClr>
                </a:solidFill>
                <a:effectLst/>
                <a:latin typeface="Söhne"/>
              </a:rPr>
              <a:t> 30% of missed appointments are due to </a:t>
            </a:r>
            <a:r>
              <a:rPr lang="en-GB" sz="1200" dirty="0">
                <a:solidFill>
                  <a:schemeClr val="tx1">
                    <a:lumMod val="65000"/>
                    <a:lumOff val="35000"/>
                  </a:schemeClr>
                </a:solidFill>
                <a:latin typeface="Söhne"/>
              </a:rPr>
              <a:t>poor</a:t>
            </a:r>
            <a:r>
              <a:rPr lang="en-GB" sz="1200" b="0" i="0" dirty="0">
                <a:solidFill>
                  <a:schemeClr val="tx1">
                    <a:lumMod val="65000"/>
                    <a:lumOff val="35000"/>
                  </a:schemeClr>
                </a:solidFill>
                <a:effectLst/>
                <a:latin typeface="Söhne"/>
              </a:rPr>
              <a:t> reminder systems, need effective appointment reminders.</a:t>
            </a:r>
          </a:p>
          <a:p>
            <a:pPr marL="171450" indent="-171450">
              <a:buFont typeface="Wingdings" panose="05000000000000000000" pitchFamily="2" charset="2"/>
              <a:buChar char="Ø"/>
            </a:pPr>
            <a:r>
              <a:rPr lang="en-GB" sz="1200" b="1" i="0" dirty="0">
                <a:solidFill>
                  <a:schemeClr val="tx1">
                    <a:lumMod val="65000"/>
                    <a:lumOff val="35000"/>
                  </a:schemeClr>
                </a:solidFill>
                <a:effectLst/>
                <a:latin typeface="Söhne"/>
              </a:rPr>
              <a:t>Feedback on Messaging:</a:t>
            </a:r>
            <a:r>
              <a:rPr lang="en-GB" sz="1200" b="0" i="0" dirty="0">
                <a:solidFill>
                  <a:schemeClr val="tx1">
                    <a:lumMod val="65000"/>
                    <a:lumOff val="35000"/>
                  </a:schemeClr>
                </a:solidFill>
                <a:effectLst/>
                <a:latin typeface="Söhne"/>
              </a:rPr>
              <a:t> User’s desire for a secure messaging system to communicate with GPs for non-emergency queries.</a:t>
            </a:r>
          </a:p>
          <a:p>
            <a:pPr marL="171450" indent="-171450">
              <a:buFont typeface="Wingdings" panose="05000000000000000000" pitchFamily="2" charset="2"/>
              <a:buChar char="Ø"/>
            </a:pPr>
            <a:r>
              <a:rPr lang="en-GB" sz="1200" b="1" i="0" dirty="0">
                <a:solidFill>
                  <a:schemeClr val="tx1">
                    <a:lumMod val="65000"/>
                    <a:lumOff val="35000"/>
                  </a:schemeClr>
                </a:solidFill>
                <a:effectLst/>
                <a:latin typeface="Söhne"/>
              </a:rPr>
              <a:t>Service Usage Patterns:</a:t>
            </a:r>
            <a:r>
              <a:rPr lang="en-GB" sz="1200" b="0" i="0" dirty="0">
                <a:solidFill>
                  <a:schemeClr val="tx1">
                    <a:lumMod val="65000"/>
                    <a:lumOff val="35000"/>
                  </a:schemeClr>
                </a:solidFill>
                <a:effectLst/>
                <a:latin typeface="Söhne"/>
              </a:rPr>
              <a:t> Peak appointment times, enabling better scheduling and resource allocation for improved service delivery.</a:t>
            </a:r>
            <a:endParaRPr lang="en-GB" sz="1200" dirty="0">
              <a:solidFill>
                <a:schemeClr val="tx1">
                  <a:lumMod val="65000"/>
                  <a:lumOff val="35000"/>
                </a:schemeClr>
              </a:solidFill>
            </a:endParaRPr>
          </a:p>
        </p:txBody>
      </p:sp>
      <p:pic>
        <p:nvPicPr>
          <p:cNvPr id="37" name="Picture 36" descr="A group of logos on a white background&#10;&#10;Description automatically generated">
            <a:extLst>
              <a:ext uri="{FF2B5EF4-FFF2-40B4-BE49-F238E27FC236}">
                <a16:creationId xmlns:a16="http://schemas.microsoft.com/office/drawing/2014/main" id="{DC18F46F-5125-3D95-2A1D-915E356E2D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83532" y="3757794"/>
            <a:ext cx="2293819" cy="1684166"/>
          </a:xfrm>
          <a:prstGeom prst="rect">
            <a:avLst/>
          </a:prstGeom>
        </p:spPr>
      </p:pic>
      <p:cxnSp>
        <p:nvCxnSpPr>
          <p:cNvPr id="39" name="Straight Connector 38">
            <a:extLst>
              <a:ext uri="{FF2B5EF4-FFF2-40B4-BE49-F238E27FC236}">
                <a16:creationId xmlns:a16="http://schemas.microsoft.com/office/drawing/2014/main" id="{B8BF77EE-968B-C431-31C0-6B18B05DE829}"/>
              </a:ext>
            </a:extLst>
          </p:cNvPr>
          <p:cNvCxnSpPr>
            <a:cxnSpLocks/>
          </p:cNvCxnSpPr>
          <p:nvPr/>
        </p:nvCxnSpPr>
        <p:spPr>
          <a:xfrm flipH="1">
            <a:off x="6227350" y="3822793"/>
            <a:ext cx="78368" cy="1598433"/>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8EB2D0D-713C-369C-9685-8B9636D2AB66}"/>
              </a:ext>
            </a:extLst>
          </p:cNvPr>
          <p:cNvSpPr txBox="1"/>
          <p:nvPr/>
        </p:nvSpPr>
        <p:spPr>
          <a:xfrm>
            <a:off x="6370163" y="3851566"/>
            <a:ext cx="1791343" cy="1569660"/>
          </a:xfrm>
          <a:prstGeom prst="rect">
            <a:avLst/>
          </a:prstGeom>
          <a:noFill/>
        </p:spPr>
        <p:txBody>
          <a:bodyPr wrap="square" rtlCol="0">
            <a:spAutoFit/>
          </a:bodyPr>
          <a:lstStyle/>
          <a:p>
            <a:pPr marL="171450" indent="-171450">
              <a:buFont typeface="Wingdings" panose="05000000000000000000" pitchFamily="2" charset="2"/>
              <a:buChar char="ü"/>
            </a:pPr>
            <a:r>
              <a:rPr lang="en-GB" sz="1200" b="1" dirty="0"/>
              <a:t>Power Apps: </a:t>
            </a:r>
            <a:r>
              <a:rPr lang="en-GB" sz="1200" dirty="0"/>
              <a:t>front-end implementation</a:t>
            </a:r>
          </a:p>
          <a:p>
            <a:pPr marL="171450" indent="-171450">
              <a:buFont typeface="Wingdings" panose="05000000000000000000" pitchFamily="2" charset="2"/>
              <a:buChar char="ü"/>
            </a:pPr>
            <a:r>
              <a:rPr lang="en-GB" sz="1200" b="1" dirty="0"/>
              <a:t>Power BI: </a:t>
            </a:r>
            <a:r>
              <a:rPr lang="en-GB" sz="1200" dirty="0"/>
              <a:t>Analysis and Visualization of data</a:t>
            </a:r>
          </a:p>
          <a:p>
            <a:pPr marL="171450" indent="-171450">
              <a:buFont typeface="Wingdings" panose="05000000000000000000" pitchFamily="2" charset="2"/>
              <a:buChar char="ü"/>
            </a:pPr>
            <a:r>
              <a:rPr lang="en-GB" sz="1200" b="1" dirty="0" err="1"/>
              <a:t>Sql</a:t>
            </a:r>
            <a:r>
              <a:rPr lang="en-GB" sz="1200" b="1" dirty="0"/>
              <a:t> Server: </a:t>
            </a:r>
            <a:r>
              <a:rPr lang="en-GB" sz="1200" dirty="0"/>
              <a:t>back-end implementation</a:t>
            </a:r>
          </a:p>
          <a:p>
            <a:pPr marL="171450" indent="-171450">
              <a:buFont typeface="Wingdings" panose="05000000000000000000" pitchFamily="2" charset="2"/>
              <a:buChar char="ü"/>
            </a:pPr>
            <a:r>
              <a:rPr lang="en-GB" sz="1200" b="1" dirty="0"/>
              <a:t>Asana: </a:t>
            </a:r>
            <a:r>
              <a:rPr lang="en-GB" sz="1200" dirty="0"/>
              <a:t>Project management</a:t>
            </a:r>
            <a:endParaRPr lang="en-GB" sz="1200" b="1" dirty="0"/>
          </a:p>
        </p:txBody>
      </p:sp>
      <p:sp>
        <p:nvSpPr>
          <p:cNvPr id="47" name="TextBox 46">
            <a:extLst>
              <a:ext uri="{FF2B5EF4-FFF2-40B4-BE49-F238E27FC236}">
                <a16:creationId xmlns:a16="http://schemas.microsoft.com/office/drawing/2014/main" id="{E0EFF5F3-79F9-092D-17A0-3E94153418F9}"/>
              </a:ext>
            </a:extLst>
          </p:cNvPr>
          <p:cNvSpPr txBox="1"/>
          <p:nvPr/>
        </p:nvSpPr>
        <p:spPr>
          <a:xfrm>
            <a:off x="9227801" y="758041"/>
            <a:ext cx="1385518" cy="369332"/>
          </a:xfrm>
          <a:prstGeom prst="rect">
            <a:avLst/>
          </a:prstGeom>
          <a:noFill/>
        </p:spPr>
        <p:txBody>
          <a:bodyPr wrap="square" rtlCol="0">
            <a:spAutoFit/>
          </a:bodyPr>
          <a:lstStyle/>
          <a:p>
            <a:r>
              <a:rPr lang="en-GB" b="1" dirty="0">
                <a:solidFill>
                  <a:schemeClr val="tx1">
                    <a:lumMod val="65000"/>
                    <a:lumOff val="35000"/>
                  </a:schemeClr>
                </a:solidFill>
              </a:rPr>
              <a:t>App Design</a:t>
            </a:r>
          </a:p>
        </p:txBody>
      </p:sp>
      <p:pic>
        <p:nvPicPr>
          <p:cNvPr id="51" name="Picture 50" descr="A diagram of a patient&#10;&#10;Description automatically generated">
            <a:extLst>
              <a:ext uri="{FF2B5EF4-FFF2-40B4-BE49-F238E27FC236}">
                <a16:creationId xmlns:a16="http://schemas.microsoft.com/office/drawing/2014/main" id="{57CA12D5-47EA-CAEA-B097-4C42CC92D7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00581" y="879213"/>
            <a:ext cx="1963669" cy="2676768"/>
          </a:xfrm>
          <a:prstGeom prst="rect">
            <a:avLst/>
          </a:prstGeom>
        </p:spPr>
      </p:pic>
      <p:sp>
        <p:nvSpPr>
          <p:cNvPr id="56" name="TextBox 55">
            <a:extLst>
              <a:ext uri="{FF2B5EF4-FFF2-40B4-BE49-F238E27FC236}">
                <a16:creationId xmlns:a16="http://schemas.microsoft.com/office/drawing/2014/main" id="{AAAAB188-DD4F-13E2-904F-65687619BBFD}"/>
              </a:ext>
            </a:extLst>
          </p:cNvPr>
          <p:cNvSpPr txBox="1"/>
          <p:nvPr/>
        </p:nvSpPr>
        <p:spPr>
          <a:xfrm>
            <a:off x="8496976" y="1033675"/>
            <a:ext cx="2325270" cy="2677656"/>
          </a:xfrm>
          <a:prstGeom prst="rect">
            <a:avLst/>
          </a:prstGeom>
          <a:noFill/>
        </p:spPr>
        <p:txBody>
          <a:bodyPr wrap="square" rtlCol="0">
            <a:spAutoFit/>
          </a:bodyPr>
          <a:lstStyle/>
          <a:p>
            <a:r>
              <a:rPr lang="en-GB" sz="1200" dirty="0"/>
              <a:t>The design framework for the app is a culmination of extensive research on UX design accessibility challenges and evolving functional needs. Due to PowerApps’ limitations some features have been compromised. Complemented by consistent key colour schemes, this design approach, as showcased in the accompanying use case diagram, ensures a visually unified experience, fostering intuitive navigation and user familiarity.</a:t>
            </a:r>
          </a:p>
        </p:txBody>
      </p:sp>
      <p:pic>
        <p:nvPicPr>
          <p:cNvPr id="62" name="Graphic 61" descr="Line arrow: Anti-clockwise curve with solid fill">
            <a:extLst>
              <a:ext uri="{FF2B5EF4-FFF2-40B4-BE49-F238E27FC236}">
                <a16:creationId xmlns:a16="http://schemas.microsoft.com/office/drawing/2014/main" id="{56A2023A-3CB1-FAE8-872D-EA53B88C1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1043379">
            <a:off x="-169978" y="2087739"/>
            <a:ext cx="820545" cy="663462"/>
          </a:xfrm>
          <a:prstGeom prst="rect">
            <a:avLst/>
          </a:prstGeom>
        </p:spPr>
      </p:pic>
      <p:pic>
        <p:nvPicPr>
          <p:cNvPr id="64" name="Graphic 63" descr="Line arrow: Anti-clockwise curve with solid fill">
            <a:extLst>
              <a:ext uri="{FF2B5EF4-FFF2-40B4-BE49-F238E27FC236}">
                <a16:creationId xmlns:a16="http://schemas.microsoft.com/office/drawing/2014/main" id="{78BBA64D-FF03-FD7D-60B3-5BE1EBB42C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1043379">
            <a:off x="-169978" y="4136845"/>
            <a:ext cx="820545" cy="663462"/>
          </a:xfrm>
          <a:prstGeom prst="rect">
            <a:avLst/>
          </a:prstGeom>
        </p:spPr>
      </p:pic>
      <p:pic>
        <p:nvPicPr>
          <p:cNvPr id="65" name="Graphic 64" descr="Line arrow: Anti-clockwise curve with solid fill">
            <a:extLst>
              <a:ext uri="{FF2B5EF4-FFF2-40B4-BE49-F238E27FC236}">
                <a16:creationId xmlns:a16="http://schemas.microsoft.com/office/drawing/2014/main" id="{D20F9E1A-C0D6-1FAF-A757-733E08DF4C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3353735" y="5092278"/>
            <a:ext cx="609229" cy="492600"/>
          </a:xfrm>
          <a:prstGeom prst="rect">
            <a:avLst/>
          </a:prstGeom>
        </p:spPr>
      </p:pic>
      <p:pic>
        <p:nvPicPr>
          <p:cNvPr id="67" name="Graphic 66" descr="Line arrow: Anti-clockwise curve with solid fill">
            <a:extLst>
              <a:ext uri="{FF2B5EF4-FFF2-40B4-BE49-F238E27FC236}">
                <a16:creationId xmlns:a16="http://schemas.microsoft.com/office/drawing/2014/main" id="{6094DEC9-D4EC-8969-42D0-BCC41B26804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919391">
            <a:off x="7876797" y="941981"/>
            <a:ext cx="681567" cy="551090"/>
          </a:xfrm>
          <a:prstGeom prst="rect">
            <a:avLst/>
          </a:prstGeom>
        </p:spPr>
      </p:pic>
      <p:pic>
        <p:nvPicPr>
          <p:cNvPr id="68" name="Graphic 67" descr="Line arrow: Anti-clockwise curve with solid fill">
            <a:extLst>
              <a:ext uri="{FF2B5EF4-FFF2-40B4-BE49-F238E27FC236}">
                <a16:creationId xmlns:a16="http://schemas.microsoft.com/office/drawing/2014/main" id="{7D1D904B-122F-D740-BF49-5338F43E77B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1561396">
            <a:off x="8155336" y="3511493"/>
            <a:ext cx="609229" cy="492600"/>
          </a:xfrm>
          <a:prstGeom prst="rect">
            <a:avLst/>
          </a:prstGeom>
        </p:spPr>
      </p:pic>
      <p:pic>
        <p:nvPicPr>
          <p:cNvPr id="69" name="Graphic 68" descr="Line arrow: Anti-clockwise curve with solid fill">
            <a:extLst>
              <a:ext uri="{FF2B5EF4-FFF2-40B4-BE49-F238E27FC236}">
                <a16:creationId xmlns:a16="http://schemas.microsoft.com/office/drawing/2014/main" id="{CBCCB73A-65AD-1F5D-42D4-9E24D5DBE2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921040">
            <a:off x="10209857" y="5440721"/>
            <a:ext cx="609229" cy="492600"/>
          </a:xfrm>
          <a:prstGeom prst="rect">
            <a:avLst/>
          </a:prstGeom>
        </p:spPr>
      </p:pic>
      <p:pic>
        <p:nvPicPr>
          <p:cNvPr id="73" name="Picture 72" descr="A graph of a number of months&#10;&#10;Description automatically generated">
            <a:extLst>
              <a:ext uri="{FF2B5EF4-FFF2-40B4-BE49-F238E27FC236}">
                <a16:creationId xmlns:a16="http://schemas.microsoft.com/office/drawing/2014/main" id="{B4F14715-9977-4891-604A-84786766F0F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32977" y="4849049"/>
            <a:ext cx="1221272" cy="930629"/>
          </a:xfrm>
          <a:prstGeom prst="rect">
            <a:avLst/>
          </a:prstGeom>
        </p:spPr>
      </p:pic>
      <p:sp>
        <p:nvSpPr>
          <p:cNvPr id="74" name="TextBox 73">
            <a:extLst>
              <a:ext uri="{FF2B5EF4-FFF2-40B4-BE49-F238E27FC236}">
                <a16:creationId xmlns:a16="http://schemas.microsoft.com/office/drawing/2014/main" id="{7EBC2BEB-2B6B-D5F8-69E9-6A1A980BF377}"/>
              </a:ext>
            </a:extLst>
          </p:cNvPr>
          <p:cNvSpPr txBox="1"/>
          <p:nvPr/>
        </p:nvSpPr>
        <p:spPr>
          <a:xfrm>
            <a:off x="8926185" y="3749451"/>
            <a:ext cx="1085837" cy="369332"/>
          </a:xfrm>
          <a:prstGeom prst="rect">
            <a:avLst/>
          </a:prstGeom>
          <a:noFill/>
        </p:spPr>
        <p:txBody>
          <a:bodyPr wrap="square" rtlCol="0">
            <a:spAutoFit/>
          </a:bodyPr>
          <a:lstStyle/>
          <a:p>
            <a:r>
              <a:rPr lang="en-GB" b="1" dirty="0">
                <a:solidFill>
                  <a:schemeClr val="tx1">
                    <a:lumMod val="65000"/>
                    <a:lumOff val="35000"/>
                  </a:schemeClr>
                </a:solidFill>
              </a:rPr>
              <a:t>Analytics</a:t>
            </a:r>
          </a:p>
        </p:txBody>
      </p:sp>
      <p:sp>
        <p:nvSpPr>
          <p:cNvPr id="75" name="TextBox 74">
            <a:extLst>
              <a:ext uri="{FF2B5EF4-FFF2-40B4-BE49-F238E27FC236}">
                <a16:creationId xmlns:a16="http://schemas.microsoft.com/office/drawing/2014/main" id="{4EDE1C53-A464-EC3B-BD4E-BAF27C066EAF}"/>
              </a:ext>
            </a:extLst>
          </p:cNvPr>
          <p:cNvSpPr txBox="1"/>
          <p:nvPr/>
        </p:nvSpPr>
        <p:spPr>
          <a:xfrm>
            <a:off x="8382882" y="3952317"/>
            <a:ext cx="2166856" cy="938719"/>
          </a:xfrm>
          <a:prstGeom prst="rect">
            <a:avLst/>
          </a:prstGeom>
          <a:noFill/>
        </p:spPr>
        <p:txBody>
          <a:bodyPr wrap="square" rtlCol="0">
            <a:spAutoFit/>
          </a:bodyPr>
          <a:lstStyle/>
          <a:p>
            <a:r>
              <a:rPr lang="en-GB" sz="1100" dirty="0"/>
              <a:t>The initial phase of data collection and visualization for </a:t>
            </a:r>
            <a:r>
              <a:rPr lang="en-GB" sz="1100" dirty="0" err="1"/>
              <a:t>analyzing</a:t>
            </a:r>
            <a:r>
              <a:rPr lang="en-GB" sz="1100" dirty="0"/>
              <a:t> no-show appointments has commenced, laying the groundwork for comprehensive</a:t>
            </a:r>
          </a:p>
        </p:txBody>
      </p:sp>
      <p:sp>
        <p:nvSpPr>
          <p:cNvPr id="76" name="TextBox 75">
            <a:extLst>
              <a:ext uri="{FF2B5EF4-FFF2-40B4-BE49-F238E27FC236}">
                <a16:creationId xmlns:a16="http://schemas.microsoft.com/office/drawing/2014/main" id="{29E91B1E-A390-F62B-2418-E781AEE7580B}"/>
              </a:ext>
            </a:extLst>
          </p:cNvPr>
          <p:cNvSpPr txBox="1"/>
          <p:nvPr/>
        </p:nvSpPr>
        <p:spPr>
          <a:xfrm>
            <a:off x="9685086" y="4772108"/>
            <a:ext cx="879946" cy="769441"/>
          </a:xfrm>
          <a:prstGeom prst="rect">
            <a:avLst/>
          </a:prstGeom>
          <a:noFill/>
        </p:spPr>
        <p:txBody>
          <a:bodyPr wrap="square" rtlCol="0">
            <a:spAutoFit/>
          </a:bodyPr>
          <a:lstStyle/>
          <a:p>
            <a:r>
              <a:rPr lang="en-GB" sz="1100" dirty="0"/>
              <a:t>analytics within the app's framework.</a:t>
            </a:r>
          </a:p>
        </p:txBody>
      </p:sp>
      <p:sp>
        <p:nvSpPr>
          <p:cNvPr id="77" name="TextBox 76">
            <a:extLst>
              <a:ext uri="{FF2B5EF4-FFF2-40B4-BE49-F238E27FC236}">
                <a16:creationId xmlns:a16="http://schemas.microsoft.com/office/drawing/2014/main" id="{59FEA75F-A1E8-8C44-CE09-028A7C8E4C63}"/>
              </a:ext>
            </a:extLst>
          </p:cNvPr>
          <p:cNvSpPr txBox="1"/>
          <p:nvPr/>
        </p:nvSpPr>
        <p:spPr>
          <a:xfrm>
            <a:off x="10720893" y="3764840"/>
            <a:ext cx="2182279" cy="338554"/>
          </a:xfrm>
          <a:prstGeom prst="rect">
            <a:avLst/>
          </a:prstGeom>
          <a:noFill/>
        </p:spPr>
        <p:txBody>
          <a:bodyPr wrap="square" rtlCol="0">
            <a:spAutoFit/>
          </a:bodyPr>
          <a:lstStyle/>
          <a:p>
            <a:r>
              <a:rPr lang="en-GB" sz="1600" b="1" dirty="0">
                <a:solidFill>
                  <a:schemeClr val="tx1">
                    <a:lumMod val="65000"/>
                    <a:lumOff val="35000"/>
                  </a:schemeClr>
                </a:solidFill>
              </a:rPr>
              <a:t>Progress/Continuation</a:t>
            </a:r>
          </a:p>
        </p:txBody>
      </p:sp>
      <p:sp>
        <p:nvSpPr>
          <p:cNvPr id="78" name="TextBox 77">
            <a:extLst>
              <a:ext uri="{FF2B5EF4-FFF2-40B4-BE49-F238E27FC236}">
                <a16:creationId xmlns:a16="http://schemas.microsoft.com/office/drawing/2014/main" id="{9BC4B163-7C8F-63B8-0885-586DD33286DD}"/>
              </a:ext>
            </a:extLst>
          </p:cNvPr>
          <p:cNvSpPr txBox="1"/>
          <p:nvPr/>
        </p:nvSpPr>
        <p:spPr>
          <a:xfrm>
            <a:off x="10718696" y="3945391"/>
            <a:ext cx="2289853" cy="954107"/>
          </a:xfrm>
          <a:prstGeom prst="rect">
            <a:avLst/>
          </a:prstGeom>
          <a:noFill/>
        </p:spPr>
        <p:txBody>
          <a:bodyPr wrap="square" rtlCol="0">
            <a:spAutoFit/>
          </a:bodyPr>
          <a:lstStyle/>
          <a:p>
            <a:r>
              <a:rPr lang="en-GB" sz="1200" dirty="0">
                <a:solidFill>
                  <a:schemeClr val="accent1">
                    <a:lumMod val="50000"/>
                  </a:schemeClr>
                </a:solidFill>
              </a:rPr>
              <a:t>Progress</a:t>
            </a:r>
          </a:p>
          <a:p>
            <a:r>
              <a:rPr lang="en-GB" sz="1050" dirty="0"/>
              <a:t>The initial project phases, encompassing planning, research compilation, and the start of documentation, have concluded.</a:t>
            </a:r>
          </a:p>
        </p:txBody>
      </p:sp>
      <p:sp>
        <p:nvSpPr>
          <p:cNvPr id="79" name="TextBox 78">
            <a:extLst>
              <a:ext uri="{FF2B5EF4-FFF2-40B4-BE49-F238E27FC236}">
                <a16:creationId xmlns:a16="http://schemas.microsoft.com/office/drawing/2014/main" id="{5E0DC9C3-C30D-50AB-3544-7D4AA49BEA99}"/>
              </a:ext>
            </a:extLst>
          </p:cNvPr>
          <p:cNvSpPr txBox="1"/>
          <p:nvPr/>
        </p:nvSpPr>
        <p:spPr>
          <a:xfrm>
            <a:off x="10720893" y="4763690"/>
            <a:ext cx="2182279" cy="923330"/>
          </a:xfrm>
          <a:prstGeom prst="rect">
            <a:avLst/>
          </a:prstGeom>
          <a:noFill/>
        </p:spPr>
        <p:txBody>
          <a:bodyPr wrap="square" rtlCol="0">
            <a:spAutoFit/>
          </a:bodyPr>
          <a:lstStyle/>
          <a:p>
            <a:r>
              <a:rPr lang="en-GB" sz="1200" dirty="0">
                <a:solidFill>
                  <a:schemeClr val="accent1">
                    <a:lumMod val="50000"/>
                  </a:schemeClr>
                </a:solidFill>
              </a:rPr>
              <a:t>Continuation</a:t>
            </a:r>
          </a:p>
          <a:p>
            <a:r>
              <a:rPr lang="en-GB" sz="1050" dirty="0"/>
              <a:t>Keep working on creating the database and the app's front design.</a:t>
            </a:r>
          </a:p>
          <a:p>
            <a:r>
              <a:rPr lang="en-GB" sz="1050" dirty="0"/>
              <a:t>Incorporate user feedback to refine app features and enhance usability.</a:t>
            </a:r>
          </a:p>
        </p:txBody>
      </p:sp>
      <p:sp>
        <p:nvSpPr>
          <p:cNvPr id="89" name="Rectangle: Rounded Corners 88">
            <a:extLst>
              <a:ext uri="{FF2B5EF4-FFF2-40B4-BE49-F238E27FC236}">
                <a16:creationId xmlns:a16="http://schemas.microsoft.com/office/drawing/2014/main" id="{10268D10-6523-5D82-7F02-66D5C2D97EDA}"/>
              </a:ext>
            </a:extLst>
          </p:cNvPr>
          <p:cNvSpPr/>
          <p:nvPr/>
        </p:nvSpPr>
        <p:spPr>
          <a:xfrm>
            <a:off x="532710" y="6155002"/>
            <a:ext cx="11733004" cy="282393"/>
          </a:xfrm>
          <a:prstGeom prst="roundRect">
            <a:avLst>
              <a:gd name="adj" fmla="val 50000"/>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Rounded Corners 91">
            <a:extLst>
              <a:ext uri="{FF2B5EF4-FFF2-40B4-BE49-F238E27FC236}">
                <a16:creationId xmlns:a16="http://schemas.microsoft.com/office/drawing/2014/main" id="{139B88BF-2890-F4A0-636B-771D2C25816A}"/>
              </a:ext>
            </a:extLst>
          </p:cNvPr>
          <p:cNvSpPr/>
          <p:nvPr/>
        </p:nvSpPr>
        <p:spPr>
          <a:xfrm>
            <a:off x="516146" y="6152846"/>
            <a:ext cx="5369614" cy="284549"/>
          </a:xfrm>
          <a:prstGeom prst="roundRect">
            <a:avLst>
              <a:gd name="adj" fmla="val 50000"/>
            </a:avLst>
          </a:prstGeom>
          <a:solidFill>
            <a:schemeClr val="accent6">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D15AAAF2-60C5-0B0A-211E-6852C8A5D780}"/>
              </a:ext>
            </a:extLst>
          </p:cNvPr>
          <p:cNvCxnSpPr>
            <a:cxnSpLocks/>
            <a:stCxn id="96" idx="2"/>
            <a:endCxn id="89" idx="0"/>
          </p:cNvCxnSpPr>
          <p:nvPr/>
        </p:nvCxnSpPr>
        <p:spPr>
          <a:xfrm>
            <a:off x="6399212" y="5890350"/>
            <a:ext cx="0" cy="2646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CBD318FD-279B-9FAF-2C4B-DFDC37553FA3}"/>
              </a:ext>
            </a:extLst>
          </p:cNvPr>
          <p:cNvSpPr/>
          <p:nvPr/>
        </p:nvSpPr>
        <p:spPr>
          <a:xfrm>
            <a:off x="5503540" y="5635808"/>
            <a:ext cx="1791343" cy="254542"/>
          </a:xfrm>
          <a:prstGeom prst="roundRect">
            <a:avLst>
              <a:gd name="adj" fmla="val 50000"/>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45% Completed</a:t>
            </a:r>
          </a:p>
        </p:txBody>
      </p:sp>
      <p:sp>
        <p:nvSpPr>
          <p:cNvPr id="97" name="Oval 96">
            <a:extLst>
              <a:ext uri="{FF2B5EF4-FFF2-40B4-BE49-F238E27FC236}">
                <a16:creationId xmlns:a16="http://schemas.microsoft.com/office/drawing/2014/main" id="{50180872-2231-D206-D559-8B3AF1A91DC1}"/>
              </a:ext>
            </a:extLst>
          </p:cNvPr>
          <p:cNvSpPr/>
          <p:nvPr/>
        </p:nvSpPr>
        <p:spPr>
          <a:xfrm>
            <a:off x="387533" y="6102001"/>
            <a:ext cx="400493" cy="386237"/>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TextBox 97">
            <a:extLst>
              <a:ext uri="{FF2B5EF4-FFF2-40B4-BE49-F238E27FC236}">
                <a16:creationId xmlns:a16="http://schemas.microsoft.com/office/drawing/2014/main" id="{B5422531-2776-1BCD-9849-2542199731B4}"/>
              </a:ext>
            </a:extLst>
          </p:cNvPr>
          <p:cNvSpPr txBox="1"/>
          <p:nvPr/>
        </p:nvSpPr>
        <p:spPr>
          <a:xfrm>
            <a:off x="269998" y="6433081"/>
            <a:ext cx="758702" cy="276999"/>
          </a:xfrm>
          <a:prstGeom prst="rect">
            <a:avLst/>
          </a:prstGeom>
          <a:noFill/>
        </p:spPr>
        <p:txBody>
          <a:bodyPr wrap="square" rtlCol="0">
            <a:spAutoFit/>
          </a:bodyPr>
          <a:lstStyle/>
          <a:p>
            <a:r>
              <a:rPr lang="en-GB" sz="1200" b="1" dirty="0"/>
              <a:t>Stage 01</a:t>
            </a:r>
          </a:p>
        </p:txBody>
      </p:sp>
      <p:sp>
        <p:nvSpPr>
          <p:cNvPr id="99" name="TextBox 98">
            <a:extLst>
              <a:ext uri="{FF2B5EF4-FFF2-40B4-BE49-F238E27FC236}">
                <a16:creationId xmlns:a16="http://schemas.microsoft.com/office/drawing/2014/main" id="{CE2E6305-9C0F-0A27-059B-2D000E1D3BB9}"/>
              </a:ext>
            </a:extLst>
          </p:cNvPr>
          <p:cNvSpPr txBox="1"/>
          <p:nvPr/>
        </p:nvSpPr>
        <p:spPr>
          <a:xfrm>
            <a:off x="122108" y="6601002"/>
            <a:ext cx="987929" cy="276999"/>
          </a:xfrm>
          <a:prstGeom prst="rect">
            <a:avLst/>
          </a:prstGeom>
          <a:noFill/>
        </p:spPr>
        <p:txBody>
          <a:bodyPr wrap="square" rtlCol="0">
            <a:spAutoFit/>
          </a:bodyPr>
          <a:lstStyle/>
          <a:p>
            <a:pPr algn="ctr"/>
            <a:r>
              <a:rPr lang="en-GB" sz="1200" dirty="0">
                <a:solidFill>
                  <a:schemeClr val="tx2">
                    <a:lumMod val="50000"/>
                  </a:schemeClr>
                </a:solidFill>
              </a:rPr>
              <a:t>Planning</a:t>
            </a:r>
          </a:p>
        </p:txBody>
      </p:sp>
      <p:sp>
        <p:nvSpPr>
          <p:cNvPr id="100" name="Oval 99">
            <a:extLst>
              <a:ext uri="{FF2B5EF4-FFF2-40B4-BE49-F238E27FC236}">
                <a16:creationId xmlns:a16="http://schemas.microsoft.com/office/drawing/2014/main" id="{DC2CB726-DD15-02BD-6ECC-10D990CF9BDF}"/>
              </a:ext>
            </a:extLst>
          </p:cNvPr>
          <p:cNvSpPr/>
          <p:nvPr/>
        </p:nvSpPr>
        <p:spPr>
          <a:xfrm>
            <a:off x="2667663" y="6102001"/>
            <a:ext cx="400493" cy="386237"/>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5632A67C-76DA-562B-A15C-289C338C4DF5}"/>
              </a:ext>
            </a:extLst>
          </p:cNvPr>
          <p:cNvSpPr txBox="1"/>
          <p:nvPr/>
        </p:nvSpPr>
        <p:spPr>
          <a:xfrm>
            <a:off x="2550128" y="6433081"/>
            <a:ext cx="758702" cy="276999"/>
          </a:xfrm>
          <a:prstGeom prst="rect">
            <a:avLst/>
          </a:prstGeom>
          <a:noFill/>
        </p:spPr>
        <p:txBody>
          <a:bodyPr wrap="square" rtlCol="0">
            <a:spAutoFit/>
          </a:bodyPr>
          <a:lstStyle/>
          <a:p>
            <a:r>
              <a:rPr lang="en-GB" sz="1200" b="1" dirty="0"/>
              <a:t>Stage 02</a:t>
            </a:r>
          </a:p>
        </p:txBody>
      </p:sp>
      <p:sp>
        <p:nvSpPr>
          <p:cNvPr id="102" name="TextBox 101">
            <a:extLst>
              <a:ext uri="{FF2B5EF4-FFF2-40B4-BE49-F238E27FC236}">
                <a16:creationId xmlns:a16="http://schemas.microsoft.com/office/drawing/2014/main" id="{7752880C-7ABC-3754-CA9D-F1FFD957FA9D}"/>
              </a:ext>
            </a:extLst>
          </p:cNvPr>
          <p:cNvSpPr txBox="1"/>
          <p:nvPr/>
        </p:nvSpPr>
        <p:spPr>
          <a:xfrm>
            <a:off x="2443759" y="6582698"/>
            <a:ext cx="987929" cy="461665"/>
          </a:xfrm>
          <a:prstGeom prst="rect">
            <a:avLst/>
          </a:prstGeom>
          <a:noFill/>
        </p:spPr>
        <p:txBody>
          <a:bodyPr wrap="square" rtlCol="0">
            <a:spAutoFit/>
          </a:bodyPr>
          <a:lstStyle/>
          <a:p>
            <a:pPr algn="ctr"/>
            <a:r>
              <a:rPr lang="en-GB" sz="1200" dirty="0">
                <a:solidFill>
                  <a:schemeClr val="tx2">
                    <a:lumMod val="50000"/>
                  </a:schemeClr>
                </a:solidFill>
              </a:rPr>
              <a:t>Research &amp; Analysis</a:t>
            </a:r>
          </a:p>
        </p:txBody>
      </p:sp>
      <p:sp>
        <p:nvSpPr>
          <p:cNvPr id="103" name="Oval 102">
            <a:extLst>
              <a:ext uri="{FF2B5EF4-FFF2-40B4-BE49-F238E27FC236}">
                <a16:creationId xmlns:a16="http://schemas.microsoft.com/office/drawing/2014/main" id="{72A5CA32-CD5D-1968-58E9-09C92EEA2634}"/>
              </a:ext>
            </a:extLst>
          </p:cNvPr>
          <p:cNvSpPr/>
          <p:nvPr/>
        </p:nvSpPr>
        <p:spPr>
          <a:xfrm>
            <a:off x="5063348" y="6091299"/>
            <a:ext cx="372426" cy="387950"/>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TextBox 103">
            <a:extLst>
              <a:ext uri="{FF2B5EF4-FFF2-40B4-BE49-F238E27FC236}">
                <a16:creationId xmlns:a16="http://schemas.microsoft.com/office/drawing/2014/main" id="{3BB44FD9-7417-A163-A00F-93D6A6DCE3FB}"/>
              </a:ext>
            </a:extLst>
          </p:cNvPr>
          <p:cNvSpPr txBox="1"/>
          <p:nvPr/>
        </p:nvSpPr>
        <p:spPr>
          <a:xfrm>
            <a:off x="4945812" y="6424091"/>
            <a:ext cx="758702" cy="276999"/>
          </a:xfrm>
          <a:prstGeom prst="rect">
            <a:avLst/>
          </a:prstGeom>
          <a:noFill/>
        </p:spPr>
        <p:txBody>
          <a:bodyPr wrap="square" rtlCol="0">
            <a:spAutoFit/>
          </a:bodyPr>
          <a:lstStyle/>
          <a:p>
            <a:r>
              <a:rPr lang="en-GB" sz="1200" b="1" dirty="0"/>
              <a:t>Stage 03</a:t>
            </a:r>
          </a:p>
        </p:txBody>
      </p:sp>
      <p:sp>
        <p:nvSpPr>
          <p:cNvPr id="105" name="TextBox 104">
            <a:extLst>
              <a:ext uri="{FF2B5EF4-FFF2-40B4-BE49-F238E27FC236}">
                <a16:creationId xmlns:a16="http://schemas.microsoft.com/office/drawing/2014/main" id="{9BB85158-721B-97D6-F0A9-94EB7EEB10A9}"/>
              </a:ext>
            </a:extLst>
          </p:cNvPr>
          <p:cNvSpPr txBox="1"/>
          <p:nvPr/>
        </p:nvSpPr>
        <p:spPr>
          <a:xfrm>
            <a:off x="4748648" y="6581906"/>
            <a:ext cx="1192324" cy="461665"/>
          </a:xfrm>
          <a:prstGeom prst="rect">
            <a:avLst/>
          </a:prstGeom>
          <a:noFill/>
        </p:spPr>
        <p:txBody>
          <a:bodyPr wrap="square" rtlCol="0">
            <a:spAutoFit/>
          </a:bodyPr>
          <a:lstStyle/>
          <a:p>
            <a:pPr algn="ctr"/>
            <a:r>
              <a:rPr lang="en-GB" sz="1200" dirty="0">
                <a:solidFill>
                  <a:schemeClr val="tx2">
                    <a:lumMod val="50000"/>
                  </a:schemeClr>
                </a:solidFill>
              </a:rPr>
              <a:t>Design &amp; Development</a:t>
            </a:r>
          </a:p>
        </p:txBody>
      </p:sp>
      <p:sp>
        <p:nvSpPr>
          <p:cNvPr id="106" name="Oval 105">
            <a:extLst>
              <a:ext uri="{FF2B5EF4-FFF2-40B4-BE49-F238E27FC236}">
                <a16:creationId xmlns:a16="http://schemas.microsoft.com/office/drawing/2014/main" id="{6DF8608C-731E-B199-5832-EB02D4CA6388}"/>
              </a:ext>
            </a:extLst>
          </p:cNvPr>
          <p:cNvSpPr/>
          <p:nvPr/>
        </p:nvSpPr>
        <p:spPr>
          <a:xfrm>
            <a:off x="7319523" y="6135491"/>
            <a:ext cx="400493" cy="383035"/>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TextBox 106">
            <a:extLst>
              <a:ext uri="{FF2B5EF4-FFF2-40B4-BE49-F238E27FC236}">
                <a16:creationId xmlns:a16="http://schemas.microsoft.com/office/drawing/2014/main" id="{A080611E-6466-739A-F989-1E405FDFEEE9}"/>
              </a:ext>
            </a:extLst>
          </p:cNvPr>
          <p:cNvSpPr txBox="1"/>
          <p:nvPr/>
        </p:nvSpPr>
        <p:spPr>
          <a:xfrm>
            <a:off x="7201988" y="6463369"/>
            <a:ext cx="758702" cy="276999"/>
          </a:xfrm>
          <a:prstGeom prst="rect">
            <a:avLst/>
          </a:prstGeom>
          <a:noFill/>
        </p:spPr>
        <p:txBody>
          <a:bodyPr wrap="square" rtlCol="0">
            <a:spAutoFit/>
          </a:bodyPr>
          <a:lstStyle/>
          <a:p>
            <a:r>
              <a:rPr lang="en-GB" sz="1200" b="1" dirty="0"/>
              <a:t>Stage 04</a:t>
            </a:r>
          </a:p>
        </p:txBody>
      </p:sp>
      <p:sp>
        <p:nvSpPr>
          <p:cNvPr id="108" name="TextBox 107">
            <a:extLst>
              <a:ext uri="{FF2B5EF4-FFF2-40B4-BE49-F238E27FC236}">
                <a16:creationId xmlns:a16="http://schemas.microsoft.com/office/drawing/2014/main" id="{CE1885BE-84CB-37CD-DF08-1CDDA709F1A1}"/>
              </a:ext>
            </a:extLst>
          </p:cNvPr>
          <p:cNvSpPr txBox="1"/>
          <p:nvPr/>
        </p:nvSpPr>
        <p:spPr>
          <a:xfrm>
            <a:off x="7032560" y="6612061"/>
            <a:ext cx="1109909" cy="461665"/>
          </a:xfrm>
          <a:prstGeom prst="rect">
            <a:avLst/>
          </a:prstGeom>
          <a:noFill/>
        </p:spPr>
        <p:txBody>
          <a:bodyPr wrap="square" rtlCol="0">
            <a:spAutoFit/>
          </a:bodyPr>
          <a:lstStyle/>
          <a:p>
            <a:pPr algn="ctr"/>
            <a:r>
              <a:rPr lang="en-GB" sz="1200" dirty="0">
                <a:solidFill>
                  <a:schemeClr val="tx2">
                    <a:lumMod val="50000"/>
                  </a:schemeClr>
                </a:solidFill>
              </a:rPr>
              <a:t>User Feedback &amp; Final Testing</a:t>
            </a:r>
          </a:p>
        </p:txBody>
      </p:sp>
      <p:sp>
        <p:nvSpPr>
          <p:cNvPr id="109" name="Oval 108">
            <a:extLst>
              <a:ext uri="{FF2B5EF4-FFF2-40B4-BE49-F238E27FC236}">
                <a16:creationId xmlns:a16="http://schemas.microsoft.com/office/drawing/2014/main" id="{ACF3EAA1-2153-8EAF-3CA4-8DF2C3EC1E4F}"/>
              </a:ext>
            </a:extLst>
          </p:cNvPr>
          <p:cNvSpPr/>
          <p:nvPr/>
        </p:nvSpPr>
        <p:spPr>
          <a:xfrm>
            <a:off x="9720552" y="6104379"/>
            <a:ext cx="400493" cy="386237"/>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TextBox 109">
            <a:extLst>
              <a:ext uri="{FF2B5EF4-FFF2-40B4-BE49-F238E27FC236}">
                <a16:creationId xmlns:a16="http://schemas.microsoft.com/office/drawing/2014/main" id="{0CA11116-1BF9-85FF-5D59-B039727E1A49}"/>
              </a:ext>
            </a:extLst>
          </p:cNvPr>
          <p:cNvSpPr txBox="1"/>
          <p:nvPr/>
        </p:nvSpPr>
        <p:spPr>
          <a:xfrm>
            <a:off x="9603017" y="6435459"/>
            <a:ext cx="758702" cy="276999"/>
          </a:xfrm>
          <a:prstGeom prst="rect">
            <a:avLst/>
          </a:prstGeom>
          <a:noFill/>
        </p:spPr>
        <p:txBody>
          <a:bodyPr wrap="square" rtlCol="0">
            <a:spAutoFit/>
          </a:bodyPr>
          <a:lstStyle/>
          <a:p>
            <a:r>
              <a:rPr lang="en-GB" sz="1200" b="1" dirty="0"/>
              <a:t>Stage 05</a:t>
            </a:r>
          </a:p>
        </p:txBody>
      </p:sp>
      <p:sp>
        <p:nvSpPr>
          <p:cNvPr id="111" name="TextBox 110">
            <a:extLst>
              <a:ext uri="{FF2B5EF4-FFF2-40B4-BE49-F238E27FC236}">
                <a16:creationId xmlns:a16="http://schemas.microsoft.com/office/drawing/2014/main" id="{27AAF1F7-DD17-C7F8-D365-E723F6BB9B3A}"/>
              </a:ext>
            </a:extLst>
          </p:cNvPr>
          <p:cNvSpPr txBox="1"/>
          <p:nvPr/>
        </p:nvSpPr>
        <p:spPr>
          <a:xfrm>
            <a:off x="9393772" y="6620957"/>
            <a:ext cx="1212491" cy="276999"/>
          </a:xfrm>
          <a:prstGeom prst="rect">
            <a:avLst/>
          </a:prstGeom>
          <a:noFill/>
        </p:spPr>
        <p:txBody>
          <a:bodyPr wrap="square" rtlCol="0">
            <a:spAutoFit/>
          </a:bodyPr>
          <a:lstStyle/>
          <a:p>
            <a:r>
              <a:rPr lang="en-GB" sz="1200" dirty="0">
                <a:solidFill>
                  <a:schemeClr val="tx2">
                    <a:lumMod val="50000"/>
                  </a:schemeClr>
                </a:solidFill>
              </a:rPr>
              <a:t>Documentation</a:t>
            </a:r>
          </a:p>
        </p:txBody>
      </p:sp>
      <p:sp>
        <p:nvSpPr>
          <p:cNvPr id="112" name="Oval 111">
            <a:extLst>
              <a:ext uri="{FF2B5EF4-FFF2-40B4-BE49-F238E27FC236}">
                <a16:creationId xmlns:a16="http://schemas.microsoft.com/office/drawing/2014/main" id="{DFDDC1FD-469C-1CE1-C1EF-AF2DDB9AA7C1}"/>
              </a:ext>
            </a:extLst>
          </p:cNvPr>
          <p:cNvSpPr/>
          <p:nvPr/>
        </p:nvSpPr>
        <p:spPr>
          <a:xfrm>
            <a:off x="11887260" y="6102001"/>
            <a:ext cx="400493" cy="386237"/>
          </a:xfrm>
          <a:prstGeom prst="ellipse">
            <a:avLst/>
          </a:prstGeom>
          <a:solidFill>
            <a:srgbClr val="BCBDFF"/>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3" name="TextBox 112">
            <a:extLst>
              <a:ext uri="{FF2B5EF4-FFF2-40B4-BE49-F238E27FC236}">
                <a16:creationId xmlns:a16="http://schemas.microsoft.com/office/drawing/2014/main" id="{CDEDD5AA-5111-B76A-7965-9C960A65832C}"/>
              </a:ext>
            </a:extLst>
          </p:cNvPr>
          <p:cNvSpPr txBox="1"/>
          <p:nvPr/>
        </p:nvSpPr>
        <p:spPr>
          <a:xfrm>
            <a:off x="11769725" y="6433081"/>
            <a:ext cx="758702" cy="276999"/>
          </a:xfrm>
          <a:prstGeom prst="rect">
            <a:avLst/>
          </a:prstGeom>
          <a:noFill/>
        </p:spPr>
        <p:txBody>
          <a:bodyPr wrap="square" rtlCol="0">
            <a:spAutoFit/>
          </a:bodyPr>
          <a:lstStyle/>
          <a:p>
            <a:r>
              <a:rPr lang="en-GB" sz="1200" b="1" dirty="0"/>
              <a:t>Stage 06</a:t>
            </a:r>
          </a:p>
        </p:txBody>
      </p:sp>
      <p:sp>
        <p:nvSpPr>
          <p:cNvPr id="114" name="TextBox 113">
            <a:extLst>
              <a:ext uri="{FF2B5EF4-FFF2-40B4-BE49-F238E27FC236}">
                <a16:creationId xmlns:a16="http://schemas.microsoft.com/office/drawing/2014/main" id="{81AE38EF-8E5C-C32C-0A3A-F368B4B02782}"/>
              </a:ext>
            </a:extLst>
          </p:cNvPr>
          <p:cNvSpPr txBox="1"/>
          <p:nvPr/>
        </p:nvSpPr>
        <p:spPr>
          <a:xfrm>
            <a:off x="11654798" y="6638925"/>
            <a:ext cx="987929" cy="461665"/>
          </a:xfrm>
          <a:prstGeom prst="rect">
            <a:avLst/>
          </a:prstGeom>
          <a:noFill/>
        </p:spPr>
        <p:txBody>
          <a:bodyPr wrap="square" rtlCol="0">
            <a:spAutoFit/>
          </a:bodyPr>
          <a:lstStyle/>
          <a:p>
            <a:pPr algn="ctr"/>
            <a:r>
              <a:rPr lang="en-GB" sz="1200" dirty="0">
                <a:solidFill>
                  <a:schemeClr val="tx2">
                    <a:lumMod val="50000"/>
                  </a:schemeClr>
                </a:solidFill>
              </a:rPr>
              <a:t>Submit &amp; ExpoTees</a:t>
            </a:r>
          </a:p>
        </p:txBody>
      </p:sp>
      <p:pic>
        <p:nvPicPr>
          <p:cNvPr id="118" name="Graphic 117" descr="Flip calendar with solid fill">
            <a:extLst>
              <a:ext uri="{FF2B5EF4-FFF2-40B4-BE49-F238E27FC236}">
                <a16:creationId xmlns:a16="http://schemas.microsoft.com/office/drawing/2014/main" id="{21B198FB-A20C-107F-CE21-2D7D6984452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1846" y="6116938"/>
            <a:ext cx="371300" cy="371300"/>
          </a:xfrm>
          <a:prstGeom prst="rect">
            <a:avLst/>
          </a:prstGeom>
        </p:spPr>
      </p:pic>
      <p:pic>
        <p:nvPicPr>
          <p:cNvPr id="120" name="Graphic 119" descr="Inbox Check with solid fill">
            <a:extLst>
              <a:ext uri="{FF2B5EF4-FFF2-40B4-BE49-F238E27FC236}">
                <a16:creationId xmlns:a16="http://schemas.microsoft.com/office/drawing/2014/main" id="{7B50BEFC-BB21-2FE9-28D4-E858808DDE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908839" y="6109405"/>
            <a:ext cx="356875" cy="356875"/>
          </a:xfrm>
          <a:prstGeom prst="rect">
            <a:avLst/>
          </a:prstGeom>
        </p:spPr>
      </p:pic>
      <p:pic>
        <p:nvPicPr>
          <p:cNvPr id="122" name="Graphic 121" descr="Paper with solid fill">
            <a:extLst>
              <a:ext uri="{FF2B5EF4-FFF2-40B4-BE49-F238E27FC236}">
                <a16:creationId xmlns:a16="http://schemas.microsoft.com/office/drawing/2014/main" id="{65ECBCD7-30E2-ABC6-4DD7-6C4A1BC79F9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62685" y="6140417"/>
            <a:ext cx="358360" cy="358360"/>
          </a:xfrm>
          <a:prstGeom prst="rect">
            <a:avLst/>
          </a:prstGeom>
        </p:spPr>
      </p:pic>
      <p:pic>
        <p:nvPicPr>
          <p:cNvPr id="124" name="Graphic 123" descr="Clipboard Partially Crossed with solid fill">
            <a:extLst>
              <a:ext uri="{FF2B5EF4-FFF2-40B4-BE49-F238E27FC236}">
                <a16:creationId xmlns:a16="http://schemas.microsoft.com/office/drawing/2014/main" id="{738ED91F-0429-E350-5330-56999D46375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323934" y="6109405"/>
            <a:ext cx="383035" cy="383035"/>
          </a:xfrm>
          <a:prstGeom prst="rect">
            <a:avLst/>
          </a:prstGeom>
        </p:spPr>
      </p:pic>
      <p:pic>
        <p:nvPicPr>
          <p:cNvPr id="126" name="Graphic 125" descr="Ui Ux with solid fill">
            <a:extLst>
              <a:ext uri="{FF2B5EF4-FFF2-40B4-BE49-F238E27FC236}">
                <a16:creationId xmlns:a16="http://schemas.microsoft.com/office/drawing/2014/main" id="{299A2BF7-5E92-D63D-598F-C60694791A2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95100" y="6128190"/>
            <a:ext cx="337328" cy="337328"/>
          </a:xfrm>
          <a:prstGeom prst="rect">
            <a:avLst/>
          </a:prstGeom>
        </p:spPr>
      </p:pic>
      <p:pic>
        <p:nvPicPr>
          <p:cNvPr id="128" name="Graphic 127" descr="Research with solid fill">
            <a:extLst>
              <a:ext uri="{FF2B5EF4-FFF2-40B4-BE49-F238E27FC236}">
                <a16:creationId xmlns:a16="http://schemas.microsoft.com/office/drawing/2014/main" id="{395D8559-ED8A-1CA7-03FF-FCD2E9B0E96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737716" y="6148167"/>
            <a:ext cx="308841" cy="308841"/>
          </a:xfrm>
          <a:prstGeom prst="rect">
            <a:avLst/>
          </a:prstGeom>
        </p:spPr>
      </p:pic>
      <p:sp>
        <p:nvSpPr>
          <p:cNvPr id="130" name="Speech Bubble: Rectangle 129">
            <a:extLst>
              <a:ext uri="{FF2B5EF4-FFF2-40B4-BE49-F238E27FC236}">
                <a16:creationId xmlns:a16="http://schemas.microsoft.com/office/drawing/2014/main" id="{153266E8-679F-1A03-5F3C-9620E8CFB06A}"/>
              </a:ext>
            </a:extLst>
          </p:cNvPr>
          <p:cNvSpPr/>
          <p:nvPr/>
        </p:nvSpPr>
        <p:spPr>
          <a:xfrm>
            <a:off x="4871322" y="6470257"/>
            <a:ext cx="922660" cy="573314"/>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2" name="Speech Bubble: Rectangle 131">
            <a:extLst>
              <a:ext uri="{FF2B5EF4-FFF2-40B4-BE49-F238E27FC236}">
                <a16:creationId xmlns:a16="http://schemas.microsoft.com/office/drawing/2014/main" id="{74DC1150-5D80-3F29-4B5B-EC07444272A2}"/>
              </a:ext>
            </a:extLst>
          </p:cNvPr>
          <p:cNvSpPr/>
          <p:nvPr/>
        </p:nvSpPr>
        <p:spPr>
          <a:xfrm>
            <a:off x="2480541" y="6464577"/>
            <a:ext cx="922660" cy="573314"/>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3" name="Speech Bubble: Rectangle 132">
            <a:extLst>
              <a:ext uri="{FF2B5EF4-FFF2-40B4-BE49-F238E27FC236}">
                <a16:creationId xmlns:a16="http://schemas.microsoft.com/office/drawing/2014/main" id="{9E72203A-8AA0-04AF-9774-39640486D67E}"/>
              </a:ext>
            </a:extLst>
          </p:cNvPr>
          <p:cNvSpPr/>
          <p:nvPr/>
        </p:nvSpPr>
        <p:spPr>
          <a:xfrm>
            <a:off x="204139" y="6470257"/>
            <a:ext cx="922660" cy="573314"/>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4" name="Speech Bubble: Rectangle 133">
            <a:extLst>
              <a:ext uri="{FF2B5EF4-FFF2-40B4-BE49-F238E27FC236}">
                <a16:creationId xmlns:a16="http://schemas.microsoft.com/office/drawing/2014/main" id="{A963FFA3-DB00-FE65-CB90-64656A551426}"/>
              </a:ext>
            </a:extLst>
          </p:cNvPr>
          <p:cNvSpPr/>
          <p:nvPr/>
        </p:nvSpPr>
        <p:spPr>
          <a:xfrm>
            <a:off x="7119144" y="6489552"/>
            <a:ext cx="952728" cy="540783"/>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7" name="Speech Bubble: Rectangle 146">
            <a:extLst>
              <a:ext uri="{FF2B5EF4-FFF2-40B4-BE49-F238E27FC236}">
                <a16:creationId xmlns:a16="http://schemas.microsoft.com/office/drawing/2014/main" id="{1D1238FB-C025-D95B-395E-FD009C1FCFF0}"/>
              </a:ext>
            </a:extLst>
          </p:cNvPr>
          <p:cNvSpPr/>
          <p:nvPr/>
        </p:nvSpPr>
        <p:spPr>
          <a:xfrm>
            <a:off x="9459230" y="6451681"/>
            <a:ext cx="1013400" cy="573314"/>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8" name="Speech Bubble: Rectangle 147">
            <a:extLst>
              <a:ext uri="{FF2B5EF4-FFF2-40B4-BE49-F238E27FC236}">
                <a16:creationId xmlns:a16="http://schemas.microsoft.com/office/drawing/2014/main" id="{9B2E6807-2788-5CDC-64D7-B0CA45996DEB}"/>
              </a:ext>
            </a:extLst>
          </p:cNvPr>
          <p:cNvSpPr/>
          <p:nvPr/>
        </p:nvSpPr>
        <p:spPr>
          <a:xfrm>
            <a:off x="11729721" y="6485139"/>
            <a:ext cx="922660" cy="573314"/>
          </a:xfrm>
          <a:prstGeom prst="wedgeRectCallout">
            <a:avLst/>
          </a:prstGeom>
          <a:solidFill>
            <a:schemeClr val="tx2">
              <a:lumMod val="50000"/>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9" name="Flowchart: Manual Operation 148">
            <a:extLst>
              <a:ext uri="{FF2B5EF4-FFF2-40B4-BE49-F238E27FC236}">
                <a16:creationId xmlns:a16="http://schemas.microsoft.com/office/drawing/2014/main" id="{73B78029-4242-7F28-CBC3-1BDED47C785C}"/>
              </a:ext>
            </a:extLst>
          </p:cNvPr>
          <p:cNvSpPr/>
          <p:nvPr/>
        </p:nvSpPr>
        <p:spPr>
          <a:xfrm>
            <a:off x="7023" y="5950662"/>
            <a:ext cx="1225759" cy="194585"/>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23/09/23</a:t>
            </a:r>
          </a:p>
        </p:txBody>
      </p:sp>
      <p:sp>
        <p:nvSpPr>
          <p:cNvPr id="150" name="Flowchart: Manual Operation 149">
            <a:extLst>
              <a:ext uri="{FF2B5EF4-FFF2-40B4-BE49-F238E27FC236}">
                <a16:creationId xmlns:a16="http://schemas.microsoft.com/office/drawing/2014/main" id="{D95B1543-F76F-0070-4B6C-A4C8C979D076}"/>
              </a:ext>
            </a:extLst>
          </p:cNvPr>
          <p:cNvSpPr/>
          <p:nvPr/>
        </p:nvSpPr>
        <p:spPr>
          <a:xfrm>
            <a:off x="2311701" y="5940804"/>
            <a:ext cx="1225759" cy="194585"/>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27/11/23</a:t>
            </a:r>
          </a:p>
        </p:txBody>
      </p:sp>
      <p:sp>
        <p:nvSpPr>
          <p:cNvPr id="151" name="Flowchart: Manual Operation 150">
            <a:extLst>
              <a:ext uri="{FF2B5EF4-FFF2-40B4-BE49-F238E27FC236}">
                <a16:creationId xmlns:a16="http://schemas.microsoft.com/office/drawing/2014/main" id="{D72D4FD4-D67C-311B-4CD8-29ED4D944DDA}"/>
              </a:ext>
            </a:extLst>
          </p:cNvPr>
          <p:cNvSpPr/>
          <p:nvPr/>
        </p:nvSpPr>
        <p:spPr>
          <a:xfrm>
            <a:off x="4670582" y="5943678"/>
            <a:ext cx="1180163" cy="192038"/>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04/02/24</a:t>
            </a:r>
          </a:p>
        </p:txBody>
      </p:sp>
      <p:sp>
        <p:nvSpPr>
          <p:cNvPr id="154" name="Flowchart: Manual Operation 153">
            <a:extLst>
              <a:ext uri="{FF2B5EF4-FFF2-40B4-BE49-F238E27FC236}">
                <a16:creationId xmlns:a16="http://schemas.microsoft.com/office/drawing/2014/main" id="{2DB8E258-31B6-2656-5077-133E2788FBDD}"/>
              </a:ext>
            </a:extLst>
          </p:cNvPr>
          <p:cNvSpPr/>
          <p:nvPr/>
        </p:nvSpPr>
        <p:spPr>
          <a:xfrm>
            <a:off x="6912666" y="5933961"/>
            <a:ext cx="1229804" cy="192156"/>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23/02/23</a:t>
            </a:r>
          </a:p>
        </p:txBody>
      </p:sp>
      <p:sp>
        <p:nvSpPr>
          <p:cNvPr id="155" name="Flowchart: Manual Operation 154">
            <a:extLst>
              <a:ext uri="{FF2B5EF4-FFF2-40B4-BE49-F238E27FC236}">
                <a16:creationId xmlns:a16="http://schemas.microsoft.com/office/drawing/2014/main" id="{0E431F87-2DAA-338D-803A-EE3FF45F0832}"/>
              </a:ext>
            </a:extLst>
          </p:cNvPr>
          <p:cNvSpPr/>
          <p:nvPr/>
        </p:nvSpPr>
        <p:spPr>
          <a:xfrm>
            <a:off x="9323979" y="5940804"/>
            <a:ext cx="1225759" cy="194585"/>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19/03/24</a:t>
            </a:r>
          </a:p>
        </p:txBody>
      </p:sp>
      <p:sp>
        <p:nvSpPr>
          <p:cNvPr id="156" name="Flowchart: Manual Operation 155">
            <a:extLst>
              <a:ext uri="{FF2B5EF4-FFF2-40B4-BE49-F238E27FC236}">
                <a16:creationId xmlns:a16="http://schemas.microsoft.com/office/drawing/2014/main" id="{AE319F49-3C1D-6FEC-B6C0-161D898AFF4D}"/>
              </a:ext>
            </a:extLst>
          </p:cNvPr>
          <p:cNvSpPr/>
          <p:nvPr/>
        </p:nvSpPr>
        <p:spPr>
          <a:xfrm>
            <a:off x="11474396" y="5940804"/>
            <a:ext cx="1225759" cy="194585"/>
          </a:xfrm>
          <a:prstGeom prst="flowChartManualOperation">
            <a:avLst/>
          </a:prstGeom>
          <a:solidFill>
            <a:srgbClr val="BCBDFF"/>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2">
                    <a:lumMod val="50000"/>
                  </a:schemeClr>
                </a:solidFill>
              </a:rPr>
              <a:t>19/03/24</a:t>
            </a:r>
          </a:p>
        </p:txBody>
      </p:sp>
      <p:pic>
        <p:nvPicPr>
          <p:cNvPr id="162" name="Picture 161" descr="A diagram of a software development process&#10;&#10;Description automatically generated">
            <a:extLst>
              <a:ext uri="{FF2B5EF4-FFF2-40B4-BE49-F238E27FC236}">
                <a16:creationId xmlns:a16="http://schemas.microsoft.com/office/drawing/2014/main" id="{41D8DCFB-18FB-E867-DFF5-E7D32A4E235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75434" y="4692614"/>
            <a:ext cx="1098646" cy="978798"/>
          </a:xfrm>
          <a:prstGeom prst="rect">
            <a:avLst/>
          </a:prstGeom>
        </p:spPr>
      </p:pic>
    </p:spTree>
    <p:extLst>
      <p:ext uri="{BB962C8B-B14F-4D97-AF65-F5344CB8AC3E}">
        <p14:creationId xmlns:p14="http://schemas.microsoft.com/office/powerpoint/2010/main" val="38028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2000" fill="hold"/>
                                        <p:tgtEl>
                                          <p:spTgt spid="92"/>
                                        </p:tgtEl>
                                        <p:attrNameLst>
                                          <p:attrName>ppt_x</p:attrName>
                                        </p:attrNameLst>
                                      </p:cBhvr>
                                      <p:tavLst>
                                        <p:tav tm="0">
                                          <p:val>
                                            <p:strVal val="#ppt_x-#ppt_w/2"/>
                                          </p:val>
                                        </p:tav>
                                        <p:tav tm="100000">
                                          <p:val>
                                            <p:strVal val="#ppt_x"/>
                                          </p:val>
                                        </p:tav>
                                      </p:tavLst>
                                    </p:anim>
                                    <p:anim calcmode="lin" valueType="num">
                                      <p:cBhvr>
                                        <p:cTn id="8" dur="2000" fill="hold"/>
                                        <p:tgtEl>
                                          <p:spTgt spid="92"/>
                                        </p:tgtEl>
                                        <p:attrNameLst>
                                          <p:attrName>ppt_y</p:attrName>
                                        </p:attrNameLst>
                                      </p:cBhvr>
                                      <p:tavLst>
                                        <p:tav tm="0">
                                          <p:val>
                                            <p:strVal val="#ppt_y"/>
                                          </p:val>
                                        </p:tav>
                                        <p:tav tm="100000">
                                          <p:val>
                                            <p:strVal val="#ppt_y"/>
                                          </p:val>
                                        </p:tav>
                                      </p:tavLst>
                                    </p:anim>
                                    <p:anim calcmode="lin" valueType="num">
                                      <p:cBhvr>
                                        <p:cTn id="9" dur="2000" fill="hold"/>
                                        <p:tgtEl>
                                          <p:spTgt spid="92"/>
                                        </p:tgtEl>
                                        <p:attrNameLst>
                                          <p:attrName>ppt_w</p:attrName>
                                        </p:attrNameLst>
                                      </p:cBhvr>
                                      <p:tavLst>
                                        <p:tav tm="0">
                                          <p:val>
                                            <p:fltVal val="0"/>
                                          </p:val>
                                        </p:tav>
                                        <p:tav tm="100000">
                                          <p:val>
                                            <p:strVal val="#ppt_w"/>
                                          </p:val>
                                        </p:tav>
                                      </p:tavLst>
                                    </p:anim>
                                    <p:anim calcmode="lin" valueType="num">
                                      <p:cBhvr>
                                        <p:cTn id="10" dur="2000" fill="hold"/>
                                        <p:tgtEl>
                                          <p:spTgt spid="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CCFF">
            <a:alpha val="88000"/>
          </a:srgb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03DE31B-0E26-97E7-1A19-D4B1FBC900EE}"/>
              </a:ext>
            </a:extLst>
          </p:cNvPr>
          <p:cNvGraphicFramePr>
            <a:graphicFrameLocks noGrp="1"/>
          </p:cNvGraphicFramePr>
          <p:nvPr>
            <p:extLst>
              <p:ext uri="{D42A27DB-BD31-4B8C-83A1-F6EECF244321}">
                <p14:modId xmlns:p14="http://schemas.microsoft.com/office/powerpoint/2010/main" val="1659097640"/>
              </p:ext>
            </p:extLst>
          </p:nvPr>
        </p:nvGraphicFramePr>
        <p:xfrm>
          <a:off x="42862" y="66675"/>
          <a:ext cx="12712700" cy="2608318"/>
        </p:xfrm>
        <a:graphic>
          <a:graphicData uri="http://schemas.openxmlformats.org/drawingml/2006/table">
            <a:tbl>
              <a:tblPr firstRow="1" bandRow="1">
                <a:tableStyleId>{F5AB1C69-6EDB-4FF4-983F-18BD219EF322}</a:tableStyleId>
              </a:tblPr>
              <a:tblGrid>
                <a:gridCol w="1466850">
                  <a:extLst>
                    <a:ext uri="{9D8B030D-6E8A-4147-A177-3AD203B41FA5}">
                      <a16:colId xmlns:a16="http://schemas.microsoft.com/office/drawing/2014/main" val="2715127238"/>
                    </a:ext>
                  </a:extLst>
                </a:gridCol>
                <a:gridCol w="11245850">
                  <a:extLst>
                    <a:ext uri="{9D8B030D-6E8A-4147-A177-3AD203B41FA5}">
                      <a16:colId xmlns:a16="http://schemas.microsoft.com/office/drawing/2014/main" val="1240501419"/>
                    </a:ext>
                  </a:extLst>
                </a:gridCol>
              </a:tblGrid>
              <a:tr h="282367">
                <a:tc gridSpan="2">
                  <a:txBody>
                    <a:bodyPr/>
                    <a:lstStyle/>
                    <a:p>
                      <a:pPr algn="ctr"/>
                      <a:r>
                        <a:rPr lang="en-GB" sz="1400" dirty="0"/>
                        <a:t>Issues &amp; Considerations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592150992"/>
                  </a:ext>
                </a:extLst>
              </a:tr>
              <a:tr h="254131">
                <a:tc>
                  <a:txBody>
                    <a:bodyPr/>
                    <a:lstStyle/>
                    <a:p>
                      <a:r>
                        <a:rPr lang="en-GB" sz="1050" b="1" dirty="0"/>
                        <a:t>Social</a:t>
                      </a:r>
                    </a:p>
                  </a:txBody>
                  <a:tcPr marL="72000" marR="180000" marT="0" marB="0">
                    <a:lnT w="38100" cmpd="sng">
                      <a:noFill/>
                    </a:lnT>
                  </a:tcPr>
                </a:tc>
                <a:tc>
                  <a:txBody>
                    <a:bodyPr/>
                    <a:lstStyle/>
                    <a:p>
                      <a:r>
                        <a:rPr lang="en-GB" sz="900" dirty="0"/>
                        <a:t>Considering how the app can help everyone equally, making sure it's easy for everyone to use, no matter their background or where they live. This means making it fair and simple for everyone, even if they're not used to using technology a lot. These simple words aim to convey the essence of social considerations—ensuring fairness, inclusivity, and simplicity for all users, regardless of their circumstances or familiarity with technology.</a:t>
                      </a:r>
                    </a:p>
                  </a:txBody>
                  <a:tcPr marL="72000" marR="180000" marT="0" marB="0">
                    <a:lnT w="38100" cmpd="sng">
                      <a:noFill/>
                    </a:lnT>
                  </a:tcPr>
                </a:tc>
                <a:extLst>
                  <a:ext uri="{0D108BD9-81ED-4DB2-BD59-A6C34878D82A}">
                    <a16:rowId xmlns:a16="http://schemas.microsoft.com/office/drawing/2014/main" val="2044151877"/>
                  </a:ext>
                </a:extLst>
              </a:tr>
              <a:tr h="254131">
                <a:tc>
                  <a:txBody>
                    <a:bodyPr/>
                    <a:lstStyle/>
                    <a:p>
                      <a:r>
                        <a:rPr lang="en-GB" sz="1050" b="1" dirty="0"/>
                        <a:t>Ethical</a:t>
                      </a:r>
                    </a:p>
                  </a:txBody>
                  <a:tcPr marL="72000" marR="180000" marB="0"/>
                </a:tc>
                <a:tc>
                  <a:txBody>
                    <a:bodyPr/>
                    <a:lstStyle/>
                    <a:p>
                      <a:r>
                        <a:rPr lang="en-GB" sz="900" dirty="0"/>
                        <a:t>Ethical concerns </a:t>
                      </a:r>
                      <a:r>
                        <a:rPr lang="en-GB" sz="900" dirty="0" err="1"/>
                        <a:t>center</a:t>
                      </a:r>
                      <a:r>
                        <a:rPr lang="en-GB" sz="900" dirty="0"/>
                        <a:t> on privacy, data security, and responsible data usage. Upholding ethical standards involves stringent measures to protect sensitive patient information, compliance with data protection laws, and ensuring the ethical use of collected data for the users' benefit.</a:t>
                      </a:r>
                    </a:p>
                  </a:txBody>
                  <a:tcPr marL="72000" marR="180000" marT="0" marB="0"/>
                </a:tc>
                <a:extLst>
                  <a:ext uri="{0D108BD9-81ED-4DB2-BD59-A6C34878D82A}">
                    <a16:rowId xmlns:a16="http://schemas.microsoft.com/office/drawing/2014/main" val="2449413174"/>
                  </a:ext>
                </a:extLst>
              </a:tr>
              <a:tr h="338841">
                <a:tc>
                  <a:txBody>
                    <a:bodyPr/>
                    <a:lstStyle/>
                    <a:p>
                      <a:r>
                        <a:rPr lang="en-GB" sz="1050" b="1" dirty="0"/>
                        <a:t>EDI</a:t>
                      </a:r>
                      <a:r>
                        <a:rPr lang="en-GB" sz="1050" b="1" i="0" kern="1200" dirty="0">
                          <a:solidFill>
                            <a:schemeClr val="dk1"/>
                          </a:solidFill>
                          <a:effectLst/>
                          <a:latin typeface="+mn-lt"/>
                          <a:ea typeface="+mn-ea"/>
                          <a:cs typeface="+mn-cs"/>
                        </a:rPr>
                        <a:t>(Equity, Diversity, and Inclusion)</a:t>
                      </a:r>
                      <a:endParaRPr lang="en-GB" sz="1050" b="1" dirty="0"/>
                    </a:p>
                  </a:txBody>
                  <a:tcPr marL="72000" marR="180000" marB="0"/>
                </a:tc>
                <a:tc>
                  <a:txBody>
                    <a:bodyPr/>
                    <a:lstStyle/>
                    <a:p>
                      <a:r>
                        <a:rPr lang="en-GB" sz="900" dirty="0"/>
                        <a:t>EDI considerations focus on creating an inclusive app design that respects diverse cultural backgrounds and varying levels of health literacy. The app should prioritize usability for all users, irrespective of socio-economic status, language, or cultural differences, fostering an inclusive healthcare environment.</a:t>
                      </a:r>
                    </a:p>
                  </a:txBody>
                  <a:tcPr marL="72000" marR="180000" marT="0" marB="0"/>
                </a:tc>
                <a:extLst>
                  <a:ext uri="{0D108BD9-81ED-4DB2-BD59-A6C34878D82A}">
                    <a16:rowId xmlns:a16="http://schemas.microsoft.com/office/drawing/2014/main" val="390627123"/>
                  </a:ext>
                </a:extLst>
              </a:tr>
              <a:tr h="296486">
                <a:tc>
                  <a:txBody>
                    <a:bodyPr/>
                    <a:lstStyle/>
                    <a:p>
                      <a:r>
                        <a:rPr lang="en-GB" sz="1050" b="1" dirty="0"/>
                        <a:t>Legal compliance</a:t>
                      </a:r>
                    </a:p>
                  </a:txBody>
                  <a:tcPr marL="72000" marR="180000" marB="0"/>
                </a:tc>
                <a:tc>
                  <a:txBody>
                    <a:bodyPr/>
                    <a:lstStyle/>
                    <a:p>
                      <a:r>
                        <a:rPr lang="en-GB" sz="900" dirty="0"/>
                        <a:t>Compliance with legal standards involves adherence to healthcare regulations, data protection laws, and privacy standards. The app's design and functionalities must align with legal requirements, ensuring full compliance to mitigate legal risks.</a:t>
                      </a:r>
                    </a:p>
                  </a:txBody>
                  <a:tcPr marL="72000" marR="180000" marB="0"/>
                </a:tc>
                <a:extLst>
                  <a:ext uri="{0D108BD9-81ED-4DB2-BD59-A6C34878D82A}">
                    <a16:rowId xmlns:a16="http://schemas.microsoft.com/office/drawing/2014/main" val="1705120291"/>
                  </a:ext>
                </a:extLst>
              </a:tr>
              <a:tr h="296486">
                <a:tc>
                  <a:txBody>
                    <a:bodyPr/>
                    <a:lstStyle/>
                    <a:p>
                      <a:r>
                        <a:rPr lang="en-GB" sz="1050" b="1" dirty="0"/>
                        <a:t>Security Measures</a:t>
                      </a:r>
                    </a:p>
                  </a:txBody>
                  <a:tcPr marL="72000" marR="180000" marB="0"/>
                </a:tc>
                <a:tc>
                  <a:txBody>
                    <a:bodyPr/>
                    <a:lstStyle/>
                    <a:p>
                      <a:r>
                        <a:rPr lang="en-GB" sz="900" dirty="0"/>
                        <a:t>Security measures encompass robust safeguards against data breaches and unauthorized access to sensitive patient information. Implementing encryption protocols, access controls, and regular security audits ensures the app's resilience against potential security threats.</a:t>
                      </a:r>
                    </a:p>
                  </a:txBody>
                  <a:tcPr marL="72000" marR="180000" marB="0"/>
                </a:tc>
                <a:extLst>
                  <a:ext uri="{0D108BD9-81ED-4DB2-BD59-A6C34878D82A}">
                    <a16:rowId xmlns:a16="http://schemas.microsoft.com/office/drawing/2014/main" val="1233038081"/>
                  </a:ext>
                </a:extLst>
              </a:tr>
              <a:tr h="296486">
                <a:tc>
                  <a:txBody>
                    <a:bodyPr/>
                    <a:lstStyle/>
                    <a:p>
                      <a:r>
                        <a:rPr lang="en-GB" sz="1000" b="1" dirty="0"/>
                        <a:t>Professional Standards</a:t>
                      </a:r>
                    </a:p>
                  </a:txBody>
                  <a:tcPr marL="72000" marR="180000" marB="0"/>
                </a:tc>
                <a:tc>
                  <a:txBody>
                    <a:bodyPr/>
                    <a:lstStyle/>
                    <a:p>
                      <a:r>
                        <a:rPr lang="en-GB" sz="900" dirty="0"/>
                        <a:t>Meeting professional standards entails designing the app in line with healthcare industry norms and best practices. Adhering to professional standards ensures the app's functionality aligns with accepted healthcare practices and ethical guidelines.</a:t>
                      </a:r>
                    </a:p>
                  </a:txBody>
                  <a:tcPr marL="72000" marR="180000" marB="0"/>
                </a:tc>
                <a:extLst>
                  <a:ext uri="{0D108BD9-81ED-4DB2-BD59-A6C34878D82A}">
                    <a16:rowId xmlns:a16="http://schemas.microsoft.com/office/drawing/2014/main" val="636392804"/>
                  </a:ext>
                </a:extLst>
              </a:tr>
              <a:tr h="428998">
                <a:tc>
                  <a:txBody>
                    <a:bodyPr/>
                    <a:lstStyle/>
                    <a:p>
                      <a:r>
                        <a:rPr lang="en-GB" sz="1050" b="1" dirty="0"/>
                        <a:t>Project Risks</a:t>
                      </a:r>
                    </a:p>
                  </a:txBody>
                  <a:tcPr marL="72000" marR="180000" marB="0"/>
                </a:tc>
                <a:tc>
                  <a:txBody>
                    <a:bodyPr/>
                    <a:lstStyle/>
                    <a:p>
                      <a:r>
                        <a:rPr lang="en-GB" sz="900" dirty="0"/>
                        <a:t>Mitigating project risks involves identifying potential challenges such as technical limitations, resource constraints, or unforeseen regulatory changes. Addressing these risks proactively allows for contingency plans, ensuring smoother project progress and successful delivery.</a:t>
                      </a:r>
                    </a:p>
                  </a:txBody>
                  <a:tcPr marL="72000" marR="180000" marB="0"/>
                </a:tc>
                <a:extLst>
                  <a:ext uri="{0D108BD9-81ED-4DB2-BD59-A6C34878D82A}">
                    <a16:rowId xmlns:a16="http://schemas.microsoft.com/office/drawing/2014/main" val="165970914"/>
                  </a:ext>
                </a:extLst>
              </a:tr>
            </a:tbl>
          </a:graphicData>
        </a:graphic>
      </p:graphicFrame>
      <p:graphicFrame>
        <p:nvGraphicFramePr>
          <p:cNvPr id="6" name="Table 5">
            <a:extLst>
              <a:ext uri="{FF2B5EF4-FFF2-40B4-BE49-F238E27FC236}">
                <a16:creationId xmlns:a16="http://schemas.microsoft.com/office/drawing/2014/main" id="{25C91BDD-8004-5BC4-4079-F3B80A5B62D7}"/>
              </a:ext>
            </a:extLst>
          </p:cNvPr>
          <p:cNvGraphicFramePr>
            <a:graphicFrameLocks noGrp="1"/>
          </p:cNvGraphicFramePr>
          <p:nvPr>
            <p:extLst>
              <p:ext uri="{D42A27DB-BD31-4B8C-83A1-F6EECF244321}">
                <p14:modId xmlns:p14="http://schemas.microsoft.com/office/powerpoint/2010/main" val="1549052275"/>
              </p:ext>
            </p:extLst>
          </p:nvPr>
        </p:nvGraphicFramePr>
        <p:xfrm>
          <a:off x="42862" y="2674993"/>
          <a:ext cx="12712700" cy="2225040"/>
        </p:xfrm>
        <a:graphic>
          <a:graphicData uri="http://schemas.openxmlformats.org/drawingml/2006/table">
            <a:tbl>
              <a:tblPr firstRow="1" bandRow="1">
                <a:tableStyleId>{073A0DAA-6AF3-43AB-8588-CEC1D06C72B9}</a:tableStyleId>
              </a:tblPr>
              <a:tblGrid>
                <a:gridCol w="1328738">
                  <a:extLst>
                    <a:ext uri="{9D8B030D-6E8A-4147-A177-3AD203B41FA5}">
                      <a16:colId xmlns:a16="http://schemas.microsoft.com/office/drawing/2014/main" val="300348398"/>
                    </a:ext>
                  </a:extLst>
                </a:gridCol>
                <a:gridCol w="11383962">
                  <a:extLst>
                    <a:ext uri="{9D8B030D-6E8A-4147-A177-3AD203B41FA5}">
                      <a16:colId xmlns:a16="http://schemas.microsoft.com/office/drawing/2014/main" val="3732074802"/>
                    </a:ext>
                  </a:extLst>
                </a:gridCol>
              </a:tblGrid>
              <a:tr h="0">
                <a:tc gridSpan="2">
                  <a:txBody>
                    <a:bodyPr/>
                    <a:lstStyle/>
                    <a:p>
                      <a:pPr marL="0" marR="0" lvl="0" indent="0" algn="ctr" defTabSz="959767" rtl="0" eaLnBrk="1" fontAlgn="auto" latinLnBrk="0" hangingPunct="1">
                        <a:lnSpc>
                          <a:spcPct val="100000"/>
                        </a:lnSpc>
                        <a:spcBef>
                          <a:spcPts val="0"/>
                        </a:spcBef>
                        <a:spcAft>
                          <a:spcPts val="0"/>
                        </a:spcAft>
                        <a:buClrTx/>
                        <a:buSzTx/>
                        <a:buFontTx/>
                        <a:buNone/>
                        <a:tabLst/>
                        <a:defRPr/>
                      </a:pPr>
                      <a:r>
                        <a:rPr lang="en-GB" sz="1400" dirty="0"/>
                        <a:t>Professional Skills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hMerge="1">
                  <a:txBody>
                    <a:bodyPr/>
                    <a:lstStyle/>
                    <a:p>
                      <a:pPr marL="0" marR="0" lvl="0" indent="0" algn="l" defTabSz="959767" rtl="0" eaLnBrk="1" fontAlgn="auto" latinLnBrk="0" hangingPunct="1">
                        <a:lnSpc>
                          <a:spcPct val="100000"/>
                        </a:lnSpc>
                        <a:spcBef>
                          <a:spcPts val="0"/>
                        </a:spcBef>
                        <a:spcAft>
                          <a:spcPts val="0"/>
                        </a:spcAft>
                        <a:buClrTx/>
                        <a:buSzTx/>
                        <a:buFontTx/>
                        <a:buNone/>
                        <a:tabLst/>
                        <a:defRPr/>
                      </a:pPr>
                      <a:r>
                        <a:rPr lang="en-GB" sz="2000" dirty="0"/>
                        <a:t>Professional Skills</a:t>
                      </a:r>
                    </a:p>
                    <a:p>
                      <a:endParaRPr lang="en-GB" dirty="0"/>
                    </a:p>
                  </a:txBody>
                  <a:tcPr/>
                </a:tc>
                <a:extLst>
                  <a:ext uri="{0D108BD9-81ED-4DB2-BD59-A6C34878D82A}">
                    <a16:rowId xmlns:a16="http://schemas.microsoft.com/office/drawing/2014/main" val="4006373552"/>
                  </a:ext>
                </a:extLst>
              </a:tr>
              <a:tr h="0">
                <a:tc>
                  <a:txBody>
                    <a:bodyPr/>
                    <a:lstStyle/>
                    <a:p>
                      <a:r>
                        <a:rPr lang="en-GB" sz="1050" b="1" dirty="0"/>
                        <a:t>App Development</a:t>
                      </a:r>
                    </a:p>
                  </a:txBody>
                  <a:tcPr>
                    <a:lnT w="38100" cmpd="sng">
                      <a:noFill/>
                    </a:lnT>
                  </a:tcPr>
                </a:tc>
                <a:tc>
                  <a:txBody>
                    <a:bodyPr/>
                    <a:lstStyle/>
                    <a:p>
                      <a:r>
                        <a:rPr lang="en-GB" sz="900" dirty="0"/>
                        <a:t>Proficient in full-stack app development, leveraging various technologies and frameworks to create intuitive and functional applications. Skilled in translating user requirements into efficient and user-friendly app interfaces. Previously been part of similar projects and got hand-on working in industry.</a:t>
                      </a:r>
                    </a:p>
                  </a:txBody>
                  <a:tcPr>
                    <a:lnT w="38100" cmpd="sng">
                      <a:noFill/>
                    </a:lnT>
                  </a:tcPr>
                </a:tc>
                <a:extLst>
                  <a:ext uri="{0D108BD9-81ED-4DB2-BD59-A6C34878D82A}">
                    <a16:rowId xmlns:a16="http://schemas.microsoft.com/office/drawing/2014/main" val="2488220524"/>
                  </a:ext>
                </a:extLst>
              </a:tr>
              <a:tr h="159647">
                <a:tc>
                  <a:txBody>
                    <a:bodyPr/>
                    <a:lstStyle/>
                    <a:p>
                      <a:r>
                        <a:rPr lang="en-GB" sz="1050" b="1" dirty="0"/>
                        <a:t>Power Apps</a:t>
                      </a:r>
                    </a:p>
                  </a:txBody>
                  <a:tcPr/>
                </a:tc>
                <a:tc>
                  <a:txBody>
                    <a:bodyPr/>
                    <a:lstStyle/>
                    <a:p>
                      <a:r>
                        <a:rPr lang="en-GB" sz="900" dirty="0"/>
                        <a:t>Currently developing skills in Power Apps, demonstrating a foundational understanding and having created basic projects using the platform. Actively learning and expanding expertise to elevate app development skills to meet industry standards for the forthcoming project.</a:t>
                      </a:r>
                    </a:p>
                  </a:txBody>
                  <a:tcPr/>
                </a:tc>
                <a:extLst>
                  <a:ext uri="{0D108BD9-81ED-4DB2-BD59-A6C34878D82A}">
                    <a16:rowId xmlns:a16="http://schemas.microsoft.com/office/drawing/2014/main" val="3041705778"/>
                  </a:ext>
                </a:extLst>
              </a:tr>
              <a:tr h="198382">
                <a:tc>
                  <a:txBody>
                    <a:bodyPr/>
                    <a:lstStyle/>
                    <a:p>
                      <a:r>
                        <a:rPr lang="en-GB" sz="1050" b="1" dirty="0"/>
                        <a:t>Power BI</a:t>
                      </a:r>
                    </a:p>
                  </a:txBody>
                  <a:tcPr/>
                </a:tc>
                <a:tc>
                  <a:txBody>
                    <a:bodyPr/>
                    <a:lstStyle/>
                    <a:p>
                      <a:r>
                        <a:rPr lang="en-GB" sz="900" dirty="0"/>
                        <a:t>Proficient in leveraging Power BI for data visualization and analytics, good at creating interactive dashboards and reports to derive meaningful insights. Skilled in transforming complex data into actionable visualizations for informed decision-making.</a:t>
                      </a:r>
                    </a:p>
                  </a:txBody>
                  <a:tcPr/>
                </a:tc>
                <a:extLst>
                  <a:ext uri="{0D108BD9-81ED-4DB2-BD59-A6C34878D82A}">
                    <a16:rowId xmlns:a16="http://schemas.microsoft.com/office/drawing/2014/main" val="3519889058"/>
                  </a:ext>
                </a:extLst>
              </a:tr>
              <a:tr h="168164">
                <a:tc>
                  <a:txBody>
                    <a:bodyPr/>
                    <a:lstStyle/>
                    <a:p>
                      <a:r>
                        <a:rPr lang="en-GB" sz="1050" b="1" dirty="0"/>
                        <a:t>Project Management</a:t>
                      </a:r>
                    </a:p>
                  </a:txBody>
                  <a:tcPr/>
                </a:tc>
                <a:tc>
                  <a:txBody>
                    <a:bodyPr/>
                    <a:lstStyle/>
                    <a:p>
                      <a:r>
                        <a:rPr lang="en-GB" sz="900" dirty="0"/>
                        <a:t>Experienced in project planning, execution, and delivery within set timelines. Proficient in task delegation, resource management, and risk mitigation strategies to ensure project success while meeting stakeholders' expectations.</a:t>
                      </a:r>
                    </a:p>
                  </a:txBody>
                  <a:tcPr/>
                </a:tc>
                <a:extLst>
                  <a:ext uri="{0D108BD9-81ED-4DB2-BD59-A6C34878D82A}">
                    <a16:rowId xmlns:a16="http://schemas.microsoft.com/office/drawing/2014/main" val="1475174810"/>
                  </a:ext>
                </a:extLst>
              </a:tr>
              <a:tr h="370840">
                <a:tc>
                  <a:txBody>
                    <a:bodyPr/>
                    <a:lstStyle/>
                    <a:p>
                      <a:r>
                        <a:rPr lang="en-GB" sz="1050" b="1" dirty="0"/>
                        <a:t>Working in Agile Environment</a:t>
                      </a:r>
                    </a:p>
                  </a:txBody>
                  <a:tcPr/>
                </a:tc>
                <a:tc>
                  <a:txBody>
                    <a:bodyPr/>
                    <a:lstStyle/>
                    <a:p>
                      <a:r>
                        <a:rPr lang="en-GB" sz="900" dirty="0"/>
                        <a:t>Skilled in Agile methodologies, adept at working in iterative sprints, fostering collaboration, and adaptability within cross-functional teams. Capable of embracing changing requirements and delivering incremental value in a fast-paced, Agile-driven environment.</a:t>
                      </a:r>
                    </a:p>
                  </a:txBody>
                  <a:tcPr/>
                </a:tc>
                <a:extLst>
                  <a:ext uri="{0D108BD9-81ED-4DB2-BD59-A6C34878D82A}">
                    <a16:rowId xmlns:a16="http://schemas.microsoft.com/office/drawing/2014/main" val="261245965"/>
                  </a:ext>
                </a:extLst>
              </a:tr>
            </a:tbl>
          </a:graphicData>
        </a:graphic>
      </p:graphicFrame>
      <p:sp>
        <p:nvSpPr>
          <p:cNvPr id="7" name="TextBox 6">
            <a:extLst>
              <a:ext uri="{FF2B5EF4-FFF2-40B4-BE49-F238E27FC236}">
                <a16:creationId xmlns:a16="http://schemas.microsoft.com/office/drawing/2014/main" id="{23856E32-5FEC-4063-373D-79CE25CB4587}"/>
              </a:ext>
            </a:extLst>
          </p:cNvPr>
          <p:cNvSpPr txBox="1"/>
          <p:nvPr/>
        </p:nvSpPr>
        <p:spPr>
          <a:xfrm>
            <a:off x="42862" y="4900033"/>
            <a:ext cx="6356350" cy="2616101"/>
          </a:xfrm>
          <a:prstGeom prst="rect">
            <a:avLst/>
          </a:prstGeom>
          <a:noFill/>
        </p:spPr>
        <p:txBody>
          <a:bodyPr wrap="square" rtlCol="0">
            <a:spAutoFit/>
          </a:bodyPr>
          <a:lstStyle/>
          <a:p>
            <a:r>
              <a:rPr lang="en-GB" sz="1100" b="1" u="sng" dirty="0"/>
              <a:t>References (Including Logos)</a:t>
            </a:r>
          </a:p>
          <a:p>
            <a:r>
              <a:rPr lang="en-GB" sz="900" dirty="0"/>
              <a:t>CLEANPRO (no date) Teesside University Logo. Available at: </a:t>
            </a:r>
            <a:r>
              <a:rPr lang="en-GB" sz="900" dirty="0">
                <a:hlinkClick r:id="rId2"/>
              </a:rPr>
              <a:t>https://www.cleanpng.com/png-teesside-university-university-of-sunderland-acade-3324946/</a:t>
            </a:r>
            <a:r>
              <a:rPr lang="en-GB" sz="900" dirty="0"/>
              <a:t> (Accessed on: 27/11/2023)</a:t>
            </a:r>
          </a:p>
          <a:p>
            <a:r>
              <a:rPr lang="en-GB" sz="900" dirty="0"/>
              <a:t>Better Health(no date) Flat Icon. Available at: </a:t>
            </a:r>
            <a:r>
              <a:rPr lang="en-GB" sz="900" dirty="0">
                <a:hlinkClick r:id="rId3"/>
              </a:rPr>
              <a:t>https://www.flaticon.com/free-icon/better-health_10605926?term=health&amp;page=1&amp;position=15&amp;origin=search&amp;related_id=10605926</a:t>
            </a:r>
            <a:r>
              <a:rPr lang="en-GB" sz="900" dirty="0"/>
              <a:t> (Accessed on: 28/11/2023)</a:t>
            </a:r>
          </a:p>
          <a:p>
            <a:r>
              <a:rPr lang="en-GB" sz="900" dirty="0"/>
              <a:t>Medical Team (no date) Flat Icon. Available at: </a:t>
            </a:r>
            <a:r>
              <a:rPr lang="en-GB" sz="900" dirty="0">
                <a:hlinkClick r:id="rId4"/>
              </a:rPr>
              <a:t>https://www.flaticon.com/free-icon/medical-team_4807695?term=health&amp;page=1&amp;position=20&amp;origin=search&amp;related_id=4807695</a:t>
            </a:r>
            <a:r>
              <a:rPr lang="en-GB" sz="900" dirty="0"/>
              <a:t> (Accessed on: 28/11/2023)</a:t>
            </a:r>
          </a:p>
          <a:p>
            <a:r>
              <a:rPr lang="en-GB" sz="900" dirty="0"/>
              <a:t>Healthcare (no date) Flat Icon. Available at: </a:t>
            </a:r>
            <a:r>
              <a:rPr lang="en-GB" sz="900" dirty="0">
                <a:hlinkClick r:id="rId5"/>
              </a:rPr>
              <a:t>https://www.flaticon.com/free-icon/healthcare_3195289?term=health+app&amp;page=1&amp;position=3&amp;origin=search&amp;related_id=3195289</a:t>
            </a:r>
            <a:r>
              <a:rPr lang="en-GB" sz="900" dirty="0"/>
              <a:t> (Accessed on: 28/11/2023)</a:t>
            </a:r>
          </a:p>
          <a:p>
            <a:r>
              <a:rPr lang="en-GB" sz="900" dirty="0"/>
              <a:t>Serena Gray (29/07/2020) </a:t>
            </a:r>
            <a:r>
              <a:rPr lang="en-GB" sz="900" b="1" i="0" dirty="0">
                <a:solidFill>
                  <a:srgbClr val="242424"/>
                </a:solidFill>
                <a:effectLst/>
                <a:latin typeface="sohne"/>
              </a:rPr>
              <a:t>What is the Agile Methodology in Software Development? </a:t>
            </a:r>
            <a:r>
              <a:rPr lang="en-GB" sz="900" i="0" dirty="0">
                <a:solidFill>
                  <a:srgbClr val="242424"/>
                </a:solidFill>
                <a:effectLst/>
                <a:latin typeface="sohne"/>
              </a:rPr>
              <a:t>Available at: </a:t>
            </a:r>
            <a:r>
              <a:rPr lang="en-GB" sz="900" i="0" dirty="0">
                <a:solidFill>
                  <a:srgbClr val="242424"/>
                </a:solidFill>
                <a:effectLst/>
                <a:latin typeface="sohne"/>
                <a:hlinkClick r:id="rId6"/>
              </a:rPr>
              <a:t>https://serenagray2451.medium.com/what-is-the-agile-methodology-in-software-development-c93023a7eb85</a:t>
            </a:r>
            <a:r>
              <a:rPr lang="en-GB" sz="900" i="0" dirty="0">
                <a:solidFill>
                  <a:srgbClr val="242424"/>
                </a:solidFill>
                <a:effectLst/>
                <a:latin typeface="sohne"/>
              </a:rPr>
              <a:t> </a:t>
            </a:r>
            <a:r>
              <a:rPr lang="en-GB" sz="900" dirty="0"/>
              <a:t>(Accessed on: 29/11/2023)</a:t>
            </a:r>
          </a:p>
          <a:p>
            <a:r>
              <a:rPr lang="en-GB" sz="900" dirty="0"/>
              <a:t>Xie and </a:t>
            </a:r>
            <a:r>
              <a:rPr lang="en-GB" sz="900" dirty="0" err="1"/>
              <a:t>Kalun</a:t>
            </a:r>
            <a:r>
              <a:rPr lang="en-GB" sz="900" dirty="0"/>
              <a:t> (09/2023) Consumers’ Preferences for Purchasing mHealth Apps. Available at: </a:t>
            </a:r>
            <a:r>
              <a:rPr lang="en-GB" sz="900" dirty="0">
                <a:hlinkClick r:id="rId7"/>
              </a:rPr>
              <a:t>https://www.ncbi.nlm.nih.gov/pmc/articles/PMC10510454/#:~:text=A%20total%20of%207%20health,mobile%20data%20consumption%2C%20and%20cost</a:t>
            </a:r>
            <a:r>
              <a:rPr lang="en-GB" sz="900" dirty="0"/>
              <a:t>. (Accessed on: 29/11/2023)</a:t>
            </a:r>
          </a:p>
          <a:p>
            <a:endParaRPr lang="en-GB" sz="900" dirty="0"/>
          </a:p>
          <a:p>
            <a:endParaRPr lang="en-GB" sz="900" dirty="0"/>
          </a:p>
          <a:p>
            <a:endParaRPr lang="en-GB" sz="900" dirty="0"/>
          </a:p>
        </p:txBody>
      </p:sp>
      <p:sp>
        <p:nvSpPr>
          <p:cNvPr id="8" name="TextBox 7">
            <a:extLst>
              <a:ext uri="{FF2B5EF4-FFF2-40B4-BE49-F238E27FC236}">
                <a16:creationId xmlns:a16="http://schemas.microsoft.com/office/drawing/2014/main" id="{AC347481-B5A1-B5F0-FE28-DD820537C343}"/>
              </a:ext>
            </a:extLst>
          </p:cNvPr>
          <p:cNvSpPr txBox="1"/>
          <p:nvPr/>
        </p:nvSpPr>
        <p:spPr>
          <a:xfrm>
            <a:off x="6408737" y="4913979"/>
            <a:ext cx="6356350" cy="2169825"/>
          </a:xfrm>
          <a:prstGeom prst="rect">
            <a:avLst/>
          </a:prstGeom>
          <a:noFill/>
        </p:spPr>
        <p:txBody>
          <a:bodyPr wrap="square" rtlCol="0">
            <a:spAutoFit/>
          </a:bodyPr>
          <a:lstStyle/>
          <a:p>
            <a:endParaRPr lang="en-GB" sz="900" dirty="0"/>
          </a:p>
          <a:p>
            <a:r>
              <a:rPr lang="en-GB" sz="900" dirty="0" err="1"/>
              <a:t>Sionnadh</a:t>
            </a:r>
            <a:r>
              <a:rPr lang="en-GB" sz="900" dirty="0"/>
              <a:t> (2016) Patient prefer Adherence. </a:t>
            </a:r>
            <a:r>
              <a:rPr lang="en-GB" sz="900" dirty="0">
                <a:hlinkClick r:id="rId8"/>
              </a:rPr>
              <a:t>https://www.ncbi.nlm.nih.gov/pmc/articles/PMC4831598/</a:t>
            </a:r>
            <a:r>
              <a:rPr lang="en-GB" sz="900" dirty="0"/>
              <a:t> (Accessed on: 29/11/23)</a:t>
            </a:r>
          </a:p>
          <a:p>
            <a:r>
              <a:rPr lang="en-GB" sz="900" dirty="0" err="1"/>
              <a:t>Ingentive</a:t>
            </a:r>
            <a:r>
              <a:rPr lang="en-GB" sz="900" dirty="0"/>
              <a:t> (no date) </a:t>
            </a:r>
            <a:r>
              <a:rPr lang="en-GB" sz="900" dirty="0" err="1"/>
              <a:t>Poerpoint</a:t>
            </a:r>
            <a:r>
              <a:rPr lang="en-GB" sz="900" dirty="0"/>
              <a:t> </a:t>
            </a:r>
            <a:r>
              <a:rPr lang="en-GB" sz="900" dirty="0" err="1"/>
              <a:t>png</a:t>
            </a:r>
            <a:r>
              <a:rPr lang="en-GB" sz="900" dirty="0"/>
              <a:t> </a:t>
            </a:r>
            <a:r>
              <a:rPr lang="en-GB" sz="900" dirty="0" err="1"/>
              <a:t>Availabe</a:t>
            </a:r>
            <a:r>
              <a:rPr lang="en-GB" sz="900" dirty="0"/>
              <a:t> at: </a:t>
            </a:r>
            <a:r>
              <a:rPr lang="en-GB" sz="900" dirty="0">
                <a:hlinkClick r:id="rId9"/>
              </a:rPr>
              <a:t>https://8333564.fs1.hubspotusercontent-na1.net/hubfs/8333564/powerapps.png</a:t>
            </a:r>
            <a:r>
              <a:rPr lang="en-GB" sz="900" dirty="0"/>
              <a:t> (Accessed on: 03/12/23)</a:t>
            </a:r>
          </a:p>
          <a:p>
            <a:r>
              <a:rPr lang="en-GB" sz="900" dirty="0" err="1"/>
              <a:t>DataCamp</a:t>
            </a:r>
            <a:r>
              <a:rPr lang="en-GB" sz="900" dirty="0"/>
              <a:t> (no date) What is Power BI? Available at: </a:t>
            </a:r>
            <a:r>
              <a:rPr lang="en-GB" sz="900" dirty="0">
                <a:hlinkClick r:id="rId10"/>
              </a:rPr>
              <a:t>https://www.datacamp.com/blog/all-about-power-bi</a:t>
            </a:r>
            <a:r>
              <a:rPr lang="en-GB" sz="900" dirty="0"/>
              <a:t> (Accessed on: 03/12/23)</a:t>
            </a:r>
          </a:p>
          <a:p>
            <a:r>
              <a:rPr lang="en-GB" sz="900" dirty="0"/>
              <a:t>SQL Server (no date) </a:t>
            </a:r>
            <a:r>
              <a:rPr lang="en-GB" sz="900" dirty="0" err="1"/>
              <a:t>Flaticon</a:t>
            </a:r>
            <a:r>
              <a:rPr lang="en-GB" sz="900" dirty="0"/>
              <a:t>. Available at: </a:t>
            </a:r>
            <a:r>
              <a:rPr lang="en-GB" sz="900" dirty="0">
                <a:hlinkClick r:id="rId11"/>
              </a:rPr>
              <a:t>https://cdn-icons-png.flaticon.com/512/5968/5968364.png</a:t>
            </a:r>
            <a:r>
              <a:rPr lang="en-GB" sz="900" dirty="0"/>
              <a:t> (Accessed on: 03/12/23)</a:t>
            </a:r>
          </a:p>
          <a:p>
            <a:r>
              <a:rPr lang="en-GB" sz="900" dirty="0"/>
              <a:t>Asana Logo (no date) </a:t>
            </a:r>
            <a:r>
              <a:rPr lang="en-GB" sz="900" dirty="0" err="1"/>
              <a:t>Logowik</a:t>
            </a:r>
            <a:r>
              <a:rPr lang="en-GB" sz="900" dirty="0"/>
              <a:t>. Available at: </a:t>
            </a:r>
            <a:r>
              <a:rPr lang="en-GB" sz="900" dirty="0">
                <a:hlinkClick r:id="rId12"/>
              </a:rPr>
              <a:t>https://logowik.com/content/uploads/images/asana1963.jpg</a:t>
            </a:r>
            <a:r>
              <a:rPr lang="en-GB" sz="900" dirty="0"/>
              <a:t> (Accessed on: 03/12/23)</a:t>
            </a:r>
          </a:p>
          <a:p>
            <a:r>
              <a:rPr lang="en-GB" sz="900" dirty="0" err="1"/>
              <a:t>Lucidchart</a:t>
            </a:r>
            <a:r>
              <a:rPr lang="en-GB" sz="900" dirty="0"/>
              <a:t> Logo </a:t>
            </a:r>
            <a:r>
              <a:rPr lang="en-GB" sz="900" dirty="0" err="1"/>
              <a:t>png</a:t>
            </a:r>
            <a:r>
              <a:rPr lang="en-GB" sz="900" dirty="0"/>
              <a:t> (no date) </a:t>
            </a:r>
            <a:r>
              <a:rPr lang="en-GB" sz="900" dirty="0" err="1"/>
              <a:t>Wikipidea</a:t>
            </a:r>
            <a:r>
              <a:rPr lang="en-GB" sz="900" dirty="0"/>
              <a:t>. Available at: </a:t>
            </a:r>
            <a:r>
              <a:rPr lang="en-GB" sz="900" dirty="0">
                <a:hlinkClick r:id="rId13"/>
              </a:rPr>
              <a:t>https://upload.wikimedia.org/wikipedia/en/thumb/f/f2/Lucidchart_logo_%28September_2021%29.svg/1280px-Lucidchart_logo_%28September_2021%29.svg.png</a:t>
            </a:r>
            <a:r>
              <a:rPr lang="en-GB" sz="900" dirty="0"/>
              <a:t> (Accessed on: 03/12/23)</a:t>
            </a:r>
          </a:p>
          <a:p>
            <a:r>
              <a:rPr lang="en-GB" sz="900" dirty="0"/>
              <a:t>Windows Logo (no date) Wikimedia Commons. Available at: </a:t>
            </a:r>
            <a:r>
              <a:rPr lang="en-GB" sz="900" dirty="0">
                <a:hlinkClick r:id="rId14"/>
              </a:rPr>
              <a:t>https://upload.wikimedia.org/wikipedia/commons/thumb/3/34/Windows_logo_-_2012_derivative.svg/2048px-Windows_logo_-_2012_derivative.svg.png</a:t>
            </a:r>
            <a:r>
              <a:rPr lang="en-GB" sz="900" dirty="0"/>
              <a:t> (Accessed on: 03/12/23)</a:t>
            </a:r>
          </a:p>
          <a:p>
            <a:r>
              <a:rPr lang="en-GB" sz="900" dirty="0"/>
              <a:t>NHS England (02/01/2019) Missed GP appointments costing NHS millions. Available at: </a:t>
            </a:r>
            <a:r>
              <a:rPr lang="en-GB" sz="900" dirty="0">
                <a:hlinkClick r:id="rId15"/>
              </a:rPr>
              <a:t>https://www.england.nhs.uk/2019/01/missed-gp-appointments-costing-nhs-millions/</a:t>
            </a:r>
            <a:r>
              <a:rPr lang="en-GB" sz="900" dirty="0"/>
              <a:t> (Accessed on: 02/12/23)</a:t>
            </a:r>
          </a:p>
        </p:txBody>
      </p:sp>
    </p:spTree>
    <p:extLst>
      <p:ext uri="{BB962C8B-B14F-4D97-AF65-F5344CB8AC3E}">
        <p14:creationId xmlns:p14="http://schemas.microsoft.com/office/powerpoint/2010/main" val="2184837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1595</Words>
  <Application>Microsoft Office PowerPoint</Application>
  <PresentationFormat>Custom</PresentationFormat>
  <Paragraphs>92</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 Black</vt:lpstr>
      <vt:lpstr>Arial</vt:lpstr>
      <vt:lpstr>Calibri</vt:lpstr>
      <vt:lpstr>Calibri Light</vt:lpstr>
      <vt:lpstr>sohne</vt:lpstr>
      <vt:lpstr>Söhne</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MONAJIR (Student)</dc:creator>
  <cp:lastModifiedBy>HUSSAIN, MONAJIR (Student)</cp:lastModifiedBy>
  <cp:revision>11</cp:revision>
  <dcterms:created xsi:type="dcterms:W3CDTF">2023-11-28T22:02:58Z</dcterms:created>
  <dcterms:modified xsi:type="dcterms:W3CDTF">2024-01-03T20:13:27Z</dcterms:modified>
</cp:coreProperties>
</file>