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8" r:id="rId1"/>
  </p:sldMasterIdLst>
  <p:notesMasterIdLst>
    <p:notesMasterId r:id="rId21"/>
  </p:notesMasterIdLst>
  <p:sldIdLst>
    <p:sldId id="325" r:id="rId2"/>
    <p:sldId id="259" r:id="rId3"/>
    <p:sldId id="262" r:id="rId4"/>
    <p:sldId id="327" r:id="rId5"/>
    <p:sldId id="266" r:id="rId6"/>
    <p:sldId id="340" r:id="rId7"/>
    <p:sldId id="323" r:id="rId8"/>
    <p:sldId id="341" r:id="rId9"/>
    <p:sldId id="342" r:id="rId10"/>
    <p:sldId id="343" r:id="rId11"/>
    <p:sldId id="333" r:id="rId12"/>
    <p:sldId id="328" r:id="rId13"/>
    <p:sldId id="329" r:id="rId14"/>
    <p:sldId id="339" r:id="rId15"/>
    <p:sldId id="330" r:id="rId16"/>
    <p:sldId id="310" r:id="rId17"/>
    <p:sldId id="312" r:id="rId18"/>
    <p:sldId id="315" r:id="rId19"/>
    <p:sldId id="318" r:id="rId20"/>
  </p:sldIdLst>
  <p:sldSz cx="9144000" cy="6858000" type="screen4x3"/>
  <p:notesSz cx="6858000" cy="9144000"/>
  <p:custShowLst>
    <p:custShow name="Custom Show 1" id="0">
      <p:sldLst/>
    </p:custShow>
  </p:custShow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89" autoAdjust="0"/>
    <p:restoredTop sz="89964" autoAdjust="0"/>
  </p:normalViewPr>
  <p:slideViewPr>
    <p:cSldViewPr>
      <p:cViewPr>
        <p:scale>
          <a:sx n="75" d="100"/>
          <a:sy n="75" d="100"/>
        </p:scale>
        <p:origin x="-1224" y="198"/>
      </p:cViewPr>
      <p:guideLst>
        <p:guide orient="horz" pos="2160"/>
        <p:guide pos="2880"/>
      </p:guideLst>
    </p:cSldViewPr>
  </p:slideViewPr>
  <p:outlineViewPr>
    <p:cViewPr>
      <p:scale>
        <a:sx n="33" d="100"/>
        <a:sy n="33" d="100"/>
      </p:scale>
      <p:origin x="0" y="600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82BBDA2-A28E-4A24-92AD-FBD50863294B}" type="datetimeFigureOut">
              <a:rPr lang="en-US"/>
              <a:pPr>
                <a:defRPr/>
              </a:pPr>
              <a:t>5/5/2016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F3128D7-4F43-4913-BD72-BF2EDAEB434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02D1E06-ACE6-42C0-B866-9CEC565A77D5}"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F3128D7-4F43-4913-BD72-BF2EDAEB434D}" type="slidenum">
              <a:rPr lang="en-US" smtClean="0"/>
              <a:pPr>
                <a:defRPr/>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76C23322-79E2-478D-9256-BC38BF208E0F}" type="datetime1">
              <a:rPr lang="en-US" smtClean="0"/>
              <a:pPr>
                <a:defRPr/>
              </a:pPr>
              <a:t>5/5/2016</a:t>
            </a:fld>
            <a:endParaRPr lang="en-US"/>
          </a:p>
        </p:txBody>
      </p:sp>
      <p:sp>
        <p:nvSpPr>
          <p:cNvPr id="19" name="Footer Placeholder 18"/>
          <p:cNvSpPr>
            <a:spLocks noGrp="1"/>
          </p:cNvSpPr>
          <p:nvPr>
            <p:ph type="ftr" sz="quarter" idx="11"/>
          </p:nvPr>
        </p:nvSpPr>
        <p:spPr/>
        <p:txBody>
          <a:bodyPr/>
          <a:lstStyle/>
          <a:p>
            <a:pPr>
              <a:defRPr/>
            </a:pPr>
            <a:r>
              <a:rPr lang="en-US" smtClean="0"/>
              <a:t>Airline reservation system</a:t>
            </a:r>
            <a:endParaRPr lang="en-US"/>
          </a:p>
        </p:txBody>
      </p:sp>
      <p:sp>
        <p:nvSpPr>
          <p:cNvPr id="27" name="Slide Number Placeholder 26"/>
          <p:cNvSpPr>
            <a:spLocks noGrp="1"/>
          </p:cNvSpPr>
          <p:nvPr>
            <p:ph type="sldNum" sz="quarter" idx="12"/>
          </p:nvPr>
        </p:nvSpPr>
        <p:spPr/>
        <p:txBody>
          <a:bodyPr/>
          <a:lstStyle/>
          <a:p>
            <a:pPr>
              <a:defRPr/>
            </a:pPr>
            <a:fld id="{E9D65A4C-D366-4166-99CE-56EA6DAA6E3F}"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26BEB675-E11C-4A31-ACB6-705D03326D52}" type="datetime1">
              <a:rPr lang="en-US" smtClean="0"/>
              <a:pPr>
                <a:defRPr/>
              </a:pPr>
              <a:t>5/5/2016</a:t>
            </a:fld>
            <a:endParaRPr lang="en-US"/>
          </a:p>
        </p:txBody>
      </p:sp>
      <p:sp>
        <p:nvSpPr>
          <p:cNvPr id="5" name="Footer Placeholder 4"/>
          <p:cNvSpPr>
            <a:spLocks noGrp="1"/>
          </p:cNvSpPr>
          <p:nvPr>
            <p:ph type="ftr" sz="quarter" idx="11"/>
          </p:nvPr>
        </p:nvSpPr>
        <p:spPr/>
        <p:txBody>
          <a:bodyPr/>
          <a:lstStyle/>
          <a:p>
            <a:pPr>
              <a:defRPr/>
            </a:pPr>
            <a:r>
              <a:rPr lang="en-US" smtClean="0"/>
              <a:t>Airline reservation system</a:t>
            </a:r>
            <a:endParaRPr lang="en-US"/>
          </a:p>
        </p:txBody>
      </p:sp>
      <p:sp>
        <p:nvSpPr>
          <p:cNvPr id="6" name="Slide Number Placeholder 5"/>
          <p:cNvSpPr>
            <a:spLocks noGrp="1"/>
          </p:cNvSpPr>
          <p:nvPr>
            <p:ph type="sldNum" sz="quarter" idx="12"/>
          </p:nvPr>
        </p:nvSpPr>
        <p:spPr/>
        <p:txBody>
          <a:bodyPr/>
          <a:lstStyle/>
          <a:p>
            <a:pPr>
              <a:defRPr/>
            </a:pPr>
            <a:fld id="{D130EB36-FC95-42B0-A76E-D431C6612792}" type="slidenum">
              <a:rPr lang="en-US" smtClean="0"/>
              <a:pPr>
                <a:defRPr/>
              </a:pPr>
              <a:t>‹#›</a:t>
            </a:fld>
            <a:endParaRPr lang="en-US"/>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910C454A-6839-4FA5-B55F-764D5E8BFD57}" type="datetime1">
              <a:rPr lang="en-US" smtClean="0"/>
              <a:pPr>
                <a:defRPr/>
              </a:pPr>
              <a:t>5/5/2016</a:t>
            </a:fld>
            <a:endParaRPr lang="en-US"/>
          </a:p>
        </p:txBody>
      </p:sp>
      <p:sp>
        <p:nvSpPr>
          <p:cNvPr id="5" name="Footer Placeholder 4"/>
          <p:cNvSpPr>
            <a:spLocks noGrp="1"/>
          </p:cNvSpPr>
          <p:nvPr>
            <p:ph type="ftr" sz="quarter" idx="11"/>
          </p:nvPr>
        </p:nvSpPr>
        <p:spPr/>
        <p:txBody>
          <a:bodyPr/>
          <a:lstStyle/>
          <a:p>
            <a:pPr>
              <a:defRPr/>
            </a:pPr>
            <a:r>
              <a:rPr lang="en-US" smtClean="0"/>
              <a:t>Airline reservation system</a:t>
            </a:r>
            <a:endParaRPr lang="en-US"/>
          </a:p>
        </p:txBody>
      </p:sp>
      <p:sp>
        <p:nvSpPr>
          <p:cNvPr id="6" name="Slide Number Placeholder 5"/>
          <p:cNvSpPr>
            <a:spLocks noGrp="1"/>
          </p:cNvSpPr>
          <p:nvPr>
            <p:ph type="sldNum" sz="quarter" idx="12"/>
          </p:nvPr>
        </p:nvSpPr>
        <p:spPr/>
        <p:txBody>
          <a:bodyPr/>
          <a:lstStyle/>
          <a:p>
            <a:pPr>
              <a:defRPr/>
            </a:pPr>
            <a:fld id="{798ECEC6-980E-4D9A-9C84-6C79C18685E5}" type="slidenum">
              <a:rPr lang="en-US" smtClean="0"/>
              <a:pPr>
                <a:defRPr/>
              </a:pPr>
              <a:t>‹#›</a:t>
            </a:fld>
            <a:endParaRPr lang="en-US"/>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3AFFF855-A51D-4B83-B6B1-6646405E6C94}" type="datetime1">
              <a:rPr lang="en-US" smtClean="0"/>
              <a:pPr>
                <a:defRPr/>
              </a:pPr>
              <a:t>5/5/2016</a:t>
            </a:fld>
            <a:endParaRPr lang="en-US"/>
          </a:p>
        </p:txBody>
      </p:sp>
      <p:sp>
        <p:nvSpPr>
          <p:cNvPr id="5" name="Footer Placeholder 4"/>
          <p:cNvSpPr>
            <a:spLocks noGrp="1"/>
          </p:cNvSpPr>
          <p:nvPr>
            <p:ph type="ftr" sz="quarter" idx="11"/>
          </p:nvPr>
        </p:nvSpPr>
        <p:spPr/>
        <p:txBody>
          <a:bodyPr/>
          <a:lstStyle/>
          <a:p>
            <a:pPr>
              <a:defRPr/>
            </a:pPr>
            <a:r>
              <a:rPr lang="en-US" smtClean="0"/>
              <a:t>Airline reservation system</a:t>
            </a:r>
            <a:endParaRPr lang="en-US"/>
          </a:p>
        </p:txBody>
      </p:sp>
      <p:sp>
        <p:nvSpPr>
          <p:cNvPr id="6" name="Slide Number Placeholder 5"/>
          <p:cNvSpPr>
            <a:spLocks noGrp="1"/>
          </p:cNvSpPr>
          <p:nvPr>
            <p:ph type="sldNum" sz="quarter" idx="12"/>
          </p:nvPr>
        </p:nvSpPr>
        <p:spPr/>
        <p:txBody>
          <a:bodyPr/>
          <a:lstStyle/>
          <a:p>
            <a:pPr>
              <a:defRPr/>
            </a:pPr>
            <a:fld id="{46407B9E-3C13-4B87-886F-72203AA4F782}" type="slidenum">
              <a:rPr lang="en-US" smtClean="0"/>
              <a:pPr>
                <a:defRPr/>
              </a:pPr>
              <a:t>‹#›</a:t>
            </a:fld>
            <a:endParaRPr lang="en-US"/>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55A089A1-B930-4445-99F2-3390EF096488}" type="datetime1">
              <a:rPr lang="en-US" smtClean="0"/>
              <a:pPr>
                <a:defRPr/>
              </a:pPr>
              <a:t>5/5/2016</a:t>
            </a:fld>
            <a:endParaRPr lang="en-US"/>
          </a:p>
        </p:txBody>
      </p:sp>
      <p:sp>
        <p:nvSpPr>
          <p:cNvPr id="5" name="Footer Placeholder 4"/>
          <p:cNvSpPr>
            <a:spLocks noGrp="1"/>
          </p:cNvSpPr>
          <p:nvPr>
            <p:ph type="ftr" sz="quarter" idx="11"/>
          </p:nvPr>
        </p:nvSpPr>
        <p:spPr/>
        <p:txBody>
          <a:bodyPr/>
          <a:lstStyle/>
          <a:p>
            <a:pPr>
              <a:defRPr/>
            </a:pPr>
            <a:r>
              <a:rPr lang="en-US" smtClean="0"/>
              <a:t>Airline reservation system</a:t>
            </a:r>
            <a:endParaRPr lang="en-US"/>
          </a:p>
        </p:txBody>
      </p:sp>
      <p:sp>
        <p:nvSpPr>
          <p:cNvPr id="6" name="Slide Number Placeholder 5"/>
          <p:cNvSpPr>
            <a:spLocks noGrp="1"/>
          </p:cNvSpPr>
          <p:nvPr>
            <p:ph type="sldNum" sz="quarter" idx="12"/>
          </p:nvPr>
        </p:nvSpPr>
        <p:spPr/>
        <p:txBody>
          <a:bodyPr/>
          <a:lstStyle/>
          <a:p>
            <a:pPr>
              <a:defRPr/>
            </a:pPr>
            <a:fld id="{F0070652-208A-41C1-AF31-7566DDCA6DE8}"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189BCED6-4D23-40B8-A778-B1D0F71382F9}" type="datetime1">
              <a:rPr lang="en-US" smtClean="0"/>
              <a:pPr>
                <a:defRPr/>
              </a:pPr>
              <a:t>5/5/2016</a:t>
            </a:fld>
            <a:endParaRPr lang="en-US"/>
          </a:p>
        </p:txBody>
      </p:sp>
      <p:sp>
        <p:nvSpPr>
          <p:cNvPr id="6" name="Footer Placeholder 5"/>
          <p:cNvSpPr>
            <a:spLocks noGrp="1"/>
          </p:cNvSpPr>
          <p:nvPr>
            <p:ph type="ftr" sz="quarter" idx="11"/>
          </p:nvPr>
        </p:nvSpPr>
        <p:spPr/>
        <p:txBody>
          <a:bodyPr/>
          <a:lstStyle/>
          <a:p>
            <a:pPr>
              <a:defRPr/>
            </a:pPr>
            <a:r>
              <a:rPr lang="en-US" smtClean="0"/>
              <a:t>Airline reservation system</a:t>
            </a:r>
            <a:endParaRPr lang="en-US"/>
          </a:p>
        </p:txBody>
      </p:sp>
      <p:sp>
        <p:nvSpPr>
          <p:cNvPr id="7" name="Slide Number Placeholder 6"/>
          <p:cNvSpPr>
            <a:spLocks noGrp="1"/>
          </p:cNvSpPr>
          <p:nvPr>
            <p:ph type="sldNum" sz="quarter" idx="12"/>
          </p:nvPr>
        </p:nvSpPr>
        <p:spPr/>
        <p:txBody>
          <a:bodyPr/>
          <a:lstStyle/>
          <a:p>
            <a:pPr>
              <a:defRPr/>
            </a:pPr>
            <a:fld id="{BDCAC814-EB2D-4719-8361-93693059D973}" type="slidenum">
              <a:rPr lang="en-US" smtClean="0"/>
              <a:pPr>
                <a:defRPr/>
              </a:pPr>
              <a:t>‹#›</a:t>
            </a:fld>
            <a:endParaRPr lang="en-US"/>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FD308722-64CC-4AF4-9F90-2EC816C6FB53}" type="datetime1">
              <a:rPr lang="en-US" smtClean="0"/>
              <a:pPr>
                <a:defRPr/>
              </a:pPr>
              <a:t>5/5/2016</a:t>
            </a:fld>
            <a:endParaRPr lang="en-US"/>
          </a:p>
        </p:txBody>
      </p:sp>
      <p:sp>
        <p:nvSpPr>
          <p:cNvPr id="8" name="Footer Placeholder 7"/>
          <p:cNvSpPr>
            <a:spLocks noGrp="1"/>
          </p:cNvSpPr>
          <p:nvPr>
            <p:ph type="ftr" sz="quarter" idx="11"/>
          </p:nvPr>
        </p:nvSpPr>
        <p:spPr/>
        <p:txBody>
          <a:bodyPr/>
          <a:lstStyle/>
          <a:p>
            <a:pPr>
              <a:defRPr/>
            </a:pPr>
            <a:r>
              <a:rPr lang="en-US" smtClean="0"/>
              <a:t>Airline reservation system</a:t>
            </a:r>
            <a:endParaRPr lang="en-US"/>
          </a:p>
        </p:txBody>
      </p:sp>
      <p:sp>
        <p:nvSpPr>
          <p:cNvPr id="9" name="Slide Number Placeholder 8"/>
          <p:cNvSpPr>
            <a:spLocks noGrp="1"/>
          </p:cNvSpPr>
          <p:nvPr>
            <p:ph type="sldNum" sz="quarter" idx="12"/>
          </p:nvPr>
        </p:nvSpPr>
        <p:spPr/>
        <p:txBody>
          <a:bodyPr/>
          <a:lstStyle/>
          <a:p>
            <a:pPr>
              <a:defRPr/>
            </a:pPr>
            <a:fld id="{5EC40D9A-CB0A-4815-8832-91A870ED09F5}" type="slidenum">
              <a:rPr lang="en-US" smtClean="0"/>
              <a:pPr>
                <a:defRPr/>
              </a:pPr>
              <a:t>‹#›</a:t>
            </a:fld>
            <a:endParaRPr lang="en-US"/>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467B9E77-4CE6-4278-A594-92798A9AE4AC}" type="datetime1">
              <a:rPr lang="en-US" smtClean="0"/>
              <a:pPr>
                <a:defRPr/>
              </a:pPr>
              <a:t>5/5/2016</a:t>
            </a:fld>
            <a:endParaRPr lang="en-US"/>
          </a:p>
        </p:txBody>
      </p:sp>
      <p:sp>
        <p:nvSpPr>
          <p:cNvPr id="4" name="Footer Placeholder 3"/>
          <p:cNvSpPr>
            <a:spLocks noGrp="1"/>
          </p:cNvSpPr>
          <p:nvPr>
            <p:ph type="ftr" sz="quarter" idx="11"/>
          </p:nvPr>
        </p:nvSpPr>
        <p:spPr/>
        <p:txBody>
          <a:bodyPr/>
          <a:lstStyle/>
          <a:p>
            <a:pPr>
              <a:defRPr/>
            </a:pPr>
            <a:r>
              <a:rPr lang="en-US" smtClean="0"/>
              <a:t>Airline reservation system</a:t>
            </a:r>
            <a:endParaRPr lang="en-US"/>
          </a:p>
        </p:txBody>
      </p:sp>
      <p:sp>
        <p:nvSpPr>
          <p:cNvPr id="5" name="Slide Number Placeholder 4"/>
          <p:cNvSpPr>
            <a:spLocks noGrp="1"/>
          </p:cNvSpPr>
          <p:nvPr>
            <p:ph type="sldNum" sz="quarter" idx="12"/>
          </p:nvPr>
        </p:nvSpPr>
        <p:spPr/>
        <p:txBody>
          <a:bodyPr/>
          <a:lstStyle/>
          <a:p>
            <a:pPr>
              <a:defRPr/>
            </a:pPr>
            <a:fld id="{2DEECD83-D4EB-46EF-9C65-B5AFD7598E77}" type="slidenum">
              <a:rPr lang="en-US" smtClean="0"/>
              <a:pPr>
                <a:defRPr/>
              </a:pPr>
              <a:t>‹#›</a:t>
            </a:fld>
            <a:endParaRPr lang="en-US"/>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D6BC13E-14BC-4342-9CBF-E43E8D59DEE5}" type="datetime1">
              <a:rPr lang="en-US" smtClean="0"/>
              <a:pPr>
                <a:defRPr/>
              </a:pPr>
              <a:t>5/5/2016</a:t>
            </a:fld>
            <a:endParaRPr lang="en-US"/>
          </a:p>
        </p:txBody>
      </p:sp>
      <p:sp>
        <p:nvSpPr>
          <p:cNvPr id="3" name="Footer Placeholder 2"/>
          <p:cNvSpPr>
            <a:spLocks noGrp="1"/>
          </p:cNvSpPr>
          <p:nvPr>
            <p:ph type="ftr" sz="quarter" idx="11"/>
          </p:nvPr>
        </p:nvSpPr>
        <p:spPr/>
        <p:txBody>
          <a:bodyPr/>
          <a:lstStyle/>
          <a:p>
            <a:pPr>
              <a:defRPr/>
            </a:pPr>
            <a:r>
              <a:rPr lang="en-US" smtClean="0"/>
              <a:t>Airline reservation system</a:t>
            </a:r>
            <a:endParaRPr lang="en-US"/>
          </a:p>
        </p:txBody>
      </p:sp>
      <p:sp>
        <p:nvSpPr>
          <p:cNvPr id="4" name="Slide Number Placeholder 3"/>
          <p:cNvSpPr>
            <a:spLocks noGrp="1"/>
          </p:cNvSpPr>
          <p:nvPr>
            <p:ph type="sldNum" sz="quarter" idx="12"/>
          </p:nvPr>
        </p:nvSpPr>
        <p:spPr/>
        <p:txBody>
          <a:bodyPr/>
          <a:lstStyle/>
          <a:p>
            <a:pPr>
              <a:defRPr/>
            </a:pPr>
            <a:fld id="{C98B8D93-2A84-490A-8790-5556B66FEB5F}" type="slidenum">
              <a:rPr lang="en-US" smtClean="0"/>
              <a:pPr>
                <a:defRPr/>
              </a:pPr>
              <a:t>‹#›</a:t>
            </a:fld>
            <a:endParaRPr lang="en-US"/>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7B9CB0E4-BE55-4B7B-997E-273451A75931}" type="datetime1">
              <a:rPr lang="en-US" smtClean="0"/>
              <a:pPr>
                <a:defRPr/>
              </a:pPr>
              <a:t>5/5/2016</a:t>
            </a:fld>
            <a:endParaRPr lang="en-US"/>
          </a:p>
        </p:txBody>
      </p:sp>
      <p:sp>
        <p:nvSpPr>
          <p:cNvPr id="6" name="Footer Placeholder 5"/>
          <p:cNvSpPr>
            <a:spLocks noGrp="1"/>
          </p:cNvSpPr>
          <p:nvPr>
            <p:ph type="ftr" sz="quarter" idx="11"/>
          </p:nvPr>
        </p:nvSpPr>
        <p:spPr/>
        <p:txBody>
          <a:bodyPr/>
          <a:lstStyle/>
          <a:p>
            <a:pPr>
              <a:defRPr/>
            </a:pPr>
            <a:r>
              <a:rPr lang="en-US" smtClean="0"/>
              <a:t>Airline reservation system</a:t>
            </a:r>
            <a:endParaRPr lang="en-US"/>
          </a:p>
        </p:txBody>
      </p:sp>
      <p:sp>
        <p:nvSpPr>
          <p:cNvPr id="7" name="Slide Number Placeholder 6"/>
          <p:cNvSpPr>
            <a:spLocks noGrp="1"/>
          </p:cNvSpPr>
          <p:nvPr>
            <p:ph type="sldNum" sz="quarter" idx="12"/>
          </p:nvPr>
        </p:nvSpPr>
        <p:spPr/>
        <p:txBody>
          <a:bodyPr/>
          <a:lstStyle/>
          <a:p>
            <a:pPr>
              <a:defRPr/>
            </a:pPr>
            <a:fld id="{DF5B21CD-4AFE-4E30-AF42-D06277AA8971}" type="slidenum">
              <a:rPr lang="en-US" smtClean="0"/>
              <a:pPr>
                <a:defRPr/>
              </a:pPr>
              <a:t>‹#›</a:t>
            </a:fld>
            <a:endParaRPr lang="en-US"/>
          </a:p>
        </p:txBody>
      </p:sp>
    </p:spTree>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0F86F2E5-BE6F-4308-B185-913890E2A19C}" type="datetime1">
              <a:rPr lang="en-US" smtClean="0"/>
              <a:pPr>
                <a:defRPr/>
              </a:pPr>
              <a:t>5/5/2016</a:t>
            </a:fld>
            <a:endParaRPr lang="en-US"/>
          </a:p>
        </p:txBody>
      </p:sp>
      <p:sp>
        <p:nvSpPr>
          <p:cNvPr id="6" name="Footer Placeholder 5"/>
          <p:cNvSpPr>
            <a:spLocks noGrp="1"/>
          </p:cNvSpPr>
          <p:nvPr>
            <p:ph type="ftr" sz="quarter" idx="11"/>
          </p:nvPr>
        </p:nvSpPr>
        <p:spPr/>
        <p:txBody>
          <a:bodyPr/>
          <a:lstStyle/>
          <a:p>
            <a:pPr>
              <a:defRPr/>
            </a:pPr>
            <a:r>
              <a:rPr lang="en-US" smtClean="0"/>
              <a:t>Airline reservation system</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CDE97041-84F4-458D-8697-C212F7A303D6}"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869D7F5E-1541-4EB1-9E10-DCBB0F21A75B}" type="datetime1">
              <a:rPr lang="en-US" smtClean="0"/>
              <a:pPr>
                <a:defRPr/>
              </a:pPr>
              <a:t>5/5/2016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smtClean="0"/>
              <a:t>Airline reservation system</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49D266C4-7906-4478-AD6A-48AE1C740598}"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ransition>
    <p:wedge/>
  </p:transition>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8839200" cy="5016758"/>
          </a:xfrm>
          <a:prstGeom prst="rect">
            <a:avLst/>
          </a:prstGeom>
          <a:noFill/>
        </p:spPr>
        <p:txBody>
          <a:bodyPr wrap="square" lIns="91440" tIns="45720" rIns="91440" bIns="45720">
            <a:spAutoFit/>
          </a:bodyPr>
          <a:lstStyle/>
          <a:p>
            <a:pPr algn="ctr"/>
            <a:r>
              <a:rPr lang="en-US" sz="8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lgerian" pitchFamily="82" charset="0"/>
                <a:cs typeface="Times New Roman" pitchFamily="18" charset="0"/>
              </a:rPr>
              <a:t>Project on</a:t>
            </a:r>
          </a:p>
          <a:p>
            <a:pPr algn="ctr"/>
            <a:r>
              <a:rPr lang="en-US" sz="8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lgerian" pitchFamily="82" charset="0"/>
                <a:cs typeface="Times New Roman" pitchFamily="18" charset="0"/>
              </a:rPr>
              <a:t> LIBRARY </a:t>
            </a:r>
          </a:p>
          <a:p>
            <a:pPr algn="ctr"/>
            <a:r>
              <a:rPr lang="en-US" sz="80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lgerian" pitchFamily="82" charset="0"/>
                <a:cs typeface="Times New Roman" pitchFamily="18" charset="0"/>
              </a:rPr>
              <a:t>MANAGEMENT</a:t>
            </a:r>
          </a:p>
          <a:p>
            <a:pPr algn="ctr"/>
            <a:r>
              <a:rPr lang="en-US" sz="8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lgerian" pitchFamily="82" charset="0"/>
                <a:cs typeface="Times New Roman" pitchFamily="18" charset="0"/>
              </a:rPr>
              <a:t>SYSTEM</a:t>
            </a:r>
            <a:endParaRPr lang="en-US" sz="80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lgerian" pitchFamily="82" charset="0"/>
              <a:cs typeface="Times New Roman" pitchFamily="18" charset="0"/>
            </a:endParaRPr>
          </a:p>
        </p:txBody>
      </p:sp>
      <p:sp>
        <p:nvSpPr>
          <p:cNvPr id="8" name="TextBox 7"/>
          <p:cNvSpPr txBox="1"/>
          <p:nvPr/>
        </p:nvSpPr>
        <p:spPr>
          <a:xfrm>
            <a:off x="2286000" y="4303455"/>
            <a:ext cx="6858000" cy="2554545"/>
          </a:xfrm>
          <a:prstGeom prst="rect">
            <a:avLst/>
          </a:prstGeom>
          <a:noFill/>
        </p:spPr>
        <p:txBody>
          <a:bodyPr wrap="square" rtlCol="0">
            <a:spAutoFit/>
          </a:bodyPr>
          <a:lstStyle/>
          <a:p>
            <a:pPr algn="r"/>
            <a:endParaRPr lang="en-US" sz="3200" dirty="0" smtClean="0">
              <a:effectLst>
                <a:glow rad="63500">
                  <a:schemeClr val="accent6">
                    <a:satMod val="175000"/>
                    <a:alpha val="40000"/>
                  </a:schemeClr>
                </a:glow>
              </a:effectLst>
              <a:latin typeface="Algerian" pitchFamily="82" charset="0"/>
            </a:endParaRPr>
          </a:p>
          <a:p>
            <a:pPr algn="r"/>
            <a:r>
              <a:rPr lang="en-US" sz="3200" dirty="0" smtClean="0">
                <a:effectLst>
                  <a:glow rad="63500">
                    <a:schemeClr val="accent6">
                      <a:satMod val="175000"/>
                      <a:alpha val="40000"/>
                    </a:schemeClr>
                  </a:glow>
                </a:effectLst>
                <a:latin typeface="Algerian" pitchFamily="82" charset="0"/>
              </a:rPr>
              <a:t>Submitted By:</a:t>
            </a:r>
          </a:p>
          <a:p>
            <a:pPr algn="r"/>
            <a:r>
              <a:rPr lang="en-US" sz="3200" dirty="0" smtClean="0">
                <a:effectLst>
                  <a:glow rad="63500">
                    <a:schemeClr val="accent6">
                      <a:satMod val="175000"/>
                      <a:alpha val="40000"/>
                    </a:schemeClr>
                  </a:glow>
                </a:effectLst>
                <a:latin typeface="Algerian" pitchFamily="82" charset="0"/>
              </a:rPr>
              <a:t>  </a:t>
            </a:r>
            <a:r>
              <a:rPr lang="en-US" sz="3200" dirty="0" err="1" smtClean="0">
                <a:effectLst>
                  <a:glow rad="63500">
                    <a:schemeClr val="accent6">
                      <a:satMod val="175000"/>
                      <a:alpha val="40000"/>
                    </a:schemeClr>
                  </a:glow>
                </a:effectLst>
                <a:latin typeface="Algerian" pitchFamily="82" charset="0"/>
              </a:rPr>
              <a:t>Divyam</a:t>
            </a:r>
            <a:r>
              <a:rPr lang="en-US" sz="3200" dirty="0" smtClean="0">
                <a:effectLst>
                  <a:glow rad="63500">
                    <a:schemeClr val="accent6">
                      <a:satMod val="175000"/>
                      <a:alpha val="40000"/>
                    </a:schemeClr>
                  </a:glow>
                </a:effectLst>
                <a:latin typeface="Algerian" pitchFamily="82" charset="0"/>
              </a:rPr>
              <a:t> </a:t>
            </a:r>
            <a:r>
              <a:rPr lang="en-US" sz="3200" dirty="0" err="1" smtClean="0">
                <a:effectLst>
                  <a:glow rad="63500">
                    <a:schemeClr val="accent6">
                      <a:satMod val="175000"/>
                      <a:alpha val="40000"/>
                    </a:schemeClr>
                  </a:glow>
                </a:effectLst>
                <a:latin typeface="Algerian" pitchFamily="82" charset="0"/>
              </a:rPr>
              <a:t>Dogra</a:t>
            </a:r>
            <a:endParaRPr lang="en-US" sz="3200" dirty="0" smtClean="0">
              <a:effectLst>
                <a:glow rad="63500">
                  <a:schemeClr val="accent6">
                    <a:satMod val="175000"/>
                    <a:alpha val="40000"/>
                  </a:schemeClr>
                </a:glow>
              </a:effectLst>
              <a:latin typeface="Algerian" pitchFamily="82" charset="0"/>
            </a:endParaRPr>
          </a:p>
          <a:p>
            <a:pPr algn="r"/>
            <a:r>
              <a:rPr lang="en-US" sz="3200" dirty="0" smtClean="0">
                <a:effectLst>
                  <a:glow rad="63500">
                    <a:schemeClr val="accent6">
                      <a:satMod val="175000"/>
                      <a:alpha val="40000"/>
                    </a:schemeClr>
                  </a:glow>
                </a:effectLst>
                <a:latin typeface="Algerian" pitchFamily="82" charset="0"/>
              </a:rPr>
              <a:t>B.C.A. (IIIrd Year)</a:t>
            </a:r>
          </a:p>
          <a:p>
            <a:pPr algn="r"/>
            <a:r>
              <a:rPr lang="en-US" sz="3200" dirty="0" smtClean="0">
                <a:effectLst>
                  <a:glow rad="63500">
                    <a:schemeClr val="accent6">
                      <a:satMod val="175000"/>
                      <a:alpha val="40000"/>
                    </a:schemeClr>
                  </a:glow>
                </a:effectLst>
                <a:latin typeface="Algerian" pitchFamily="82" charset="0"/>
              </a:rPr>
              <a:t>Roll Number: 12534</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2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8"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20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3" dur="20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4000"/>
                            </p:stCondLst>
                            <p:childTnLst>
                              <p:par>
                                <p:cTn id="15" presetID="2" presetClass="entr" presetSubtype="8"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20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8" dur="20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6000"/>
                            </p:stCondLst>
                            <p:childTnLst>
                              <p:par>
                                <p:cTn id="20" presetID="2" presetClass="entr" presetSubtype="8"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20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3" dur="20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8000"/>
                            </p:stCondLst>
                            <p:childTnLst>
                              <p:par>
                                <p:cTn id="25" presetID="22" presetClass="entr" presetSubtype="4" fill="hold" grpId="0" nodeType="after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down)">
                                      <p:cBhvr>
                                        <p:cTn id="27" dur="2000"/>
                                        <p:tgtEl>
                                          <p:spTgt spid="8">
                                            <p:txEl>
                                              <p:pRg st="1" end="1"/>
                                            </p:txEl>
                                          </p:spTgt>
                                        </p:tgtEl>
                                      </p:cBhvr>
                                    </p:animEffect>
                                  </p:childTnLst>
                                </p:cTn>
                              </p:par>
                            </p:childTnLst>
                          </p:cTn>
                        </p:par>
                        <p:par>
                          <p:cTn id="28" fill="hold">
                            <p:stCondLst>
                              <p:cond delay="10000"/>
                            </p:stCondLst>
                            <p:childTnLst>
                              <p:par>
                                <p:cTn id="29" presetID="22" presetClass="entr" presetSubtype="4" fill="hold" grpId="0" nodeType="after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wipe(down)">
                                      <p:cBhvr>
                                        <p:cTn id="31" dur="2000"/>
                                        <p:tgtEl>
                                          <p:spTgt spid="8">
                                            <p:txEl>
                                              <p:pRg st="2" end="2"/>
                                            </p:txEl>
                                          </p:spTgt>
                                        </p:tgtEl>
                                      </p:cBhvr>
                                    </p:animEffect>
                                  </p:childTnLst>
                                </p:cTn>
                              </p:par>
                            </p:childTnLst>
                          </p:cTn>
                        </p:par>
                        <p:par>
                          <p:cTn id="32" fill="hold">
                            <p:stCondLst>
                              <p:cond delay="12000"/>
                            </p:stCondLst>
                            <p:childTnLst>
                              <p:par>
                                <p:cTn id="33" presetID="22" presetClass="entr" presetSubtype="4" fill="hold" grpId="0" nodeType="after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wipe(down)">
                                      <p:cBhvr>
                                        <p:cTn id="35" dur="2000"/>
                                        <p:tgtEl>
                                          <p:spTgt spid="8">
                                            <p:txEl>
                                              <p:pRg st="3" end="3"/>
                                            </p:txEl>
                                          </p:spTgt>
                                        </p:tgtEl>
                                      </p:cBhvr>
                                    </p:animEffect>
                                  </p:childTnLst>
                                </p:cTn>
                              </p:par>
                            </p:childTnLst>
                          </p:cTn>
                        </p:par>
                        <p:par>
                          <p:cTn id="36" fill="hold">
                            <p:stCondLst>
                              <p:cond delay="14000"/>
                            </p:stCondLst>
                            <p:childTnLst>
                              <p:par>
                                <p:cTn id="37" presetID="22" presetClass="entr" presetSubtype="4" fill="hold" grpId="0" nodeType="after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animEffect transition="in" filter="wipe(down)">
                                      <p:cBhvr>
                                        <p:cTn id="39" dur="20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04800" y="152400"/>
            <a:ext cx="6019800" cy="707886"/>
          </a:xfrm>
          <a:prstGeom prst="rect">
            <a:avLst/>
          </a:prstGeom>
          <a:noFill/>
        </p:spPr>
        <p:txBody>
          <a:bodyPr wrap="square" rtlCol="0">
            <a:spAutoFit/>
          </a:bodyPr>
          <a:lstStyle/>
          <a:p>
            <a:r>
              <a:rPr lang="en-US" sz="40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rPr>
              <a:t>MDI Form…</a:t>
            </a:r>
            <a:endParaRPr lang="en-US" sz="40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endParaRPr>
          </a:p>
        </p:txBody>
      </p:sp>
      <p:pic>
        <p:nvPicPr>
          <p:cNvPr id="6" name="Content Placeholder 5" descr="Untitled.png"/>
          <p:cNvPicPr>
            <a:picLocks noGrp="1" noChangeAspect="1"/>
          </p:cNvPicPr>
          <p:nvPr>
            <p:ph idx="1"/>
          </p:nvPr>
        </p:nvPicPr>
        <p:blipFill>
          <a:blip r:embed="rId2"/>
          <a:stretch>
            <a:fillRect/>
          </a:stretch>
        </p:blipFill>
        <p:spPr>
          <a:xfrm>
            <a:off x="640626" y="1935163"/>
            <a:ext cx="7862748" cy="4389437"/>
          </a:xfr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20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152400"/>
            <a:ext cx="6019800" cy="923330"/>
          </a:xfrm>
          <a:prstGeom prst="rect">
            <a:avLst/>
          </a:prstGeom>
          <a:noFill/>
        </p:spPr>
        <p:txBody>
          <a:bodyPr wrap="square" rtlCol="0">
            <a:spAutoFit/>
          </a:bodyPr>
          <a:lstStyle/>
          <a:p>
            <a:r>
              <a:rPr lang="en-US" sz="40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rPr>
              <a:t>Log In Form</a:t>
            </a:r>
            <a:r>
              <a:rPr lang="en-US" sz="54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rPr>
              <a:t>…</a:t>
            </a:r>
            <a:endParaRPr lang="en-US" sz="54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endParaRPr>
          </a:p>
        </p:txBody>
      </p:sp>
      <p:pic>
        <p:nvPicPr>
          <p:cNvPr id="5" name="Content Placeholder 4" descr="Untitled4.png"/>
          <p:cNvPicPr>
            <a:picLocks noGrp="1" noChangeAspect="1"/>
          </p:cNvPicPr>
          <p:nvPr>
            <p:ph idx="1"/>
          </p:nvPr>
        </p:nvPicPr>
        <p:blipFill>
          <a:blip r:embed="rId2"/>
          <a:stretch>
            <a:fillRect/>
          </a:stretch>
        </p:blipFill>
        <p:spPr>
          <a:xfrm>
            <a:off x="1227667" y="1935163"/>
            <a:ext cx="6688666" cy="4389437"/>
          </a:xfr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2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4800" y="152400"/>
            <a:ext cx="6019800" cy="707886"/>
          </a:xfrm>
          <a:prstGeom prst="rect">
            <a:avLst/>
          </a:prstGeom>
          <a:noFill/>
        </p:spPr>
        <p:txBody>
          <a:bodyPr wrap="square" rtlCol="0">
            <a:spAutoFit/>
          </a:bodyPr>
          <a:lstStyle/>
          <a:p>
            <a:r>
              <a:rPr lang="en-US" sz="40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rPr>
              <a:t>Book Issue…</a:t>
            </a:r>
            <a:endParaRPr lang="en-US" sz="40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endParaRPr>
          </a:p>
        </p:txBody>
      </p:sp>
      <p:pic>
        <p:nvPicPr>
          <p:cNvPr id="7" name="Content Placeholder 6" descr="Untitle3d.png"/>
          <p:cNvPicPr>
            <a:picLocks noGrp="1" noChangeAspect="1"/>
          </p:cNvPicPr>
          <p:nvPr>
            <p:ph idx="1"/>
          </p:nvPr>
        </p:nvPicPr>
        <p:blipFill>
          <a:blip r:embed="rId2"/>
          <a:stretch>
            <a:fillRect/>
          </a:stretch>
        </p:blipFill>
        <p:spPr>
          <a:xfrm>
            <a:off x="1227667" y="1935163"/>
            <a:ext cx="6688666" cy="4389437"/>
          </a:xfr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20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152400"/>
            <a:ext cx="6019800" cy="707886"/>
          </a:xfrm>
          <a:prstGeom prst="rect">
            <a:avLst/>
          </a:prstGeom>
          <a:noFill/>
        </p:spPr>
        <p:txBody>
          <a:bodyPr wrap="square" rtlCol="0">
            <a:spAutoFit/>
          </a:bodyPr>
          <a:lstStyle/>
          <a:p>
            <a:r>
              <a:rPr lang="en-US" sz="400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rPr>
              <a:t>Book Return…</a:t>
            </a:r>
            <a:endParaRPr lang="en-US" sz="40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endParaRPr>
          </a:p>
        </p:txBody>
      </p:sp>
      <p:pic>
        <p:nvPicPr>
          <p:cNvPr id="5" name="Content Placeholder 4" descr="Untitled5.png"/>
          <p:cNvPicPr>
            <a:picLocks noGrp="1" noChangeAspect="1"/>
          </p:cNvPicPr>
          <p:nvPr>
            <p:ph idx="1"/>
          </p:nvPr>
        </p:nvPicPr>
        <p:blipFill>
          <a:blip r:embed="rId2"/>
          <a:stretch>
            <a:fillRect/>
          </a:stretch>
        </p:blipFill>
        <p:spPr>
          <a:xfrm>
            <a:off x="1191898" y="1935163"/>
            <a:ext cx="6760203" cy="4389437"/>
          </a:xfr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2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152400"/>
            <a:ext cx="6019800" cy="707886"/>
          </a:xfrm>
          <a:prstGeom prst="rect">
            <a:avLst/>
          </a:prstGeom>
          <a:noFill/>
        </p:spPr>
        <p:txBody>
          <a:bodyPr wrap="square" rtlCol="0">
            <a:spAutoFit/>
          </a:bodyPr>
          <a:lstStyle/>
          <a:p>
            <a:r>
              <a:rPr lang="en-US" sz="40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rPr>
              <a:t>Add A Book…</a:t>
            </a:r>
            <a:endParaRPr lang="en-US" sz="40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endParaRPr>
          </a:p>
        </p:txBody>
      </p:sp>
      <p:pic>
        <p:nvPicPr>
          <p:cNvPr id="5" name="Content Placeholder 4" descr="Untitled2.png"/>
          <p:cNvPicPr>
            <a:picLocks noGrp="1" noChangeAspect="1"/>
          </p:cNvPicPr>
          <p:nvPr>
            <p:ph idx="1"/>
          </p:nvPr>
        </p:nvPicPr>
        <p:blipFill>
          <a:blip r:embed="rId2"/>
          <a:stretch>
            <a:fillRect/>
          </a:stretch>
        </p:blipFill>
        <p:spPr>
          <a:xfrm>
            <a:off x="1227667" y="1935163"/>
            <a:ext cx="6688666" cy="4389437"/>
          </a:xfr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2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152400"/>
            <a:ext cx="6019800" cy="707886"/>
          </a:xfrm>
          <a:prstGeom prst="rect">
            <a:avLst/>
          </a:prstGeom>
          <a:noFill/>
        </p:spPr>
        <p:txBody>
          <a:bodyPr wrap="square" rtlCol="0">
            <a:spAutoFit/>
          </a:bodyPr>
          <a:lstStyle/>
          <a:p>
            <a:r>
              <a:rPr lang="en-US" sz="40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rPr>
              <a:t>Book Information…</a:t>
            </a:r>
            <a:endParaRPr lang="en-US" sz="40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endParaRPr>
          </a:p>
        </p:txBody>
      </p:sp>
      <p:pic>
        <p:nvPicPr>
          <p:cNvPr id="5" name="Content Placeholder 4" descr="Untitled1.png"/>
          <p:cNvPicPr>
            <a:picLocks noGrp="1" noChangeAspect="1"/>
          </p:cNvPicPr>
          <p:nvPr>
            <p:ph idx="1"/>
          </p:nvPr>
        </p:nvPicPr>
        <p:blipFill>
          <a:blip r:embed="rId3"/>
          <a:stretch>
            <a:fillRect/>
          </a:stretch>
        </p:blipFill>
        <p:spPr>
          <a:xfrm>
            <a:off x="1027632" y="1935163"/>
            <a:ext cx="7088735" cy="4389437"/>
          </a:xfr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2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7239000" cy="4114800"/>
          </a:xfrm>
        </p:spPr>
        <p:txBody>
          <a:bodyPr>
            <a:noAutofit/>
          </a:bodyPr>
          <a:lstStyle/>
          <a:p>
            <a:pPr marL="274320" indent="-274320" algn="just">
              <a:lnSpc>
                <a:spcPct val="150000"/>
              </a:lnSpc>
              <a:buClr>
                <a:schemeClr val="tx1"/>
              </a:buClr>
              <a:buFont typeface="Wingdings" pitchFamily="2" charset="2"/>
              <a:buChar char="Ø"/>
              <a:defRPr/>
            </a:pPr>
            <a:endParaRPr lang="en-US" sz="2000" dirty="0" smtClean="0">
              <a:latin typeface="Book Antiqua" pitchFamily="18" charset="0"/>
              <a:cs typeface="Times New Roman" pitchFamily="18" charset="0"/>
            </a:endParaRPr>
          </a:p>
          <a:p>
            <a:pPr marL="274320" indent="-274320" algn="just">
              <a:lnSpc>
                <a:spcPct val="150000"/>
              </a:lnSpc>
              <a:buClr>
                <a:schemeClr val="tx1"/>
              </a:buClr>
              <a:buFont typeface="Wingdings" pitchFamily="2" charset="2"/>
              <a:buChar char="Ø"/>
              <a:defRPr/>
            </a:pPr>
            <a:r>
              <a:rPr lang="en-US" sz="2000" dirty="0" smtClean="0">
                <a:latin typeface="Book Antiqua" pitchFamily="18" charset="0"/>
                <a:cs typeface="Times New Roman" pitchFamily="18" charset="0"/>
              </a:rPr>
              <a:t>The project will not work if the s/w &amp; h/w requirements are not fulfilled properly.</a:t>
            </a:r>
          </a:p>
          <a:p>
            <a:pPr marL="274320" indent="-274320" algn="just">
              <a:lnSpc>
                <a:spcPct val="150000"/>
              </a:lnSpc>
              <a:buClr>
                <a:schemeClr val="tx1"/>
              </a:buClr>
              <a:buFont typeface="Wingdings" pitchFamily="2" charset="2"/>
              <a:buChar char="Ø"/>
              <a:defRPr/>
            </a:pPr>
            <a:r>
              <a:rPr lang="en-US" sz="2000" dirty="0" smtClean="0">
                <a:latin typeface="Book Antiqua" pitchFamily="18" charset="0"/>
                <a:cs typeface="Times New Roman" pitchFamily="18" charset="0"/>
              </a:rPr>
              <a:t> </a:t>
            </a:r>
            <a:r>
              <a:rPr lang="en-US" sz="2000" dirty="0" smtClean="0">
                <a:latin typeface="Book Antiqua" pitchFamily="18" charset="0"/>
              </a:rPr>
              <a:t>Report of particular student can’t be show.</a:t>
            </a:r>
          </a:p>
          <a:p>
            <a:pPr marL="274320" indent="-274320" algn="just" eaLnBrk="1" fontAlgn="auto" hangingPunct="1">
              <a:lnSpc>
                <a:spcPct val="150000"/>
              </a:lnSpc>
              <a:spcAft>
                <a:spcPts val="0"/>
              </a:spcAft>
              <a:buClr>
                <a:schemeClr val="tx1"/>
              </a:buClr>
              <a:buNone/>
              <a:defRPr/>
            </a:pPr>
            <a:endParaRPr lang="en-US" dirty="0" smtClean="0">
              <a:latin typeface="Book Antiqua" pitchFamily="18" charset="0"/>
              <a:cs typeface="Times New Roman" pitchFamily="18" charset="0"/>
            </a:endParaRPr>
          </a:p>
        </p:txBody>
      </p:sp>
      <p:sp>
        <p:nvSpPr>
          <p:cNvPr id="4" name="TextBox 3"/>
          <p:cNvSpPr txBox="1"/>
          <p:nvPr/>
        </p:nvSpPr>
        <p:spPr>
          <a:xfrm>
            <a:off x="304800" y="152400"/>
            <a:ext cx="7467600" cy="830997"/>
          </a:xfrm>
          <a:prstGeom prst="rect">
            <a:avLst/>
          </a:prstGeom>
          <a:noFill/>
        </p:spPr>
        <p:txBody>
          <a:bodyPr wrap="square" rtlCol="0">
            <a:spAutoFit/>
          </a:bodyPr>
          <a:lstStyle/>
          <a:p>
            <a:r>
              <a:rPr lang="en-US" sz="4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rPr>
              <a:t>Limitations…</a:t>
            </a:r>
            <a:endParaRPr lang="en-US" sz="48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1447800"/>
            <a:ext cx="7772400" cy="3581400"/>
          </a:xfrm>
        </p:spPr>
        <p:txBody>
          <a:bodyPr>
            <a:normAutofit fontScale="77500" lnSpcReduction="20000"/>
          </a:bodyPr>
          <a:lstStyle/>
          <a:p>
            <a:pPr marL="274320" indent="-274320" algn="just" eaLnBrk="1" fontAlgn="auto" hangingPunct="1">
              <a:spcAft>
                <a:spcPts val="0"/>
              </a:spcAft>
              <a:buFont typeface="Wingdings 2" pitchFamily="18" charset="2"/>
              <a:buNone/>
              <a:defRPr/>
            </a:pPr>
            <a:endParaRPr lang="en-US" b="1" i="1" dirty="0" smtClean="0">
              <a:latin typeface="Book Antiqua" pitchFamily="18" charset="0"/>
            </a:endParaRPr>
          </a:p>
          <a:p>
            <a:pPr marL="274320" indent="-274320" algn="just">
              <a:lnSpc>
                <a:spcPct val="150000"/>
              </a:lnSpc>
              <a:defRPr/>
            </a:pPr>
            <a:r>
              <a:rPr lang="en-US" sz="2900" b="1" i="1" dirty="0" smtClean="0">
                <a:solidFill>
                  <a:schemeClr val="accent3">
                    <a:lumMod val="75000"/>
                  </a:schemeClr>
                </a:solidFill>
                <a:latin typeface="Book Antiqua" pitchFamily="18" charset="0"/>
                <a:cs typeface="Times New Roman" pitchFamily="18" charset="0"/>
              </a:rPr>
              <a:t>   </a:t>
            </a:r>
            <a:r>
              <a:rPr lang="en-US" sz="2600" dirty="0" smtClean="0">
                <a:latin typeface="Book Antiqua" pitchFamily="18" charset="0"/>
                <a:cs typeface="Times New Roman" pitchFamily="18" charset="0"/>
              </a:rPr>
              <a:t>In the future , we can implement more security checks to make it more safe and secure.</a:t>
            </a:r>
            <a:r>
              <a:rPr lang="en-US" sz="2600" dirty="0" smtClean="0"/>
              <a:t> </a:t>
            </a:r>
            <a:r>
              <a:rPr lang="en-US" sz="2600" dirty="0" smtClean="0">
                <a:latin typeface="Book Antiqua" pitchFamily="18" charset="0"/>
              </a:rPr>
              <a:t>There could be a future scope for the project of adding additional functionality or modules for other tasks being performed at a library. A provision could be made to run the system on a distributed system/networking environment. Additionally there could be a module for showing the report of particular student.</a:t>
            </a:r>
            <a:endParaRPr lang="en-US" sz="2600" dirty="0" smtClean="0">
              <a:latin typeface="Book Antiqua" pitchFamily="18" charset="0"/>
              <a:cs typeface="Times New Roman" pitchFamily="18" charset="0"/>
            </a:endParaRPr>
          </a:p>
          <a:p>
            <a:pPr marL="274320" indent="-274320" algn="just" eaLnBrk="1" fontAlgn="auto" hangingPunct="1">
              <a:lnSpc>
                <a:spcPct val="150000"/>
              </a:lnSpc>
              <a:spcAft>
                <a:spcPts val="0"/>
              </a:spcAft>
              <a:buFont typeface="Wingdings 2"/>
              <a:buChar char=""/>
              <a:defRPr/>
            </a:pPr>
            <a:endParaRPr lang="en-US" sz="2600" dirty="0">
              <a:latin typeface="Book Antiqua" pitchFamily="18" charset="0"/>
              <a:cs typeface="Times New Roman" pitchFamily="18" charset="0"/>
            </a:endParaRPr>
          </a:p>
        </p:txBody>
      </p:sp>
      <p:sp>
        <p:nvSpPr>
          <p:cNvPr id="4" name="TextBox 3"/>
          <p:cNvSpPr txBox="1"/>
          <p:nvPr/>
        </p:nvSpPr>
        <p:spPr>
          <a:xfrm>
            <a:off x="304800" y="304800"/>
            <a:ext cx="8077200" cy="861774"/>
          </a:xfrm>
          <a:prstGeom prst="rect">
            <a:avLst/>
          </a:prstGeom>
          <a:noFill/>
        </p:spPr>
        <p:txBody>
          <a:bodyPr wrap="square" rtlCol="0">
            <a:spAutoFit/>
          </a:bodyPr>
          <a:lstStyle/>
          <a:p>
            <a:r>
              <a:rPr lang="en-US" sz="4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rPr>
              <a:t>Future Enhancements…</a:t>
            </a:r>
            <a:endParaRPr lang="en-US" sz="48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2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304800" y="1447800"/>
            <a:ext cx="7848600" cy="4800600"/>
          </a:xfrm>
        </p:spPr>
        <p:txBody>
          <a:bodyPr>
            <a:normAutofit fontScale="92500" lnSpcReduction="10000"/>
          </a:bodyPr>
          <a:lstStyle/>
          <a:p>
            <a:pPr marL="274320" indent="-274320" algn="just" eaLnBrk="1" fontAlgn="auto" hangingPunct="1">
              <a:spcAft>
                <a:spcPts val="0"/>
              </a:spcAft>
              <a:buFont typeface="Wingdings 2"/>
              <a:buNone/>
              <a:defRPr/>
            </a:pPr>
            <a:r>
              <a:rPr lang="en-US" dirty="0" smtClean="0">
                <a:solidFill>
                  <a:schemeClr val="bg1"/>
                </a:solidFill>
                <a:latin typeface="Book Antiqua" pitchFamily="18" charset="0"/>
                <a:cs typeface="Times New Roman" pitchFamily="18" charset="0"/>
              </a:rPr>
              <a:t>  </a:t>
            </a:r>
            <a:r>
              <a:rPr lang="en-US" dirty="0">
                <a:latin typeface="Book Antiqua" pitchFamily="18" charset="0"/>
                <a:cs typeface="Times New Roman" pitchFamily="18" charset="0"/>
              </a:rPr>
              <a:t> </a:t>
            </a:r>
            <a:r>
              <a:rPr lang="en-US" dirty="0" smtClean="0"/>
              <a:t> </a:t>
            </a:r>
          </a:p>
          <a:p>
            <a:pPr>
              <a:buNone/>
            </a:pPr>
            <a:r>
              <a:rPr lang="en-US" sz="2200" dirty="0" smtClean="0">
                <a:latin typeface="Book Antiqua" pitchFamily="18" charset="0"/>
              </a:rPr>
              <a:t>    Presently the project is working properly and it is ready to be implemented. This project meant a lot for me because I have enjoyed the great experience of the project exposure and problem solving. Hence, I can say, the basic functionality of the project is achieved which includes: </a:t>
            </a:r>
          </a:p>
          <a:p>
            <a:endParaRPr lang="en-US" sz="2200" dirty="0" smtClean="0">
              <a:latin typeface="Book Antiqua" pitchFamily="18" charset="0"/>
            </a:endParaRPr>
          </a:p>
          <a:p>
            <a:r>
              <a:rPr lang="en-US" sz="2200" dirty="0" smtClean="0">
                <a:latin typeface="Book Antiqua" pitchFamily="18" charset="0"/>
              </a:rPr>
              <a:t>1 Very fast access to data </a:t>
            </a:r>
          </a:p>
          <a:p>
            <a:r>
              <a:rPr lang="en-US" sz="2200" dirty="0" smtClean="0">
                <a:latin typeface="Book Antiqua" pitchFamily="18" charset="0"/>
              </a:rPr>
              <a:t>2. User-friendly environment </a:t>
            </a:r>
          </a:p>
          <a:p>
            <a:r>
              <a:rPr lang="en-US" sz="2200" dirty="0" smtClean="0">
                <a:latin typeface="Book Antiqua" pitchFamily="18" charset="0"/>
              </a:rPr>
              <a:t>3. Easy in searching records or any information </a:t>
            </a:r>
          </a:p>
          <a:p>
            <a:r>
              <a:rPr lang="en-US" sz="2200" dirty="0" smtClean="0">
                <a:latin typeface="Book Antiqua" pitchFamily="18" charset="0"/>
              </a:rPr>
              <a:t>4. Less error prone </a:t>
            </a:r>
          </a:p>
          <a:p>
            <a:r>
              <a:rPr lang="en-US" sz="2200" dirty="0" smtClean="0">
                <a:latin typeface="Book Antiqua" pitchFamily="18" charset="0"/>
              </a:rPr>
              <a:t>5. Time saving</a:t>
            </a:r>
          </a:p>
          <a:p>
            <a:r>
              <a:rPr lang="en-US" sz="2200" dirty="0" smtClean="0">
                <a:latin typeface="Book Antiqua" pitchFamily="18" charset="0"/>
              </a:rPr>
              <a:t>6. Graphical User Interface</a:t>
            </a:r>
          </a:p>
          <a:p>
            <a:pPr>
              <a:buNone/>
            </a:pPr>
            <a:r>
              <a:rPr lang="en-US" dirty="0" smtClean="0">
                <a:latin typeface="Book Antiqua" pitchFamily="18" charset="0"/>
              </a:rPr>
              <a:t> </a:t>
            </a:r>
          </a:p>
          <a:p>
            <a:pPr marL="274320" indent="-274320" algn="just" eaLnBrk="1" fontAlgn="auto" hangingPunct="1">
              <a:lnSpc>
                <a:spcPct val="150000"/>
              </a:lnSpc>
              <a:spcAft>
                <a:spcPts val="0"/>
              </a:spcAft>
              <a:buFont typeface="Wingdings 2"/>
              <a:buNone/>
              <a:defRPr/>
            </a:pPr>
            <a:endParaRPr lang="en-US" dirty="0" smtClean="0">
              <a:solidFill>
                <a:schemeClr val="accent3">
                  <a:lumMod val="75000"/>
                </a:schemeClr>
              </a:solidFill>
              <a:latin typeface="Book Antiqua" pitchFamily="18" charset="0"/>
              <a:cs typeface="Times New Roman" pitchFamily="18" charset="0"/>
            </a:endParaRPr>
          </a:p>
          <a:p>
            <a:pPr marL="274320" indent="-274320" algn="just" eaLnBrk="1" fontAlgn="auto" hangingPunct="1">
              <a:spcAft>
                <a:spcPts val="0"/>
              </a:spcAft>
              <a:buFont typeface="Wingdings 2"/>
              <a:buChar char=""/>
              <a:defRPr/>
            </a:pPr>
            <a:endParaRPr lang="en-US" dirty="0">
              <a:solidFill>
                <a:schemeClr val="accent3">
                  <a:lumMod val="75000"/>
                </a:schemeClr>
              </a:solidFill>
              <a:latin typeface="Book Antiqua" pitchFamily="18" charset="0"/>
              <a:cs typeface="Times New Roman" pitchFamily="18" charset="0"/>
            </a:endParaRPr>
          </a:p>
        </p:txBody>
      </p:sp>
      <p:sp>
        <p:nvSpPr>
          <p:cNvPr id="8" name="TextBox 7"/>
          <p:cNvSpPr txBox="1"/>
          <p:nvPr/>
        </p:nvSpPr>
        <p:spPr>
          <a:xfrm>
            <a:off x="304800" y="228600"/>
            <a:ext cx="7391400" cy="861774"/>
          </a:xfrm>
          <a:prstGeom prst="rect">
            <a:avLst/>
          </a:prstGeom>
          <a:noFill/>
        </p:spPr>
        <p:txBody>
          <a:bodyPr wrap="square" rtlCol="0">
            <a:spAutoFit/>
          </a:bodyPr>
          <a:lstStyle/>
          <a:p>
            <a:r>
              <a:rPr lang="en-US" sz="4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rPr>
              <a:t>Conclusion…</a:t>
            </a:r>
            <a:endParaRPr lang="en-US" sz="48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2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20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grpId="0" nodeType="after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 calcmode="lin" valueType="num">
                                      <p:cBhvr additive="base">
                                        <p:cTn id="17" dur="20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6000"/>
                            </p:stCondLst>
                            <p:childTnLst>
                              <p:par>
                                <p:cTn id="20" presetID="2" presetClass="entr" presetSubtype="4" fill="hold" grpId="0" nodeType="after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 calcmode="lin" valueType="num">
                                      <p:cBhvr additive="base">
                                        <p:cTn id="22" dur="20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8000"/>
                            </p:stCondLst>
                            <p:childTnLst>
                              <p:par>
                                <p:cTn id="25" presetID="2" presetClass="entr" presetSubtype="4" fill="hold" grpId="0" nodeType="after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additive="base">
                                        <p:cTn id="27" dur="20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0000"/>
                            </p:stCondLst>
                            <p:childTnLst>
                              <p:par>
                                <p:cTn id="30" presetID="2" presetClass="entr" presetSubtype="4" fill="hold" grpId="0" nodeType="after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 calcmode="lin" valueType="num">
                                      <p:cBhvr additive="base">
                                        <p:cTn id="32" dur="20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3" dur="20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2000"/>
                            </p:stCondLst>
                            <p:childTnLst>
                              <p:par>
                                <p:cTn id="35" presetID="2" presetClass="entr" presetSubtype="4" fill="hold" grpId="0" nodeType="after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20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4000"/>
                            </p:stCondLst>
                            <p:childTnLst>
                              <p:par>
                                <p:cTn id="40" presetID="2" presetClass="entr" presetSubtype="4" fill="hold" grpId="0" nodeType="after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 calcmode="lin" valueType="num">
                                      <p:cBhvr additive="base">
                                        <p:cTn id="42" dur="20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3" dur="20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16000"/>
                            </p:stCondLst>
                            <p:childTnLst>
                              <p:par>
                                <p:cTn id="45" presetID="2" presetClass="entr" presetSubtype="4" fill="hold" grpId="0" nodeType="after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 calcmode="lin" valueType="num">
                                      <p:cBhvr additive="base">
                                        <p:cTn id="47" dur="20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8" dur="20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18000"/>
                            </p:stCondLst>
                            <p:childTnLst>
                              <p:par>
                                <p:cTn id="50" presetID="2" presetClass="entr" presetSubtype="4" fill="hold" grpId="0" nodeType="after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 calcmode="lin" valueType="num">
                                      <p:cBhvr additive="base">
                                        <p:cTn id="52" dur="20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3" dur="20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950763"/>
            <a:ext cx="8790296" cy="3773637"/>
          </a:xfrm>
        </p:spPr>
        <p:txBody>
          <a:bodyPr/>
          <a:lstStyle/>
          <a:p>
            <a:pPr algn="ctr">
              <a:defRPr/>
            </a:pPr>
            <a:r>
              <a:rPr lang="en-US" sz="11500" i="1" dirty="0" smtClean="0">
                <a:solidFill>
                  <a:srgbClr val="FFFF00"/>
                </a:solidFill>
                <a:latin typeface="Algerian" pitchFamily="82" charset="0"/>
                <a:cs typeface="Times New Roman" pitchFamily="18" charset="0"/>
              </a:rPr>
              <a:t>THANK </a:t>
            </a:r>
            <a:br>
              <a:rPr lang="en-US" sz="11500" i="1" dirty="0" smtClean="0">
                <a:solidFill>
                  <a:srgbClr val="FFFF00"/>
                </a:solidFill>
                <a:latin typeface="Algerian" pitchFamily="82" charset="0"/>
                <a:cs typeface="Times New Roman" pitchFamily="18" charset="0"/>
              </a:rPr>
            </a:br>
            <a:r>
              <a:rPr lang="en-US" sz="11500" i="1" dirty="0" smtClean="0">
                <a:solidFill>
                  <a:srgbClr val="FFFF00"/>
                </a:solidFill>
                <a:latin typeface="Algerian" pitchFamily="82" charset="0"/>
                <a:cs typeface="Times New Roman" pitchFamily="18" charset="0"/>
              </a:rPr>
              <a:t>YOU</a:t>
            </a:r>
            <a:endParaRPr lang="en-US" sz="11500" i="1" dirty="0">
              <a:solidFill>
                <a:srgbClr val="FFFF00"/>
              </a:solidFill>
              <a:latin typeface="Algerian" pitchFamily="82" charset="0"/>
              <a:cs typeface="Times New Roman" pitchFamily="18"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set>
                                      <p:cBhvr>
                                        <p:cTn id="7" dur="455" fill="hold">
                                          <p:stCondLst>
                                            <p:cond delay="0"/>
                                          </p:stCondLst>
                                        </p:cTn>
                                        <p:tgtEl>
                                          <p:spTgt spid="6"/>
                                        </p:tgtEl>
                                        <p:attrNameLst>
                                          <p:attrName>style.rotation</p:attrName>
                                        </p:attrNameLst>
                                      </p:cBhvr>
                                      <p:to>
                                        <p:strVal val="-45.0"/>
                                      </p:to>
                                    </p:set>
                                    <p:anim calcmode="lin" valueType="num">
                                      <p:cBhvr>
                                        <p:cTn id="8" dur="455" fill="hold">
                                          <p:stCondLst>
                                            <p:cond delay="455"/>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6"/>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239000" cy="5410200"/>
          </a:xfrm>
        </p:spPr>
        <p:txBody>
          <a:bodyPr>
            <a:normAutofit fontScale="25000" lnSpcReduction="20000"/>
          </a:bodyPr>
          <a:lstStyle/>
          <a:p>
            <a:pPr marL="274320" indent="-274320" algn="just" eaLnBrk="1" fontAlgn="auto" hangingPunct="1">
              <a:lnSpc>
                <a:spcPct val="150000"/>
              </a:lnSpc>
              <a:spcAft>
                <a:spcPts val="0"/>
              </a:spcAft>
              <a:buClr>
                <a:schemeClr val="tx1"/>
              </a:buClr>
              <a:buFont typeface="Wingdings" pitchFamily="2" charset="2"/>
              <a:buChar char="Ø"/>
              <a:defRPr/>
            </a:pPr>
            <a:r>
              <a:rPr lang="en-US" sz="8000" dirty="0" smtClean="0">
                <a:latin typeface="Book Antiqua" pitchFamily="18" charset="0"/>
                <a:cs typeface="Times New Roman" pitchFamily="18" charset="0"/>
              </a:rPr>
              <a:t>Introduction</a:t>
            </a:r>
          </a:p>
          <a:p>
            <a:pPr marL="274320" indent="-274320" algn="just" eaLnBrk="1" fontAlgn="auto" hangingPunct="1">
              <a:lnSpc>
                <a:spcPct val="150000"/>
              </a:lnSpc>
              <a:spcAft>
                <a:spcPts val="0"/>
              </a:spcAft>
              <a:buClr>
                <a:schemeClr val="tx1"/>
              </a:buClr>
              <a:buFont typeface="Wingdings" pitchFamily="2" charset="2"/>
              <a:buChar char="Ø"/>
              <a:defRPr/>
            </a:pPr>
            <a:r>
              <a:rPr lang="en-US" sz="8000" dirty="0" smtClean="0">
                <a:latin typeface="Book Antiqua" pitchFamily="18" charset="0"/>
                <a:cs typeface="Times New Roman" pitchFamily="18" charset="0"/>
              </a:rPr>
              <a:t>Purpose of Project</a:t>
            </a:r>
          </a:p>
          <a:p>
            <a:pPr marL="274320" indent="-274320" algn="just" eaLnBrk="1" fontAlgn="auto" hangingPunct="1">
              <a:lnSpc>
                <a:spcPct val="150000"/>
              </a:lnSpc>
              <a:spcAft>
                <a:spcPts val="0"/>
              </a:spcAft>
              <a:buClr>
                <a:schemeClr val="tx1"/>
              </a:buClr>
              <a:buFont typeface="Wingdings" pitchFamily="2" charset="2"/>
              <a:buChar char="Ø"/>
              <a:defRPr/>
            </a:pPr>
            <a:r>
              <a:rPr lang="en-US" sz="8000" dirty="0" smtClean="0">
                <a:latin typeface="Book Antiqua" pitchFamily="18" charset="0"/>
                <a:cs typeface="Times New Roman" pitchFamily="18" charset="0"/>
              </a:rPr>
              <a:t>Hardware requirements</a:t>
            </a:r>
          </a:p>
          <a:p>
            <a:pPr marL="274320" indent="-274320" algn="just" eaLnBrk="1" fontAlgn="auto" hangingPunct="1">
              <a:lnSpc>
                <a:spcPct val="150000"/>
              </a:lnSpc>
              <a:spcAft>
                <a:spcPts val="0"/>
              </a:spcAft>
              <a:buClr>
                <a:schemeClr val="tx1"/>
              </a:buClr>
              <a:buFont typeface="Wingdings" pitchFamily="2" charset="2"/>
              <a:buChar char="Ø"/>
              <a:defRPr/>
            </a:pPr>
            <a:r>
              <a:rPr lang="en-US" sz="8000" dirty="0" smtClean="0">
                <a:latin typeface="Book Antiqua" pitchFamily="18" charset="0"/>
                <a:cs typeface="Times New Roman" pitchFamily="18" charset="0"/>
              </a:rPr>
              <a:t>Software requirements</a:t>
            </a:r>
          </a:p>
          <a:p>
            <a:pPr marL="274320" indent="-274320" algn="just" eaLnBrk="1" fontAlgn="auto" hangingPunct="1">
              <a:lnSpc>
                <a:spcPct val="150000"/>
              </a:lnSpc>
              <a:spcAft>
                <a:spcPts val="0"/>
              </a:spcAft>
              <a:buClr>
                <a:schemeClr val="tx1"/>
              </a:buClr>
              <a:buFont typeface="Wingdings" pitchFamily="2" charset="2"/>
              <a:buChar char="Ø"/>
              <a:defRPr/>
            </a:pPr>
            <a:r>
              <a:rPr lang="en-US" sz="8000" dirty="0" smtClean="0">
                <a:latin typeface="Book Antiqua" pitchFamily="18" charset="0"/>
                <a:cs typeface="Times New Roman" pitchFamily="18" charset="0"/>
              </a:rPr>
              <a:t>Data Flow Diagram</a:t>
            </a:r>
          </a:p>
          <a:p>
            <a:pPr marL="274320" indent="-274320" algn="just" eaLnBrk="1" fontAlgn="auto" hangingPunct="1">
              <a:lnSpc>
                <a:spcPct val="150000"/>
              </a:lnSpc>
              <a:spcAft>
                <a:spcPts val="0"/>
              </a:spcAft>
              <a:buClr>
                <a:schemeClr val="tx1"/>
              </a:buClr>
              <a:buFont typeface="Wingdings" pitchFamily="2" charset="2"/>
              <a:buChar char="Ø"/>
              <a:defRPr/>
            </a:pPr>
            <a:r>
              <a:rPr lang="en-US" sz="8000" dirty="0" smtClean="0">
                <a:latin typeface="Book Antiqua" pitchFamily="18" charset="0"/>
                <a:cs typeface="Times New Roman" pitchFamily="18" charset="0"/>
              </a:rPr>
              <a:t>E-R Diagram</a:t>
            </a:r>
          </a:p>
          <a:p>
            <a:pPr marL="274320" indent="-274320" algn="just" eaLnBrk="1" fontAlgn="auto" hangingPunct="1">
              <a:lnSpc>
                <a:spcPct val="150000"/>
              </a:lnSpc>
              <a:spcAft>
                <a:spcPts val="0"/>
              </a:spcAft>
              <a:buClr>
                <a:schemeClr val="tx1"/>
              </a:buClr>
              <a:buFont typeface="Wingdings" pitchFamily="2" charset="2"/>
              <a:buChar char="Ø"/>
              <a:defRPr/>
            </a:pPr>
            <a:r>
              <a:rPr lang="en-US" sz="8000" dirty="0" smtClean="0">
                <a:latin typeface="Book Antiqua" pitchFamily="18" charset="0"/>
                <a:cs typeface="Times New Roman" pitchFamily="18" charset="0"/>
              </a:rPr>
              <a:t>Screenshots</a:t>
            </a:r>
          </a:p>
          <a:p>
            <a:pPr marL="274320" indent="-274320" algn="just" eaLnBrk="1" fontAlgn="auto" hangingPunct="1">
              <a:lnSpc>
                <a:spcPct val="150000"/>
              </a:lnSpc>
              <a:spcAft>
                <a:spcPts val="0"/>
              </a:spcAft>
              <a:buClr>
                <a:schemeClr val="tx1"/>
              </a:buClr>
              <a:buFont typeface="Wingdings" pitchFamily="2" charset="2"/>
              <a:buChar char="Ø"/>
              <a:defRPr/>
            </a:pPr>
            <a:r>
              <a:rPr lang="en-US" sz="8000" dirty="0" smtClean="0">
                <a:latin typeface="Book Antiqua" pitchFamily="18" charset="0"/>
                <a:cs typeface="Times New Roman" pitchFamily="18" charset="0"/>
              </a:rPr>
              <a:t>Limitations</a:t>
            </a:r>
          </a:p>
          <a:p>
            <a:pPr marL="274320" lvl="1" indent="-274320" algn="just" eaLnBrk="1" fontAlgn="auto" hangingPunct="1">
              <a:lnSpc>
                <a:spcPct val="150000"/>
              </a:lnSpc>
              <a:spcBef>
                <a:spcPts val="600"/>
              </a:spcBef>
              <a:spcAft>
                <a:spcPts val="0"/>
              </a:spcAft>
              <a:buClr>
                <a:schemeClr val="tx1"/>
              </a:buClr>
              <a:buSzPct val="73000"/>
              <a:buFont typeface="Wingdings" pitchFamily="2" charset="2"/>
              <a:buChar char="Ø"/>
              <a:defRPr/>
            </a:pPr>
            <a:r>
              <a:rPr lang="en-US" sz="8000" dirty="0" smtClean="0">
                <a:solidFill>
                  <a:schemeClr val="tx1"/>
                </a:solidFill>
                <a:latin typeface="Book Antiqua" pitchFamily="18" charset="0"/>
                <a:cs typeface="Times New Roman" pitchFamily="18" charset="0"/>
              </a:rPr>
              <a:t>Future enhancement</a:t>
            </a:r>
          </a:p>
          <a:p>
            <a:pPr marL="274320" indent="-274320" algn="just" eaLnBrk="1" fontAlgn="auto" hangingPunct="1">
              <a:lnSpc>
                <a:spcPct val="150000"/>
              </a:lnSpc>
              <a:spcAft>
                <a:spcPts val="0"/>
              </a:spcAft>
              <a:buClr>
                <a:schemeClr val="tx1"/>
              </a:buClr>
              <a:buFont typeface="Wingdings" pitchFamily="2" charset="2"/>
              <a:buChar char="Ø"/>
              <a:defRPr/>
            </a:pPr>
            <a:r>
              <a:rPr lang="en-US" sz="8000" dirty="0" smtClean="0">
                <a:latin typeface="Book Antiqua" pitchFamily="18" charset="0"/>
                <a:cs typeface="Times New Roman" pitchFamily="18" charset="0"/>
              </a:rPr>
              <a:t>Conclusion</a:t>
            </a:r>
          </a:p>
          <a:p>
            <a:pPr marL="274320" indent="-274320" eaLnBrk="1" fontAlgn="auto" hangingPunct="1">
              <a:spcAft>
                <a:spcPts val="0"/>
              </a:spcAft>
              <a:buClr>
                <a:schemeClr val="tx1"/>
              </a:buClr>
              <a:buFont typeface="Wingdings" pitchFamily="2" charset="2"/>
              <a:buChar char="Ø"/>
              <a:defRPr/>
            </a:pPr>
            <a:endParaRPr lang="en-US" sz="2800" dirty="0" smtClean="0">
              <a:solidFill>
                <a:schemeClr val="accent3">
                  <a:lumMod val="75000"/>
                </a:schemeClr>
              </a:solidFill>
              <a:latin typeface="Book Antiqua" pitchFamily="18" charset="0"/>
              <a:cs typeface="Times New Roman" pitchFamily="18" charset="0"/>
            </a:endParaRPr>
          </a:p>
          <a:p>
            <a:pPr marL="274320" indent="-274320" eaLnBrk="1" fontAlgn="auto" hangingPunct="1">
              <a:spcAft>
                <a:spcPts val="0"/>
              </a:spcAft>
              <a:buClrTx/>
              <a:buFont typeface="Wingdings 2"/>
              <a:buNone/>
              <a:defRPr/>
            </a:pPr>
            <a:endParaRPr lang="en-US" dirty="0" smtClean="0">
              <a:solidFill>
                <a:schemeClr val="accent3">
                  <a:lumMod val="75000"/>
                </a:schemeClr>
              </a:solidFill>
              <a:latin typeface="Book Antiqua" pitchFamily="18" charset="0"/>
              <a:cs typeface="Times New Roman" pitchFamily="18" charset="0"/>
            </a:endParaRPr>
          </a:p>
        </p:txBody>
      </p:sp>
      <p:sp>
        <p:nvSpPr>
          <p:cNvPr id="6" name="TextBox 5"/>
          <p:cNvSpPr txBox="1"/>
          <p:nvPr/>
        </p:nvSpPr>
        <p:spPr>
          <a:xfrm>
            <a:off x="457200" y="304800"/>
            <a:ext cx="7239000" cy="861774"/>
          </a:xfrm>
          <a:prstGeom prst="rect">
            <a:avLst/>
          </a:prstGeom>
          <a:noFill/>
        </p:spPr>
        <p:txBody>
          <a:bodyPr wrap="square" rtlCol="0">
            <a:spAutoFit/>
          </a:bodyPr>
          <a:lstStyle/>
          <a:p>
            <a:r>
              <a:rPr lang="en-US" sz="5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rPr>
              <a:t>Contents…</a:t>
            </a:r>
            <a:endParaRPr lang="en-US" sz="50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2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60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8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0000"/>
                            </p:stCondLst>
                            <p:childTnLst>
                              <p:par>
                                <p:cTn id="30" presetID="2" presetClass="entr" presetSubtype="4"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2000"/>
                            </p:stCondLst>
                            <p:childTnLst>
                              <p:par>
                                <p:cTn id="35" presetID="2" presetClass="entr" presetSubtype="4"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4000"/>
                            </p:stCondLst>
                            <p:childTnLst>
                              <p:par>
                                <p:cTn id="40" presetID="2" presetClass="entr" presetSubtype="4"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4" fill="hold">
                            <p:stCondLst>
                              <p:cond delay="16000"/>
                            </p:stCondLst>
                            <p:childTnLst>
                              <p:par>
                                <p:cTn id="45" presetID="2" presetClass="entr" presetSubtype="4" fill="hold" grpId="0"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2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9" fill="hold">
                            <p:stCondLst>
                              <p:cond delay="18000"/>
                            </p:stCondLst>
                            <p:childTnLst>
                              <p:par>
                                <p:cTn id="50" presetID="2" presetClass="entr" presetSubtype="4" fill="hold" grpId="0" nodeType="after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additive="base">
                                        <p:cTn id="52"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3" dur="2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54" fill="hold">
                            <p:stCondLst>
                              <p:cond delay="20000"/>
                            </p:stCondLst>
                            <p:childTnLst>
                              <p:par>
                                <p:cTn id="55" presetID="2" presetClass="entr" presetSubtype="4" fill="hold" grpId="0" nodeType="after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20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sz="2200" dirty="0" smtClean="0">
                <a:latin typeface="Book Antiqua" pitchFamily="18" charset="0"/>
              </a:rPr>
              <a:t>The project entitled “LIBRARY  MANAGEMENT SYSTEM” is created for managing and meet out the requirements of a library. Specially, in this modern time, the computer is the most important that everyone want to apply in their general lives and business ventures. In the world of computers everything becomes fast. Computer plays a wide role in any organization. Nobody wants to spend maximum part of his precious time in Searching. The project “LIBRARY MANAGEMENT SYSTEM” is time saving and informatics application for every employee. This project will be capable of managing the various informations  regarding issued book, returned  book, book information and various other informations regarding the library. The main and fore most objective of this project is to provide facility for maintaining the details of LIBRARY.</a:t>
            </a:r>
            <a:r>
              <a:rPr lang="en-US" sz="2200" b="1" i="1" dirty="0" smtClean="0"/>
              <a:t> </a:t>
            </a:r>
            <a:endParaRPr lang="en-US" sz="2200" dirty="0" smtClean="0">
              <a:latin typeface="Book Antiqua" pitchFamily="18" charset="0"/>
            </a:endParaRPr>
          </a:p>
          <a:p>
            <a:endParaRPr lang="en-US" sz="2400" dirty="0" smtClean="0"/>
          </a:p>
          <a:p>
            <a:pPr marL="274320" indent="-274320" eaLnBrk="1" fontAlgn="auto" hangingPunct="1">
              <a:lnSpc>
                <a:spcPct val="170000"/>
              </a:lnSpc>
              <a:spcAft>
                <a:spcPts val="0"/>
              </a:spcAft>
              <a:buClr>
                <a:schemeClr val="tx1"/>
              </a:buClr>
              <a:buFont typeface="Wingdings" pitchFamily="2" charset="2"/>
              <a:buChar char="Ø"/>
              <a:defRPr/>
            </a:pPr>
            <a:endParaRPr lang="en-US" sz="2400" b="1" dirty="0">
              <a:solidFill>
                <a:schemeClr val="accent3">
                  <a:lumMod val="75000"/>
                </a:schemeClr>
              </a:solidFill>
              <a:latin typeface="Book Antiqua" pitchFamily="18" charset="0"/>
              <a:cs typeface="Times New Roman" pitchFamily="18" charset="0"/>
            </a:endParaRPr>
          </a:p>
        </p:txBody>
      </p:sp>
      <p:sp>
        <p:nvSpPr>
          <p:cNvPr id="6" name="TextBox 5"/>
          <p:cNvSpPr txBox="1"/>
          <p:nvPr/>
        </p:nvSpPr>
        <p:spPr>
          <a:xfrm>
            <a:off x="304800" y="304800"/>
            <a:ext cx="8458200" cy="861774"/>
          </a:xfrm>
          <a:prstGeom prst="rect">
            <a:avLst/>
          </a:prstGeom>
          <a:noFill/>
        </p:spPr>
        <p:txBody>
          <a:bodyPr wrap="square" rtlCol="0">
            <a:spAutoFit/>
          </a:bodyPr>
          <a:lstStyle/>
          <a:p>
            <a:r>
              <a:rPr lang="en-US" sz="5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rPr>
              <a:t>Introduction to Project</a:t>
            </a:r>
            <a:endParaRPr lang="en-US" sz="50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2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200" dirty="0" smtClean="0">
                <a:latin typeface="Book Antiqua" pitchFamily="18" charset="0"/>
              </a:rPr>
              <a:t>The increasing courage of technology and computers can made any business venture to feel the requirement of such an application. As I said the application is capable of managing  the various information regarding issued book, returned  book, book information , it make the front office job very easy. It will require less efforts, less paper work and having less error prone. With a central database for every front office activity, the job will be easy without any hurdle.</a:t>
            </a:r>
          </a:p>
          <a:p>
            <a:pPr>
              <a:buNone/>
            </a:pPr>
            <a:endParaRPr lang="en-US" dirty="0" smtClean="0"/>
          </a:p>
          <a:p>
            <a:pPr>
              <a:defRPr/>
            </a:pPr>
            <a:endParaRPr lang="en-US" dirty="0">
              <a:latin typeface="Book Antiqua" pitchFamily="18" charset="0"/>
            </a:endParaRPr>
          </a:p>
        </p:txBody>
      </p:sp>
      <p:sp>
        <p:nvSpPr>
          <p:cNvPr id="8" name="TextBox 7"/>
          <p:cNvSpPr txBox="1"/>
          <p:nvPr/>
        </p:nvSpPr>
        <p:spPr>
          <a:xfrm>
            <a:off x="457200" y="304800"/>
            <a:ext cx="7239000" cy="861774"/>
          </a:xfrm>
          <a:prstGeom prst="rect">
            <a:avLst/>
          </a:prstGeom>
          <a:noFill/>
        </p:spPr>
        <p:txBody>
          <a:bodyPr wrap="square" rtlCol="0">
            <a:spAutoFit/>
          </a:bodyPr>
          <a:lstStyle/>
          <a:p>
            <a:r>
              <a:rPr lang="en-US" sz="5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rPr>
              <a:t>Purpose of Project</a:t>
            </a:r>
            <a:endParaRPr lang="en-US" sz="50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2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2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304800"/>
            <a:ext cx="7696200" cy="861774"/>
          </a:xfrm>
          <a:prstGeom prst="rect">
            <a:avLst/>
          </a:prstGeom>
          <a:noFill/>
        </p:spPr>
        <p:txBody>
          <a:bodyPr wrap="square" rtlCol="0">
            <a:spAutoFit/>
          </a:bodyPr>
          <a:lstStyle/>
          <a:p>
            <a:r>
              <a:rPr lang="en-US" sz="5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rPr>
              <a:t>Hardware Requirements</a:t>
            </a:r>
            <a:endParaRPr lang="en-US" sz="50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endParaRPr>
          </a:p>
        </p:txBody>
      </p:sp>
      <p:sp>
        <p:nvSpPr>
          <p:cNvPr id="5" name="Rectangle 4"/>
          <p:cNvSpPr/>
          <p:nvPr/>
        </p:nvSpPr>
        <p:spPr>
          <a:xfrm>
            <a:off x="533400" y="1447800"/>
            <a:ext cx="8305800" cy="3785652"/>
          </a:xfrm>
          <a:prstGeom prst="rect">
            <a:avLst/>
          </a:prstGeom>
        </p:spPr>
        <p:txBody>
          <a:bodyPr wrap="square">
            <a:spAutoFit/>
          </a:bodyPr>
          <a:lstStyle/>
          <a:p>
            <a:pPr lvl="0">
              <a:lnSpc>
                <a:spcPct val="200000"/>
              </a:lnSpc>
              <a:spcBef>
                <a:spcPts val="0"/>
              </a:spcBef>
              <a:buFont typeface="Wingdings" pitchFamily="2" charset="2"/>
              <a:buChar char="Ø"/>
            </a:pPr>
            <a:r>
              <a:rPr lang="en-US" sz="2400" dirty="0" smtClean="0">
                <a:latin typeface="Book Antiqua" pitchFamily="18" charset="0"/>
              </a:rPr>
              <a:t>Processor:	       P4 or above (recommended)</a:t>
            </a:r>
          </a:p>
          <a:p>
            <a:pPr lvl="0">
              <a:lnSpc>
                <a:spcPct val="200000"/>
              </a:lnSpc>
              <a:spcBef>
                <a:spcPts val="0"/>
              </a:spcBef>
              <a:buFont typeface="Wingdings" pitchFamily="2" charset="2"/>
              <a:buChar char="Ø"/>
            </a:pPr>
            <a:r>
              <a:rPr lang="en-US" sz="2400" dirty="0" smtClean="0">
                <a:latin typeface="Book Antiqua" pitchFamily="18" charset="0"/>
              </a:rPr>
              <a:t>Ram:                   256 MB or above (recommended)</a:t>
            </a:r>
          </a:p>
          <a:p>
            <a:pPr lvl="0">
              <a:lnSpc>
                <a:spcPct val="200000"/>
              </a:lnSpc>
              <a:spcBef>
                <a:spcPts val="0"/>
              </a:spcBef>
              <a:buFont typeface="Wingdings" pitchFamily="2" charset="2"/>
              <a:buChar char="Ø"/>
            </a:pPr>
            <a:r>
              <a:rPr lang="en-US" sz="2400" dirty="0" smtClean="0">
                <a:latin typeface="Book Antiqua" pitchFamily="18" charset="0"/>
              </a:rPr>
              <a:t>CPU Clock:        1.5GHz or Above     </a:t>
            </a:r>
          </a:p>
          <a:p>
            <a:pPr lvl="0">
              <a:lnSpc>
                <a:spcPct val="200000"/>
              </a:lnSpc>
              <a:spcBef>
                <a:spcPts val="0"/>
              </a:spcBef>
              <a:buFont typeface="Wingdings" pitchFamily="2" charset="2"/>
              <a:buChar char="Ø"/>
            </a:pPr>
            <a:r>
              <a:rPr lang="en-US" sz="2400" dirty="0" smtClean="0">
                <a:latin typeface="Book Antiqua" pitchFamily="18" charset="0"/>
              </a:rPr>
              <a:t>Printer:               Standard office printer can be used 			        </a:t>
            </a:r>
            <a:endParaRPr lang="en-US" sz="2400" dirty="0">
              <a:latin typeface="Book Antiqua" pitchFamily="18"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2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2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6000"/>
                            </p:stCondLst>
                            <p:childTnLst>
                              <p:par>
                                <p:cTn id="20" presetID="2" presetClass="entr" presetSubtype="4" fill="hold" grpId="0" nodeType="after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additive="base">
                                        <p:cTn id="22" dur="2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8000"/>
                            </p:stCondLst>
                            <p:childTnLst>
                              <p:par>
                                <p:cTn id="25" presetID="2" presetClass="entr" presetSubtype="4" fill="hold" grpId="0" nodeType="after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20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304800"/>
            <a:ext cx="7696200" cy="861774"/>
          </a:xfrm>
          <a:prstGeom prst="rect">
            <a:avLst/>
          </a:prstGeom>
          <a:noFill/>
        </p:spPr>
        <p:txBody>
          <a:bodyPr wrap="square" rtlCol="0">
            <a:spAutoFit/>
          </a:bodyPr>
          <a:lstStyle/>
          <a:p>
            <a:r>
              <a:rPr lang="en-US" sz="5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rPr>
              <a:t>Software Requirements</a:t>
            </a:r>
            <a:endParaRPr lang="en-US" sz="50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Nina" pitchFamily="34" charset="0"/>
            </a:endParaRPr>
          </a:p>
        </p:txBody>
      </p:sp>
      <p:sp>
        <p:nvSpPr>
          <p:cNvPr id="5" name="Rectangle 4"/>
          <p:cNvSpPr/>
          <p:nvPr/>
        </p:nvSpPr>
        <p:spPr>
          <a:xfrm>
            <a:off x="381000" y="1443841"/>
            <a:ext cx="8534400" cy="2308324"/>
          </a:xfrm>
          <a:prstGeom prst="rect">
            <a:avLst/>
          </a:prstGeom>
        </p:spPr>
        <p:txBody>
          <a:bodyPr wrap="square">
            <a:spAutoFit/>
          </a:bodyPr>
          <a:lstStyle/>
          <a:p>
            <a:pPr marL="0" lvl="0">
              <a:lnSpc>
                <a:spcPct val="200000"/>
              </a:lnSpc>
              <a:spcBef>
                <a:spcPts val="0"/>
              </a:spcBef>
              <a:buFont typeface="Wingdings" pitchFamily="2" charset="2"/>
              <a:buChar char="Ø"/>
            </a:pPr>
            <a:r>
              <a:rPr lang="en-US" sz="2400" dirty="0" smtClean="0">
                <a:latin typeface="Book Antiqua" pitchFamily="18" charset="0"/>
              </a:rPr>
              <a:t>Operating system:                        Windows 7</a:t>
            </a:r>
          </a:p>
          <a:p>
            <a:pPr marL="0" lvl="0">
              <a:lnSpc>
                <a:spcPct val="200000"/>
              </a:lnSpc>
              <a:spcBef>
                <a:spcPts val="0"/>
              </a:spcBef>
              <a:buFont typeface="Wingdings" pitchFamily="2" charset="2"/>
              <a:buChar char="Ø"/>
            </a:pPr>
            <a:r>
              <a:rPr lang="en-US" sz="2400" dirty="0" smtClean="0">
                <a:latin typeface="Book Antiqua" pitchFamily="18" charset="0"/>
              </a:rPr>
              <a:t>Front End:                                     VB.NET 2005</a:t>
            </a:r>
          </a:p>
          <a:p>
            <a:pPr marL="0" lvl="0">
              <a:lnSpc>
                <a:spcPct val="200000"/>
              </a:lnSpc>
              <a:spcBef>
                <a:spcPts val="0"/>
              </a:spcBef>
              <a:buFont typeface="Wingdings" pitchFamily="2" charset="2"/>
              <a:buChar char="Ø"/>
            </a:pPr>
            <a:r>
              <a:rPr lang="en-US" sz="2400" dirty="0" smtClean="0">
                <a:latin typeface="Book Antiqua" pitchFamily="18" charset="0"/>
              </a:rPr>
              <a:t>Back End:			           MS-Access 2007</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2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2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6000"/>
                            </p:stCondLst>
                            <p:childTnLst>
                              <p:par>
                                <p:cTn id="20" presetID="2" presetClass="entr" presetSubtype="4" fill="hold" grpId="0" nodeType="after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additive="base">
                                        <p:cTn id="22" dur="2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152400"/>
            <a:ext cx="7391400" cy="1323439"/>
          </a:xfrm>
          <a:prstGeom prst="rect">
            <a:avLst/>
          </a:prstGeom>
          <a:noFill/>
        </p:spPr>
        <p:txBody>
          <a:bodyPr wrap="square" rtlCol="0">
            <a:spAutoFit/>
          </a:bodyPr>
          <a:lstStyle/>
          <a:p>
            <a:pPr algn="ctr"/>
            <a:r>
              <a:rPr lang="en-US" sz="3700" dirty="0" smtClean="0">
                <a:ln w="10160">
                  <a:solidFill>
                    <a:schemeClr val="accent1"/>
                  </a:solidFill>
                  <a:prstDash val="solid"/>
                </a:ln>
                <a:solidFill>
                  <a:srgbClr val="FFFFFF"/>
                </a:solidFill>
                <a:effectLst>
                  <a:outerShdw blurRad="38100" dist="32000" dir="5400000" algn="tl">
                    <a:srgbClr val="000000">
                      <a:alpha val="30000"/>
                    </a:srgbClr>
                  </a:outerShdw>
                </a:effectLst>
              </a:rPr>
              <a:t>      </a:t>
            </a:r>
            <a:r>
              <a:rPr lang="en-US" sz="40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lgerian" pitchFamily="82" charset="0"/>
              </a:rPr>
              <a:t>0 Level-Data Flow</a:t>
            </a:r>
          </a:p>
          <a:p>
            <a:pPr algn="ctr"/>
            <a:r>
              <a:rPr lang="en-US" sz="40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lgerian" pitchFamily="82" charset="0"/>
              </a:rPr>
              <a:t>     Diagram</a:t>
            </a:r>
            <a:endParaRPr lang="en-US" sz="4000" dirty="0">
              <a:ln w="10160">
                <a:solidFill>
                  <a:schemeClr val="accent1"/>
                </a:solidFill>
                <a:prstDash val="solid"/>
              </a:ln>
              <a:solidFill>
                <a:srgbClr val="FFFFFF"/>
              </a:solidFill>
              <a:effectLst>
                <a:outerShdw blurRad="38100" dist="32000" dir="5400000" algn="tl">
                  <a:srgbClr val="000000">
                    <a:alpha val="30000"/>
                  </a:srgbClr>
                </a:outerShdw>
              </a:effectLst>
              <a:latin typeface="Algerian" pitchFamily="82" charset="0"/>
            </a:endParaRPr>
          </a:p>
        </p:txBody>
      </p:sp>
      <p:sp>
        <p:nvSpPr>
          <p:cNvPr id="1033" name="Rectangle 9"/>
          <p:cNvSpPr>
            <a:spLocks noChangeArrowheads="1"/>
          </p:cNvSpPr>
          <p:nvPr/>
        </p:nvSpPr>
        <p:spPr bwMode="auto">
          <a:xfrm>
            <a:off x="1101725" y="755650"/>
            <a:ext cx="1641475" cy="5175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Book Antiqua" pitchFamily="18"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4" name="AutoShape 10"/>
          <p:cNvCxnSpPr>
            <a:cxnSpLocks noChangeShapeType="1"/>
          </p:cNvCxnSpPr>
          <p:nvPr/>
        </p:nvCxnSpPr>
        <p:spPr bwMode="auto">
          <a:xfrm>
            <a:off x="2082800" y="1273175"/>
            <a:ext cx="0" cy="1878013"/>
          </a:xfrm>
          <a:prstGeom prst="straightConnector1">
            <a:avLst/>
          </a:prstGeom>
          <a:noFill/>
          <a:ln w="9525">
            <a:solidFill>
              <a:srgbClr val="000000"/>
            </a:solidFill>
            <a:round/>
            <a:headEnd/>
            <a:tailEnd/>
          </a:ln>
        </p:spPr>
      </p:cxnSp>
      <p:cxnSp>
        <p:nvCxnSpPr>
          <p:cNvPr id="1035" name="AutoShape 11"/>
          <p:cNvCxnSpPr>
            <a:cxnSpLocks noChangeShapeType="1"/>
          </p:cNvCxnSpPr>
          <p:nvPr/>
        </p:nvCxnSpPr>
        <p:spPr bwMode="auto">
          <a:xfrm flipH="1">
            <a:off x="1730375" y="1273175"/>
            <a:ext cx="22225" cy="2176463"/>
          </a:xfrm>
          <a:prstGeom prst="straightConnector1">
            <a:avLst/>
          </a:prstGeom>
          <a:noFill/>
          <a:ln w="9525">
            <a:solidFill>
              <a:srgbClr val="000000"/>
            </a:solidFill>
            <a:round/>
            <a:headEnd/>
            <a:tailEnd/>
          </a:ln>
        </p:spPr>
      </p:cxnSp>
      <p:cxnSp>
        <p:nvCxnSpPr>
          <p:cNvPr id="1036" name="AutoShape 12"/>
          <p:cNvCxnSpPr>
            <a:cxnSpLocks noChangeShapeType="1"/>
          </p:cNvCxnSpPr>
          <p:nvPr/>
        </p:nvCxnSpPr>
        <p:spPr bwMode="auto">
          <a:xfrm>
            <a:off x="1454150" y="1273175"/>
            <a:ext cx="22225" cy="2465388"/>
          </a:xfrm>
          <a:prstGeom prst="straightConnector1">
            <a:avLst/>
          </a:prstGeom>
          <a:noFill/>
          <a:ln w="9525">
            <a:solidFill>
              <a:srgbClr val="000000"/>
            </a:solidFill>
            <a:round/>
            <a:headEnd/>
            <a:tailEnd/>
          </a:ln>
        </p:spPr>
      </p:cxnSp>
      <p:cxnSp>
        <p:nvCxnSpPr>
          <p:cNvPr id="1037" name="AutoShape 13"/>
          <p:cNvCxnSpPr>
            <a:cxnSpLocks noChangeShapeType="1"/>
          </p:cNvCxnSpPr>
          <p:nvPr/>
        </p:nvCxnSpPr>
        <p:spPr bwMode="auto">
          <a:xfrm>
            <a:off x="2082800" y="3152775"/>
            <a:ext cx="1927225" cy="0"/>
          </a:xfrm>
          <a:prstGeom prst="straightConnector1">
            <a:avLst/>
          </a:prstGeom>
          <a:noFill/>
          <a:ln w="9525">
            <a:solidFill>
              <a:srgbClr val="000000"/>
            </a:solidFill>
            <a:round/>
            <a:headEnd/>
            <a:tailEnd type="triangle" w="med" len="med"/>
          </a:ln>
        </p:spPr>
      </p:cxnSp>
      <p:sp>
        <p:nvSpPr>
          <p:cNvPr id="1038" name="Oval 14"/>
          <p:cNvSpPr>
            <a:spLocks noChangeArrowheads="1"/>
          </p:cNvSpPr>
          <p:nvPr/>
        </p:nvSpPr>
        <p:spPr bwMode="auto">
          <a:xfrm>
            <a:off x="3921125" y="2686050"/>
            <a:ext cx="1479550" cy="14287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Book Antiqua" pitchFamily="18" charset="0"/>
                <a:cs typeface="Arial" pitchFamily="34" charset="0"/>
              </a:rPr>
              <a:t>Library</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Book Antiqua" pitchFamily="18" charset="0"/>
                <a:cs typeface="Arial" pitchFamily="34" charset="0"/>
              </a:rPr>
              <a:t>Management 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9" name="AutoShape 15"/>
          <p:cNvCxnSpPr>
            <a:cxnSpLocks noChangeShapeType="1"/>
          </p:cNvCxnSpPr>
          <p:nvPr/>
        </p:nvCxnSpPr>
        <p:spPr bwMode="auto">
          <a:xfrm>
            <a:off x="1752600" y="3449638"/>
            <a:ext cx="2168525" cy="0"/>
          </a:xfrm>
          <a:prstGeom prst="straightConnector1">
            <a:avLst/>
          </a:prstGeom>
          <a:noFill/>
          <a:ln w="9525">
            <a:solidFill>
              <a:srgbClr val="000000"/>
            </a:solidFill>
            <a:round/>
            <a:headEnd/>
            <a:tailEnd type="triangle" w="med" len="med"/>
          </a:ln>
        </p:spPr>
      </p:cxnSp>
      <p:cxnSp>
        <p:nvCxnSpPr>
          <p:cNvPr id="1040" name="AutoShape 16"/>
          <p:cNvCxnSpPr>
            <a:cxnSpLocks noChangeShapeType="1"/>
          </p:cNvCxnSpPr>
          <p:nvPr/>
        </p:nvCxnSpPr>
        <p:spPr bwMode="auto">
          <a:xfrm>
            <a:off x="1476375" y="3738563"/>
            <a:ext cx="2533650" cy="0"/>
          </a:xfrm>
          <a:prstGeom prst="straightConnector1">
            <a:avLst/>
          </a:prstGeom>
          <a:noFill/>
          <a:ln w="9525">
            <a:solidFill>
              <a:srgbClr val="000000"/>
            </a:solidFill>
            <a:round/>
            <a:headEnd/>
            <a:tailEnd type="triangle" w="med" len="med"/>
          </a:ln>
        </p:spPr>
      </p:cxnSp>
      <p:sp>
        <p:nvSpPr>
          <p:cNvPr id="1041" name="Rectangle 17"/>
          <p:cNvSpPr>
            <a:spLocks noChangeArrowheads="1"/>
          </p:cNvSpPr>
          <p:nvPr/>
        </p:nvSpPr>
        <p:spPr bwMode="auto">
          <a:xfrm>
            <a:off x="1244600" y="6038850"/>
            <a:ext cx="1277938" cy="666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2" name="AutoShape 18"/>
          <p:cNvCxnSpPr>
            <a:cxnSpLocks noChangeShapeType="1"/>
          </p:cNvCxnSpPr>
          <p:nvPr/>
        </p:nvCxnSpPr>
        <p:spPr bwMode="auto">
          <a:xfrm>
            <a:off x="2514600" y="6172200"/>
            <a:ext cx="1752600" cy="1588"/>
          </a:xfrm>
          <a:prstGeom prst="straightConnector1">
            <a:avLst/>
          </a:prstGeom>
          <a:noFill/>
          <a:ln w="9525">
            <a:solidFill>
              <a:srgbClr val="000000"/>
            </a:solidFill>
            <a:round/>
            <a:headEnd/>
            <a:tailEnd/>
          </a:ln>
        </p:spPr>
      </p:cxnSp>
      <p:cxnSp>
        <p:nvCxnSpPr>
          <p:cNvPr id="1043" name="AutoShape 19"/>
          <p:cNvCxnSpPr>
            <a:cxnSpLocks noChangeShapeType="1"/>
          </p:cNvCxnSpPr>
          <p:nvPr/>
        </p:nvCxnSpPr>
        <p:spPr bwMode="auto">
          <a:xfrm>
            <a:off x="2514600" y="6629400"/>
            <a:ext cx="2378075" cy="1588"/>
          </a:xfrm>
          <a:prstGeom prst="straightConnector1">
            <a:avLst/>
          </a:prstGeom>
          <a:noFill/>
          <a:ln w="9525">
            <a:solidFill>
              <a:srgbClr val="000000"/>
            </a:solidFill>
            <a:round/>
            <a:headEnd/>
            <a:tailEnd/>
          </a:ln>
        </p:spPr>
      </p:cxnSp>
      <p:cxnSp>
        <p:nvCxnSpPr>
          <p:cNvPr id="1044" name="AutoShape 20"/>
          <p:cNvCxnSpPr>
            <a:cxnSpLocks noChangeShapeType="1"/>
          </p:cNvCxnSpPr>
          <p:nvPr/>
        </p:nvCxnSpPr>
        <p:spPr bwMode="auto">
          <a:xfrm rot="16200000" flipV="1">
            <a:off x="3178970" y="5083970"/>
            <a:ext cx="2163761" cy="12700"/>
          </a:xfrm>
          <a:prstGeom prst="straightConnector1">
            <a:avLst/>
          </a:prstGeom>
          <a:noFill/>
          <a:ln w="9525">
            <a:solidFill>
              <a:srgbClr val="000000"/>
            </a:solidFill>
            <a:round/>
            <a:headEnd/>
            <a:tailEnd type="triangle" w="med" len="med"/>
          </a:ln>
        </p:spPr>
      </p:cxnSp>
      <p:cxnSp>
        <p:nvCxnSpPr>
          <p:cNvPr id="1045" name="AutoShape 21"/>
          <p:cNvCxnSpPr>
            <a:cxnSpLocks noChangeShapeType="1"/>
          </p:cNvCxnSpPr>
          <p:nvPr/>
        </p:nvCxnSpPr>
        <p:spPr bwMode="auto">
          <a:xfrm rot="5400000" flipH="1" flipV="1">
            <a:off x="3619500" y="5372100"/>
            <a:ext cx="2514600" cy="1588"/>
          </a:xfrm>
          <a:prstGeom prst="straightConnector1">
            <a:avLst/>
          </a:prstGeom>
          <a:noFill/>
          <a:ln w="9525">
            <a:solidFill>
              <a:srgbClr val="000000"/>
            </a:solidFill>
            <a:round/>
            <a:headEnd/>
            <a:tailEnd type="triangle" w="med" len="med"/>
          </a:ln>
        </p:spPr>
      </p:cxnSp>
      <p:cxnSp>
        <p:nvCxnSpPr>
          <p:cNvPr id="1046" name="AutoShape 22"/>
          <p:cNvCxnSpPr>
            <a:cxnSpLocks noChangeShapeType="1"/>
          </p:cNvCxnSpPr>
          <p:nvPr/>
        </p:nvCxnSpPr>
        <p:spPr bwMode="auto">
          <a:xfrm rot="10800000" flipV="1">
            <a:off x="2514600" y="6400799"/>
            <a:ext cx="2057400" cy="1587"/>
          </a:xfrm>
          <a:prstGeom prst="straightConnector1">
            <a:avLst/>
          </a:prstGeom>
          <a:noFill/>
          <a:ln w="9525">
            <a:solidFill>
              <a:srgbClr val="000000"/>
            </a:solidFill>
            <a:round/>
            <a:headEnd/>
            <a:tailEnd type="triangle" w="med" len="med"/>
          </a:ln>
        </p:spPr>
      </p:cxnSp>
      <p:cxnSp>
        <p:nvCxnSpPr>
          <p:cNvPr id="1047" name="AutoShape 23"/>
          <p:cNvCxnSpPr>
            <a:cxnSpLocks noChangeShapeType="1"/>
          </p:cNvCxnSpPr>
          <p:nvPr/>
        </p:nvCxnSpPr>
        <p:spPr bwMode="auto">
          <a:xfrm rot="16200000" flipH="1">
            <a:off x="3423444" y="5252244"/>
            <a:ext cx="2286000" cy="11112"/>
          </a:xfrm>
          <a:prstGeom prst="straightConnector1">
            <a:avLst/>
          </a:prstGeom>
          <a:noFill/>
          <a:ln w="9525">
            <a:solidFill>
              <a:srgbClr val="000000"/>
            </a:solidFill>
            <a:round/>
            <a:headEnd/>
            <a:tailEnd/>
          </a:ln>
        </p:spPr>
      </p:cxnSp>
      <p:sp>
        <p:nvSpPr>
          <p:cNvPr id="62" name="Rectangle 61"/>
          <p:cNvSpPr/>
          <p:nvPr/>
        </p:nvSpPr>
        <p:spPr>
          <a:xfrm>
            <a:off x="2286000" y="2819400"/>
            <a:ext cx="2743200" cy="276999"/>
          </a:xfrm>
          <a:prstGeom prst="rect">
            <a:avLst/>
          </a:prstGeom>
        </p:spPr>
        <p:txBody>
          <a:bodyPr wrap="square">
            <a:spAutoFit/>
          </a:bodyPr>
          <a:lstStyle/>
          <a:p>
            <a:r>
              <a:rPr lang="en-US" sz="1200" dirty="0" smtClean="0"/>
              <a:t>Books Management</a:t>
            </a:r>
            <a:endParaRPr lang="en-US" sz="1200" dirty="0"/>
          </a:p>
        </p:txBody>
      </p:sp>
      <p:sp>
        <p:nvSpPr>
          <p:cNvPr id="79" name="Rectangle 78"/>
          <p:cNvSpPr/>
          <p:nvPr/>
        </p:nvSpPr>
        <p:spPr>
          <a:xfrm>
            <a:off x="2286000" y="3200400"/>
            <a:ext cx="2390398" cy="276999"/>
          </a:xfrm>
          <a:prstGeom prst="rect">
            <a:avLst/>
          </a:prstGeom>
        </p:spPr>
        <p:txBody>
          <a:bodyPr wrap="square">
            <a:spAutoFit/>
          </a:bodyPr>
          <a:lstStyle/>
          <a:p>
            <a:r>
              <a:rPr lang="en-US" sz="1200" dirty="0" smtClean="0"/>
              <a:t>Student Management</a:t>
            </a:r>
            <a:endParaRPr lang="en-US" sz="1200" dirty="0"/>
          </a:p>
        </p:txBody>
      </p:sp>
      <p:sp>
        <p:nvSpPr>
          <p:cNvPr id="80" name="Rectangle 79"/>
          <p:cNvSpPr/>
          <p:nvPr/>
        </p:nvSpPr>
        <p:spPr>
          <a:xfrm>
            <a:off x="2362200" y="3505200"/>
            <a:ext cx="987771" cy="276999"/>
          </a:xfrm>
          <a:prstGeom prst="rect">
            <a:avLst/>
          </a:prstGeom>
        </p:spPr>
        <p:txBody>
          <a:bodyPr wrap="none">
            <a:spAutoFit/>
          </a:bodyPr>
          <a:lstStyle/>
          <a:p>
            <a:r>
              <a:rPr lang="en-US" sz="1200" dirty="0" smtClean="0"/>
              <a:t>Issue Book </a:t>
            </a:r>
            <a:endParaRPr lang="en-US" sz="1200" dirty="0"/>
          </a:p>
        </p:txBody>
      </p:sp>
      <p:sp>
        <p:nvSpPr>
          <p:cNvPr id="81" name="Rectangle 80"/>
          <p:cNvSpPr/>
          <p:nvPr/>
        </p:nvSpPr>
        <p:spPr>
          <a:xfrm>
            <a:off x="2819400" y="6172200"/>
            <a:ext cx="987771" cy="276999"/>
          </a:xfrm>
          <a:prstGeom prst="rect">
            <a:avLst/>
          </a:prstGeom>
        </p:spPr>
        <p:txBody>
          <a:bodyPr wrap="none">
            <a:spAutoFit/>
          </a:bodyPr>
          <a:lstStyle/>
          <a:p>
            <a:r>
              <a:rPr lang="en-US" sz="1200" dirty="0" smtClean="0"/>
              <a:t>Issue Book </a:t>
            </a:r>
            <a:endParaRPr lang="en-US" sz="1200" dirty="0"/>
          </a:p>
        </p:txBody>
      </p:sp>
      <p:sp>
        <p:nvSpPr>
          <p:cNvPr id="82" name="Rectangle 81"/>
          <p:cNvSpPr/>
          <p:nvPr/>
        </p:nvSpPr>
        <p:spPr>
          <a:xfrm>
            <a:off x="2895600" y="6400800"/>
            <a:ext cx="1037463" cy="276999"/>
          </a:xfrm>
          <a:prstGeom prst="rect">
            <a:avLst/>
          </a:prstGeom>
        </p:spPr>
        <p:txBody>
          <a:bodyPr wrap="square">
            <a:spAutoFit/>
          </a:bodyPr>
          <a:lstStyle/>
          <a:p>
            <a:r>
              <a:rPr lang="en-US" sz="1200" dirty="0" smtClean="0"/>
              <a:t>Return Book</a:t>
            </a:r>
            <a:endParaRPr lang="en-US" sz="1200" dirty="0"/>
          </a:p>
        </p:txBody>
      </p:sp>
      <p:sp>
        <p:nvSpPr>
          <p:cNvPr id="85" name="Rectangle 84"/>
          <p:cNvSpPr/>
          <p:nvPr/>
        </p:nvSpPr>
        <p:spPr>
          <a:xfrm>
            <a:off x="2819400" y="5943600"/>
            <a:ext cx="1148071" cy="276999"/>
          </a:xfrm>
          <a:prstGeom prst="rect">
            <a:avLst/>
          </a:prstGeom>
        </p:spPr>
        <p:txBody>
          <a:bodyPr wrap="none">
            <a:spAutoFit/>
          </a:bodyPr>
          <a:lstStyle/>
          <a:p>
            <a:r>
              <a:rPr lang="en-US" sz="1200" dirty="0" smtClean="0"/>
              <a:t>Request Book</a:t>
            </a:r>
            <a:endParaRPr lang="en-US" sz="1200"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2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20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2" dur="20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984250" y="304800"/>
            <a:ext cx="1708150" cy="4492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19" name="Oval 3"/>
          <p:cNvSpPr>
            <a:spLocks noChangeArrowheads="1"/>
          </p:cNvSpPr>
          <p:nvPr/>
        </p:nvSpPr>
        <p:spPr bwMode="auto">
          <a:xfrm>
            <a:off x="3810000" y="1219200"/>
            <a:ext cx="1431925" cy="12954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Book Antiqua" pitchFamily="18" charset="0"/>
                <a:cs typeface="Arial" pitchFamily="34" charset="0"/>
              </a:rPr>
              <a:t>Book Management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4820" name="Oval 4"/>
          <p:cNvSpPr>
            <a:spLocks noChangeArrowheads="1"/>
          </p:cNvSpPr>
          <p:nvPr/>
        </p:nvSpPr>
        <p:spPr bwMode="auto">
          <a:xfrm>
            <a:off x="3886200" y="2667000"/>
            <a:ext cx="1431925" cy="129381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200" b="0" i="0" u="none" strike="noStrike" cap="none" normalizeH="0" baseline="0" dirty="0" smtClean="0">
              <a:ln>
                <a:noFill/>
              </a:ln>
              <a:solidFill>
                <a:schemeClr val="tx1"/>
              </a:solidFill>
              <a:effectLst/>
              <a:latin typeface="Book Antiqua"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Book Antiqua" pitchFamily="18" charset="0"/>
                <a:cs typeface="Arial" pitchFamily="34" charset="0"/>
              </a:rPr>
              <a:t>Issue Book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4821" name="Oval 5"/>
          <p:cNvSpPr>
            <a:spLocks noChangeArrowheads="1"/>
          </p:cNvSpPr>
          <p:nvPr/>
        </p:nvSpPr>
        <p:spPr bwMode="auto">
          <a:xfrm>
            <a:off x="1066800" y="4724400"/>
            <a:ext cx="1219200" cy="10652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Return Book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4822" name="AutoShape 6"/>
          <p:cNvCxnSpPr>
            <a:cxnSpLocks noChangeShapeType="1"/>
          </p:cNvCxnSpPr>
          <p:nvPr/>
        </p:nvCxnSpPr>
        <p:spPr bwMode="auto">
          <a:xfrm>
            <a:off x="6705600" y="1905000"/>
            <a:ext cx="1066800" cy="1588"/>
          </a:xfrm>
          <a:prstGeom prst="straightConnector1">
            <a:avLst/>
          </a:prstGeom>
          <a:noFill/>
          <a:ln w="9525">
            <a:solidFill>
              <a:srgbClr val="000000"/>
            </a:solidFill>
            <a:round/>
            <a:headEnd/>
            <a:tailEnd/>
          </a:ln>
        </p:spPr>
      </p:cxnSp>
      <p:cxnSp>
        <p:nvCxnSpPr>
          <p:cNvPr id="34823" name="AutoShape 7"/>
          <p:cNvCxnSpPr>
            <a:cxnSpLocks noChangeShapeType="1"/>
          </p:cNvCxnSpPr>
          <p:nvPr/>
        </p:nvCxnSpPr>
        <p:spPr bwMode="auto">
          <a:xfrm>
            <a:off x="6705600" y="1447800"/>
            <a:ext cx="1020762" cy="0"/>
          </a:xfrm>
          <a:prstGeom prst="straightConnector1">
            <a:avLst/>
          </a:prstGeom>
          <a:noFill/>
          <a:ln w="9525">
            <a:solidFill>
              <a:srgbClr val="000000"/>
            </a:solidFill>
            <a:round/>
            <a:headEnd/>
            <a:tailEnd/>
          </a:ln>
        </p:spPr>
      </p:cxnSp>
      <p:cxnSp>
        <p:nvCxnSpPr>
          <p:cNvPr id="34824" name="AutoShape 8"/>
          <p:cNvCxnSpPr>
            <a:cxnSpLocks noChangeShapeType="1"/>
          </p:cNvCxnSpPr>
          <p:nvPr/>
        </p:nvCxnSpPr>
        <p:spPr bwMode="auto">
          <a:xfrm>
            <a:off x="6781800" y="2743200"/>
            <a:ext cx="1077913" cy="0"/>
          </a:xfrm>
          <a:prstGeom prst="straightConnector1">
            <a:avLst/>
          </a:prstGeom>
          <a:noFill/>
          <a:ln w="9525">
            <a:solidFill>
              <a:srgbClr val="000000"/>
            </a:solidFill>
            <a:round/>
            <a:headEnd/>
            <a:tailEnd/>
          </a:ln>
        </p:spPr>
      </p:cxnSp>
      <p:sp>
        <p:nvSpPr>
          <p:cNvPr id="34825" name="Rectangle 9"/>
          <p:cNvSpPr>
            <a:spLocks noChangeArrowheads="1"/>
          </p:cNvSpPr>
          <p:nvPr/>
        </p:nvSpPr>
        <p:spPr bwMode="auto">
          <a:xfrm>
            <a:off x="3962400" y="4343400"/>
            <a:ext cx="1314450" cy="339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4826" name="AutoShape 10"/>
          <p:cNvCxnSpPr>
            <a:cxnSpLocks noChangeShapeType="1"/>
          </p:cNvCxnSpPr>
          <p:nvPr/>
        </p:nvCxnSpPr>
        <p:spPr bwMode="auto">
          <a:xfrm>
            <a:off x="2971800" y="5334000"/>
            <a:ext cx="1020763" cy="0"/>
          </a:xfrm>
          <a:prstGeom prst="straightConnector1">
            <a:avLst/>
          </a:prstGeom>
          <a:noFill/>
          <a:ln w="9525">
            <a:solidFill>
              <a:srgbClr val="000000"/>
            </a:solidFill>
            <a:round/>
            <a:headEnd/>
            <a:tailEnd/>
          </a:ln>
        </p:spPr>
      </p:cxnSp>
      <p:cxnSp>
        <p:nvCxnSpPr>
          <p:cNvPr id="34827" name="AutoShape 11"/>
          <p:cNvCxnSpPr>
            <a:cxnSpLocks noChangeShapeType="1"/>
          </p:cNvCxnSpPr>
          <p:nvPr/>
        </p:nvCxnSpPr>
        <p:spPr bwMode="auto">
          <a:xfrm>
            <a:off x="2971800" y="4876800"/>
            <a:ext cx="1020763" cy="0"/>
          </a:xfrm>
          <a:prstGeom prst="straightConnector1">
            <a:avLst/>
          </a:prstGeom>
          <a:noFill/>
          <a:ln w="9525">
            <a:solidFill>
              <a:srgbClr val="000000"/>
            </a:solidFill>
            <a:round/>
            <a:headEnd/>
            <a:tailEnd/>
          </a:ln>
        </p:spPr>
      </p:cxnSp>
      <p:sp>
        <p:nvSpPr>
          <p:cNvPr id="34828" name="Rectangle 12"/>
          <p:cNvSpPr>
            <a:spLocks noChangeArrowheads="1"/>
          </p:cNvSpPr>
          <p:nvPr/>
        </p:nvSpPr>
        <p:spPr bwMode="auto">
          <a:xfrm>
            <a:off x="1143000" y="6324600"/>
            <a:ext cx="1312862" cy="3397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Book Antiqua" pitchFamily="18" charset="0"/>
                <a:cs typeface="Arial" pitchFamily="34" charset="0"/>
              </a:rPr>
              <a:t>Student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4829" name="AutoShape 13"/>
          <p:cNvCxnSpPr>
            <a:cxnSpLocks noChangeShapeType="1"/>
          </p:cNvCxnSpPr>
          <p:nvPr/>
        </p:nvCxnSpPr>
        <p:spPr bwMode="auto">
          <a:xfrm rot="5400000">
            <a:off x="-381000" y="2743200"/>
            <a:ext cx="3962400" cy="1588"/>
          </a:xfrm>
          <a:prstGeom prst="straightConnector1">
            <a:avLst/>
          </a:prstGeom>
          <a:noFill/>
          <a:ln w="9525">
            <a:solidFill>
              <a:srgbClr val="000000"/>
            </a:solidFill>
            <a:round/>
            <a:headEnd/>
            <a:tailEnd type="triangle" w="med" len="med"/>
          </a:ln>
        </p:spPr>
      </p:cxnSp>
      <p:cxnSp>
        <p:nvCxnSpPr>
          <p:cNvPr id="34830" name="AutoShape 14"/>
          <p:cNvCxnSpPr>
            <a:cxnSpLocks noChangeShapeType="1"/>
          </p:cNvCxnSpPr>
          <p:nvPr/>
        </p:nvCxnSpPr>
        <p:spPr bwMode="auto">
          <a:xfrm rot="5400000" flipH="1" flipV="1">
            <a:off x="-214312" y="2728914"/>
            <a:ext cx="3962399" cy="28575"/>
          </a:xfrm>
          <a:prstGeom prst="straightConnector1">
            <a:avLst/>
          </a:prstGeom>
          <a:noFill/>
          <a:ln w="9525">
            <a:solidFill>
              <a:srgbClr val="000000"/>
            </a:solidFill>
            <a:round/>
            <a:headEnd/>
            <a:tailEnd type="triangle" w="med" len="med"/>
          </a:ln>
        </p:spPr>
      </p:cxnSp>
      <p:cxnSp>
        <p:nvCxnSpPr>
          <p:cNvPr id="34831" name="AutoShape 15"/>
          <p:cNvCxnSpPr>
            <a:cxnSpLocks noChangeShapeType="1"/>
            <a:endCxn id="34821" idx="4"/>
          </p:cNvCxnSpPr>
          <p:nvPr/>
        </p:nvCxnSpPr>
        <p:spPr bwMode="auto">
          <a:xfrm rot="5400000" flipH="1" flipV="1">
            <a:off x="1408906" y="6057106"/>
            <a:ext cx="534988" cy="1588"/>
          </a:xfrm>
          <a:prstGeom prst="straightConnector1">
            <a:avLst/>
          </a:prstGeom>
          <a:noFill/>
          <a:ln w="9525">
            <a:solidFill>
              <a:srgbClr val="000000"/>
            </a:solidFill>
            <a:round/>
            <a:headEnd/>
            <a:tailEnd type="triangle" w="med" len="med"/>
          </a:ln>
        </p:spPr>
      </p:cxnSp>
      <p:cxnSp>
        <p:nvCxnSpPr>
          <p:cNvPr id="34832" name="AutoShape 16"/>
          <p:cNvCxnSpPr>
            <a:cxnSpLocks noChangeShapeType="1"/>
          </p:cNvCxnSpPr>
          <p:nvPr/>
        </p:nvCxnSpPr>
        <p:spPr bwMode="auto">
          <a:xfrm flipV="1">
            <a:off x="2209800" y="4953000"/>
            <a:ext cx="762000" cy="11112"/>
          </a:xfrm>
          <a:prstGeom prst="straightConnector1">
            <a:avLst/>
          </a:prstGeom>
          <a:noFill/>
          <a:ln w="9525">
            <a:solidFill>
              <a:srgbClr val="000000"/>
            </a:solidFill>
            <a:round/>
            <a:headEnd/>
            <a:tailEnd type="triangle" w="med" len="med"/>
          </a:ln>
        </p:spPr>
      </p:cxnSp>
      <p:cxnSp>
        <p:nvCxnSpPr>
          <p:cNvPr id="34833" name="AutoShape 17"/>
          <p:cNvCxnSpPr>
            <a:cxnSpLocks noChangeShapeType="1"/>
          </p:cNvCxnSpPr>
          <p:nvPr/>
        </p:nvCxnSpPr>
        <p:spPr bwMode="auto">
          <a:xfrm flipH="1">
            <a:off x="2286000" y="5257800"/>
            <a:ext cx="574675" cy="0"/>
          </a:xfrm>
          <a:prstGeom prst="straightConnector1">
            <a:avLst/>
          </a:prstGeom>
          <a:noFill/>
          <a:ln w="9525">
            <a:solidFill>
              <a:srgbClr val="000000"/>
            </a:solidFill>
            <a:round/>
            <a:headEnd/>
            <a:tailEnd type="triangle" w="med" len="med"/>
          </a:ln>
        </p:spPr>
      </p:cxnSp>
      <p:cxnSp>
        <p:nvCxnSpPr>
          <p:cNvPr id="34834" name="AutoShape 18"/>
          <p:cNvCxnSpPr>
            <a:cxnSpLocks noChangeShapeType="1"/>
          </p:cNvCxnSpPr>
          <p:nvPr/>
        </p:nvCxnSpPr>
        <p:spPr bwMode="auto">
          <a:xfrm rot="5400000">
            <a:off x="4382294" y="4152106"/>
            <a:ext cx="381000" cy="1588"/>
          </a:xfrm>
          <a:prstGeom prst="straightConnector1">
            <a:avLst/>
          </a:prstGeom>
          <a:noFill/>
          <a:ln w="9525">
            <a:solidFill>
              <a:srgbClr val="000000"/>
            </a:solidFill>
            <a:round/>
            <a:headEnd/>
            <a:tailEnd type="triangle" w="med" len="med"/>
          </a:ln>
        </p:spPr>
      </p:cxnSp>
      <p:cxnSp>
        <p:nvCxnSpPr>
          <p:cNvPr id="34835" name="AutoShape 19"/>
          <p:cNvCxnSpPr>
            <a:cxnSpLocks noChangeShapeType="1"/>
            <a:stCxn id="34820" idx="7"/>
          </p:cNvCxnSpPr>
          <p:nvPr/>
        </p:nvCxnSpPr>
        <p:spPr bwMode="auto">
          <a:xfrm rot="5400000" flipH="1" flipV="1">
            <a:off x="5926575" y="2001249"/>
            <a:ext cx="37074" cy="1673376"/>
          </a:xfrm>
          <a:prstGeom prst="straightConnector1">
            <a:avLst/>
          </a:prstGeom>
          <a:noFill/>
          <a:ln w="9525">
            <a:solidFill>
              <a:srgbClr val="000000"/>
            </a:solidFill>
            <a:round/>
            <a:headEnd/>
            <a:tailEnd type="triangle" w="med" len="med"/>
          </a:ln>
        </p:spPr>
      </p:cxnSp>
      <p:cxnSp>
        <p:nvCxnSpPr>
          <p:cNvPr id="34836" name="AutoShape 20"/>
          <p:cNvCxnSpPr>
            <a:cxnSpLocks noChangeShapeType="1"/>
          </p:cNvCxnSpPr>
          <p:nvPr/>
        </p:nvCxnSpPr>
        <p:spPr bwMode="auto">
          <a:xfrm rot="10800000" flipV="1">
            <a:off x="5334000" y="3200400"/>
            <a:ext cx="1447800" cy="11112"/>
          </a:xfrm>
          <a:prstGeom prst="straightConnector1">
            <a:avLst/>
          </a:prstGeom>
          <a:noFill/>
          <a:ln w="9525">
            <a:solidFill>
              <a:srgbClr val="000000"/>
            </a:solidFill>
            <a:round/>
            <a:headEnd/>
            <a:tailEnd type="triangle" w="med" len="med"/>
          </a:ln>
        </p:spPr>
      </p:cxnSp>
      <p:cxnSp>
        <p:nvCxnSpPr>
          <p:cNvPr id="34837" name="AutoShape 21"/>
          <p:cNvCxnSpPr>
            <a:cxnSpLocks noChangeShapeType="1"/>
          </p:cNvCxnSpPr>
          <p:nvPr/>
        </p:nvCxnSpPr>
        <p:spPr bwMode="auto">
          <a:xfrm flipV="1">
            <a:off x="5181600" y="1600200"/>
            <a:ext cx="1524000" cy="12700"/>
          </a:xfrm>
          <a:prstGeom prst="straightConnector1">
            <a:avLst/>
          </a:prstGeom>
          <a:noFill/>
          <a:ln w="9525">
            <a:solidFill>
              <a:srgbClr val="000000"/>
            </a:solidFill>
            <a:round/>
            <a:headEnd/>
            <a:tailEnd type="triangle" w="med" len="med"/>
          </a:ln>
        </p:spPr>
      </p:cxnSp>
      <p:cxnSp>
        <p:nvCxnSpPr>
          <p:cNvPr id="34838" name="AutoShape 22"/>
          <p:cNvCxnSpPr>
            <a:cxnSpLocks noChangeShapeType="1"/>
          </p:cNvCxnSpPr>
          <p:nvPr/>
        </p:nvCxnSpPr>
        <p:spPr bwMode="auto">
          <a:xfrm rot="10800000" flipV="1">
            <a:off x="5257800" y="1752600"/>
            <a:ext cx="1447800" cy="12700"/>
          </a:xfrm>
          <a:prstGeom prst="straightConnector1">
            <a:avLst/>
          </a:prstGeom>
          <a:noFill/>
          <a:ln w="9525">
            <a:solidFill>
              <a:srgbClr val="000000"/>
            </a:solidFill>
            <a:round/>
            <a:headEnd/>
            <a:tailEnd type="triangle" w="med" len="med"/>
          </a:ln>
        </p:spPr>
      </p:cxnSp>
      <p:cxnSp>
        <p:nvCxnSpPr>
          <p:cNvPr id="34839" name="AutoShape 23"/>
          <p:cNvCxnSpPr>
            <a:cxnSpLocks noChangeShapeType="1"/>
          </p:cNvCxnSpPr>
          <p:nvPr/>
        </p:nvCxnSpPr>
        <p:spPr bwMode="auto">
          <a:xfrm>
            <a:off x="2286000" y="1752600"/>
            <a:ext cx="1538287" cy="0"/>
          </a:xfrm>
          <a:prstGeom prst="straightConnector1">
            <a:avLst/>
          </a:prstGeom>
          <a:noFill/>
          <a:ln w="9525">
            <a:solidFill>
              <a:srgbClr val="000000"/>
            </a:solidFill>
            <a:round/>
            <a:headEnd/>
            <a:tailEnd type="triangle" w="med" len="med"/>
          </a:ln>
        </p:spPr>
      </p:cxnSp>
      <p:cxnSp>
        <p:nvCxnSpPr>
          <p:cNvPr id="34840" name="AutoShape 24"/>
          <p:cNvCxnSpPr>
            <a:cxnSpLocks noChangeShapeType="1"/>
          </p:cNvCxnSpPr>
          <p:nvPr/>
        </p:nvCxnSpPr>
        <p:spPr bwMode="auto">
          <a:xfrm rot="16200000" flipH="1">
            <a:off x="1790698" y="1257300"/>
            <a:ext cx="990602" cy="1"/>
          </a:xfrm>
          <a:prstGeom prst="straightConnector1">
            <a:avLst/>
          </a:prstGeom>
          <a:noFill/>
          <a:ln w="9525">
            <a:solidFill>
              <a:srgbClr val="000000"/>
            </a:solidFill>
            <a:round/>
            <a:headEnd/>
            <a:tailEnd/>
          </a:ln>
        </p:spPr>
      </p:cxnSp>
      <p:cxnSp>
        <p:nvCxnSpPr>
          <p:cNvPr id="34841" name="AutoShape 25"/>
          <p:cNvCxnSpPr>
            <a:cxnSpLocks noChangeShapeType="1"/>
          </p:cNvCxnSpPr>
          <p:nvPr/>
        </p:nvCxnSpPr>
        <p:spPr bwMode="auto">
          <a:xfrm>
            <a:off x="2133600" y="1905000"/>
            <a:ext cx="1676400" cy="1588"/>
          </a:xfrm>
          <a:prstGeom prst="straightConnector1">
            <a:avLst/>
          </a:prstGeom>
          <a:noFill/>
          <a:ln w="9525">
            <a:solidFill>
              <a:srgbClr val="000000"/>
            </a:solidFill>
            <a:round/>
            <a:headEnd/>
            <a:tailEnd/>
          </a:ln>
        </p:spPr>
      </p:cxnSp>
      <p:cxnSp>
        <p:nvCxnSpPr>
          <p:cNvPr id="34842" name="AutoShape 26"/>
          <p:cNvCxnSpPr>
            <a:cxnSpLocks noChangeShapeType="1"/>
          </p:cNvCxnSpPr>
          <p:nvPr/>
        </p:nvCxnSpPr>
        <p:spPr bwMode="auto">
          <a:xfrm rot="5400000" flipH="1" flipV="1">
            <a:off x="1562895" y="1333499"/>
            <a:ext cx="1142206" cy="796"/>
          </a:xfrm>
          <a:prstGeom prst="straightConnector1">
            <a:avLst/>
          </a:prstGeom>
          <a:noFill/>
          <a:ln w="9525">
            <a:solidFill>
              <a:srgbClr val="000000"/>
            </a:solidFill>
            <a:round/>
            <a:headEnd/>
            <a:tailEnd type="triangle" w="med" len="med"/>
          </a:ln>
        </p:spPr>
      </p:cxnSp>
      <p:cxnSp>
        <p:nvCxnSpPr>
          <p:cNvPr id="34843" name="AutoShape 27"/>
          <p:cNvCxnSpPr>
            <a:cxnSpLocks noChangeShapeType="1"/>
          </p:cNvCxnSpPr>
          <p:nvPr/>
        </p:nvCxnSpPr>
        <p:spPr bwMode="auto">
          <a:xfrm rot="16200000" flipH="1">
            <a:off x="874712" y="1941512"/>
            <a:ext cx="2347916" cy="17463"/>
          </a:xfrm>
          <a:prstGeom prst="straightConnector1">
            <a:avLst/>
          </a:prstGeom>
          <a:noFill/>
          <a:ln w="9525">
            <a:solidFill>
              <a:srgbClr val="000000"/>
            </a:solidFill>
            <a:round/>
            <a:headEnd/>
            <a:tailEnd/>
          </a:ln>
        </p:spPr>
      </p:cxnSp>
      <p:cxnSp>
        <p:nvCxnSpPr>
          <p:cNvPr id="34844" name="AutoShape 28"/>
          <p:cNvCxnSpPr>
            <a:cxnSpLocks noChangeShapeType="1"/>
          </p:cNvCxnSpPr>
          <p:nvPr/>
        </p:nvCxnSpPr>
        <p:spPr bwMode="auto">
          <a:xfrm rot="16200000" flipV="1">
            <a:off x="596900" y="2044700"/>
            <a:ext cx="2598738" cy="17462"/>
          </a:xfrm>
          <a:prstGeom prst="straightConnector1">
            <a:avLst/>
          </a:prstGeom>
          <a:noFill/>
          <a:ln w="9525">
            <a:solidFill>
              <a:srgbClr val="000000"/>
            </a:solidFill>
            <a:round/>
            <a:headEnd/>
            <a:tailEnd type="triangle" w="med" len="med"/>
          </a:ln>
        </p:spPr>
      </p:cxnSp>
      <p:cxnSp>
        <p:nvCxnSpPr>
          <p:cNvPr id="34845" name="AutoShape 29"/>
          <p:cNvCxnSpPr>
            <a:cxnSpLocks noChangeShapeType="1"/>
          </p:cNvCxnSpPr>
          <p:nvPr/>
        </p:nvCxnSpPr>
        <p:spPr bwMode="auto">
          <a:xfrm>
            <a:off x="2057400" y="3124200"/>
            <a:ext cx="1852612" cy="0"/>
          </a:xfrm>
          <a:prstGeom prst="straightConnector1">
            <a:avLst/>
          </a:prstGeom>
          <a:noFill/>
          <a:ln w="9525">
            <a:solidFill>
              <a:srgbClr val="000000"/>
            </a:solidFill>
            <a:round/>
            <a:headEnd/>
            <a:tailEnd type="triangle" w="med" len="med"/>
          </a:ln>
        </p:spPr>
      </p:cxnSp>
      <p:cxnSp>
        <p:nvCxnSpPr>
          <p:cNvPr id="34846" name="AutoShape 30"/>
          <p:cNvCxnSpPr>
            <a:cxnSpLocks noChangeShapeType="1"/>
          </p:cNvCxnSpPr>
          <p:nvPr/>
        </p:nvCxnSpPr>
        <p:spPr bwMode="auto">
          <a:xfrm>
            <a:off x="1905000" y="3352800"/>
            <a:ext cx="1993900" cy="11113"/>
          </a:xfrm>
          <a:prstGeom prst="straightConnector1">
            <a:avLst/>
          </a:prstGeom>
          <a:noFill/>
          <a:ln w="9525">
            <a:solidFill>
              <a:srgbClr val="000000"/>
            </a:solidFill>
            <a:round/>
            <a:headEnd/>
            <a:tailEnd/>
          </a:ln>
        </p:spPr>
      </p:cxnSp>
      <p:cxnSp>
        <p:nvCxnSpPr>
          <p:cNvPr id="65" name="AutoShape 8"/>
          <p:cNvCxnSpPr>
            <a:cxnSpLocks noChangeShapeType="1"/>
          </p:cNvCxnSpPr>
          <p:nvPr/>
        </p:nvCxnSpPr>
        <p:spPr bwMode="auto">
          <a:xfrm rot="5400000">
            <a:off x="2743994" y="5104606"/>
            <a:ext cx="457200" cy="1588"/>
          </a:xfrm>
          <a:prstGeom prst="straightConnector1">
            <a:avLst/>
          </a:prstGeom>
          <a:noFill/>
          <a:ln w="9525">
            <a:solidFill>
              <a:srgbClr val="000000"/>
            </a:solidFill>
            <a:round/>
            <a:headEnd/>
            <a:tailEnd/>
          </a:ln>
        </p:spPr>
      </p:cxnSp>
      <p:cxnSp>
        <p:nvCxnSpPr>
          <p:cNvPr id="68" name="AutoShape 8"/>
          <p:cNvCxnSpPr>
            <a:cxnSpLocks noChangeShapeType="1"/>
          </p:cNvCxnSpPr>
          <p:nvPr/>
        </p:nvCxnSpPr>
        <p:spPr bwMode="auto">
          <a:xfrm>
            <a:off x="6781800" y="3276600"/>
            <a:ext cx="1154113" cy="1588"/>
          </a:xfrm>
          <a:prstGeom prst="straightConnector1">
            <a:avLst/>
          </a:prstGeom>
          <a:noFill/>
          <a:ln w="9525">
            <a:solidFill>
              <a:srgbClr val="000000"/>
            </a:solidFill>
            <a:round/>
            <a:headEnd/>
            <a:tailEnd/>
          </a:ln>
        </p:spPr>
      </p:cxnSp>
      <p:cxnSp>
        <p:nvCxnSpPr>
          <p:cNvPr id="69" name="AutoShape 8"/>
          <p:cNvCxnSpPr>
            <a:cxnSpLocks noChangeShapeType="1"/>
          </p:cNvCxnSpPr>
          <p:nvPr/>
        </p:nvCxnSpPr>
        <p:spPr bwMode="auto">
          <a:xfrm rot="5400000" flipH="1" flipV="1">
            <a:off x="6477002" y="1676398"/>
            <a:ext cx="457200" cy="3"/>
          </a:xfrm>
          <a:prstGeom prst="straightConnector1">
            <a:avLst/>
          </a:prstGeom>
          <a:noFill/>
          <a:ln w="9525">
            <a:solidFill>
              <a:srgbClr val="000000"/>
            </a:solidFill>
            <a:round/>
            <a:headEnd/>
            <a:tailEnd/>
          </a:ln>
        </p:spPr>
      </p:cxnSp>
      <p:cxnSp>
        <p:nvCxnSpPr>
          <p:cNvPr id="88" name="AutoShape 8"/>
          <p:cNvCxnSpPr>
            <a:cxnSpLocks noChangeShapeType="1"/>
          </p:cNvCxnSpPr>
          <p:nvPr/>
        </p:nvCxnSpPr>
        <p:spPr bwMode="auto">
          <a:xfrm rot="5400000">
            <a:off x="6515894" y="3009106"/>
            <a:ext cx="533400" cy="1588"/>
          </a:xfrm>
          <a:prstGeom prst="straightConnector1">
            <a:avLst/>
          </a:prstGeom>
          <a:noFill/>
          <a:ln w="9525">
            <a:solidFill>
              <a:srgbClr val="000000"/>
            </a:solidFill>
            <a:round/>
            <a:headEnd/>
            <a:tailEnd/>
          </a:ln>
        </p:spPr>
      </p:cxnSp>
      <p:sp>
        <p:nvSpPr>
          <p:cNvPr id="105" name="Rectangle 104"/>
          <p:cNvSpPr/>
          <p:nvPr/>
        </p:nvSpPr>
        <p:spPr>
          <a:xfrm>
            <a:off x="1828800" y="5867400"/>
            <a:ext cx="1039067" cy="276999"/>
          </a:xfrm>
          <a:prstGeom prst="rect">
            <a:avLst/>
          </a:prstGeom>
        </p:spPr>
        <p:txBody>
          <a:bodyPr wrap="none">
            <a:spAutoFit/>
          </a:bodyPr>
          <a:lstStyle/>
          <a:p>
            <a:r>
              <a:rPr lang="en-US" sz="1200" dirty="0" smtClean="0">
                <a:latin typeface="Book Antiqua" pitchFamily="18" charset="0"/>
              </a:rPr>
              <a:t>Return Book</a:t>
            </a:r>
            <a:endParaRPr lang="en-US" sz="1200" dirty="0">
              <a:latin typeface="Book Antiqua" pitchFamily="18" charset="0"/>
            </a:endParaRPr>
          </a:p>
        </p:txBody>
      </p:sp>
      <p:sp>
        <p:nvSpPr>
          <p:cNvPr id="106" name="Rectangle 105"/>
          <p:cNvSpPr/>
          <p:nvPr/>
        </p:nvSpPr>
        <p:spPr>
          <a:xfrm>
            <a:off x="3048000" y="4953000"/>
            <a:ext cx="1039067" cy="276999"/>
          </a:xfrm>
          <a:prstGeom prst="rect">
            <a:avLst/>
          </a:prstGeom>
        </p:spPr>
        <p:txBody>
          <a:bodyPr wrap="none">
            <a:spAutoFit/>
          </a:bodyPr>
          <a:lstStyle/>
          <a:p>
            <a:r>
              <a:rPr lang="en-US" sz="1200" dirty="0" smtClean="0">
                <a:latin typeface="Book Antiqua" pitchFamily="18" charset="0"/>
              </a:rPr>
              <a:t>Return Book</a:t>
            </a:r>
            <a:endParaRPr lang="en-US" sz="1200" dirty="0">
              <a:latin typeface="Book Antiqua" pitchFamily="18" charset="0"/>
            </a:endParaRPr>
          </a:p>
        </p:txBody>
      </p:sp>
      <p:sp>
        <p:nvSpPr>
          <p:cNvPr id="107" name="Rectangle 106"/>
          <p:cNvSpPr/>
          <p:nvPr/>
        </p:nvSpPr>
        <p:spPr>
          <a:xfrm>
            <a:off x="6934200" y="2895600"/>
            <a:ext cx="918841" cy="276999"/>
          </a:xfrm>
          <a:prstGeom prst="rect">
            <a:avLst/>
          </a:prstGeom>
        </p:spPr>
        <p:txBody>
          <a:bodyPr wrap="none">
            <a:spAutoFit/>
          </a:bodyPr>
          <a:lstStyle/>
          <a:p>
            <a:r>
              <a:rPr lang="en-US" sz="1200" dirty="0" smtClean="0">
                <a:latin typeface="Book Antiqua" pitchFamily="18" charset="0"/>
              </a:rPr>
              <a:t>Issue Book</a:t>
            </a:r>
            <a:endParaRPr lang="en-US" sz="1200" dirty="0">
              <a:latin typeface="Book Antiqua" pitchFamily="18" charset="0"/>
            </a:endParaRPr>
          </a:p>
        </p:txBody>
      </p:sp>
      <p:sp>
        <p:nvSpPr>
          <p:cNvPr id="108" name="Rectangle 107"/>
          <p:cNvSpPr/>
          <p:nvPr/>
        </p:nvSpPr>
        <p:spPr>
          <a:xfrm>
            <a:off x="6781800" y="1524000"/>
            <a:ext cx="878767" cy="276999"/>
          </a:xfrm>
          <a:prstGeom prst="rect">
            <a:avLst/>
          </a:prstGeom>
        </p:spPr>
        <p:txBody>
          <a:bodyPr wrap="none">
            <a:spAutoFit/>
          </a:bodyPr>
          <a:lstStyle/>
          <a:p>
            <a:r>
              <a:rPr lang="en-US" sz="1200" dirty="0" smtClean="0">
                <a:latin typeface="Book Antiqua" pitchFamily="18" charset="0"/>
              </a:rPr>
              <a:t>Add Book</a:t>
            </a:r>
            <a:endParaRPr lang="en-US" sz="1200" dirty="0">
              <a:latin typeface="Book Antiqua" pitchFamily="18" charset="0"/>
            </a:endParaRPr>
          </a:p>
        </p:txBody>
      </p:sp>
      <p:sp>
        <p:nvSpPr>
          <p:cNvPr id="111" name="Rectangle 110"/>
          <p:cNvSpPr/>
          <p:nvPr/>
        </p:nvSpPr>
        <p:spPr>
          <a:xfrm>
            <a:off x="1828800" y="4267200"/>
            <a:ext cx="1446230" cy="276999"/>
          </a:xfrm>
          <a:prstGeom prst="rect">
            <a:avLst/>
          </a:prstGeom>
        </p:spPr>
        <p:txBody>
          <a:bodyPr wrap="none">
            <a:spAutoFit/>
          </a:bodyPr>
          <a:lstStyle/>
          <a:p>
            <a:r>
              <a:rPr lang="en-US" sz="1200" dirty="0" smtClean="0">
                <a:latin typeface="Book Antiqua" pitchFamily="18" charset="0"/>
              </a:rPr>
              <a:t>Book Related Data</a:t>
            </a:r>
            <a:endParaRPr lang="en-US" sz="1200" dirty="0">
              <a:latin typeface="Book Antiqua" pitchFamily="18" charset="0"/>
            </a:endParaRPr>
          </a:p>
        </p:txBody>
      </p:sp>
      <p:sp>
        <p:nvSpPr>
          <p:cNvPr id="113" name="Rectangle 112"/>
          <p:cNvSpPr/>
          <p:nvPr/>
        </p:nvSpPr>
        <p:spPr>
          <a:xfrm>
            <a:off x="2133600" y="2743200"/>
            <a:ext cx="1446230" cy="276999"/>
          </a:xfrm>
          <a:prstGeom prst="rect">
            <a:avLst/>
          </a:prstGeom>
        </p:spPr>
        <p:txBody>
          <a:bodyPr wrap="none">
            <a:spAutoFit/>
          </a:bodyPr>
          <a:lstStyle/>
          <a:p>
            <a:r>
              <a:rPr lang="en-US" sz="1200" dirty="0" smtClean="0">
                <a:latin typeface="Book Antiqua" pitchFamily="18" charset="0"/>
              </a:rPr>
              <a:t>Book Related Data</a:t>
            </a:r>
            <a:endParaRPr lang="en-US" sz="1200" dirty="0">
              <a:latin typeface="Book Antiqua" pitchFamily="18" charset="0"/>
            </a:endParaRPr>
          </a:p>
        </p:txBody>
      </p:sp>
      <p:sp>
        <p:nvSpPr>
          <p:cNvPr id="34847" name="Rectangle 31"/>
          <p:cNvSpPr>
            <a:spLocks noChangeArrowheads="1"/>
          </p:cNvSpPr>
          <p:nvPr/>
        </p:nvSpPr>
        <p:spPr bwMode="auto">
          <a:xfrm>
            <a:off x="457200" y="2819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114675" algn="l"/>
              </a:tabLst>
            </a:pPr>
            <a:r>
              <a:rPr kumimoji="0" lang="en-US" sz="1200" b="0" i="0" u="none" strike="noStrike" cap="none" normalizeH="0" baseline="0" dirty="0" smtClean="0">
                <a:ln>
                  <a:noFill/>
                </a:ln>
                <a:solidFill>
                  <a:schemeClr val="tx1"/>
                </a:solidFill>
                <a:effectLst/>
                <a:latin typeface="Book Antiqua" pitchFamily="18" charset="0"/>
                <a:ea typeface="Calibri" pitchFamily="34" charset="0"/>
                <a:cs typeface="Calibri" pitchFamily="34" charset="0"/>
              </a:rPr>
              <a:t>confirmation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4848" name="Rectangle 32"/>
          <p:cNvSpPr>
            <a:spLocks noChangeArrowheads="1"/>
          </p:cNvSpPr>
          <p:nvPr/>
        </p:nvSpPr>
        <p:spPr bwMode="auto">
          <a:xfrm>
            <a:off x="2133600" y="3429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114675" algn="l"/>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Calibri" pitchFamily="34" charset="0"/>
              </a:rPr>
              <a:t>confirmation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6" name="Rectangle 115"/>
          <p:cNvSpPr/>
          <p:nvPr/>
        </p:nvSpPr>
        <p:spPr>
          <a:xfrm>
            <a:off x="5029200" y="3962400"/>
            <a:ext cx="1798890" cy="276999"/>
          </a:xfrm>
          <a:prstGeom prst="rect">
            <a:avLst/>
          </a:prstGeom>
        </p:spPr>
        <p:txBody>
          <a:bodyPr wrap="none">
            <a:spAutoFit/>
          </a:bodyPr>
          <a:lstStyle/>
          <a:p>
            <a:r>
              <a:rPr lang="en-US" sz="1200" dirty="0" smtClean="0">
                <a:latin typeface="Book Antiqua" pitchFamily="18" charset="0"/>
              </a:rPr>
              <a:t>Book Issued To Student</a:t>
            </a:r>
            <a:endParaRPr lang="en-US" sz="1200" dirty="0">
              <a:latin typeface="Book Antiqua" pitchFamily="18" charset="0"/>
            </a:endParaRPr>
          </a:p>
        </p:txBody>
      </p:sp>
      <p:sp>
        <p:nvSpPr>
          <p:cNvPr id="118" name="TextBox 117"/>
          <p:cNvSpPr txBox="1"/>
          <p:nvPr/>
        </p:nvSpPr>
        <p:spPr>
          <a:xfrm>
            <a:off x="2819400" y="0"/>
            <a:ext cx="5867400" cy="1323439"/>
          </a:xfrm>
          <a:prstGeom prst="rect">
            <a:avLst/>
          </a:prstGeom>
          <a:noFill/>
        </p:spPr>
        <p:txBody>
          <a:bodyPr wrap="square" rtlCol="0">
            <a:spAutoFit/>
          </a:bodyPr>
          <a:lstStyle/>
          <a:p>
            <a:pPr algn="ctr"/>
            <a:r>
              <a:rPr lang="en-US" sz="40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lgerian" pitchFamily="82" charset="0"/>
              </a:rPr>
              <a:t>1 Level-Data Flow Diagram</a:t>
            </a:r>
            <a:endParaRPr lang="en-US" sz="4000" dirty="0">
              <a:ln w="10160">
                <a:solidFill>
                  <a:schemeClr val="accent1"/>
                </a:solidFill>
                <a:prstDash val="solid"/>
              </a:ln>
              <a:solidFill>
                <a:srgbClr val="FFFFFF"/>
              </a:solidFill>
              <a:effectLst>
                <a:outerShdw blurRad="38100" dist="32000" dir="5400000" algn="tl">
                  <a:srgbClr val="000000">
                    <a:alpha val="30000"/>
                  </a:srgbClr>
                </a:outerShdw>
              </a:effectLst>
              <a:latin typeface="Algerian" pitchFamily="82"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 calcmode="lin" valueType="num">
                                      <p:cBhvr additive="base">
                                        <p:cTn id="7" dur="2000" fill="hold"/>
                                        <p:tgtEl>
                                          <p:spTgt spid="118">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1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814638" y="1455738"/>
            <a:ext cx="1552575" cy="3365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Arial" pitchFamily="34" charset="0"/>
              </a:rPr>
              <a:t>Student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 name="AutoShape 3"/>
          <p:cNvCxnSpPr>
            <a:cxnSpLocks noChangeShapeType="1"/>
          </p:cNvCxnSpPr>
          <p:nvPr/>
        </p:nvCxnSpPr>
        <p:spPr bwMode="auto">
          <a:xfrm>
            <a:off x="3549650" y="1792288"/>
            <a:ext cx="0" cy="1190625"/>
          </a:xfrm>
          <a:prstGeom prst="straightConnector1">
            <a:avLst/>
          </a:prstGeom>
          <a:noFill/>
          <a:ln w="9525">
            <a:solidFill>
              <a:srgbClr val="000000"/>
            </a:solidFill>
            <a:round/>
            <a:headEnd/>
            <a:tailEnd/>
          </a:ln>
        </p:spPr>
      </p:cxnSp>
      <p:cxnSp>
        <p:nvCxnSpPr>
          <p:cNvPr id="7" name="AutoShape 4"/>
          <p:cNvCxnSpPr>
            <a:cxnSpLocks noChangeShapeType="1"/>
          </p:cNvCxnSpPr>
          <p:nvPr/>
        </p:nvCxnSpPr>
        <p:spPr bwMode="auto">
          <a:xfrm>
            <a:off x="2225675" y="1154113"/>
            <a:ext cx="588963" cy="301625"/>
          </a:xfrm>
          <a:prstGeom prst="straightConnector1">
            <a:avLst/>
          </a:prstGeom>
          <a:noFill/>
          <a:ln w="9525">
            <a:solidFill>
              <a:srgbClr val="000000"/>
            </a:solidFill>
            <a:round/>
            <a:headEnd/>
            <a:tailEnd/>
          </a:ln>
        </p:spPr>
      </p:cxnSp>
      <p:cxnSp>
        <p:nvCxnSpPr>
          <p:cNvPr id="8" name="AutoShape 5"/>
          <p:cNvCxnSpPr>
            <a:cxnSpLocks noChangeShapeType="1"/>
          </p:cNvCxnSpPr>
          <p:nvPr/>
        </p:nvCxnSpPr>
        <p:spPr bwMode="auto">
          <a:xfrm flipH="1">
            <a:off x="4367213" y="1154113"/>
            <a:ext cx="530225" cy="301625"/>
          </a:xfrm>
          <a:prstGeom prst="straightConnector1">
            <a:avLst/>
          </a:prstGeom>
          <a:noFill/>
          <a:ln w="9525">
            <a:solidFill>
              <a:srgbClr val="000000"/>
            </a:solidFill>
            <a:round/>
            <a:headEnd/>
            <a:tailEnd/>
          </a:ln>
        </p:spPr>
      </p:cxnSp>
      <p:cxnSp>
        <p:nvCxnSpPr>
          <p:cNvPr id="9" name="AutoShape 6"/>
          <p:cNvCxnSpPr>
            <a:cxnSpLocks noChangeShapeType="1"/>
          </p:cNvCxnSpPr>
          <p:nvPr/>
        </p:nvCxnSpPr>
        <p:spPr bwMode="auto">
          <a:xfrm flipH="1">
            <a:off x="2466975" y="1792288"/>
            <a:ext cx="347663" cy="641350"/>
          </a:xfrm>
          <a:prstGeom prst="straightConnector1">
            <a:avLst/>
          </a:prstGeom>
          <a:noFill/>
          <a:ln w="9525">
            <a:solidFill>
              <a:srgbClr val="000000"/>
            </a:solidFill>
            <a:round/>
            <a:headEnd/>
            <a:tailEnd/>
          </a:ln>
        </p:spPr>
      </p:cxnSp>
      <p:cxnSp>
        <p:nvCxnSpPr>
          <p:cNvPr id="10" name="AutoShape 7"/>
          <p:cNvCxnSpPr>
            <a:cxnSpLocks noChangeShapeType="1"/>
          </p:cNvCxnSpPr>
          <p:nvPr/>
        </p:nvCxnSpPr>
        <p:spPr bwMode="auto">
          <a:xfrm>
            <a:off x="4367213" y="1792288"/>
            <a:ext cx="530225" cy="360362"/>
          </a:xfrm>
          <a:prstGeom prst="straightConnector1">
            <a:avLst/>
          </a:prstGeom>
          <a:noFill/>
          <a:ln w="9525">
            <a:solidFill>
              <a:srgbClr val="000000"/>
            </a:solidFill>
            <a:round/>
            <a:headEnd/>
            <a:tailEnd/>
          </a:ln>
        </p:spPr>
      </p:cxnSp>
      <p:sp>
        <p:nvSpPr>
          <p:cNvPr id="11" name="Oval 8"/>
          <p:cNvSpPr>
            <a:spLocks noChangeArrowheads="1"/>
          </p:cNvSpPr>
          <p:nvPr/>
        </p:nvSpPr>
        <p:spPr bwMode="auto">
          <a:xfrm>
            <a:off x="1358900" y="2249488"/>
            <a:ext cx="1287463" cy="5778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Student</a:t>
            </a:r>
            <a:r>
              <a:rPr kumimoji="0" lang="en-US" sz="1100" b="0" i="0" u="none" strike="noStrike" cap="none" normalizeH="0" dirty="0" smtClean="0">
                <a:ln>
                  <a:noFill/>
                </a:ln>
                <a:solidFill>
                  <a:schemeClr val="tx1"/>
                </a:solidFill>
                <a:effectLst/>
                <a:latin typeface="Calibri" pitchFamily="34" charset="0"/>
                <a:cs typeface="Arial" pitchFamily="34" charset="0"/>
              </a:rPr>
              <a:t> </a:t>
            </a:r>
            <a:r>
              <a:rPr kumimoji="0" lang="en-US" sz="1100" b="0" i="0" u="none" strike="noStrike" cap="none" normalizeH="0" baseline="0" dirty="0" err="1" smtClean="0">
                <a:ln>
                  <a:noFill/>
                </a:ln>
                <a:solidFill>
                  <a:schemeClr val="tx1"/>
                </a:solidFill>
                <a:effectLst/>
                <a:latin typeface="Calibri" pitchFamily="34" charset="0"/>
                <a:cs typeface="Arial" pitchFamily="34" charset="0"/>
              </a:rPr>
              <a:t>smartcardno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Oval 9"/>
          <p:cNvSpPr>
            <a:spLocks noChangeArrowheads="1"/>
          </p:cNvSpPr>
          <p:nvPr/>
        </p:nvSpPr>
        <p:spPr bwMode="auto">
          <a:xfrm>
            <a:off x="4897438" y="925513"/>
            <a:ext cx="1287462" cy="3968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Class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Oval 10"/>
          <p:cNvSpPr>
            <a:spLocks noChangeArrowheads="1"/>
          </p:cNvSpPr>
          <p:nvPr/>
        </p:nvSpPr>
        <p:spPr bwMode="auto">
          <a:xfrm>
            <a:off x="4897438" y="1976438"/>
            <a:ext cx="1287462"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Book Code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Oval 11"/>
          <p:cNvSpPr>
            <a:spLocks noChangeArrowheads="1"/>
          </p:cNvSpPr>
          <p:nvPr/>
        </p:nvSpPr>
        <p:spPr bwMode="auto">
          <a:xfrm>
            <a:off x="938213" y="865188"/>
            <a:ext cx="1287462" cy="5905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Student Name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AutoShape 12"/>
          <p:cNvSpPr>
            <a:spLocks noChangeArrowheads="1"/>
          </p:cNvSpPr>
          <p:nvPr/>
        </p:nvSpPr>
        <p:spPr bwMode="auto">
          <a:xfrm>
            <a:off x="2874963" y="2982913"/>
            <a:ext cx="1360487" cy="1504950"/>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Issue  &amp;</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Return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3"/>
          <p:cNvSpPr>
            <a:spLocks noChangeArrowheads="1"/>
          </p:cNvSpPr>
          <p:nvPr/>
        </p:nvSpPr>
        <p:spPr bwMode="auto">
          <a:xfrm>
            <a:off x="2814638" y="5678488"/>
            <a:ext cx="1552575" cy="3365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Calibri" pitchFamily="34" charset="0"/>
                <a:cs typeface="Arial" pitchFamily="34" charset="0"/>
              </a:rPr>
              <a:t>Books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7" name="AutoShape 14"/>
          <p:cNvCxnSpPr>
            <a:cxnSpLocks noChangeShapeType="1"/>
          </p:cNvCxnSpPr>
          <p:nvPr/>
        </p:nvCxnSpPr>
        <p:spPr bwMode="auto">
          <a:xfrm>
            <a:off x="3549650" y="4487863"/>
            <a:ext cx="0" cy="1190625"/>
          </a:xfrm>
          <a:prstGeom prst="straightConnector1">
            <a:avLst/>
          </a:prstGeom>
          <a:noFill/>
          <a:ln w="9525">
            <a:solidFill>
              <a:srgbClr val="000000"/>
            </a:solidFill>
            <a:round/>
            <a:headEnd/>
            <a:tailEnd/>
          </a:ln>
        </p:spPr>
      </p:cxnSp>
      <p:sp>
        <p:nvSpPr>
          <p:cNvPr id="18" name="Oval 15"/>
          <p:cNvSpPr>
            <a:spLocks noChangeArrowheads="1"/>
          </p:cNvSpPr>
          <p:nvPr/>
        </p:nvSpPr>
        <p:spPr bwMode="auto">
          <a:xfrm>
            <a:off x="5245100" y="4835525"/>
            <a:ext cx="1287463"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Price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9" name="AutoShape 16"/>
          <p:cNvCxnSpPr>
            <a:cxnSpLocks noChangeShapeType="1"/>
          </p:cNvCxnSpPr>
          <p:nvPr/>
        </p:nvCxnSpPr>
        <p:spPr bwMode="auto">
          <a:xfrm flipH="1">
            <a:off x="2070100" y="6015038"/>
            <a:ext cx="744538" cy="565150"/>
          </a:xfrm>
          <a:prstGeom prst="straightConnector1">
            <a:avLst/>
          </a:prstGeom>
          <a:noFill/>
          <a:ln w="9525">
            <a:solidFill>
              <a:srgbClr val="000000"/>
            </a:solidFill>
            <a:round/>
            <a:headEnd/>
            <a:tailEnd/>
          </a:ln>
        </p:spPr>
      </p:cxnSp>
      <p:cxnSp>
        <p:nvCxnSpPr>
          <p:cNvPr id="20" name="AutoShape 17"/>
          <p:cNvCxnSpPr>
            <a:cxnSpLocks noChangeShapeType="1"/>
          </p:cNvCxnSpPr>
          <p:nvPr/>
        </p:nvCxnSpPr>
        <p:spPr bwMode="auto">
          <a:xfrm>
            <a:off x="4367213" y="6015038"/>
            <a:ext cx="969962" cy="457200"/>
          </a:xfrm>
          <a:prstGeom prst="straightConnector1">
            <a:avLst/>
          </a:prstGeom>
          <a:noFill/>
          <a:ln w="9525">
            <a:solidFill>
              <a:srgbClr val="000000"/>
            </a:solidFill>
            <a:round/>
            <a:headEnd/>
            <a:tailEnd/>
          </a:ln>
        </p:spPr>
      </p:cxnSp>
      <p:cxnSp>
        <p:nvCxnSpPr>
          <p:cNvPr id="21" name="AutoShape 18"/>
          <p:cNvCxnSpPr>
            <a:cxnSpLocks noChangeShapeType="1"/>
          </p:cNvCxnSpPr>
          <p:nvPr/>
        </p:nvCxnSpPr>
        <p:spPr bwMode="auto">
          <a:xfrm flipH="1">
            <a:off x="4367213" y="5100638"/>
            <a:ext cx="877887" cy="577850"/>
          </a:xfrm>
          <a:prstGeom prst="straightConnector1">
            <a:avLst/>
          </a:prstGeom>
          <a:noFill/>
          <a:ln w="9525">
            <a:solidFill>
              <a:srgbClr val="000000"/>
            </a:solidFill>
            <a:round/>
            <a:headEnd/>
            <a:tailEnd/>
          </a:ln>
        </p:spPr>
      </p:cxnSp>
      <p:cxnSp>
        <p:nvCxnSpPr>
          <p:cNvPr id="22" name="AutoShape 19"/>
          <p:cNvCxnSpPr>
            <a:cxnSpLocks noChangeShapeType="1"/>
          </p:cNvCxnSpPr>
          <p:nvPr/>
        </p:nvCxnSpPr>
        <p:spPr bwMode="auto">
          <a:xfrm flipH="1" flipV="1">
            <a:off x="2070100" y="4835525"/>
            <a:ext cx="744538" cy="842963"/>
          </a:xfrm>
          <a:prstGeom prst="straightConnector1">
            <a:avLst/>
          </a:prstGeom>
          <a:noFill/>
          <a:ln w="9525">
            <a:solidFill>
              <a:srgbClr val="000000"/>
            </a:solidFill>
            <a:round/>
            <a:headEnd/>
            <a:tailEnd/>
          </a:ln>
        </p:spPr>
      </p:cxnSp>
      <p:cxnSp>
        <p:nvCxnSpPr>
          <p:cNvPr id="23" name="AutoShape 20"/>
          <p:cNvCxnSpPr>
            <a:cxnSpLocks noChangeShapeType="1"/>
          </p:cNvCxnSpPr>
          <p:nvPr/>
        </p:nvCxnSpPr>
        <p:spPr bwMode="auto">
          <a:xfrm flipH="1">
            <a:off x="1714500" y="5919788"/>
            <a:ext cx="1100138" cy="0"/>
          </a:xfrm>
          <a:prstGeom prst="straightConnector1">
            <a:avLst/>
          </a:prstGeom>
          <a:noFill/>
          <a:ln w="9525">
            <a:solidFill>
              <a:srgbClr val="000000"/>
            </a:solidFill>
            <a:round/>
            <a:headEnd/>
            <a:tailEnd/>
          </a:ln>
        </p:spPr>
      </p:cxnSp>
      <p:cxnSp>
        <p:nvCxnSpPr>
          <p:cNvPr id="24" name="AutoShape 21"/>
          <p:cNvCxnSpPr>
            <a:cxnSpLocks noChangeShapeType="1"/>
          </p:cNvCxnSpPr>
          <p:nvPr/>
        </p:nvCxnSpPr>
        <p:spPr bwMode="auto">
          <a:xfrm flipH="1">
            <a:off x="4367213" y="5834063"/>
            <a:ext cx="1543050" cy="1587"/>
          </a:xfrm>
          <a:prstGeom prst="straightConnector1">
            <a:avLst/>
          </a:prstGeom>
          <a:noFill/>
          <a:ln w="9525">
            <a:solidFill>
              <a:srgbClr val="000000"/>
            </a:solidFill>
            <a:round/>
            <a:headEnd/>
            <a:tailEnd/>
          </a:ln>
        </p:spPr>
      </p:cxnSp>
      <p:cxnSp>
        <p:nvCxnSpPr>
          <p:cNvPr id="25" name="AutoShape 22"/>
          <p:cNvCxnSpPr>
            <a:cxnSpLocks noChangeShapeType="1"/>
          </p:cNvCxnSpPr>
          <p:nvPr/>
        </p:nvCxnSpPr>
        <p:spPr bwMode="auto">
          <a:xfrm flipH="1" flipV="1">
            <a:off x="1836738" y="5402263"/>
            <a:ext cx="977900" cy="360362"/>
          </a:xfrm>
          <a:prstGeom prst="straightConnector1">
            <a:avLst/>
          </a:prstGeom>
          <a:noFill/>
          <a:ln w="9525">
            <a:solidFill>
              <a:srgbClr val="000000"/>
            </a:solidFill>
            <a:round/>
            <a:headEnd/>
            <a:tailEnd/>
          </a:ln>
        </p:spPr>
      </p:cxnSp>
      <p:sp>
        <p:nvSpPr>
          <p:cNvPr id="26" name="Oval 23"/>
          <p:cNvSpPr>
            <a:spLocks noChangeArrowheads="1"/>
          </p:cNvSpPr>
          <p:nvPr/>
        </p:nvSpPr>
        <p:spPr bwMode="auto">
          <a:xfrm>
            <a:off x="5910263" y="5557838"/>
            <a:ext cx="1287462"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Edition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Oval 24"/>
          <p:cNvSpPr>
            <a:spLocks noChangeArrowheads="1"/>
          </p:cNvSpPr>
          <p:nvPr/>
        </p:nvSpPr>
        <p:spPr bwMode="auto">
          <a:xfrm>
            <a:off x="5337175" y="6267450"/>
            <a:ext cx="1287463"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Subject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Oval 25"/>
          <p:cNvSpPr>
            <a:spLocks noChangeArrowheads="1"/>
          </p:cNvSpPr>
          <p:nvPr/>
        </p:nvSpPr>
        <p:spPr bwMode="auto">
          <a:xfrm>
            <a:off x="938213" y="4559300"/>
            <a:ext cx="1287462"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Book Code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Oval 26"/>
          <p:cNvSpPr>
            <a:spLocks noChangeArrowheads="1"/>
          </p:cNvSpPr>
          <p:nvPr/>
        </p:nvSpPr>
        <p:spPr bwMode="auto">
          <a:xfrm>
            <a:off x="549275" y="5100638"/>
            <a:ext cx="1287463"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Book 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Oval 27"/>
          <p:cNvSpPr>
            <a:spLocks noChangeArrowheads="1"/>
          </p:cNvSpPr>
          <p:nvPr/>
        </p:nvSpPr>
        <p:spPr bwMode="auto">
          <a:xfrm>
            <a:off x="428625" y="5678488"/>
            <a:ext cx="1285875"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Author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Oval 28"/>
          <p:cNvSpPr>
            <a:spLocks noChangeArrowheads="1"/>
          </p:cNvSpPr>
          <p:nvPr/>
        </p:nvSpPr>
        <p:spPr bwMode="auto">
          <a:xfrm>
            <a:off x="782638" y="6400800"/>
            <a:ext cx="1287462" cy="457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Page No.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 name="Rectangle 31"/>
          <p:cNvSpPr/>
          <p:nvPr/>
        </p:nvSpPr>
        <p:spPr>
          <a:xfrm>
            <a:off x="381000" y="152400"/>
            <a:ext cx="8305800" cy="646331"/>
          </a:xfrm>
          <a:prstGeom prst="rect">
            <a:avLst/>
          </a:prstGeom>
        </p:spPr>
        <p:txBody>
          <a:bodyPr wrap="square">
            <a:spAutoFit/>
          </a:bodyPr>
          <a:lstStyle/>
          <a:p>
            <a:pPr algn="just"/>
            <a:r>
              <a:rPr lang="en-US" sz="3600" dirty="0" smtClean="0">
                <a:ln w="10160">
                  <a:solidFill>
                    <a:schemeClr val="accent1"/>
                  </a:solidFill>
                  <a:prstDash val="solid"/>
                </a:ln>
                <a:solidFill>
                  <a:srgbClr val="FFFFFF"/>
                </a:solidFill>
                <a:effectLst>
                  <a:outerShdw blurRad="38100" dist="32000" dir="5400000" algn="tl">
                    <a:srgbClr val="000000">
                      <a:alpha val="30000"/>
                    </a:srgbClr>
                  </a:outerShdw>
                </a:effectLst>
              </a:rPr>
              <a:t>    </a:t>
            </a:r>
            <a:r>
              <a:rPr lang="en-US" sz="36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lgerian" pitchFamily="82" charset="0"/>
              </a:rPr>
              <a:t>Entity Relationship Diagram</a:t>
            </a:r>
            <a:endParaRPr lang="en-US" sz="3600" dirty="0">
              <a:ln w="10160">
                <a:solidFill>
                  <a:schemeClr val="accent1"/>
                </a:solidFill>
                <a:prstDash val="solid"/>
              </a:ln>
              <a:solidFill>
                <a:srgbClr val="FFFFFF"/>
              </a:solidFill>
              <a:effectLst>
                <a:outerShdw blurRad="38100" dist="32000" dir="5400000" algn="tl">
                  <a:srgbClr val="000000">
                    <a:alpha val="30000"/>
                  </a:srgbClr>
                </a:outerShdw>
              </a:effectLst>
              <a:latin typeface="Algerian" pitchFamily="82"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20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1600</TotalTime>
  <Words>506</Words>
  <Application>Microsoft Office PowerPoint</Application>
  <PresentationFormat>On-screen Show (4:3)</PresentationFormat>
  <Paragraphs>105</Paragraphs>
  <Slides>19</Slides>
  <Notes>2</Notes>
  <HiddenSlides>0</HiddenSlides>
  <MMClips>0</MMClips>
  <ScaleCrop>false</ScaleCrop>
  <HeadingPairs>
    <vt:vector size="6" baseType="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1"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TASU</dc:creator>
  <cp:lastModifiedBy>G3</cp:lastModifiedBy>
  <cp:revision>301</cp:revision>
  <dcterms:created xsi:type="dcterms:W3CDTF">2012-05-15T14:28:43Z</dcterms:created>
  <dcterms:modified xsi:type="dcterms:W3CDTF">2016-05-05T09:06:19Z</dcterms:modified>
</cp:coreProperties>
</file>