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E2D30-6EEF-45A4-BA77-16B8652FBF12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E5D93-67FD-4484-A1C1-6BFB2633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6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473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126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764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49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92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94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15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562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43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11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4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31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8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66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9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5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6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38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6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8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8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1EC5-6727-4A61-BAB6-8113D23F891F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AE4D97-CBEA-4C57-8E35-ABB8831F7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5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book_1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p.stanford.edu/courses/cs224n/2008/reports/1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721172" y="1447800"/>
            <a:ext cx="8060296" cy="17102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D3B13"/>
              </a:buClr>
              <a:buSzPct val="25000"/>
              <a:buFont typeface="Garamond"/>
              <a:buNone/>
            </a:pPr>
            <a:r>
              <a:rPr lang="en-US" sz="4800" b="1" dirty="0">
                <a:solidFill>
                  <a:srgbClr val="6D3B13"/>
                </a:solidFill>
              </a:rPr>
              <a:t>Predicting Grade Level of Educational Resources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2189477" y="4465320"/>
            <a:ext cx="4013204" cy="211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i="0" u="none" strike="noStrike" cap="none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Presented By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lang="en-US" sz="2000" i="0" u="none" strike="noStrike" cap="none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Garamond"/>
              <a:cs typeface="Arial" panose="020B0604020202020204" pitchFamily="34" charset="0"/>
              <a:sym typeface="Garamond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Dimpi</a:t>
            </a:r>
            <a:r>
              <a:rPr lang="en-US" sz="2000" b="1" i="0" u="none" strike="noStrike" cap="none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 </a:t>
            </a:r>
            <a:r>
              <a:rPr lang="en-US" sz="2000" b="1" i="0" u="none" strike="noStrike" cap="none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Saikia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	</a:t>
            </a:r>
            <a:r>
              <a:rPr lang="en-US" sz="2000" b="1" i="0" u="none" strike="noStrike" cap="none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15CS60R08</a:t>
            </a:r>
            <a:endParaRPr lang="en-US" sz="2000" b="1" i="0" u="none" strike="noStrike" cap="none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Garamond"/>
              <a:cs typeface="Arial" panose="020B0604020202020204" pitchFamily="34" charset="0"/>
              <a:sym typeface="Garamond"/>
            </a:endParaRPr>
          </a:p>
          <a:p>
            <a:pPr lvl="0" algn="l" rtl="0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Gowtham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Nayak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15CS60R22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Kalyani Roy       </a:t>
            </a:r>
            <a:r>
              <a:rPr lang="en-US" sz="2000" b="1" i="0" u="none" strike="noStrike" cap="none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	15CS60R20</a:t>
            </a:r>
            <a:endParaRPr lang="en-US" sz="2000" b="1" i="0" u="none" strike="noStrike" cap="none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Garamond"/>
              <a:cs typeface="Arial" panose="020B0604020202020204" pitchFamily="34" charset="0"/>
              <a:sym typeface="Garamond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Survi</a:t>
            </a:r>
            <a:r>
              <a:rPr lang="en-US" sz="2000" b="1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 </a:t>
            </a:r>
            <a:r>
              <a:rPr lang="en-US" sz="2000" b="1" i="0" u="none" strike="noStrike" cap="none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Makharia</a:t>
            </a:r>
            <a:r>
              <a:rPr lang="en-US" sz="2000" b="1" i="0" u="none" strike="noStrike" cap="none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    </a:t>
            </a:r>
            <a:r>
              <a:rPr lang="en-US" sz="2000" b="1" i="0" u="none" strike="noStrike" cap="none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	15CS60R0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6751320" y="5196577"/>
            <a:ext cx="4968240" cy="13871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algn="ctr" defTabSz="4572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Under the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Guidance </a:t>
            </a:r>
          </a:p>
          <a:p>
            <a:pPr marR="0" algn="ctr" defTabSz="4572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of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Garamond"/>
              <a:cs typeface="Arial" panose="020B0604020202020204" pitchFamily="34" charset="0"/>
              <a:sym typeface="Garamond"/>
            </a:endParaRPr>
          </a:p>
          <a:p>
            <a:pPr marR="0" algn="ctr" defTabSz="4572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Dr.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Plaban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Garamond"/>
                <a:cs typeface="Arial" panose="020B0604020202020204" pitchFamily="34" charset="0"/>
                <a:sym typeface="Garamond"/>
              </a:rPr>
              <a:t>Bhowmick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Garamond"/>
              <a:cs typeface="Arial" panose="020B0604020202020204" pitchFamily="34" charset="0"/>
              <a:sym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3" y="137700"/>
            <a:ext cx="1316831" cy="14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406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2913850" y="2549375"/>
            <a:ext cx="7066200" cy="29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34042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D3B13"/>
              </a:buClr>
              <a:buSzPct val="25000"/>
              <a:buFont typeface="Garamond"/>
              <a:buNone/>
            </a:pPr>
            <a:r>
              <a:rPr lang="en-US" sz="6600" b="1" i="0" u="none" strike="noStrike" cap="none" dirty="0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688080"/>
          </a:xfrm>
        </p:spPr>
        <p:txBody>
          <a:bodyPr>
            <a:normAutofit lnSpcReduction="10000"/>
          </a:bodyPr>
          <a:lstStyle/>
          <a:p>
            <a:pPr lvl="0" defTabSz="914400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</a:p>
          <a:p>
            <a:pPr lvl="0" defTabSz="914400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Framework</a:t>
            </a:r>
          </a:p>
          <a:p>
            <a:pPr lvl="0" defTabSz="914400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Feature Selection</a:t>
            </a:r>
          </a:p>
          <a:p>
            <a:pPr lvl="0" defTabSz="914400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Training</a:t>
            </a:r>
          </a:p>
          <a:p>
            <a:pPr lvl="0" defTabSz="914400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Classification</a:t>
            </a:r>
          </a:p>
          <a:p>
            <a:pPr lvl="0" defTabSz="914400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25887703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D3B13"/>
              </a:buClr>
              <a:buSzPct val="25000"/>
              <a:buFont typeface="Garamond"/>
              <a:buNone/>
            </a:pPr>
            <a:r>
              <a:rPr lang="en-US" sz="5900" b="1" i="0" u="none" strike="noStrike" cap="none" dirty="0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8915400" cy="4358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want to target people of all grade labels, so we need to show them the relevant documents that they can understand.</a:t>
            </a:r>
          </a:p>
          <a:p>
            <a:pPr marR="0" lvl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To do this, we require an automated document classifier that can classify documents easily.</a:t>
            </a:r>
          </a:p>
          <a:p>
            <a:pPr marR="0" lvl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are demonstrating an approach to predict the grade labels of documents.</a:t>
            </a:r>
          </a:p>
          <a:p>
            <a:pPr marR="0" lvl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Here we are building a predictive grade label classifier that predicts the probability of belonging of a document to the grades specified in the training.</a:t>
            </a:r>
          </a:p>
          <a:p>
            <a:pPr marR="0" lvl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R="0" lvl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63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5194" y="2139208"/>
            <a:ext cx="6008686" cy="309977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>
            <a:spLocks noGrp="1"/>
          </p:cNvSpPr>
          <p:nvPr>
            <p:ph sz="half" idx="1"/>
          </p:nvPr>
        </p:nvSpPr>
        <p:spPr>
          <a:xfrm>
            <a:off x="1869450" y="2139208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108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</a:t>
            </a:r>
            <a:r>
              <a:rPr lang="en-US" dirty="0">
                <a:sym typeface="Garamond"/>
              </a:rPr>
              <a:t>A </a:t>
            </a:r>
            <a:r>
              <a:rPr lang="en-US" b="1" dirty="0">
                <a:sym typeface="Garamond"/>
              </a:rPr>
              <a:t>supervised</a:t>
            </a:r>
            <a:r>
              <a:rPr lang="en-US" dirty="0">
                <a:sym typeface="Garamond"/>
              </a:rPr>
              <a:t> training corpora containing the correct label for each input. </a:t>
            </a:r>
          </a:p>
          <a:p>
            <a:pPr marR="0" lvl="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dirty="0"/>
              <a:t>In our model we are considering NCERT textbooks of different grades.</a:t>
            </a:r>
          </a:p>
        </p:txBody>
      </p:sp>
      <p:sp>
        <p:nvSpPr>
          <p:cNvPr id="10" name="Shape 165"/>
          <p:cNvSpPr txBox="1">
            <a:spLocks noGrp="1"/>
          </p:cNvSpPr>
          <p:nvPr>
            <p:ph type="title"/>
          </p:nvPr>
        </p:nvSpPr>
        <p:spPr>
          <a:xfrm>
            <a:off x="2288125" y="44653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algn="ctr">
              <a:spcBef>
                <a:spcPts val="0"/>
              </a:spcBef>
              <a:buSzPct val="25000"/>
            </a:pPr>
            <a:r>
              <a:rPr lang="en-US" sz="5900" b="1" dirty="0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Framework</a:t>
            </a:r>
            <a:endParaRPr lang="en-US" sz="5900" b="1" dirty="0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099632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1203212" y="4380147"/>
            <a:ext cx="10301400" cy="3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26" y="691201"/>
            <a:ext cx="8911687" cy="128089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6600" b="1" dirty="0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Feature Selection</a:t>
            </a:r>
            <a:r>
              <a:rPr lang="en-US" b="1" dirty="0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/>
            </a:r>
            <a:br>
              <a:rPr lang="en-US" b="1" dirty="0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Garamond"/>
                <a:sym typeface="Garamond"/>
              </a:rPr>
              <a:t>	</a:t>
            </a:r>
            <a:r>
              <a:rPr lang="en-US" dirty="0" smtClean="0">
                <a:sym typeface="Garamond"/>
              </a:rPr>
              <a:t>We </a:t>
            </a:r>
            <a:r>
              <a:rPr lang="en-US" dirty="0">
                <a:sym typeface="Garamond"/>
              </a:rPr>
              <a:t>need to identify features of data that are salient for classifying, till now we have used three different features: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sym typeface="Garamond"/>
            </a:endParaRPr>
          </a:p>
          <a:p>
            <a:pPr lvl="0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Garamond"/>
              </a:rPr>
              <a:t>Unigram probability</a:t>
            </a:r>
          </a:p>
          <a:p>
            <a:pPr lvl="0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Garamond"/>
              </a:rPr>
              <a:t>Average word length</a:t>
            </a:r>
          </a:p>
          <a:p>
            <a:pPr lvl="0">
              <a:spcBef>
                <a:spcPts val="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Garamond"/>
              </a:rPr>
              <a:t>Average sentence length</a:t>
            </a:r>
            <a:endParaRPr lang="en-US" dirty="0"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742134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00247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Training Data</a:t>
            </a:r>
            <a:r>
              <a:rPr lang="en-US" sz="6000" b="1" dirty="0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/>
            </a:r>
            <a:br>
              <a:rPr lang="en-US" sz="6000" b="1" dirty="0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 lang="en-US" sz="5900" b="1" dirty="0">
              <a:solidFill>
                <a:srgbClr val="6D3B13"/>
              </a:solidFill>
              <a:latin typeface="Garamond"/>
              <a:ea typeface="Garamond"/>
              <a:cs typeface="Garamond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108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decided to focus on textbooks that are suggested on reading lists at different grade levels in NCERT.</a:t>
            </a:r>
          </a:p>
          <a:p>
            <a:pPr marR="0" lvl="0" algn="l" rtl="0">
              <a:spcBef>
                <a:spcPts val="108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gave us the large amount of text we needed for building language models, and additionally, labeled data was readily available.</a:t>
            </a:r>
          </a:p>
          <a:p>
            <a:pPr marR="0" lvl="0" algn="l" rtl="0">
              <a:spcBef>
                <a:spcPts val="108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considered data of 6-10 grade labels.</a:t>
            </a:r>
          </a:p>
          <a:p>
            <a:pPr marR="0" lvl="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Wingdings" panose="05000000000000000000" pitchFamily="2" charset="2"/>
              <a:buChar char="§"/>
            </a:pPr>
            <a:endParaRPr lang="en-US" sz="125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108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395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D3B13"/>
              </a:buClr>
              <a:buSzPct val="25000"/>
              <a:buFont typeface="Garamond"/>
              <a:buNone/>
            </a:pPr>
            <a:r>
              <a:rPr lang="en-US" sz="5900" b="1" dirty="0">
                <a:solidFill>
                  <a:srgbClr val="6D3B13"/>
                </a:solidFill>
                <a:latin typeface="Garamond"/>
                <a:ea typeface="Garamond"/>
                <a:cs typeface="Garamond"/>
              </a:rPr>
              <a:t>Classification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idx="1"/>
          </p:nvPr>
        </p:nvSpPr>
        <p:spPr>
          <a:xfrm>
            <a:off x="2589212" y="2362200"/>
            <a:ext cx="8915400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are doing probabilistic classification of a document into various grade labels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The classifier that we are using now is logistic regression.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But we will also use Naive </a:t>
            </a:r>
            <a:r>
              <a:rPr lang="en-US" dirty="0"/>
              <a:t>B</a:t>
            </a:r>
            <a:r>
              <a:rPr lang="en-US" dirty="0" smtClean="0"/>
              <a:t>ayes, Random </a:t>
            </a:r>
            <a:r>
              <a:rPr lang="en-US" dirty="0"/>
              <a:t>F</a:t>
            </a:r>
            <a:r>
              <a:rPr lang="en-US" dirty="0" smtClean="0"/>
              <a:t>orest, Support </a:t>
            </a:r>
            <a:r>
              <a:rPr lang="en-US" dirty="0"/>
              <a:t>V</a:t>
            </a:r>
            <a:r>
              <a:rPr lang="en-US" dirty="0" smtClean="0"/>
              <a:t>ector </a:t>
            </a:r>
            <a:r>
              <a:rPr lang="en-US" dirty="0"/>
              <a:t>M</a:t>
            </a:r>
            <a:r>
              <a:rPr lang="en-US" dirty="0" smtClean="0"/>
              <a:t>achine and then compare their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343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D3B13"/>
              </a:buClr>
              <a:buSzPct val="25000"/>
              <a:buFont typeface="Garamond"/>
              <a:buNone/>
            </a:pPr>
            <a:r>
              <a:rPr lang="en-US" sz="5900" b="1" dirty="0">
                <a:solidFill>
                  <a:srgbClr val="6D3B13"/>
                </a:solidFill>
                <a:latin typeface="Garamond" panose="02020404030301010803" pitchFamily="18" charset="0"/>
              </a:rPr>
              <a:t>Milestones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Different encoding of pdf documents in the training corpus.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For documents that contains words most of which are unseen, prediction is not significantly good.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Some of the words in pdf are not separated by space, which leads to faulty unigrams.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20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D3B13"/>
              </a:buClr>
              <a:buSzPct val="25000"/>
              <a:buFont typeface="Garamond"/>
              <a:buNone/>
            </a:pPr>
            <a:r>
              <a:rPr lang="en-US" sz="5400" b="1" i="0" u="none" strike="noStrike" cap="none" dirty="0">
                <a:solidFill>
                  <a:srgbClr val="6D3B13"/>
                </a:solidFill>
                <a:latin typeface="Garamond"/>
                <a:ea typeface="Garamond"/>
                <a:cs typeface="Garamond"/>
                <a:sym typeface="Garamond"/>
              </a:rPr>
              <a:t>References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u="none" strike="noStrike" cap="none" dirty="0">
                <a:ea typeface="Garamond"/>
                <a:sym typeface="Garamond"/>
              </a:rPr>
              <a:t>Martin, James H., and Daniel </a:t>
            </a:r>
            <a:r>
              <a:rPr lang="en-US" sz="2400" b="0" u="none" strike="noStrike" cap="none" dirty="0" err="1">
                <a:ea typeface="Garamond"/>
                <a:sym typeface="Garamond"/>
              </a:rPr>
              <a:t>Jurafsky</a:t>
            </a:r>
            <a:r>
              <a:rPr lang="en-US" sz="2400" b="0" u="none" strike="noStrike" cap="none" dirty="0">
                <a:ea typeface="Garamond"/>
                <a:sym typeface="Garamond"/>
              </a:rPr>
              <a:t>. "Speech and language </a:t>
            </a:r>
            <a:r>
              <a:rPr lang="en-US" sz="2400" b="0" u="none" strike="noStrike" cap="none" dirty="0" err="1">
                <a:ea typeface="Garamond"/>
                <a:sym typeface="Garamond"/>
              </a:rPr>
              <a:t>processing."International</a:t>
            </a:r>
            <a:r>
              <a:rPr lang="en-US" sz="2400" b="0" u="none" strike="noStrike" cap="none" dirty="0">
                <a:ea typeface="Garamond"/>
                <a:sym typeface="Garamond"/>
              </a:rPr>
              <a:t> Edition (2000).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u="sng" strike="noStrike" cap="none" dirty="0">
                <a:ea typeface="Garamond"/>
                <a:sym typeface="Garamond"/>
              </a:rPr>
              <a:t>http://www.nltk.org/book_1ed</a:t>
            </a:r>
            <a:endParaRPr lang="en-US" sz="2400" b="0" u="sng" strike="noStrike" cap="none" dirty="0">
              <a:ea typeface="Garamond"/>
              <a:sym typeface="Garamond"/>
              <a:hlinkClick r:id="rId3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u="sng" dirty="0"/>
              <a:t>http://nlp.stanford.edu/courses/cs224n/2008/reports/12.pdf</a:t>
            </a:r>
            <a:endParaRPr lang="en-US" u="sng" dirty="0">
              <a:hlinkClick r:id="rId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Language processing in e-learning, lecture slides by dr. </a:t>
            </a:r>
            <a:r>
              <a:rPr lang="en-US" dirty="0" err="1"/>
              <a:t>plaban</a:t>
            </a:r>
            <a:r>
              <a:rPr lang="en-US" dirty="0"/>
              <a:t> </a:t>
            </a:r>
            <a:r>
              <a:rPr lang="en-US" dirty="0" err="1"/>
              <a:t>Bhowmick</a:t>
            </a:r>
            <a:endParaRPr lang="en-US" dirty="0"/>
          </a:p>
          <a:p>
            <a:pPr marL="285750" marR="0" lvl="0" indent="-285750" algn="l" rtl="0">
              <a:spcBef>
                <a:spcPts val="1080"/>
              </a:spcBef>
              <a:spcAft>
                <a:spcPts val="120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400" b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120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400" b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630969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274</Words>
  <Application>Microsoft Office PowerPoint</Application>
  <PresentationFormat>Widescreen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Wingdings</vt:lpstr>
      <vt:lpstr>Wingdings 3</vt:lpstr>
      <vt:lpstr>Wisp</vt:lpstr>
      <vt:lpstr>Predicting Grade Level of Educational Resources</vt:lpstr>
      <vt:lpstr>Contents</vt:lpstr>
      <vt:lpstr>Introduction</vt:lpstr>
      <vt:lpstr>Framework</vt:lpstr>
      <vt:lpstr>Feature Selection </vt:lpstr>
      <vt:lpstr>Training Data </vt:lpstr>
      <vt:lpstr>Classification</vt:lpstr>
      <vt:lpstr>Milestones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Grade Level of Educational Resources</dc:title>
  <dc:creator>Kalyani</dc:creator>
  <cp:lastModifiedBy>Kalyani</cp:lastModifiedBy>
  <cp:revision>28</cp:revision>
  <dcterms:created xsi:type="dcterms:W3CDTF">2016-03-12T03:24:21Z</dcterms:created>
  <dcterms:modified xsi:type="dcterms:W3CDTF">2016-03-12T03:58:58Z</dcterms:modified>
</cp:coreProperties>
</file>