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</p:sldIdLst>
  <p:sldSz cx="12192000" cy="6858000"/>
  <p:notesSz cx="6858000" cy="9144000"/>
  <p:embeddedFontLst>
    <p:embeddedFont>
      <p:font typeface="Garamond" panose="02020404030301010803" pitchFamily="18" charset="0"/>
      <p:regular r:id="rId16"/>
      <p:bold r:id="rId17"/>
      <p:italic r:id="rId18"/>
    </p:embeddedFont>
    <p:embeddedFont>
      <p:font typeface="Wingdings 3" panose="05040102010807070707" pitchFamily="18" charset="2"/>
      <p:regular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4754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85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52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92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994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93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290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80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86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36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51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5419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7140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934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86586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61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0007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0764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3031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8713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779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55624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300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8002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7599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4063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7314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 b="0" i="0" u="none" strike="noStrike" cap="none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‹#›</a:t>
            </a:fld>
            <a:endParaRPr lang="en-US" sz="1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1083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ltk.org/book_1e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/courses/cs224n/2008/reports/12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891331" y="2286807"/>
            <a:ext cx="6815700" cy="104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3600" dirty="0">
                <a:solidFill>
                  <a:srgbClr val="92D050"/>
                </a:solidFill>
              </a:rPr>
              <a:t>Predicting Grade Level </a:t>
            </a:r>
            <a:r>
              <a:rPr lang="en-US" sz="3600" dirty="0" smtClean="0">
                <a:solidFill>
                  <a:srgbClr val="92D050"/>
                </a:solidFill>
              </a:rPr>
              <a:t>of Educational </a:t>
            </a:r>
            <a:r>
              <a:rPr lang="en-US" sz="3600" dirty="0">
                <a:solidFill>
                  <a:srgbClr val="92D050"/>
                </a:solidFill>
              </a:rPr>
              <a:t>Resources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2692396" y="3856332"/>
            <a:ext cx="6815669" cy="1320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27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Dimpi</a:t>
            </a:r>
            <a:r>
              <a:rPr lang="en-US" sz="1627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 </a:t>
            </a:r>
            <a:r>
              <a:rPr lang="en-US" sz="1627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Saikia</a:t>
            </a:r>
            <a:r>
              <a:rPr lang="en-US" sz="1627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       15CS60R08</a:t>
            </a:r>
          </a:p>
          <a:p>
            <a:pPr lvl="0" algn="l" rtl="0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Gowtham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Nayak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15CS60R22</a:t>
            </a:r>
          </a:p>
          <a:p>
            <a:pPr marL="0" marR="0" lvl="0" indent="0" algn="l" rtl="0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27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Kalyani</a:t>
            </a:r>
            <a:r>
              <a:rPr lang="en-US" sz="1627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 Roy         15CS60R20</a:t>
            </a:r>
          </a:p>
          <a:p>
            <a:pPr marL="0" marR="0" lvl="0" indent="0" algn="l" rtl="0">
              <a:lnSpc>
                <a:spcPct val="80000"/>
              </a:lnSpc>
              <a:spcBef>
                <a:spcPts val="925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27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Survi</a:t>
            </a:r>
            <a:r>
              <a:rPr lang="en-US" sz="1627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 </a:t>
            </a:r>
            <a:r>
              <a:rPr lang="en-US" sz="1627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Makharia</a:t>
            </a:r>
            <a:r>
              <a:rPr lang="en-US" sz="1627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ea typeface="Garamond"/>
                <a:cs typeface="Garamond"/>
                <a:sym typeface="Garamond"/>
              </a:rPr>
              <a:t>    15CS60R0</a:t>
            </a:r>
            <a:r>
              <a:rPr lang="en-US" sz="1627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sp>
        <p:nvSpPr>
          <p:cNvPr id="153" name="Shape 153"/>
          <p:cNvSpPr/>
          <p:nvPr/>
        </p:nvSpPr>
        <p:spPr>
          <a:xfrm>
            <a:off x="6659032" y="3856332"/>
            <a:ext cx="284903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Under the Guidance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 of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151515"/>
                </a:solidFill>
                <a:latin typeface="Garamond"/>
                <a:ea typeface="Garamond"/>
                <a:cs typeface="Garamond"/>
                <a:sym typeface="Garamond"/>
              </a:rPr>
              <a:t>Dr. Plaban Bhowmick</a:t>
            </a:r>
          </a:p>
        </p:txBody>
      </p:sp>
      <p:sp>
        <p:nvSpPr>
          <p:cNvPr id="154" name="Shape 154"/>
          <p:cNvSpPr/>
          <p:nvPr/>
        </p:nvSpPr>
        <p:spPr>
          <a:xfrm>
            <a:off x="1826299" y="146250"/>
            <a:ext cx="5698800" cy="54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rgbClr val="62721F"/>
                </a:solidFill>
                <a:latin typeface="Garamond"/>
                <a:ea typeface="Garamond"/>
                <a:cs typeface="Garamond"/>
                <a:sym typeface="Garamond"/>
              </a:rPr>
              <a:t>INDIAN INSTITUTE OF</a:t>
            </a:r>
            <a:r>
              <a:rPr lang="en-US" b="1" dirty="0">
                <a:solidFill>
                  <a:srgbClr val="62721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400" b="1" i="0" u="none" strike="noStrike" cap="none" dirty="0">
                <a:solidFill>
                  <a:srgbClr val="62721F"/>
                </a:solidFill>
                <a:latin typeface="Garamond"/>
                <a:ea typeface="Garamond"/>
                <a:cs typeface="Garamond"/>
                <a:sym typeface="Garamond"/>
              </a:rPr>
              <a:t>TECHNOLOGY,KHARAGPUR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Multinomial Bayes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0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0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30306" y="1344706"/>
            <a:ext cx="3989308" cy="5856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4800" b="0" i="0" u="none" strike="noStrike" cap="none" dirty="0">
                <a:solidFill>
                  <a:srgbClr val="92D050"/>
                </a:solidFill>
                <a:ea typeface="Garamond"/>
                <a:cs typeface="Garamond"/>
                <a:sym typeface="Garamond"/>
              </a:rPr>
              <a:t>References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Martin, James H., and Daniel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Jurafsky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 "Speech and language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processing."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International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Edition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(2000</a:t>
            </a:r>
            <a:r>
              <a:rPr lang="en-US" sz="2400" b="0" i="0" u="none" strike="noStrike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http://</a:t>
            </a:r>
            <a:r>
              <a:rPr lang="en-US" sz="2400" b="0" i="0" u="sng" strike="noStrike" cap="none" dirty="0" smtClean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www.nltk.org/book_1ed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2400" b="0" i="0" u="sng" strike="noStrike" cap="none" dirty="0">
              <a:solidFill>
                <a:schemeClr val="hlink"/>
              </a:solidFill>
              <a:latin typeface="Garamond"/>
              <a:ea typeface="Garamond"/>
              <a:cs typeface="Garamond"/>
              <a:sym typeface="Garamond"/>
              <a:hlinkClick r:id="rId3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http://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nlp.stanford.edu/courses/cs224n/2008/reports/12.pdf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dirty="0"/>
              <a:t>Language processing in e-learning, lecture slides by dr. </a:t>
            </a:r>
            <a:r>
              <a:rPr lang="en-US" dirty="0" err="1"/>
              <a:t>plaban</a:t>
            </a:r>
            <a:r>
              <a:rPr lang="en-US" dirty="0"/>
              <a:t> </a:t>
            </a:r>
            <a:r>
              <a:rPr lang="en-US" dirty="0" err="1"/>
              <a:t>Bhowmick</a:t>
            </a:r>
            <a:endParaRPr lang="en-US"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4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421227" y="2522481"/>
            <a:ext cx="7066200" cy="295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600" dirty="0">
                <a:solidFill>
                  <a:srgbClr val="92D050"/>
                </a:solidFill>
                <a:latin typeface="Garamond"/>
                <a:ea typeface="Garamond"/>
                <a:cs typeface="Garamond"/>
                <a:sym typeface="Garamond"/>
              </a:rPr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6600" b="0" i="0" u="none" strike="noStrike" cap="none" dirty="0">
                <a:solidFill>
                  <a:srgbClr val="92D050"/>
                </a:solidFill>
                <a:latin typeface="Garamond"/>
                <a:ea typeface="Garamond"/>
                <a:cs typeface="Garamond"/>
                <a:sym typeface="Garamond"/>
              </a:rPr>
              <a:t>Contents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685925" y="1930400"/>
            <a:ext cx="4043100" cy="3272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buClr>
                <a:srgbClr val="6D3B13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6D3B13"/>
              </a:buClr>
              <a:buSzPct val="100000"/>
              <a:buFont typeface="Arial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Framework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6D3B13"/>
              </a:buClr>
              <a:buSzPct val="100000"/>
              <a:buFont typeface="Arial"/>
              <a:buChar char="•"/>
            </a:pPr>
            <a:r>
              <a:rPr lang="en-US" sz="32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Feature Selection</a:t>
            </a:r>
          </a:p>
          <a:p>
            <a:pPr marL="457200" lvl="0" indent="-457200" rtl="0">
              <a:spcBef>
                <a:spcPts val="0"/>
              </a:spcBef>
              <a:buClr>
                <a:srgbClr val="6D3B13"/>
              </a:buClr>
              <a:buSzPct val="100000"/>
              <a:buFont typeface="Garamond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Training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6D3B13"/>
              </a:buClr>
              <a:buSzPct val="100000"/>
              <a:buFont typeface="Arial"/>
              <a:buChar char="•"/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Classification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6D3B13"/>
              </a:buClr>
              <a:buSzPct val="100000"/>
              <a:buFont typeface="Arial"/>
              <a:buChar char="•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Milestones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6D3B13"/>
              </a:buClr>
              <a:buSzPct val="100000"/>
              <a:buFont typeface="Arial"/>
              <a:buChar char="•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Language Model</a:t>
            </a:r>
          </a:p>
          <a:p>
            <a:pPr marL="457200" marR="0" lvl="0" indent="-457200" algn="l" rtl="0">
              <a:spcBef>
                <a:spcPts val="0"/>
              </a:spcBef>
              <a:buClr>
                <a:srgbClr val="6D3B13"/>
              </a:buClr>
              <a:buSzPct val="100000"/>
              <a:buFont typeface="Arial"/>
              <a:buChar char="•"/>
            </a:pP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Multinomial Bayes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i="0" u="none" strike="noStrike" cap="none" dirty="0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i="0" u="none" strike="noStrike" cap="none" dirty="0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1" i="0" u="none" strike="noStrike" cap="none" dirty="0">
              <a:solidFill>
                <a:srgbClr val="6D3B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-391948" y="2852490"/>
            <a:ext cx="8158800" cy="87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4800" b="0" i="0" u="none" strike="noStrike" cap="none" dirty="0">
                <a:solidFill>
                  <a:srgbClr val="92D050"/>
                </a:solidFill>
                <a:latin typeface="+mn-lt"/>
                <a:ea typeface="Garamond"/>
                <a:cs typeface="Garamond"/>
                <a:sym typeface="Garamond"/>
              </a:rPr>
              <a:t>Introduction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2015075" y="3846050"/>
            <a:ext cx="8158800" cy="2319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want to target people of all grade labels, so we need to show them the relevant documents that they can understand.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/>
              <a:t>to do this, we need an automated document classifier that can classify documents easily.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/>
              <a:t>here we demonstrate an approach to predict the grade labels of documents.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dirty="0"/>
              <a:t>here we are building a predictive grade label classifier that predicts the probability of belonging of a document to the grades specified in the training.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4924" y="2487080"/>
            <a:ext cx="4312676" cy="2430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2" name="Shape 172"/>
          <p:cNvSpPr/>
          <p:nvPr/>
        </p:nvSpPr>
        <p:spPr>
          <a:xfrm>
            <a:off x="403412" y="1344706"/>
            <a:ext cx="4543804" cy="5851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400" dirty="0">
                <a:solidFill>
                  <a:srgbClr val="92D050"/>
                </a:solidFill>
                <a:latin typeface="+mn-lt"/>
                <a:ea typeface="Garamond"/>
                <a:cs typeface="Garamond"/>
                <a:sym typeface="Garamond"/>
              </a:rPr>
              <a:t>Framework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xfrm>
            <a:off x="1266825" y="2487080"/>
            <a:ext cx="3848099" cy="33189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A </a:t>
            </a:r>
            <a:r>
              <a:rPr lang="en-US" sz="24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supervised</a:t>
            </a: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 training corpora containing the correct label for each input. 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/>
              <a:t>In our model we are considering NCERT textbooks of different grades.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814375" y="1903250"/>
            <a:ext cx="10301400" cy="37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here </a:t>
            </a: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need to identify features of data that are salient for classifying, till now we have used three different features: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AutoNum type="arabicPeriod"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Unigram Probability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AutoNum type="arabicPeriod"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Average word length</a:t>
            </a:r>
          </a:p>
          <a:p>
            <a:pPr marL="457200" lvl="0" indent="-457200" rtl="0">
              <a:spcBef>
                <a:spcPts val="0"/>
              </a:spcBef>
              <a:buClr>
                <a:schemeClr val="dk1"/>
              </a:buClr>
              <a:buSzPct val="100000"/>
              <a:buFont typeface="Garamond"/>
              <a:buAutoNum type="arabicPeriod"/>
            </a:pPr>
            <a:r>
              <a:rPr lang="en-US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Average sentence length</a:t>
            </a: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spcBef>
                <a:spcPts val="0"/>
              </a:spcBef>
              <a:buClr>
                <a:schemeClr val="dk1"/>
              </a:buClr>
              <a:buFont typeface="Garamond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-165147" y="1072254"/>
            <a:ext cx="680084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dirty="0">
                <a:solidFill>
                  <a:srgbClr val="92D050"/>
                </a:solidFill>
                <a:latin typeface="+mj-lt"/>
                <a:ea typeface="Garamond"/>
                <a:cs typeface="Garamond"/>
                <a:sym typeface="Garamond"/>
              </a:rPr>
              <a:t>Feature Selection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773400" y="1104917"/>
            <a:ext cx="3894784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800" b="0" i="0" u="none" strike="noStrike" cap="none" dirty="0">
                <a:solidFill>
                  <a:srgbClr val="92D050"/>
                </a:solidFill>
                <a:latin typeface="+mn-lt"/>
                <a:ea typeface="Garamond"/>
                <a:cs typeface="Garamond"/>
                <a:sym typeface="Garamond"/>
              </a:rPr>
              <a:t>Training Data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decided to focus on textbooks that are suggested on reading lists at different grade levels in NCERT.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gave us the large amount of text we needed for building language models, and additionally, labeled data was readily available.</a:t>
            </a: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considered data of 6-10 grade labels</a:t>
            </a:r>
          </a:p>
          <a:p>
            <a:pPr marL="0" marR="0" lvl="0" indent="-69850" algn="l" rtl="0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1129552"/>
            <a:ext cx="5293672" cy="115047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4800" dirty="0">
                <a:solidFill>
                  <a:srgbClr val="92D050"/>
                </a:solidFill>
              </a:rPr>
              <a:t>Classification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H</a:t>
            </a:r>
            <a:r>
              <a:rPr lang="en-US" dirty="0" smtClean="0"/>
              <a:t>ere </a:t>
            </a:r>
            <a:r>
              <a:rPr lang="en-US" dirty="0"/>
              <a:t>we are doing probabilistic classification of a document into various </a:t>
            </a:r>
            <a:r>
              <a:rPr lang="en-US" dirty="0" err="1"/>
              <a:t>various</a:t>
            </a:r>
            <a:r>
              <a:rPr lang="en-US" dirty="0"/>
              <a:t> grade labels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the classifier that we are using now is logistic regression.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But we will also use naive </a:t>
            </a:r>
            <a:r>
              <a:rPr lang="en-US" dirty="0" err="1"/>
              <a:t>bayes</a:t>
            </a:r>
            <a:r>
              <a:rPr lang="en-US" dirty="0"/>
              <a:t>, random forest, support vector machine and then compare their performance.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-389966" y="1265613"/>
            <a:ext cx="5065073" cy="894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6D3B13"/>
              </a:buClr>
              <a:buSzPct val="25000"/>
              <a:buFont typeface="Garamond"/>
              <a:buNone/>
            </a:pPr>
            <a:r>
              <a:rPr lang="en-US" sz="4800" dirty="0">
                <a:solidFill>
                  <a:srgbClr val="92D050"/>
                </a:solidFill>
              </a:rPr>
              <a:t>Milestones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encoding of pdf documents in the training </a:t>
            </a:r>
            <a:r>
              <a:rPr lang="en-US" dirty="0" smtClean="0"/>
              <a:t>corpus for </a:t>
            </a:r>
            <a:r>
              <a:rPr lang="en-US" dirty="0"/>
              <a:t>documents that contains words most of which are unseen, prediction is not significantly good.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some of the words in pdf are not separated by space, which leads to faulty unigrams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Language Model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1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711</TotalTime>
  <Words>326</Words>
  <Application>Microsoft Office PowerPoint</Application>
  <PresentationFormat>Widescreen</PresentationFormat>
  <Paragraphs>67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Garamond</vt:lpstr>
      <vt:lpstr>Wingdings 3</vt:lpstr>
      <vt:lpstr>Arial</vt:lpstr>
      <vt:lpstr>Trebuchet MS</vt:lpstr>
      <vt:lpstr>Facet</vt:lpstr>
      <vt:lpstr>Predicting Grade Level of Educational Resources</vt:lpstr>
      <vt:lpstr>Contents</vt:lpstr>
      <vt:lpstr>Introduction</vt:lpstr>
      <vt:lpstr>PowerPoint Presentation</vt:lpstr>
      <vt:lpstr>PowerPoint Presentation</vt:lpstr>
      <vt:lpstr>PowerPoint Presentation</vt:lpstr>
      <vt:lpstr>Classification</vt:lpstr>
      <vt:lpstr>Milestones</vt:lpstr>
      <vt:lpstr>Language Model</vt:lpstr>
      <vt:lpstr>Multinomial Bayes</vt:lpstr>
      <vt:lpstr>Results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Grade Level of Educational Resources</dc:title>
  <cp:lastModifiedBy>compaq</cp:lastModifiedBy>
  <cp:revision>5</cp:revision>
  <dcterms:modified xsi:type="dcterms:W3CDTF">2016-04-12T08:01:10Z</dcterms:modified>
</cp:coreProperties>
</file>