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Garamon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Garamon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aramond-bold.fntdata"/><Relationship Id="rId6" Type="http://schemas.openxmlformats.org/officeDocument/2006/relationships/slide" Target="slides/slide2.xml"/><Relationship Id="rId18" Type="http://schemas.openxmlformats.org/officeDocument/2006/relationships/font" Target="fonts/Garamo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nltk.org/book_1ed" TargetMode="External"/><Relationship Id="rId4" Type="http://schemas.openxmlformats.org/officeDocument/2006/relationships/hyperlink" Target="http://www.nltk.org/book_1ed" TargetMode="External"/><Relationship Id="rId5" Type="http://schemas.openxmlformats.org/officeDocument/2006/relationships/hyperlink" Target="http://nlp.stanford.edu/courses/cs224n/2008/reports/12.pdf" TargetMode="External"/><Relationship Id="rId6" Type="http://schemas.openxmlformats.org/officeDocument/2006/relationships/hyperlink" Target="http://nlp.stanford.edu/courses/cs224n/2008/reports/12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891331" y="2286807"/>
            <a:ext cx="68157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0" i="0" lang="en-US" sz="3600" u="none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Predicting Grade Level of Educational Resources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2692396" y="3856332"/>
            <a:ext cx="6815669" cy="1320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627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Dimpi Saikia       15CS60R08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Gowtham Nayak 15CS60R22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627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Kalyani Roy         15CS60R20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627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Survi Makharia    15CS60R01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6659032" y="3856332"/>
            <a:ext cx="284903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Font typeface="Garamond"/>
              <a:buNone/>
            </a:pPr>
            <a:r>
              <a:rPr b="1" i="0" lang="en-US" sz="1800" u="none" cap="none" strike="noStrike">
                <a:solidFill>
                  <a:srgbClr val="151515"/>
                </a:solidFill>
                <a:latin typeface="Garamond"/>
                <a:ea typeface="Garamond"/>
                <a:cs typeface="Garamond"/>
                <a:sym typeface="Garamond"/>
              </a:rPr>
              <a:t>Under the Guidance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Font typeface="Garamond"/>
              <a:buNone/>
            </a:pPr>
            <a:r>
              <a:rPr b="1" i="0" lang="en-US" sz="1800" u="none" cap="none" strike="noStrike">
                <a:solidFill>
                  <a:srgbClr val="151515"/>
                </a:solidFill>
                <a:latin typeface="Garamond"/>
                <a:ea typeface="Garamond"/>
                <a:cs typeface="Garamond"/>
                <a:sym typeface="Garamond"/>
              </a:rPr>
              <a:t> of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Font typeface="Garamond"/>
              <a:buNone/>
            </a:pPr>
            <a:r>
              <a:rPr b="1" i="0" lang="en-US" sz="1800" u="none" cap="none" strike="noStrike">
                <a:solidFill>
                  <a:srgbClr val="151515"/>
                </a:solidFill>
                <a:latin typeface="Garamond"/>
                <a:ea typeface="Garamond"/>
                <a:cs typeface="Garamond"/>
                <a:sym typeface="Garamond"/>
              </a:rPr>
              <a:t>Dr. Plaban Bhowmick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1826299" y="146250"/>
            <a:ext cx="5698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721F"/>
              </a:buClr>
              <a:buFont typeface="Garamond"/>
              <a:buNone/>
            </a:pPr>
            <a:r>
              <a:rPr b="1" i="0" lang="en-US" sz="1400" u="none" cap="none" strike="noStrike">
                <a:solidFill>
                  <a:srgbClr val="62721F"/>
                </a:solidFill>
                <a:latin typeface="Garamond"/>
                <a:ea typeface="Garamond"/>
                <a:cs typeface="Garamond"/>
                <a:sym typeface="Garamond"/>
              </a:rPr>
              <a:t>INDIAN INSTITUTE OF TECHNOLOGY,KHARAGPUR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b="0" i="0" lang="en-US" sz="4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Multinomial Bayes</a:t>
            </a:r>
            <a:endParaRPr b="0" i="0" sz="48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430306" y="1344706"/>
            <a:ext cx="3989308" cy="585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0" i="0" lang="en-US" sz="4800" u="none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Martin, James H., and Daniel Jurafsky. "Speech and language processing."</a:t>
            </a:r>
            <a:r>
              <a:rPr b="0" i="1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International Edition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(2000).</a:t>
            </a:r>
            <a:endParaRPr/>
          </a:p>
          <a:p>
            <a:pPr indent="-1104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sng" cap="none" strike="noStrike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http://www.nltk.org/book_1ed</a:t>
            </a:r>
            <a:endParaRPr/>
          </a:p>
          <a:p>
            <a:pPr indent="-1104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chemeClr val="hlink"/>
              </a:solidFill>
              <a:latin typeface="Garamond"/>
              <a:ea typeface="Garamond"/>
              <a:cs typeface="Garamond"/>
              <a:sym typeface="Garamond"/>
              <a:hlinkClick r:id="rId4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http://nlp.stanford.edu/courses/cs224n/2008/reports/12.pdf</a:t>
            </a:r>
            <a:endParaRPr/>
          </a:p>
          <a:p>
            <a:pPr indent="-154305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  <a:hlinkClick r:id="rId6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Language processing in e-learning, lecture slides by dr. plaban Bhowmick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/>
          <p:nvPr/>
        </p:nvSpPr>
        <p:spPr>
          <a:xfrm>
            <a:off x="1421227" y="2522481"/>
            <a:ext cx="7066200" cy="29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Garamond"/>
              <a:buNone/>
            </a:pPr>
            <a:r>
              <a:rPr b="0" i="0" lang="en-US" sz="9600" u="none" cap="none" strike="noStrike">
                <a:solidFill>
                  <a:srgbClr val="92D050"/>
                </a:solidFill>
                <a:latin typeface="Garamond"/>
                <a:ea typeface="Garamond"/>
                <a:cs typeface="Garamond"/>
                <a:sym typeface="Garamond"/>
              </a:rPr>
              <a:t>Thank You!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0" i="0" lang="en-US" sz="6600" u="none" cap="none" strike="noStrike">
                <a:solidFill>
                  <a:srgbClr val="92D050"/>
                </a:solidFill>
                <a:latin typeface="Garamond"/>
                <a:ea typeface="Garamond"/>
                <a:cs typeface="Garamond"/>
                <a:sym typeface="Garamond"/>
              </a:rPr>
              <a:t>Contents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1685925" y="1930400"/>
            <a:ext cx="4043100" cy="3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rPr>
              <a:t>Framework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rPr>
              <a:t>Feature Selection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SzPts val="3200"/>
              <a:buFont typeface="Garamond"/>
              <a:buChar char="•"/>
            </a:pPr>
            <a:r>
              <a:rPr b="1" i="0" lang="en-US" sz="3200" u="none" cap="none" strike="noStrike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rPr>
              <a:t>Training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rPr>
              <a:t>Classification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rPr>
              <a:t>Milestones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rPr>
              <a:t>Language Model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rPr>
              <a:t>Multinomial Bayes</a:t>
            </a:r>
            <a:endParaRPr b="1" i="0" sz="3200" u="none" cap="none" strike="noStrike">
              <a:solidFill>
                <a:srgbClr val="0C0C0C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6D3B1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6D3B1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6D3B1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-391948" y="2852490"/>
            <a:ext cx="8158800" cy="870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0" i="0" lang="en-US" sz="4800" u="none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2015075" y="3846050"/>
            <a:ext cx="8158800" cy="23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We want to target people of all grade labels, so we need to show them the relevant documents that they can understand.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to do this, we need an automated document classifier that can classify documents easily.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here we demonstrate an approach to predict the grade labels of documents.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here we are building a predictive grade label classifier that predicts the probability of belonging of a document to the grades specified in the training.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4924" y="2487080"/>
            <a:ext cx="4312676" cy="2430803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sp>
        <p:nvSpPr>
          <p:cNvPr id="164" name="Google Shape;164;p21"/>
          <p:cNvSpPr/>
          <p:nvPr/>
        </p:nvSpPr>
        <p:spPr>
          <a:xfrm>
            <a:off x="403412" y="1344706"/>
            <a:ext cx="4543804" cy="585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Trebuchet MS"/>
              <a:buNone/>
            </a:pPr>
            <a:r>
              <a:rPr b="0" i="0" lang="en-US" sz="4400" u="none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Framework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1266825" y="2487080"/>
            <a:ext cx="3848099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A </a:t>
            </a:r>
            <a:r>
              <a:rPr b="1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supervised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training corpora containing the correct label for each input. 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 our model we are considering NCERT textbooks of different grades.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/>
        </p:nvSpPr>
        <p:spPr>
          <a:xfrm>
            <a:off x="814375" y="1903250"/>
            <a:ext cx="103014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here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we need to identify features of data that are salient for classifying, till now we have used three different features: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Unigram Probability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Average word length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Average sentence length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-165147" y="1072254"/>
            <a:ext cx="680084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Trebuchet MS"/>
              <a:buNone/>
            </a:pPr>
            <a:r>
              <a:rPr b="0" i="0" lang="en-US" sz="4800" u="none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Selection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773400" y="1104917"/>
            <a:ext cx="389478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Trebuchet MS"/>
              <a:buNone/>
            </a:pPr>
            <a:r>
              <a:rPr b="0" i="0" lang="en-US" sz="4800" u="none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Data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decided to focus on textbooks that are suggested on reading lists at different grade levels in NCERT.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gave us the large amount of text we needed for building language models, and additionally, labeled data was readily available.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considered data of 6-10 grade labels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0" y="1129552"/>
            <a:ext cx="5293672" cy="1150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0" i="0" lang="en-US" sz="4800" u="none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Classification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Here we are doing probabilistic classification of a document into various various grade labels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classifier that we are using now is logistic regression.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But we will also use naive bayes, random forest, support vector machine and then compare their performance.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-389966" y="1265613"/>
            <a:ext cx="5065073" cy="894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0" i="0" lang="en-US" sz="4800" u="none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Milestones</a:t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Different encoding of pdf documents in the training corpus for documents that contains words most of which are unseen, prediction is not significantly good.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some of the words in pdf are not separated by space, which leads to faulty unigrams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b="0" i="0" lang="en-US" sz="4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Language Model</a:t>
            </a:r>
            <a:endParaRPr b="0" i="0" sz="48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