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Garamon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Garamond-bold.fntdata"/><Relationship Id="rId10" Type="http://schemas.openxmlformats.org/officeDocument/2006/relationships/slide" Target="slides/slide6.xml"/><Relationship Id="rId21" Type="http://schemas.openxmlformats.org/officeDocument/2006/relationships/font" Target="fonts/Garamond-regular.fntdata"/><Relationship Id="rId13" Type="http://schemas.openxmlformats.org/officeDocument/2006/relationships/slide" Target="slides/slide9.xml"/><Relationship Id="rId24" Type="http://schemas.openxmlformats.org/officeDocument/2006/relationships/font" Target="fonts/Garamond-boldItalic.fntdata"/><Relationship Id="rId12" Type="http://schemas.openxmlformats.org/officeDocument/2006/relationships/slide" Target="slides/slide8.xml"/><Relationship Id="rId23" Type="http://schemas.openxmlformats.org/officeDocument/2006/relationships/font" Target="fonts/Garamon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b="0" i="0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11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1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1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4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672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672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b="0" i="0" sz="2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ctrTitle"/>
          </p:nvPr>
        </p:nvSpPr>
        <p:spPr>
          <a:xfrm>
            <a:off x="2692396" y="1943328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0" i="0" lang="en-US" sz="54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Language Processing Term Project ??</a:t>
            </a:r>
            <a:endParaRPr b="0" i="0" sz="5400" u="none" cap="none" strike="noStrike">
              <a:solidFill>
                <a:srgbClr val="6D3B1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2" name="Google Shape;152;p19"/>
          <p:cNvSpPr txBox="1"/>
          <p:nvPr>
            <p:ph idx="1" type="subTitle"/>
          </p:nvPr>
        </p:nvSpPr>
        <p:spPr>
          <a:xfrm>
            <a:off x="2692396" y="3856333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627" u="none" cap="none" strike="noStrike">
                <a:solidFill>
                  <a:srgbClr val="151515"/>
                </a:solidFill>
                <a:latin typeface="Garamond"/>
                <a:ea typeface="Garamond"/>
                <a:cs typeface="Garamond"/>
                <a:sym typeface="Garamond"/>
              </a:rPr>
              <a:t>Dimpi Saikia       15CS60R08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627" u="none" cap="none" strike="noStrike">
                <a:solidFill>
                  <a:srgbClr val="151515"/>
                </a:solidFill>
                <a:latin typeface="Garamond"/>
                <a:ea typeface="Garamond"/>
                <a:cs typeface="Garamond"/>
                <a:sym typeface="Garamond"/>
              </a:rPr>
              <a:t>Kalyani Roy         15CS60R20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627" u="none" cap="none" strike="noStrike">
                <a:solidFill>
                  <a:srgbClr val="151515"/>
                </a:solidFill>
                <a:latin typeface="Garamond"/>
                <a:ea typeface="Garamond"/>
                <a:cs typeface="Garamond"/>
                <a:sym typeface="Garamond"/>
              </a:rPr>
              <a:t>Gowtham Nayak 15CS60R22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627" u="none" cap="none" strike="noStrike">
                <a:solidFill>
                  <a:srgbClr val="151515"/>
                </a:solidFill>
                <a:latin typeface="Garamond"/>
                <a:ea typeface="Garamond"/>
                <a:cs typeface="Garamond"/>
                <a:sym typeface="Garamond"/>
              </a:rPr>
              <a:t>Survi Makharia    15CS60R02 </a:t>
            </a:r>
            <a:endParaRPr b="1" i="0" sz="1627" u="none" cap="none" strike="noStrike">
              <a:solidFill>
                <a:srgbClr val="151515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6659033" y="3856333"/>
            <a:ext cx="28490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51515"/>
                </a:solidFill>
                <a:latin typeface="Garamond"/>
                <a:ea typeface="Garamond"/>
                <a:cs typeface="Garamond"/>
                <a:sym typeface="Garamond"/>
              </a:rPr>
              <a:t>Under the Guidance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51515"/>
                </a:solidFill>
                <a:latin typeface="Garamond"/>
                <a:ea typeface="Garamond"/>
                <a:cs typeface="Garamond"/>
                <a:sym typeface="Garamond"/>
              </a:rPr>
              <a:t> of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51515"/>
                </a:solidFill>
                <a:latin typeface="Garamond"/>
                <a:ea typeface="Garamond"/>
                <a:cs typeface="Garamond"/>
                <a:sym typeface="Garamond"/>
              </a:rPr>
              <a:t>Dr Plaban Bhowmick</a:t>
            </a:r>
            <a:endParaRPr b="1" i="0" sz="1800" u="none" cap="none" strike="noStrike">
              <a:solidFill>
                <a:srgbClr val="151515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3762508" y="1517848"/>
            <a:ext cx="4675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62721F"/>
                </a:solidFill>
                <a:latin typeface="Garamond"/>
                <a:ea typeface="Garamond"/>
                <a:cs typeface="Garamond"/>
                <a:sym typeface="Garamond"/>
              </a:rPr>
              <a:t>INDIAN INSTITUE OF TECHNOLOGY,KHARAGPUR</a:t>
            </a:r>
            <a:endParaRPr b="1" i="0" sz="1400" u="none" cap="none" strike="noStrike">
              <a:solidFill>
                <a:srgbClr val="62721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0" i="0" lang="en-US" sz="44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Features : Average Word Length</a:t>
            </a:r>
            <a:endParaRPr b="0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Average Word length is the total occurrences of terms normalized by number of terms. Stop words are not excluded for this measure.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Steps: </a:t>
            </a:r>
            <a:r>
              <a:rPr b="1" i="0" lang="en-US" sz="1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Input Document is taken and split into individual terms.</a:t>
            </a:r>
            <a:endParaRPr/>
          </a:p>
          <a:p>
            <a:pPr indent="0" lvl="0" marL="0" marR="0" rtl="0" algn="l">
              <a:spcBef>
                <a:spcPts val="9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        Length of each term is calculated (len i). </a:t>
            </a:r>
            <a:endParaRPr/>
          </a:p>
          <a:p>
            <a:pPr indent="0" lvl="0" marL="0" marR="0" rtl="0" algn="l">
              <a:spcBef>
                <a:spcPts val="9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     The number of individual words are computed(num).</a:t>
            </a:r>
            <a:endParaRPr/>
          </a:p>
          <a:p>
            <a:pPr indent="0" lvl="0" marL="0" marR="0" rtl="0" algn="l">
              <a:spcBef>
                <a:spcPts val="9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      Average word length= Σ i=1 to n {(len i)/num}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Observation: Plots Required</a:t>
            </a:r>
            <a:endParaRPr/>
          </a:p>
          <a:p>
            <a:pPr indent="-11049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0" i="0" lang="en-US" sz="44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Document Classification</a:t>
            </a:r>
            <a:endParaRPr b="0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Using these corpora, we can build classifiers that will automatically tag new documents with appropriate category labels. </a:t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0" i="0" lang="en-US" sz="44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Classifier : Naïve Bayes</a:t>
            </a:r>
            <a:endParaRPr b="0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 </a:t>
            </a:r>
            <a:r>
              <a:rPr b="1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naive Bayes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classifiers, every feature gets a say in determining which label should be assigned to a given input value. To choose a label for an input value, the naive Bayes classifier begins by calculating the </a:t>
            </a:r>
            <a:r>
              <a:rPr b="1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prior probability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of each label, which is determined by checking frequency of each label in the training set. </a:t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contribution from each feature is then combined with this prior probability, to arrive at a likelihood estimate for each label.</a:t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0" i="0" lang="en-US" sz="48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Testing/Accuracy</a:t>
            </a:r>
            <a:endParaRPr b="0" i="0" sz="4800" u="none" cap="none" strike="noStrike">
              <a:solidFill>
                <a:srgbClr val="6D3B1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0" i="0" lang="en-US" sz="66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Conclusion</a:t>
            </a:r>
            <a:endParaRPr b="0" i="0" sz="6600" u="none" cap="none" strike="noStrike">
              <a:solidFill>
                <a:srgbClr val="6D3B1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0" i="0" lang="en-US" sz="54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References</a:t>
            </a:r>
            <a:endParaRPr b="0" i="0" sz="5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Martin, James H., and Daniel Jurafsky. "Speech and language processing."</a:t>
            </a:r>
            <a:r>
              <a:rPr b="0" i="1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International Edition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(2000).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Jurafsky, Dan. </a:t>
            </a:r>
            <a:r>
              <a:rPr b="0" i="1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Speech &amp; language processing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 Pearson Education India, 2000.</a:t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http://www.nltk.org/book_1ed/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Speech and Language Processing: An Introduction to Natural Language Processing </a:t>
            </a:r>
            <a:endParaRPr/>
          </a:p>
          <a:p>
            <a:pPr indent="-11049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1049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/>
          <p:nvPr/>
        </p:nvSpPr>
        <p:spPr>
          <a:xfrm>
            <a:off x="3326341" y="2581571"/>
            <a:ext cx="544618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600" cap="non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END</a:t>
            </a:r>
            <a:endParaRPr b="0" sz="9600" cap="none">
              <a:solidFill>
                <a:srgbClr val="6D3B1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0" i="0" lang="en-US" sz="66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Contents</a:t>
            </a:r>
            <a:endParaRPr b="0" i="0" sz="6600" u="none" cap="none" strike="noStrike">
              <a:solidFill>
                <a:srgbClr val="6D3B1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457325" y="2571750"/>
            <a:ext cx="4043158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Learning Approach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Training Data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Feature Selection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Classifier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Testing/Accuracy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Conclusion</a:t>
            </a:r>
            <a:endParaRPr/>
          </a:p>
          <a:p>
            <a:pPr indent="-254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6D3B1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54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6D3B1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54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6D3B1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0" i="0" lang="en-US" sz="66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 b="0" i="0" sz="6600" u="none" cap="none" strike="noStrike">
              <a:solidFill>
                <a:srgbClr val="6D3B1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 have No intricate details about he project ☺</a:t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supervised-classification.png" id="171" name="Google Shape;1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706244"/>
            <a:ext cx="6008686" cy="309977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/>
          <p:nvPr/>
        </p:nvSpPr>
        <p:spPr>
          <a:xfrm>
            <a:off x="2174309" y="825035"/>
            <a:ext cx="711630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Learning Approach: Supervised</a:t>
            </a:r>
            <a:endParaRPr b="0" i="0" sz="4400" u="none" cap="none" strike="noStrike">
              <a:solidFill>
                <a:srgbClr val="6D3B1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1266826" y="2487080"/>
            <a:ext cx="3848099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A classifier is called </a:t>
            </a:r>
            <a:r>
              <a:rPr b="1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supervised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if it is built based on training corpora containing the correct label for each input. </a:t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framework used by supervised classification is shown .</a:t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/>
          <p:nvPr/>
        </p:nvSpPr>
        <p:spPr>
          <a:xfrm>
            <a:off x="3920012" y="1024235"/>
            <a:ext cx="389478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Training Data</a:t>
            </a:r>
            <a:endParaRPr b="0" i="0" sz="5400" u="none" cap="none" strike="noStrike">
              <a:solidFill>
                <a:srgbClr val="6D3B1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Training Corpus 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Training Document Size(AVG)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Training Document Number(max)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Classification Labels : Grade1-Grade10 </a:t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/>
        </p:nvSpPr>
        <p:spPr>
          <a:xfrm>
            <a:off x="814388" y="2257425"/>
            <a:ext cx="10301287" cy="7109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Detecting patterns is a central part of Natural Language Processing.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But how did we know where to start looking, which aspects of form to associate with which aspects of meaning?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goal here is to answer the following questions: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How can we identify particular features of language data that are salient for 	classifying it?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How can we construct models of language that can be used to perform language    	processing tasks automatically?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	What can we learn about language from these models?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t/>
            </a:r>
            <a:endParaRPr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2564606" y="1171576"/>
            <a:ext cx="68008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Feature Selection</a:t>
            </a:r>
            <a:endParaRPr sz="4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0" i="0" lang="en-US" sz="44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Feature Selection</a:t>
            </a:r>
            <a:endParaRPr b="0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1295401" y="2471738"/>
            <a:ext cx="9791699" cy="3586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53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Selecting relevant features and deciding how to encode them for a learning method can have an enormous impact on the learning method's ability to extract a good model. </a:t>
            </a:r>
            <a:endParaRPr b="0" i="0" sz="222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ts val="2553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Much of the interesting work in building a classifier is deciding what features might be relevant, and how we can represent them. </a:t>
            </a:r>
            <a:endParaRPr b="0" i="0" sz="222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ts val="2553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Although it's often possible to get decent performance by using a fairly simple and obvious set of features, there are usually significant gains to be had by using carefully constructed features based on a thorough understanding of the task at hand.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ts val="2553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Typically, feature extractors are built through a process of trial-and-error, guided by intuitions about what information is relevant to the problem. </a:t>
            </a:r>
            <a:endParaRPr b="0" i="0" sz="222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0" i="0" lang="en-US" sz="44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Features : Unigram Count</a:t>
            </a:r>
            <a:endParaRPr b="0" i="0" sz="4400" u="none" cap="none" strike="noStrike">
              <a:solidFill>
                <a:srgbClr val="6D3B1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Analysis: roy fill it</a:t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Steps: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Observation:</a:t>
            </a:r>
            <a:endParaRPr/>
          </a:p>
          <a:p>
            <a:pPr indent="-11049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0" i="0" lang="en-US" sz="44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Features : Sentence Length</a:t>
            </a:r>
            <a:endParaRPr b="0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Analysis: dimpi fill it</a:t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Steps: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Observation:</a:t>
            </a:r>
            <a:endParaRPr/>
          </a:p>
          <a:p>
            <a:pPr indent="-11049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