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2" r:id="rId2"/>
    <p:sldId id="269" r:id="rId3"/>
    <p:sldId id="260" r:id="rId4"/>
    <p:sldId id="256" r:id="rId5"/>
    <p:sldId id="259" r:id="rId6"/>
    <p:sldId id="261" r:id="rId7"/>
    <p:sldId id="267" r:id="rId8"/>
    <p:sldId id="270" r:id="rId9"/>
    <p:sldId id="272" r:id="rId10"/>
    <p:sldId id="263" r:id="rId11"/>
    <p:sldId id="281" r:id="rId12"/>
    <p:sldId id="273" r:id="rId13"/>
    <p:sldId id="276"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22" d="100"/>
          <a:sy n="122" d="100"/>
        </p:scale>
        <p:origin x="-3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836B7-759F-4B29-A650-5039D4A557E0}" type="datetimeFigureOut">
              <a:rPr lang="en-US" smtClean="0"/>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4C55B-91BD-4438-A469-9254CBD366BD}" type="slidenum">
              <a:rPr lang="en-US" smtClean="0"/>
              <a:t>‹#›</a:t>
            </a:fld>
            <a:endParaRPr lang="en-US"/>
          </a:p>
        </p:txBody>
      </p:sp>
    </p:spTree>
    <p:extLst>
      <p:ext uri="{BB962C8B-B14F-4D97-AF65-F5344CB8AC3E}">
        <p14:creationId xmlns:p14="http://schemas.microsoft.com/office/powerpoint/2010/main" val="343825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chemeClr val="tx1">
                    <a:lumMod val="75000"/>
                    <a:lumOff val="25000"/>
                  </a:schemeClr>
                </a:solidFill>
              </a:rPr>
              <a:t>Issue national with confidence intervals: need to be careful not to confuse users with similarity to box plots.</a:t>
            </a:r>
          </a:p>
          <a:p>
            <a:pPr lvl="1"/>
            <a:r>
              <a:rPr lang="en-US" dirty="0" smtClean="0">
                <a:solidFill>
                  <a:schemeClr val="tx1">
                    <a:lumMod val="75000"/>
                    <a:lumOff val="25000"/>
                  </a:schemeClr>
                </a:solidFill>
              </a:rPr>
              <a:t>Also, consider whether it’s worth it. I.e., whether the visual noise is worth the occasional(?) identification of an apparent significant difference</a:t>
            </a:r>
          </a:p>
          <a:p>
            <a:pPr lvl="1"/>
            <a:r>
              <a:rPr lang="en-US" dirty="0" smtClean="0">
                <a:solidFill>
                  <a:schemeClr val="tx1">
                    <a:lumMod val="75000"/>
                    <a:lumOff val="25000"/>
                  </a:schemeClr>
                </a:solidFill>
              </a:rPr>
              <a:t>Alternate approach could be to show eco-region breakout along with the standard bar for the national result. Should reduce confusion</a:t>
            </a:r>
          </a:p>
          <a:p>
            <a:endParaRPr lang="en-US" dirty="0"/>
          </a:p>
        </p:txBody>
      </p:sp>
      <p:sp>
        <p:nvSpPr>
          <p:cNvPr id="4" name="Slide Number Placeholder 3"/>
          <p:cNvSpPr>
            <a:spLocks noGrp="1"/>
          </p:cNvSpPr>
          <p:nvPr>
            <p:ph type="sldNum" sz="quarter" idx="10"/>
          </p:nvPr>
        </p:nvSpPr>
        <p:spPr/>
        <p:txBody>
          <a:bodyPr/>
          <a:lstStyle/>
          <a:p>
            <a:fld id="{9014C55B-91BD-4438-A469-9254CBD366BD}" type="slidenum">
              <a:rPr lang="en-US" smtClean="0"/>
              <a:t>8</a:t>
            </a:fld>
            <a:endParaRPr lang="en-US"/>
          </a:p>
        </p:txBody>
      </p:sp>
    </p:spTree>
    <p:extLst>
      <p:ext uri="{BB962C8B-B14F-4D97-AF65-F5344CB8AC3E}">
        <p14:creationId xmlns:p14="http://schemas.microsoft.com/office/powerpoint/2010/main" val="192060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size and set of color intensity, which is reserved for statistical significance. Still seems to work at a scale with more measures.</a:t>
            </a:r>
          </a:p>
          <a:p>
            <a:r>
              <a:rPr lang="en-US" dirty="0" smtClean="0"/>
              <a:t>Might be possible to have a combination of squares showing confidence interval. Not sure it can be done easily and not sure it will display well.</a:t>
            </a:r>
            <a:endParaRPr lang="en-US" dirty="0"/>
          </a:p>
        </p:txBody>
      </p:sp>
      <p:sp>
        <p:nvSpPr>
          <p:cNvPr id="4" name="Slide Number Placeholder 3"/>
          <p:cNvSpPr>
            <a:spLocks noGrp="1"/>
          </p:cNvSpPr>
          <p:nvPr>
            <p:ph type="sldNum" sz="quarter" idx="10"/>
          </p:nvPr>
        </p:nvSpPr>
        <p:spPr/>
        <p:txBody>
          <a:bodyPr/>
          <a:lstStyle/>
          <a:p>
            <a:fld id="{9014C55B-91BD-4438-A469-9254CBD366BD}" type="slidenum">
              <a:rPr lang="en-US" smtClean="0"/>
              <a:t>9</a:t>
            </a:fld>
            <a:endParaRPr lang="en-US"/>
          </a:p>
        </p:txBody>
      </p:sp>
    </p:spTree>
    <p:extLst>
      <p:ext uri="{BB962C8B-B14F-4D97-AF65-F5344CB8AC3E}">
        <p14:creationId xmlns:p14="http://schemas.microsoft.com/office/powerpoint/2010/main" val="388071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13300-3B89-44AA-9089-A864A9AA95F5}" type="datetimeFigureOut">
              <a:rPr lang="en-US" smtClean="0"/>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404880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13300-3B89-44AA-9089-A864A9AA95F5}" type="datetimeFigureOut">
              <a:rPr lang="en-US" smtClean="0"/>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209328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13300-3B89-44AA-9089-A864A9AA95F5}" type="datetimeFigureOut">
              <a:rPr lang="en-US" smtClean="0"/>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88216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13300-3B89-44AA-9089-A864A9AA95F5}" type="datetimeFigureOut">
              <a:rPr lang="en-US" smtClean="0"/>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28381189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13300-3B89-44AA-9089-A864A9AA95F5}" type="datetimeFigureOut">
              <a:rPr lang="en-US" smtClean="0"/>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429452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D13300-3B89-44AA-9089-A864A9AA95F5}" type="datetimeFigureOut">
              <a:rPr lang="en-US" smtClean="0"/>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4174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D13300-3B89-44AA-9089-A864A9AA95F5}" type="datetimeFigureOut">
              <a:rPr lang="en-US" smtClean="0"/>
              <a:t>11/20/2014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69354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D13300-3B89-44AA-9089-A864A9AA95F5}" type="datetimeFigureOut">
              <a:rPr lang="en-US" smtClean="0"/>
              <a:t>11/20/2014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17827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13300-3B89-44AA-9089-A864A9AA95F5}" type="datetimeFigureOut">
              <a:rPr lang="en-US" smtClean="0"/>
              <a:t>11/20/2014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69006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13300-3B89-44AA-9089-A864A9AA95F5}" type="datetimeFigureOut">
              <a:rPr lang="en-US" smtClean="0"/>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3355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13300-3B89-44AA-9089-A864A9AA95F5}" type="datetimeFigureOut">
              <a:rPr lang="en-US" smtClean="0"/>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BE2D-C206-4D12-B1DF-0F45436E03AF}" type="slidenum">
              <a:rPr lang="en-US" smtClean="0"/>
              <a:t>‹#›</a:t>
            </a:fld>
            <a:endParaRPr lang="en-US"/>
          </a:p>
        </p:txBody>
      </p:sp>
    </p:spTree>
    <p:extLst>
      <p:ext uri="{BB962C8B-B14F-4D97-AF65-F5344CB8AC3E}">
        <p14:creationId xmlns:p14="http://schemas.microsoft.com/office/powerpoint/2010/main" val="4777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13300-3B89-44AA-9089-A864A9AA95F5}" type="datetimeFigureOut">
              <a:rPr lang="en-US" smtClean="0"/>
              <a:t>11/20/2014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9BE2D-C206-4D12-B1DF-0F45436E03AF}" type="slidenum">
              <a:rPr lang="en-US" smtClean="0"/>
              <a:t>‹#›</a:t>
            </a:fld>
            <a:endParaRPr lang="en-US"/>
          </a:p>
        </p:txBody>
      </p:sp>
    </p:spTree>
    <p:extLst>
      <p:ext uri="{BB962C8B-B14F-4D97-AF65-F5344CB8AC3E}">
        <p14:creationId xmlns:p14="http://schemas.microsoft.com/office/powerpoint/2010/main" val="98418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Updated NLA Prototypes</a:t>
            </a:r>
            <a:endParaRPr lang="en-US" dirty="0"/>
          </a:p>
        </p:txBody>
      </p:sp>
      <p:sp>
        <p:nvSpPr>
          <p:cNvPr id="5" name="Subtitle 4"/>
          <p:cNvSpPr>
            <a:spLocks noGrp="1"/>
          </p:cNvSpPr>
          <p:nvPr>
            <p:ph type="subTitle" idx="1"/>
          </p:nvPr>
        </p:nvSpPr>
        <p:spPr/>
        <p:txBody>
          <a:bodyPr/>
          <a:lstStyle/>
          <a:p>
            <a:r>
              <a:rPr lang="en-US" i="1" dirty="0" smtClean="0"/>
              <a:t>Prepared by Mike Crow</a:t>
            </a:r>
          </a:p>
          <a:p>
            <a:r>
              <a:rPr lang="en-US" dirty="0" smtClean="0"/>
              <a:t>Supporting 2014-09-26 Meeting</a:t>
            </a:r>
          </a:p>
          <a:p>
            <a:endParaRPr lang="en-US" dirty="0"/>
          </a:p>
        </p:txBody>
      </p:sp>
    </p:spTree>
    <p:extLst>
      <p:ext uri="{BB962C8B-B14F-4D97-AF65-F5344CB8AC3E}">
        <p14:creationId xmlns:p14="http://schemas.microsoft.com/office/powerpoint/2010/main" val="1767427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7326842"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77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1">
                    <a:lumMod val="75000"/>
                    <a:lumOff val="25000"/>
                  </a:schemeClr>
                </a:solidFill>
              </a:rPr>
              <a:t>Regional Box Plots for a Single Metric</a:t>
            </a:r>
            <a:endParaRPr lang="en-US" u="sng"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lumMod val="75000"/>
                    <a:lumOff val="25000"/>
                  </a:schemeClr>
                </a:solidFill>
              </a:rPr>
              <a:t>Different types of measures have different kinds of reference ranges (some are nationally consistent while many aren’t, most have thresholds on the upper end of the scale rather than the lower)</a:t>
            </a:r>
          </a:p>
          <a:p>
            <a:r>
              <a:rPr lang="en-US" dirty="0" smtClean="0">
                <a:solidFill>
                  <a:schemeClr val="tx1">
                    <a:lumMod val="75000"/>
                    <a:lumOff val="25000"/>
                  </a:schemeClr>
                </a:solidFill>
              </a:rPr>
              <a:t>Poor/fair color intended to be similar to those used in other graphics.</a:t>
            </a:r>
          </a:p>
          <a:p>
            <a:r>
              <a:rPr lang="en-US" dirty="0" smtClean="0">
                <a:solidFill>
                  <a:schemeClr val="tx1">
                    <a:lumMod val="75000"/>
                    <a:lumOff val="25000"/>
                  </a:schemeClr>
                </a:solidFill>
              </a:rPr>
              <a:t>Outliers in some cases create scaling issues, </a:t>
            </a:r>
            <a:r>
              <a:rPr lang="en-US" dirty="0" err="1" smtClean="0">
                <a:solidFill>
                  <a:schemeClr val="tx1">
                    <a:lumMod val="75000"/>
                    <a:lumOff val="25000"/>
                  </a:schemeClr>
                </a:solidFill>
              </a:rPr>
              <a:t>smooshing</a:t>
            </a:r>
            <a:r>
              <a:rPr lang="en-US" dirty="0" smtClean="0">
                <a:solidFill>
                  <a:schemeClr val="tx1">
                    <a:lumMod val="75000"/>
                    <a:lumOff val="25000"/>
                  </a:schemeClr>
                </a:solidFill>
              </a:rPr>
              <a:t> the box plots. Options include logarithmic scaling or not showing dots.</a:t>
            </a:r>
            <a:endParaRPr lang="en-US" dirty="0">
              <a:solidFill>
                <a:schemeClr val="tx1">
                  <a:lumMod val="75000"/>
                  <a:lumOff val="25000"/>
                </a:schemeClr>
              </a:solidFill>
            </a:endParaRPr>
          </a:p>
        </p:txBody>
      </p:sp>
    </p:spTree>
    <p:extLst>
      <p:ext uri="{BB962C8B-B14F-4D97-AF65-F5344CB8AC3E}">
        <p14:creationId xmlns:p14="http://schemas.microsoft.com/office/powerpoint/2010/main" val="158598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57800"/>
            <a:ext cx="5486400" cy="566738"/>
          </a:xfrm>
        </p:spPr>
        <p:txBody>
          <a:bodyPr>
            <a:normAutofit fontScale="90000"/>
          </a:bodyPr>
          <a:lstStyle/>
          <a:p>
            <a:r>
              <a:rPr lang="en-US" i="1" dirty="0" smtClean="0">
                <a:solidFill>
                  <a:schemeClr val="bg1">
                    <a:lumMod val="50000"/>
                  </a:schemeClr>
                </a:solidFill>
              </a:rPr>
              <a:t>NOTES</a:t>
            </a:r>
            <a:endParaRPr lang="en-US" i="1" dirty="0">
              <a:solidFill>
                <a:schemeClr val="bg1">
                  <a:lumMod val="50000"/>
                </a:schemeClr>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56" y="137160"/>
            <a:ext cx="7894144"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49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
            <a:ext cx="8439912"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893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
            <a:ext cx="7894144"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814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
            <a:ext cx="7894144"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186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56" y="137160"/>
            <a:ext cx="7894144"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861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Caveats</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lstStyle/>
          <a:p>
            <a:r>
              <a:rPr lang="en-US" dirty="0" smtClean="0">
                <a:solidFill>
                  <a:schemeClr val="tx1">
                    <a:lumMod val="75000"/>
                    <a:lumOff val="25000"/>
                  </a:schemeClr>
                </a:solidFill>
              </a:rPr>
              <a:t>Dummy data used. There may be inconsistencies in data within and across charts. Do not draw conclusions.</a:t>
            </a:r>
          </a:p>
          <a:p>
            <a:r>
              <a:rPr lang="en-US" dirty="0" smtClean="0">
                <a:solidFill>
                  <a:schemeClr val="tx1">
                    <a:lumMod val="75000"/>
                    <a:lumOff val="25000"/>
                  </a:schemeClr>
                </a:solidFill>
              </a:rPr>
              <a:t>Many formatting aspects can be improved/adjusted. Formatting focus has been on data marks (i.e., bars/dots).</a:t>
            </a:r>
            <a:endParaRPr lang="en-US" dirty="0">
              <a:solidFill>
                <a:schemeClr val="tx1">
                  <a:lumMod val="75000"/>
                  <a:lumOff val="25000"/>
                </a:schemeClr>
              </a:solidFill>
            </a:endParaRPr>
          </a:p>
        </p:txBody>
      </p:sp>
    </p:spTree>
    <p:extLst>
      <p:ext uri="{BB962C8B-B14F-4D97-AF65-F5344CB8AC3E}">
        <p14:creationId xmlns:p14="http://schemas.microsoft.com/office/powerpoint/2010/main" val="644178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National Summary Prototypes</a:t>
            </a:r>
            <a:endParaRPr lang="en-US"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solidFill>
                  <a:schemeClr val="tx1">
                    <a:lumMod val="75000"/>
                    <a:lumOff val="25000"/>
                  </a:schemeClr>
                </a:solidFill>
              </a:rPr>
              <a:t>NOTES</a:t>
            </a:r>
          </a:p>
          <a:p>
            <a:r>
              <a:rPr lang="en-US" dirty="0" smtClean="0">
                <a:solidFill>
                  <a:schemeClr val="tx1">
                    <a:lumMod val="75000"/>
                    <a:lumOff val="25000"/>
                  </a:schemeClr>
                </a:solidFill>
              </a:rPr>
              <a:t>Dashboards with 3 different charts each</a:t>
            </a:r>
          </a:p>
          <a:p>
            <a:pPr lvl="1"/>
            <a:r>
              <a:rPr lang="en-US" dirty="0" smtClean="0">
                <a:solidFill>
                  <a:schemeClr val="tx1">
                    <a:lumMod val="75000"/>
                    <a:lumOff val="25000"/>
                  </a:schemeClr>
                </a:solidFill>
              </a:rPr>
              <a:t>Alignment/layout can be improved</a:t>
            </a:r>
          </a:p>
          <a:p>
            <a:r>
              <a:rPr lang="en-US" dirty="0" smtClean="0">
                <a:solidFill>
                  <a:schemeClr val="tx1">
                    <a:lumMod val="75000"/>
                    <a:lumOff val="25000"/>
                  </a:schemeClr>
                </a:solidFill>
              </a:rPr>
              <a:t>Same model could be adapted to show breakout by eco-regions for a single measure, and breakout of measures for a single eco-region (with or without national reference lines)</a:t>
            </a:r>
          </a:p>
          <a:p>
            <a:r>
              <a:rPr lang="en-US" dirty="0" smtClean="0">
                <a:solidFill>
                  <a:schemeClr val="tx1">
                    <a:lumMod val="75000"/>
                    <a:lumOff val="25000"/>
                  </a:schemeClr>
                </a:solidFill>
              </a:rPr>
              <a:t>Trying to reserve dark color solely for indication of statistically significant differences</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2627158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1"/>
            <a:ext cx="9144000" cy="68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5347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1">
                    <a:lumMod val="75000"/>
                    <a:lumOff val="25000"/>
                  </a:schemeClr>
                </a:solidFill>
              </a:rPr>
              <a:t>Variations on Point Estimate Charts</a:t>
            </a:r>
            <a:endParaRPr lang="en-US" u="sng"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tx1">
                    <a:lumMod val="75000"/>
                    <a:lumOff val="25000"/>
                  </a:schemeClr>
                </a:solidFill>
              </a:rPr>
              <a:t>Drill down bar chart with good/fair/poor conditions (could develop something similar with dot plots instead of bars)</a:t>
            </a:r>
          </a:p>
          <a:p>
            <a:r>
              <a:rPr lang="en-US" dirty="0" smtClean="0">
                <a:solidFill>
                  <a:schemeClr val="tx1">
                    <a:lumMod val="75000"/>
                    <a:lumOff val="25000"/>
                  </a:schemeClr>
                </a:solidFill>
              </a:rPr>
              <a:t>Single eco-region, with reference ranges for national confidence intervals</a:t>
            </a:r>
          </a:p>
          <a:p>
            <a:r>
              <a:rPr lang="en-US" dirty="0" smtClean="0">
                <a:solidFill>
                  <a:schemeClr val="tx1">
                    <a:lumMod val="75000"/>
                    <a:lumOff val="25000"/>
                  </a:schemeClr>
                </a:solidFill>
              </a:rPr>
              <a:t>Single metric, with multiple eco-regions and reference ranges for national confidence intervals</a:t>
            </a:r>
          </a:p>
          <a:p>
            <a:r>
              <a:rPr lang="en-US" dirty="0" smtClean="0">
                <a:solidFill>
                  <a:schemeClr val="tx1">
                    <a:lumMod val="75000"/>
                    <a:lumOff val="25000"/>
                  </a:schemeClr>
                </a:solidFill>
              </a:rPr>
              <a:t>New version of eco-region/metrics matrix (by size instead of heat map coloring)</a:t>
            </a:r>
          </a:p>
          <a:p>
            <a:endParaRPr lang="en-US" dirty="0" smtClean="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558443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1690688"/>
            <a:ext cx="6935787"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u="sng" dirty="0" smtClean="0">
                <a:solidFill>
                  <a:schemeClr val="tx1">
                    <a:lumMod val="75000"/>
                    <a:lumOff val="25000"/>
                  </a:schemeClr>
                </a:solidFill>
              </a:rPr>
              <a:t>Drilling in on a Particular Measure</a:t>
            </a:r>
            <a:endParaRPr lang="en-US" u="sng" dirty="0">
              <a:solidFill>
                <a:schemeClr val="tx1">
                  <a:lumMod val="75000"/>
                  <a:lumOff val="25000"/>
                </a:schemeClr>
              </a:solidFill>
            </a:endParaRPr>
          </a:p>
        </p:txBody>
      </p:sp>
      <p:sp>
        <p:nvSpPr>
          <p:cNvPr id="5" name="Content Placeholder 4"/>
          <p:cNvSpPr>
            <a:spLocks noGrp="1"/>
          </p:cNvSpPr>
          <p:nvPr>
            <p:ph idx="1"/>
          </p:nvPr>
        </p:nvSpPr>
        <p:spPr>
          <a:xfrm>
            <a:off x="304800" y="5257800"/>
            <a:ext cx="8229600" cy="1325563"/>
          </a:xfrm>
        </p:spPr>
        <p:txBody>
          <a:bodyPr/>
          <a:lstStyle/>
          <a:p>
            <a:endParaRPr lang="en-US" dirty="0"/>
          </a:p>
        </p:txBody>
      </p:sp>
    </p:spTree>
    <p:extLst>
      <p:ext uri="{BB962C8B-B14F-4D97-AF65-F5344CB8AC3E}">
        <p14:creationId xmlns:p14="http://schemas.microsoft.com/office/powerpoint/2010/main" val="181131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257800"/>
            <a:ext cx="5486400" cy="566738"/>
          </a:xfrm>
        </p:spPr>
        <p:txBody>
          <a:bodyPr/>
          <a:lstStyle/>
          <a:p>
            <a:r>
              <a:rPr lang="en-US" i="1" dirty="0" smtClean="0">
                <a:solidFill>
                  <a:schemeClr val="bg1">
                    <a:lumMod val="50000"/>
                  </a:schemeClr>
                </a:solidFill>
              </a:rPr>
              <a:t>NOTES</a:t>
            </a:r>
            <a:endParaRPr lang="en-US" i="1" dirty="0">
              <a:solidFill>
                <a:schemeClr val="bg1">
                  <a:lumMod val="50000"/>
                </a:schemeClr>
              </a:solidFill>
            </a:endParaRPr>
          </a:p>
        </p:txBody>
      </p:sp>
      <p:sp>
        <p:nvSpPr>
          <p:cNvPr id="4" name="Text Placeholder 3"/>
          <p:cNvSpPr>
            <a:spLocks noGrp="1"/>
          </p:cNvSpPr>
          <p:nvPr>
            <p:ph type="body" sz="half" idx="2"/>
          </p:nvPr>
        </p:nvSpPr>
        <p:spPr>
          <a:xfrm>
            <a:off x="228600" y="5824538"/>
            <a:ext cx="8839200" cy="804862"/>
          </a:xfrm>
        </p:spPr>
        <p:txBody>
          <a:bodyPr/>
          <a:lstStyle/>
          <a:p>
            <a:r>
              <a:rPr lang="en-US" i="1" dirty="0" smtClean="0">
                <a:solidFill>
                  <a:schemeClr val="bg1">
                    <a:lumMod val="50000"/>
                  </a:schemeClr>
                </a:solidFill>
              </a:rPr>
              <a:t>Gray bars indicate national confidence interval. Trying to avoid similarity with box plots.</a:t>
            </a:r>
          </a:p>
          <a:p>
            <a:r>
              <a:rPr lang="en-US" i="1" dirty="0" smtClean="0">
                <a:solidFill>
                  <a:schemeClr val="bg1">
                    <a:lumMod val="50000"/>
                  </a:schemeClr>
                </a:solidFill>
              </a:rPr>
              <a:t>– Note that Human Use measures are filtered out of this view. </a:t>
            </a:r>
            <a:endParaRPr lang="en-US" i="1" dirty="0">
              <a:solidFill>
                <a:schemeClr val="bg1">
                  <a:lumMod val="50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2966"/>
            <a:ext cx="9144000" cy="4420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188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257800"/>
            <a:ext cx="5486400" cy="566738"/>
          </a:xfrm>
        </p:spPr>
        <p:txBody>
          <a:bodyPr/>
          <a:lstStyle/>
          <a:p>
            <a:r>
              <a:rPr lang="en-US" i="1" dirty="0" smtClean="0">
                <a:solidFill>
                  <a:schemeClr val="bg1">
                    <a:lumMod val="50000"/>
                  </a:schemeClr>
                </a:solidFill>
              </a:rPr>
              <a:t>NOTES</a:t>
            </a:r>
            <a:endParaRPr lang="en-US" i="1" dirty="0">
              <a:solidFill>
                <a:schemeClr val="bg1">
                  <a:lumMod val="50000"/>
                </a:schemeClr>
              </a:solidFill>
            </a:endParaRPr>
          </a:p>
        </p:txBody>
      </p:sp>
      <p:sp>
        <p:nvSpPr>
          <p:cNvPr id="4" name="Text Placeholder 3"/>
          <p:cNvSpPr>
            <a:spLocks noGrp="1"/>
          </p:cNvSpPr>
          <p:nvPr>
            <p:ph type="body" sz="half" idx="2"/>
          </p:nvPr>
        </p:nvSpPr>
        <p:spPr>
          <a:xfrm>
            <a:off x="228600" y="5824538"/>
            <a:ext cx="8839200" cy="804862"/>
          </a:xfrm>
        </p:spPr>
        <p:txBody>
          <a:bodyPr/>
          <a:lstStyle/>
          <a:p>
            <a:r>
              <a:rPr lang="en-US" i="1" dirty="0" smtClean="0">
                <a:solidFill>
                  <a:schemeClr val="bg1">
                    <a:lumMod val="50000"/>
                  </a:schemeClr>
                </a:solidFill>
              </a:rPr>
              <a:t>Gray bars indicate national confidence interval. Trying to avoid similarity with box plots.</a:t>
            </a:r>
          </a:p>
          <a:p>
            <a:r>
              <a:rPr lang="en-US" i="1" dirty="0" smtClean="0">
                <a:solidFill>
                  <a:schemeClr val="bg1">
                    <a:lumMod val="50000"/>
                  </a:schemeClr>
                </a:solidFill>
              </a:rPr>
              <a:t>– one issue to consider would be variations in types of eco-regions. Should there be consistency or not? Bear in mind that box plots probably work best with the region type used to calculate good/fair/poor thresholds.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234"/>
            <a:ext cx="9144000" cy="573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99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57800"/>
            <a:ext cx="5486400" cy="566738"/>
          </a:xfrm>
        </p:spPr>
        <p:txBody>
          <a:bodyPr>
            <a:normAutofit fontScale="90000"/>
          </a:bodyPr>
          <a:lstStyle/>
          <a:p>
            <a:r>
              <a:rPr lang="en-US" i="1" dirty="0" smtClean="0">
                <a:solidFill>
                  <a:schemeClr val="bg1">
                    <a:lumMod val="50000"/>
                  </a:schemeClr>
                </a:solidFill>
              </a:rPr>
              <a:t>NOTES</a:t>
            </a:r>
            <a:endParaRPr lang="en-US" i="1" dirty="0">
              <a:solidFill>
                <a:schemeClr val="bg1">
                  <a:lumMod val="50000"/>
                </a:schemeClr>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757" y="152400"/>
            <a:ext cx="7326843" cy="649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111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458</Words>
  <Application>Microsoft Office PowerPoint</Application>
  <PresentationFormat>On-screen Show (4:3)</PresentationFormat>
  <Paragraphs>37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Updated NLA Prototypes</vt:lpstr>
      <vt:lpstr>Caveats</vt:lpstr>
      <vt:lpstr>National Summary Prototypes</vt:lpstr>
      <vt:lpstr>PowerPoint Presentation</vt:lpstr>
      <vt:lpstr>Variations on Point Estimate Charts</vt:lpstr>
      <vt:lpstr>Drilling in on a Particular Measure</vt:lpstr>
      <vt:lpstr>NOTES</vt:lpstr>
      <vt:lpstr>NOTES</vt:lpstr>
      <vt:lpstr>NOTES</vt:lpstr>
      <vt:lpstr>PowerPoint Presentation</vt:lpstr>
      <vt:lpstr>Regional Box Plots for a Single Metric</vt:lpstr>
      <vt:lpstr>NOTES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Summary Prototypes</dc:title>
  <dc:creator>Mike Crow</dc:creator>
  <cp:lastModifiedBy>Mike Crow</cp:lastModifiedBy>
  <cp:revision>13</cp:revision>
  <dcterms:created xsi:type="dcterms:W3CDTF">2014-09-25T20:19:33Z</dcterms:created>
  <dcterms:modified xsi:type="dcterms:W3CDTF">2014-11-20T20:35:32Z</dcterms:modified>
</cp:coreProperties>
</file>